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3" r:id="rId3"/>
    <p:sldId id="304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0" r:id="rId12"/>
    <p:sldId id="309" r:id="rId13"/>
    <p:sldId id="269" r:id="rId14"/>
    <p:sldId id="272" r:id="rId15"/>
    <p:sldId id="273" r:id="rId16"/>
    <p:sldId id="312" r:id="rId17"/>
    <p:sldId id="313" r:id="rId18"/>
    <p:sldId id="275" r:id="rId19"/>
    <p:sldId id="306" r:id="rId20"/>
    <p:sldId id="277" r:id="rId21"/>
    <p:sldId id="278" r:id="rId22"/>
    <p:sldId id="280" r:id="rId23"/>
    <p:sldId id="276" r:id="rId24"/>
    <p:sldId id="284" r:id="rId25"/>
    <p:sldId id="310" r:id="rId26"/>
    <p:sldId id="311" r:id="rId27"/>
    <p:sldId id="281" r:id="rId28"/>
    <p:sldId id="295" r:id="rId29"/>
    <p:sldId id="286" r:id="rId30"/>
    <p:sldId id="314" r:id="rId31"/>
    <p:sldId id="287" r:id="rId32"/>
    <p:sldId id="288" r:id="rId33"/>
    <p:sldId id="289" r:id="rId34"/>
    <p:sldId id="290" r:id="rId35"/>
    <p:sldId id="292" r:id="rId36"/>
    <p:sldId id="296" r:id="rId37"/>
    <p:sldId id="297" r:id="rId38"/>
    <p:sldId id="298" r:id="rId39"/>
    <p:sldId id="299" r:id="rId40"/>
    <p:sldId id="300" r:id="rId41"/>
    <p:sldId id="301" r:id="rId42"/>
    <p:sldId id="294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99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96B038-8E3B-417C-B19C-58D23B0C775D}" type="datetimeFigureOut">
              <a:rPr lang="cs-CZ" smtClean="0"/>
              <a:pPr/>
              <a:t>12. 11. 2013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6B038-8E3B-417C-B19C-58D23B0C775D}" type="datetimeFigureOut">
              <a:rPr lang="cs-CZ" smtClean="0"/>
              <a:pPr/>
              <a:t>12. 11. 2013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6B038-8E3B-417C-B19C-58D23B0C775D}" type="datetimeFigureOut">
              <a:rPr lang="cs-CZ" smtClean="0"/>
              <a:pPr/>
              <a:t>12. 11. 2013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6B038-8E3B-417C-B19C-58D23B0C775D}" type="datetimeFigureOut">
              <a:rPr lang="cs-CZ" smtClean="0"/>
              <a:pPr/>
              <a:t>12. 11. 2013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196B038-8E3B-417C-B19C-58D23B0C775D}" type="datetimeFigureOut">
              <a:rPr lang="cs-CZ" smtClean="0"/>
              <a:pPr/>
              <a:t>12. 11. 2013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6B038-8E3B-417C-B19C-58D23B0C775D}" type="datetimeFigureOut">
              <a:rPr lang="cs-CZ" smtClean="0"/>
              <a:pPr/>
              <a:t>12. 11. 2013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6B038-8E3B-417C-B19C-58D23B0C775D}" type="datetimeFigureOut">
              <a:rPr lang="cs-CZ" smtClean="0"/>
              <a:pPr/>
              <a:t>12. 11. 2013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6B038-8E3B-417C-B19C-58D23B0C775D}" type="datetimeFigureOut">
              <a:rPr lang="cs-CZ" smtClean="0"/>
              <a:pPr/>
              <a:t>12. 11. 2013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6B038-8E3B-417C-B19C-58D23B0C775D}" type="datetimeFigureOut">
              <a:rPr lang="cs-CZ" smtClean="0"/>
              <a:pPr/>
              <a:t>12. 11. 2013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196B038-8E3B-417C-B19C-58D23B0C775D}" type="datetimeFigureOut">
              <a:rPr lang="cs-CZ" smtClean="0"/>
              <a:pPr/>
              <a:t>12. 11. 2013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96B038-8E3B-417C-B19C-58D23B0C775D}" type="datetimeFigureOut">
              <a:rPr lang="cs-CZ" smtClean="0"/>
              <a:pPr/>
              <a:t>12. 11. 2013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196B038-8E3B-417C-B19C-58D23B0C775D}" type="datetimeFigureOut">
              <a:rPr lang="cs-CZ" smtClean="0"/>
              <a:pPr/>
              <a:t>12. 11. 2013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576808"/>
          </a:xfrm>
        </p:spPr>
        <p:txBody>
          <a:bodyPr>
            <a:normAutofit/>
          </a:bodyPr>
          <a:lstStyle/>
          <a:p>
            <a:r>
              <a:rPr lang="sk-SK" sz="3100" dirty="0">
                <a:solidFill>
                  <a:srgbClr val="003399"/>
                </a:solidFill>
                <a:latin typeface="Palatino Linotype" panose="02040502050505030304" pitchFamily="18" charset="0"/>
                <a:cs typeface="Lucida Sans Unicode" pitchFamily="34" charset="0"/>
              </a:rPr>
              <a:t>Japonský buddhizmus</a:t>
            </a:r>
            <a:endParaRPr lang="cs-CZ" sz="3100" dirty="0">
              <a:solidFill>
                <a:srgbClr val="003399"/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200" dirty="0" smtClean="0">
                <a:solidFill>
                  <a:srgbClr val="003399"/>
                </a:solidFill>
                <a:latin typeface="Palatino Linotype" panose="02040502050505030304" pitchFamily="18" charset="0"/>
              </a:rPr>
              <a:t>Zuzana Kubovčáková</a:t>
            </a:r>
            <a:br>
              <a:rPr lang="sk-SK" sz="2200" dirty="0" smtClean="0">
                <a:solidFill>
                  <a:srgbClr val="003399"/>
                </a:solidFill>
                <a:latin typeface="Palatino Linotype" panose="02040502050505030304" pitchFamily="18" charset="0"/>
              </a:rPr>
            </a:br>
            <a:r>
              <a:rPr lang="sk-SK" sz="2200" dirty="0" smtClean="0">
                <a:solidFill>
                  <a:srgbClr val="003399"/>
                </a:solidFill>
                <a:latin typeface="Palatino Linotype" panose="02040502050505030304" pitchFamily="18" charset="0"/>
              </a:rPr>
              <a:t>Seminár japonských štúdií</a:t>
            </a:r>
            <a:endParaRPr lang="sk-SK" sz="2200" dirty="0">
              <a:solidFill>
                <a:srgbClr val="003399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4" b="24554"/>
          <a:stretch>
            <a:fillRect/>
          </a:stretch>
        </p:blipFill>
        <p:spPr>
          <a:xfrm>
            <a:off x="638200" y="548680"/>
            <a:ext cx="7867600" cy="4004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Palatino Linotype" panose="02040502050505030304" pitchFamily="18" charset="0"/>
                <a:cs typeface="Lucida Sans Unicode" pitchFamily="34" charset="0"/>
              </a:rPr>
              <a:t>Nara </a:t>
            </a:r>
            <a:r>
              <a:rPr lang="sk-SK" i="1" dirty="0" err="1" smtClean="0">
                <a:latin typeface="Palatino Linotype" panose="02040502050505030304" pitchFamily="18" charset="0"/>
                <a:cs typeface="Lucida Sans Unicode" pitchFamily="34" charset="0"/>
              </a:rPr>
              <a:t>daibucu</a:t>
            </a:r>
            <a:r>
              <a:rPr lang="sk-SK" i="1" dirty="0"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i="1" dirty="0" smtClean="0"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dirty="0" smtClean="0">
                <a:latin typeface="Palatino Linotype" panose="02040502050505030304" pitchFamily="18" charset="0"/>
                <a:cs typeface="Lucida Sans Unicode" pitchFamily="34" charset="0"/>
              </a:rPr>
              <a:t> detaily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4" descr="34_todaiji-ominugu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6" y="1646238"/>
            <a:ext cx="3017308" cy="4525962"/>
          </a:xfrm>
        </p:spPr>
      </p:pic>
      <p:pic>
        <p:nvPicPr>
          <p:cNvPr id="6" name="Zástupný symbol pro obsah 5" descr="35_washing-buddh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38750" y="2348881"/>
            <a:ext cx="3581722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>
                <a:latin typeface="Palatino Linotype" panose="02040502050505030304" pitchFamily="18" charset="0"/>
                <a:cs typeface="Lucida Sans Unicode" pitchFamily="34" charset="0"/>
              </a:rPr>
              <a:t>o</a:t>
            </a:r>
            <a:r>
              <a:rPr lang="sk-SK" sz="4400" dirty="0" smtClean="0">
                <a:latin typeface="Palatino Linotype" panose="02040502050505030304" pitchFamily="18" charset="0"/>
                <a:cs typeface="Lucida Sans Unicode" pitchFamily="34" charset="0"/>
              </a:rPr>
              <a:t>bdobie HEIAN (794-1185)</a:t>
            </a:r>
            <a:endParaRPr lang="cs-CZ" sz="4400" dirty="0"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9" name="Zástupný symbol pro obsah 8" descr="36_Heiankyou_outl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2774" y="1646238"/>
            <a:ext cx="3827452" cy="4525962"/>
          </a:xfrm>
        </p:spPr>
      </p:pic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hlavné mesto - presťahované do mesta KJÓTO (japonský názov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Heiankjó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založené v roku 794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snaha cisárskeho dvora a vládneho aparátu o vymanenie sa spod vplyvu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narského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mníšstva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  <a:sym typeface="Wingdings"/>
              </a:rPr>
              <a:t>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presťahovanie hlavného mesta; nie jediný dôvod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 err="1" smtClean="0">
                <a:latin typeface="Palatino Linotype" panose="02040502050505030304" pitchFamily="18" charset="0"/>
                <a:cs typeface="Lucida Sans Unicode" pitchFamily="34" charset="0"/>
              </a:rPr>
              <a:t>buddhizmus</a:t>
            </a:r>
            <a:r>
              <a:rPr lang="sk-SK" sz="4400" dirty="0" smtClean="0">
                <a:latin typeface="Palatino Linotype" panose="02040502050505030304" pitchFamily="18" charset="0"/>
                <a:cs typeface="Lucida Sans Unicode" pitchFamily="34" charset="0"/>
              </a:rPr>
              <a:t> obdobia </a:t>
            </a:r>
            <a:r>
              <a:rPr lang="sk-SK" sz="4400" b="1" dirty="0">
                <a:latin typeface="Palatino Linotype" panose="02040502050505030304" pitchFamily="18" charset="0"/>
                <a:cs typeface="Lucida Sans Unicode" pitchFamily="34" charset="0"/>
              </a:rPr>
              <a:t>HEIAN</a:t>
            </a:r>
            <a:endParaRPr lang="cs-CZ" sz="4400" b="1" dirty="0"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nové 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centrá </a:t>
            </a:r>
            <a:r>
              <a:rPr lang="sk-SK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buddhistického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učenia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prvé </a:t>
            </a:r>
            <a:r>
              <a:rPr lang="sk-SK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japonské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buddhistické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školy</a:t>
            </a:r>
            <a:endParaRPr lang="sk-SK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vybudované 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mimo hlavného 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mesta – v odľahlých 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horských oblastiach </a:t>
            </a:r>
            <a:endParaRPr lang="sk-SK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dôležitosť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mníškej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praxe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/>
            </a:r>
            <a:b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</a:b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  <a:sym typeface="Wingdings"/>
              </a:rPr>
              <a:t>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škola </a:t>
            </a:r>
            <a:r>
              <a:rPr lang="sk-SK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Šingon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 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hora 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Kója (JV)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/>
            </a:r>
            <a:b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</a:b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  <a:sym typeface="Wingdings"/>
              </a:rPr>
              <a:t>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škola </a:t>
            </a:r>
            <a:r>
              <a:rPr lang="sk-SK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Tendai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 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hora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Hieizan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(SV)</a:t>
            </a:r>
            <a:endParaRPr lang="cs-CZ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Palatino Linotype" panose="02040502050505030304" pitchFamily="18" charset="0"/>
                <a:cs typeface="Lucida Sans Unicode" pitchFamily="34" charset="0"/>
              </a:rPr>
              <a:t>b</a:t>
            </a:r>
            <a:r>
              <a:rPr lang="sk-SK" dirty="0" smtClean="0">
                <a:latin typeface="Palatino Linotype" panose="02040502050505030304" pitchFamily="18" charset="0"/>
                <a:cs typeface="Lucida Sans Unicode" pitchFamily="34" charset="0"/>
              </a:rPr>
              <a:t>uddhizmus obdobia </a:t>
            </a:r>
            <a:r>
              <a:rPr lang="sk-SK" b="1" dirty="0" smtClean="0">
                <a:latin typeface="Palatino Linotype" panose="02040502050505030304" pitchFamily="18" charset="0"/>
                <a:cs typeface="Lucida Sans Unicode" pitchFamily="34" charset="0"/>
              </a:rPr>
              <a:t>HEIAN</a:t>
            </a:r>
            <a:endParaRPr lang="cs-CZ" b="1" dirty="0"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Saičó</a:t>
            </a:r>
            <a:r>
              <a:rPr lang="sk-SK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 zakladateľ školy 				</a:t>
            </a:r>
            <a:r>
              <a:rPr lang="sk-SK" b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Tendai</a:t>
            </a:r>
            <a:endParaRPr lang="cs-CZ" b="1" cap="none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b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Kúkai</a:t>
            </a:r>
            <a:r>
              <a:rPr lang="sk-SK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 zakladateľ školy </a:t>
            </a:r>
            <a:r>
              <a:rPr lang="sk-SK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				</a:t>
            </a:r>
            <a:r>
              <a:rPr lang="sk-SK" b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Šingon</a:t>
            </a:r>
            <a:endParaRPr lang="cs-CZ" b="1" cap="none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16" name="Zástupný symbol pro obsah 15" descr="39a_Saich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388424"/>
            <a:ext cx="3096344" cy="3999040"/>
          </a:xfrm>
        </p:spPr>
      </p:pic>
      <p:pic>
        <p:nvPicPr>
          <p:cNvPr id="17" name="Zástupný symbol pro obsah 16" descr="40_Kuka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348880"/>
            <a:ext cx="3095771" cy="4091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7526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latin typeface="Palatino Linotype" panose="02040502050505030304" pitchFamily="18" charset="0"/>
                <a:cs typeface="Lucida Sans Unicode" pitchFamily="34" charset="0"/>
              </a:rPr>
              <a:t>š</a:t>
            </a:r>
            <a:r>
              <a:rPr lang="sk-SK" dirty="0" smtClean="0">
                <a:latin typeface="Palatino Linotype" panose="02040502050505030304" pitchFamily="18" charset="0"/>
                <a:cs typeface="Lucida Sans Unicode" pitchFamily="34" charset="0"/>
              </a:rPr>
              <a:t>kola </a:t>
            </a:r>
            <a:r>
              <a:rPr lang="sk-SK" b="1" dirty="0" smtClean="0">
                <a:latin typeface="Palatino Linotype" panose="02040502050505030304" pitchFamily="18" charset="0"/>
                <a:cs typeface="Lucida Sans Unicode" pitchFamily="34" charset="0"/>
              </a:rPr>
              <a:t>ŠINGON</a:t>
            </a:r>
            <a:r>
              <a:rPr lang="sk-SK" dirty="0" smtClean="0">
                <a:latin typeface="Palatino Linotype" panose="02040502050505030304" pitchFamily="18" charset="0"/>
                <a:cs typeface="Lucida Sans Unicode" pitchFamily="34" charset="0"/>
              </a:rPr>
              <a:t> – </a:t>
            </a:r>
            <a:br>
              <a:rPr lang="sk-SK" dirty="0" smtClean="0">
                <a:latin typeface="Palatino Linotype" panose="02040502050505030304" pitchFamily="18" charset="0"/>
                <a:cs typeface="Lucida Sans Unicode" pitchFamily="34" charset="0"/>
              </a:rPr>
            </a:br>
            <a:r>
              <a:rPr lang="sk-SK" dirty="0" smtClean="0">
                <a:latin typeface="Palatino Linotype" panose="02040502050505030304" pitchFamily="18" charset="0"/>
                <a:cs typeface="Lucida Sans Unicode" pitchFamily="34" charset="0"/>
              </a:rPr>
              <a:t>ezoterická škola</a:t>
            </a:r>
            <a:endParaRPr lang="cs-CZ" dirty="0"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7" name="Zástupný symbol pro obsah 6" descr="38_Hieizan_Enryakuj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4536504" cy="3492984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]"/>
            </a:pP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akladateľ – mních </a:t>
            </a:r>
            <a:r>
              <a:rPr lang="sk-SK" sz="20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KÚKAI</a:t>
            </a:r>
          </a:p>
          <a:p>
            <a:pPr>
              <a:lnSpc>
                <a:spcPct val="200000"/>
              </a:lnSpc>
              <a:buFont typeface="Wingdings" pitchFamily="2" charset="2"/>
              <a:buChar char="]"/>
            </a:pP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c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entrum na </a:t>
            </a:r>
            <a:r>
              <a:rPr lang="sk-SK" sz="20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hore Kója 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(</a:t>
            </a: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san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)</a:t>
            </a:r>
          </a:p>
          <a:p>
            <a:pPr>
              <a:lnSpc>
                <a:spcPct val="200000"/>
              </a:lnSpc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ezoterická škola</a:t>
            </a:r>
          </a:p>
          <a:p>
            <a:pPr>
              <a:lnSpc>
                <a:spcPct val="200000"/>
              </a:lnSpc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„tri mystériá“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  mystérium reči </a:t>
            </a: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 </a:t>
            </a: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mantra</a:t>
            </a:r>
            <a:endParaRPr lang="sk-SK" sz="20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   mystérium tela </a:t>
            </a: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 </a:t>
            </a:r>
            <a:r>
              <a:rPr lang="sk-SK" sz="2000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mudra</a:t>
            </a:r>
            <a:endParaRPr lang="sk-SK" sz="20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   mystérium mysle </a:t>
            </a: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 mandala</a:t>
            </a:r>
            <a:endParaRPr lang="sk-SK" sz="20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]"/>
            </a:pPr>
            <a:endParaRPr lang="cs-CZ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Palatino Linotype" panose="02040502050505030304" pitchFamily="18" charset="0"/>
                <a:cs typeface="Lucida Sans Unicode" pitchFamily="34" charset="0"/>
              </a:rPr>
              <a:t>ezoterické </a:t>
            </a:r>
            <a:r>
              <a:rPr lang="sk-SK" dirty="0" err="1" smtClean="0">
                <a:latin typeface="Palatino Linotype" panose="02040502050505030304" pitchFamily="18" charset="0"/>
                <a:cs typeface="Lucida Sans Unicode" pitchFamily="34" charset="0"/>
              </a:rPr>
              <a:t>mandaly</a:t>
            </a:r>
            <a:endParaRPr lang="cs-CZ" dirty="0"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5" name="Zástupný symbol pro obsah 4" descr="42b_ Shingon_Mandala_Kongoka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9625" y="2032794"/>
            <a:ext cx="3333750" cy="3752850"/>
          </a:xfrm>
        </p:spPr>
      </p:pic>
      <p:pic>
        <p:nvPicPr>
          <p:cNvPr id="6" name="Zástupný symbol pro obsah 5" descr="42c_ Shingon_Mandala_Taizoka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0066" y="1988840"/>
            <a:ext cx="3363224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stredné časti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mandál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– detaily</a:t>
            </a:r>
            <a:endParaRPr lang="sk-SK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66942"/>
            <a:ext cx="3816424" cy="440092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038600" cy="4335686"/>
          </a:xfrm>
        </p:spPr>
      </p:pic>
    </p:spTree>
    <p:extLst>
      <p:ext uri="{BB962C8B-B14F-4D97-AF65-F5344CB8AC3E}">
        <p14:creationId xmlns:p14="http://schemas.microsoft.com/office/powerpoint/2010/main" val="4358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buddha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Vairóčana</a:t>
            </a:r>
            <a:endParaRPr lang="sk-SK" dirty="0">
              <a:solidFill>
                <a:schemeClr val="tx1">
                  <a:lumMod val="95000"/>
                </a:schemeClr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22" y="1646238"/>
            <a:ext cx="3589556" cy="4525962"/>
          </a:xfrm>
        </p:spPr>
      </p:pic>
    </p:spTree>
    <p:extLst>
      <p:ext uri="{BB962C8B-B14F-4D97-AF65-F5344CB8AC3E}">
        <p14:creationId xmlns:p14="http://schemas.microsoft.com/office/powerpoint/2010/main" val="6527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š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kola </a:t>
            </a:r>
            <a:r>
              <a:rPr lang="sk-SK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Tendai</a:t>
            </a:r>
            <a:endParaRPr lang="cs-CZ" b="1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5" name="Zástupný symbol pro obsah 4" descr="38_Hieizan_Enryakuj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752712"/>
            <a:ext cx="4511758" cy="383652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zakladateľ – mních </a:t>
            </a:r>
            <a:r>
              <a:rPr lang="sk-SK" sz="24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SAIČÓ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c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entrum na hore 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Hiei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– </a:t>
            </a:r>
            <a:b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</a:b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	      chrám </a:t>
            </a:r>
            <a:r>
              <a:rPr lang="sk-SK" sz="2400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Enrjakudži</a:t>
            </a:r>
            <a:endParaRPr lang="sk-SK" sz="2400" b="1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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učenie pôvodom z Číny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š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tyri piliere učenia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Lotosová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sútra</a:t>
            </a:r>
            <a:endParaRPr lang="sk-SK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ezoterické učenie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meditácie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dodržiavanie mníšskych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pravdiel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vinaja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,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jap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. </a:t>
            </a:r>
            <a:r>
              <a:rPr lang="sk-SK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ricu</a:t>
            </a:r>
            <a:endParaRPr lang="cs-CZ" i="1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 lvl="2">
              <a:buFont typeface="Wingdings" pitchFamily="2" charset="2"/>
              <a:buChar char="]"/>
            </a:pPr>
            <a:endParaRPr lang="sk-SK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5759"/>
            <a:ext cx="8229600" cy="1015224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L</a:t>
            </a:r>
            <a:r>
              <a:rPr lang="sk-SK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otosová </a:t>
            </a:r>
            <a:r>
              <a:rPr lang="sk-SK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sútra</a:t>
            </a:r>
            <a:endParaRPr lang="cs-CZ" b="1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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jedna z najrozšírenejších a najpopulárnejších 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sútier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v Ázii</a:t>
            </a:r>
            <a:b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</a:br>
            <a:endParaRPr lang="sk-SK" sz="24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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podobizne, príbehy, ilustrácie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, obrazy, </a:t>
            </a:r>
            <a:r>
              <a:rPr lang="cs-CZ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analógie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a </a:t>
            </a:r>
            <a:r>
              <a:rPr lang="cs-CZ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podobenstvá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  <a:sym typeface="Wingdings"/>
              </a:rPr>
              <a:t>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prístupná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a </a:t>
            </a:r>
            <a:r>
              <a:rPr lang="cs-CZ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ľahko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pochopiteľná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pre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ľudí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rôznych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vrstiev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, </a:t>
            </a:r>
            <a:r>
              <a:rPr lang="cs-CZ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pôvodu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a </a:t>
            </a:r>
            <a:r>
              <a:rPr lang="cs-CZ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vzdelania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/>
            </a:r>
            <a:b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</a:br>
            <a:endParaRPr lang="sk-SK" sz="24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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uchovávanie, čítanie, recitovanie, rozširovanie, 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prepisovanie 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textu </a:t>
            </a:r>
            <a:r>
              <a:rPr lang="cs-CZ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  <a:sym typeface="Wingdings"/>
              </a:rPr>
              <a:t>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prináša zásluhy</a:t>
            </a:r>
            <a:b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</a:br>
            <a:endParaRPr lang="sk-SK" sz="24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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prebudenie pre </a:t>
            </a:r>
            <a:r>
              <a:rPr lang="sk-SK" sz="24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všetky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bytosti</a:t>
            </a:r>
          </a:p>
          <a:p>
            <a:pPr>
              <a:buFont typeface="Wingdings" pitchFamily="2" charset="2"/>
              <a:buChar char="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možnosť okamžitej 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spásy</a:t>
            </a:r>
          </a:p>
          <a:p>
            <a:pPr>
              <a:buFont typeface="Wingdings" pitchFamily="2" charset="2"/>
              <a:buChar char="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učenie o večnom (nesmrteľnom) 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Buddhovi</a:t>
            </a:r>
            <a:endParaRPr lang="sk-SK" sz="24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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možnosť znovuzrodenia aj pre ženy</a:t>
            </a:r>
            <a:endParaRPr lang="cs-CZ" sz="28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periodizácia</a:t>
            </a:r>
            <a:r>
              <a:rPr lang="sk-SK" sz="32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br>
              <a:rPr lang="sk-SK" sz="32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sk-SK" sz="28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japonských </a:t>
            </a:r>
            <a:r>
              <a:rPr lang="sk-SK" sz="28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buddhistických</a:t>
            </a:r>
            <a:r>
              <a:rPr lang="sk-SK" sz="28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dejín</a:t>
            </a:r>
            <a:endParaRPr lang="cs-CZ" sz="28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Zástupný symbol pro svislý text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"/>
            </a:pPr>
            <a:endParaRPr lang="sk-SK" sz="28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sym typeface="Wingdings"/>
            </a:endParaRPr>
          </a:p>
          <a:p>
            <a:pPr>
              <a:buFont typeface="Wingdings" pitchFamily="2" charset="2"/>
              <a:buChar char=""/>
            </a:pPr>
            <a:r>
              <a:rPr lang="sk-SK" sz="28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buddhizmus</a:t>
            </a:r>
            <a:r>
              <a:rPr lang="sk-SK" sz="28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 obdobia </a:t>
            </a:r>
            <a:r>
              <a:rPr lang="sk-SK" sz="2800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Asuka</a:t>
            </a:r>
            <a:r>
              <a:rPr lang="sk-SK" sz="28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 (538-710)</a:t>
            </a:r>
            <a:br>
              <a:rPr lang="sk-SK" sz="28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</a:br>
            <a:endParaRPr lang="sk-SK" sz="28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sym typeface="Wingdings"/>
            </a:endParaRPr>
          </a:p>
          <a:p>
            <a:pPr>
              <a:buFont typeface="Wingdings" pitchFamily="2" charset="2"/>
              <a:buChar char=""/>
            </a:pPr>
            <a:r>
              <a:rPr lang="sk-SK" sz="28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buddhizmus</a:t>
            </a:r>
            <a:r>
              <a:rPr lang="sk-SK" sz="28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 obdobia </a:t>
            </a:r>
            <a:r>
              <a:rPr lang="sk-SK" sz="2800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Nara</a:t>
            </a:r>
            <a:r>
              <a:rPr lang="sk-SK" sz="28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   (710-794)</a:t>
            </a:r>
            <a:br>
              <a:rPr lang="sk-SK" sz="28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</a:br>
            <a:endParaRPr lang="sk-SK" sz="28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sym typeface="Wingdings"/>
            </a:endParaRPr>
          </a:p>
          <a:p>
            <a:pPr>
              <a:buFont typeface="Wingdings" pitchFamily="2" charset="2"/>
              <a:buChar char=""/>
            </a:pPr>
            <a:r>
              <a:rPr lang="sk-SK" sz="28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buddhizmus</a:t>
            </a:r>
            <a:r>
              <a:rPr lang="sk-SK" sz="28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 </a:t>
            </a:r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obdobia </a:t>
            </a:r>
            <a:r>
              <a:rPr lang="sk-SK" sz="2800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Heian</a:t>
            </a:r>
            <a:r>
              <a:rPr lang="sk-SK" sz="28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 </a:t>
            </a:r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 </a:t>
            </a:r>
            <a:r>
              <a:rPr lang="sk-SK" sz="28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(794-1185)</a:t>
            </a:r>
            <a:br>
              <a:rPr lang="sk-SK" sz="28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</a:br>
            <a:endParaRPr lang="sk-SK" sz="28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sym typeface="Wingdings"/>
            </a:endParaRPr>
          </a:p>
          <a:p>
            <a:pPr>
              <a:buFont typeface="Wingdings" pitchFamily="2" charset="2"/>
              <a:buChar char=""/>
            </a:pPr>
            <a:r>
              <a:rPr lang="sk-SK" sz="28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buddhizmus</a:t>
            </a:r>
            <a:r>
              <a:rPr lang="sk-SK" sz="28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 obdobia </a:t>
            </a:r>
            <a:r>
              <a:rPr lang="sk-SK" sz="2800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Kamakura</a:t>
            </a:r>
            <a:r>
              <a:rPr lang="sk-SK" sz="28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 </a:t>
            </a:r>
            <a:r>
              <a:rPr lang="sk-SK" sz="26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(1185-1333)</a:t>
            </a:r>
            <a:endParaRPr lang="cs-CZ" sz="26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Lotosová </a:t>
            </a:r>
            <a:r>
              <a:rPr lang="sk-SK" sz="4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sútra</a:t>
            </a:r>
            <a:endParaRPr lang="cs-CZ" sz="44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7" name="Zástupný symbol pro obsah 6" descr="39aa_Lotus Sut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49670"/>
            <a:ext cx="6768752" cy="4435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Zástupný symbol pro obsah 3" descr="39aa_Lotus Sutra_go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435" y="1646238"/>
            <a:ext cx="670512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39aa_Lotus Sutra_scro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9431" y="1646238"/>
            <a:ext cx="816513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800" i="1" dirty="0" err="1" smtClean="0">
                <a:latin typeface="Palatino Linotype" panose="02040502050505030304" pitchFamily="18" charset="0"/>
                <a:cs typeface="Lucida Sans Unicode" pitchFamily="34" charset="0"/>
              </a:rPr>
              <a:t>mappó</a:t>
            </a:r>
            <a:r>
              <a:rPr lang="sk-SK" sz="3800" dirty="0" smtClean="0"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40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sz="3800" dirty="0" smtClean="0"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br>
              <a:rPr lang="sk-SK" sz="3800" dirty="0" smtClean="0">
                <a:latin typeface="Palatino Linotype" panose="02040502050505030304" pitchFamily="18" charset="0"/>
                <a:cs typeface="Lucida Sans Unicode" pitchFamily="34" charset="0"/>
              </a:rPr>
            </a:br>
            <a:r>
              <a:rPr lang="sk-SK" sz="3800" dirty="0" smtClean="0">
                <a:latin typeface="Palatino Linotype" panose="02040502050505030304" pitchFamily="18" charset="0"/>
                <a:cs typeface="Lucida Sans Unicode" pitchFamily="34" charset="0"/>
              </a:rPr>
              <a:t>„konečné obdobie dharmy“</a:t>
            </a:r>
            <a:endParaRPr lang="cs-CZ" sz="3800" dirty="0"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5" name="Zástupný symbol pro obsah 4" descr="49_Jigoku_vs_Pure La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45250"/>
            <a:ext cx="4038600" cy="372793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"/>
            </a:pPr>
            <a:r>
              <a:rPr lang="sk-SK" sz="21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viera v </a:t>
            </a:r>
            <a:r>
              <a:rPr lang="sk-SK" sz="2100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konečné obdobie šírenia buddhistickej dharmy </a:t>
            </a:r>
            <a:r>
              <a:rPr lang="sk-SK" sz="21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 </a:t>
            </a:r>
            <a:r>
              <a:rPr lang="sk-SK" sz="21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obdobie </a:t>
            </a:r>
            <a:r>
              <a:rPr lang="sk-SK" sz="21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úpadku</a:t>
            </a:r>
            <a:r>
              <a:rPr lang="sk-SK" sz="21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v učení aj spoločnosti </a:t>
            </a:r>
          </a:p>
          <a:p>
            <a:pPr>
              <a:lnSpc>
                <a:spcPct val="150000"/>
              </a:lnSpc>
              <a:buFont typeface="Wingdings" pitchFamily="2" charset="2"/>
              <a:buChar char=""/>
            </a:pPr>
            <a:r>
              <a:rPr lang="sk-SK" sz="21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„peklo na zemi“</a:t>
            </a:r>
          </a:p>
          <a:p>
            <a:pPr>
              <a:lnSpc>
                <a:spcPct val="150000"/>
              </a:lnSpc>
              <a:buFont typeface="Wingdings" pitchFamily="2" charset="2"/>
              <a:buChar char=""/>
            </a:pPr>
            <a:r>
              <a:rPr lang="sk-SK" sz="21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</a:t>
            </a:r>
            <a:r>
              <a:rPr lang="sk-SK" sz="21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ačiatok obdobia </a:t>
            </a:r>
            <a:r>
              <a:rPr lang="sk-SK" sz="2100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mappó</a:t>
            </a:r>
            <a:r>
              <a:rPr lang="sk-SK" sz="2100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21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 Japonsku – </a:t>
            </a:r>
            <a:r>
              <a:rPr lang="sk-SK" sz="21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1052</a:t>
            </a:r>
          </a:p>
          <a:p>
            <a:pPr>
              <a:lnSpc>
                <a:spcPct val="150000"/>
              </a:lnSpc>
              <a:buFont typeface="Wingdings" pitchFamily="2" charset="2"/>
              <a:buChar char=""/>
            </a:pPr>
            <a:r>
              <a:rPr lang="sk-SK" sz="21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</a:t>
            </a:r>
            <a:r>
              <a:rPr lang="sk-SK" sz="21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olitické nepokoje, občianske boje </a:t>
            </a:r>
            <a:r>
              <a:rPr lang="sk-SK" sz="21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 </a:t>
            </a:r>
            <a:r>
              <a:rPr lang="sk-SK" sz="21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rozvrat, úpadok, destabilizácia krajiny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26976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obraz buddhistických pekiel</a:t>
            </a:r>
            <a:endParaRPr lang="cs-CZ" sz="40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4" name="Zástupný symbol pro obsah 3" descr="48_jigok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5"/>
            <a:ext cx="6264696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viera v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buddhu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Amidu</a:t>
            </a:r>
            <a:endParaRPr lang="cs-CZ" dirty="0">
              <a:solidFill>
                <a:schemeClr val="tx1">
                  <a:lumMod val="95000"/>
                </a:schemeClr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buddha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sk-SK" sz="2400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Amida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– 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sanskt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sk-SK" sz="2400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Amitábha</a:t>
            </a:r>
            <a:endParaRPr lang="sk-SK" sz="2400" b="1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buddha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nekonečného svetla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buddha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Západného raja – sanskrt. 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Sukhavátí</a:t>
            </a:r>
            <a:endParaRPr lang="sk-SK" sz="24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 Čistá zem (“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Pure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 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Land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“)</a:t>
            </a:r>
          </a:p>
          <a:p>
            <a:pPr>
              <a:lnSpc>
                <a:spcPct val="150000"/>
              </a:lnSpc>
              <a:buFont typeface="Wingdings" pitchFamily="2" charset="2"/>
              <a:buChar char=""/>
            </a:pP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Amida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 sa zaviazal, že privedie všetky žijúce bytosti k prebudeniu v Čistej zemi</a:t>
            </a:r>
          </a:p>
          <a:p>
            <a:pPr>
              <a:lnSpc>
                <a:spcPct val="150000"/>
              </a:lnSpc>
              <a:buFont typeface="Wingdings" pitchFamily="2" charset="2"/>
              <a:buChar char="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znovuzrodenie v Západnom raji (Čistej zemi) po smrti – okamžitá spása</a:t>
            </a:r>
            <a:endParaRPr lang="cs-CZ" sz="24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75264"/>
          </a:xfrm>
        </p:spPr>
        <p:txBody>
          <a:bodyPr>
            <a:noAutofit/>
          </a:bodyPr>
          <a:lstStyle/>
          <a:p>
            <a:pPr algn="l"/>
            <a:r>
              <a:rPr lang="sk-SK" sz="3200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raigó</a:t>
            </a:r>
            <a:r>
              <a:rPr lang="sk-SK" sz="32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– zobrazenie </a:t>
            </a:r>
            <a:r>
              <a:rPr lang="sk-SK" sz="32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Amidovho</a:t>
            </a:r>
            <a:r>
              <a:rPr lang="sk-SK" sz="32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príchodu v hodine smrti </a:t>
            </a:r>
            <a:r>
              <a:rPr lang="sk-SK" sz="32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sym typeface="Wingdings"/>
              </a:rPr>
              <a:t> </a:t>
            </a:r>
            <a:r>
              <a:rPr lang="sk-SK" sz="32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vyslobodenie z utrpenia</a:t>
            </a:r>
            <a:endParaRPr lang="cs-CZ" sz="32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4405746" cy="3456384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30701"/>
            <a:ext cx="2376264" cy="4473801"/>
          </a:xfr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828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amidizmus</a:t>
            </a:r>
            <a:endParaRPr lang="cs-CZ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Škola Čistej zeme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zakladateľ </a:t>
            </a:r>
            <a:r>
              <a:rPr lang="sk-SK" sz="20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HÓNEN </a:t>
            </a:r>
            <a:br>
              <a:rPr lang="sk-SK" sz="20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</a:b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(1133-1212)</a:t>
            </a:r>
            <a:endParaRPr lang="sk-SK" sz="20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uctievanie </a:t>
            </a: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buddhu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Amidu</a:t>
            </a:r>
            <a:endParaRPr lang="sk-SK" sz="20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vzývanie jeho 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mena – formulka </a:t>
            </a:r>
            <a:r>
              <a:rPr lang="sk-SK" sz="2000" b="1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nenbucu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„</a:t>
            </a:r>
            <a:r>
              <a:rPr lang="sk-SK" sz="2000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namu</a:t>
            </a:r>
            <a:r>
              <a:rPr lang="sk-SK" sz="2000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2000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amida</a:t>
            </a:r>
            <a:r>
              <a:rPr lang="sk-SK" sz="2000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2000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bucu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“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k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oncentrácia na </a:t>
            </a: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buddhu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Amidu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prostredníctvom </a:t>
            </a:r>
            <a:r>
              <a:rPr lang="sk-SK" sz="2000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nenbucu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  <a:sym typeface="Wingdings"/>
              </a:rPr>
              <a:t> zaručuje prebudenie v Čistej zemi</a:t>
            </a:r>
            <a:endParaRPr lang="sk-SK" sz="20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874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19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Pravá škola </a:t>
            </a:r>
            <a:r>
              <a:rPr lang="sk-SK" sz="1900" b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Čistej </a:t>
            </a:r>
            <a:r>
              <a:rPr lang="sk-SK" sz="19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zeme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zakladateľ </a:t>
            </a:r>
            <a:r>
              <a:rPr lang="sk-SK" sz="19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ŠINRAN</a:t>
            </a:r>
            <a:br>
              <a:rPr lang="sk-SK" sz="19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</a:b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(1173-1263)</a:t>
            </a:r>
            <a:endParaRPr lang="sk-SK" sz="19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úplné, </a:t>
            </a:r>
            <a:r>
              <a:rPr lang="sk-SK" sz="1900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totálne spoliehanie sa 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na spásu prostredníctvom </a:t>
            </a:r>
            <a:r>
              <a:rPr lang="sk-SK" sz="1900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absolútnej oddanosti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, </a:t>
            </a:r>
            <a:r>
              <a:rPr lang="sk-SK" sz="19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viery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v </a:t>
            </a:r>
            <a:r>
              <a:rPr lang="sk-SK" sz="19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buddhu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19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Amidu</a:t>
            </a:r>
            <a:endParaRPr lang="sk-SK" sz="19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vzývanie jeho mena prostredníctvom </a:t>
            </a:r>
            <a:r>
              <a:rPr lang="sk-SK" sz="1900" b="1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nenbucu</a:t>
            </a:r>
            <a:endParaRPr lang="sk-SK" sz="1900" b="1" i="1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spása a vyslobodenie/ znovuzrodenie aj pre nedobrých a hriešnych ľudí</a:t>
            </a:r>
            <a:endParaRPr lang="cs-CZ" sz="19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amidizmus</a:t>
            </a:r>
            <a:endParaRPr lang="cs-CZ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nepokoje v krajine, politická nestabilita 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  <a:sym typeface="Wingdings"/>
              </a:rPr>
              <a:t>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hľadanie spásy v jednoduchom učení o okamžitej spáse prostredníctvom sily, moci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buddhu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Amidu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/>
            </a:r>
            <a:b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</a:br>
            <a:endParaRPr lang="sk-SK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prax: </a:t>
            </a:r>
            <a:r>
              <a:rPr lang="sk-SK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nenbucu</a:t>
            </a:r>
            <a:r>
              <a:rPr lang="sk-SK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– 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invokácia mena buddhu Amidu 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formulka „</a:t>
            </a:r>
            <a:r>
              <a:rPr lang="sk-SK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namu</a:t>
            </a:r>
            <a:r>
              <a:rPr lang="sk-SK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Amida </a:t>
            </a:r>
            <a:r>
              <a:rPr lang="sk-SK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bucu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“ (buď pozdravený buddha Amida, hľadám útočisko v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buddhovi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Amidovi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)</a:t>
            </a:r>
            <a:b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</a:br>
            <a:endParaRPr lang="sk-SK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rozširovanie medzi bežné obyvateľstvo, prístupné obyčajným ľuďom</a:t>
            </a:r>
            <a:b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</a:br>
            <a:endParaRPr lang="sk-SK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potulní mnísi, rozširovanie mimo hlavných miest</a:t>
            </a:r>
            <a:b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</a:br>
            <a:endParaRPr lang="sk-SK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ľudové hnutie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Amidov chrám </a:t>
            </a:r>
            <a:r>
              <a:rPr lang="sk-SK" sz="44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sz="4400" dirty="0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44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Bjódoin</a:t>
            </a:r>
            <a:endParaRPr lang="cs-CZ" sz="4400" dirty="0">
              <a:solidFill>
                <a:schemeClr val="tx1">
                  <a:lumMod val="95000"/>
                </a:schemeClr>
              </a:solidFill>
              <a:effectLst/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11" name="Zástupný symbol pro obsah 10" descr="46_Byodo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39"/>
            <a:ext cx="4320480" cy="3437993"/>
          </a:xfrm>
        </p:spPr>
      </p:pic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chrám aristokratického rodu </a:t>
            </a:r>
            <a:r>
              <a:rPr lang="sk-SK" sz="2000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Fudžiwara</a:t>
            </a:r>
            <a:endParaRPr lang="sk-SK" sz="2000" b="1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pôvodne detašovaný palác, neskôr </a:t>
            </a: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zmený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na </a:t>
            </a: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buddhistický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chrám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Fénixova sieň 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			znovuzrodenie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hmotnenie, stelesnenie Východného raja buddhu Amidu</a:t>
            </a:r>
            <a:endParaRPr lang="cs-CZ" sz="20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>
                <a:latin typeface="Palatino Linotype" panose="02040502050505030304" pitchFamily="18" charset="0"/>
                <a:cs typeface="Lucida Sans Unicode" pitchFamily="34" charset="0"/>
              </a:rPr>
              <a:t>buddhizmus</a:t>
            </a:r>
            <a:r>
              <a:rPr lang="sk-SK" sz="4000" dirty="0" smtClean="0">
                <a:latin typeface="Palatino Linotype" panose="02040502050505030304" pitchFamily="18" charset="0"/>
                <a:cs typeface="Lucida Sans Unicode" pitchFamily="34" charset="0"/>
              </a:rPr>
              <a:t> obdobia </a:t>
            </a:r>
            <a:r>
              <a:rPr lang="sk-SK" sz="4000" b="1" dirty="0" smtClean="0">
                <a:latin typeface="Palatino Linotype" panose="02040502050505030304" pitchFamily="18" charset="0"/>
                <a:cs typeface="Lucida Sans Unicode" pitchFamily="34" charset="0"/>
              </a:rPr>
              <a:t>ASUKA</a:t>
            </a:r>
            <a:endParaRPr lang="cs-CZ" sz="4000" b="1" dirty="0"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104456" cy="3528392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príchod </a:t>
            </a:r>
            <a:r>
              <a:rPr lang="sk-SK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buddhistického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učenia do Japonska (</a:t>
            </a:r>
            <a:r>
              <a:rPr lang="sk-SK" b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552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/ 538)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podpora rodu </a:t>
            </a:r>
            <a:r>
              <a:rPr lang="sk-SK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SOGA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– kórejský pôvod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cisárovna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Suiko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r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egent 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princ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	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Šótoku taiši (572-622)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chrám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Hórjúdži</a:t>
            </a:r>
            <a:endParaRPr lang="cs-CZ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Fénixova sieň – detaily</a:t>
            </a:r>
            <a:endParaRPr lang="sk-SK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4680520" cy="314472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92896"/>
            <a:ext cx="3361179" cy="3810000"/>
          </a:xfrm>
        </p:spPr>
      </p:pic>
    </p:spTree>
    <p:extLst>
      <p:ext uri="{BB962C8B-B14F-4D97-AF65-F5344CB8AC3E}">
        <p14:creationId xmlns:p14="http://schemas.microsoft.com/office/powerpoint/2010/main" val="39555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buddha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Amida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 –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Bjódoin</a:t>
            </a:r>
            <a:endParaRPr lang="cs-CZ" dirty="0">
              <a:solidFill>
                <a:schemeClr val="tx1">
                  <a:lumMod val="95000"/>
                </a:schemeClr>
              </a:solidFill>
              <a:effectLst/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5" name="Zástupný symbol pro obsah 4" descr="51_Byodoin_Ami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3408" y="1646238"/>
            <a:ext cx="3366184" cy="4525962"/>
          </a:xfrm>
        </p:spPr>
      </p:pic>
      <p:pic>
        <p:nvPicPr>
          <p:cNvPr id="6" name="Zástupný symbol pro obsah 5" descr="52_Byodoin_Amid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2020" y="2139474"/>
            <a:ext cx="3870960" cy="35394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o</a:t>
            </a:r>
            <a:r>
              <a:rPr lang="sk-SK" sz="4000" dirty="0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bdobie KAMAKURA</a:t>
            </a:r>
            <a:endParaRPr lang="cs-CZ" sz="4000" dirty="0">
              <a:solidFill>
                <a:schemeClr val="tx1">
                  <a:lumMod val="95000"/>
                </a:schemeClr>
              </a:solidFill>
              <a:effectLst/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sp>
        <p:nvSpPr>
          <p:cNvPr id="6" name="Zástupný symbol pro svislý text 5"/>
          <p:cNvSpPr>
            <a:spLocks noGrp="1"/>
          </p:cNvSpPr>
          <p:nvPr>
            <p:ph type="body" orient="vert" idx="1"/>
          </p:nvPr>
        </p:nvSpPr>
        <p:spPr>
          <a:xfrm>
            <a:off x="457200" y="1628800"/>
            <a:ext cx="8229600" cy="4526280"/>
          </a:xfrm>
        </p:spPr>
        <p:txBody>
          <a:bodyPr vert="horz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5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c</a:t>
            </a:r>
            <a:r>
              <a:rPr lang="sk-SK" sz="25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entrum krajiny premiestnené do mesta Kamakura (pri dnešnom Tokiu)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5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vojenská šľachta </a:t>
            </a:r>
            <a:r>
              <a:rPr lang="sk-SK" sz="28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sz="25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samurajstvo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5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1185-1333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5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</a:t>
            </a:r>
            <a:r>
              <a:rPr lang="sk-SK" sz="25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ové školy </a:t>
            </a:r>
            <a:r>
              <a:rPr lang="sk-SK" sz="25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kamakurského</a:t>
            </a:r>
            <a:r>
              <a:rPr lang="sk-SK" sz="25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buddhizmu </a:t>
            </a:r>
            <a:r>
              <a:rPr lang="sk-SK" sz="28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sz="25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ľudový buddhizmus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500" b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j</a:t>
            </a:r>
            <a:r>
              <a:rPr lang="sk-SK" sz="25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ednoduchosť</a:t>
            </a:r>
            <a:r>
              <a:rPr lang="sk-SK" sz="25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učenia a náboženskej praxe súčasne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b</a:t>
            </a:r>
            <a:r>
              <a:rPr lang="sk-SK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uddhizmus obdobia Kamakura</a:t>
            </a:r>
            <a:endParaRPr lang="cs-CZ" sz="3600" dirty="0">
              <a:solidFill>
                <a:schemeClr val="tx1">
                  <a:lumMod val="95000"/>
                </a:schemeClr>
              </a:solidFill>
              <a:effectLst/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5184576"/>
          </a:xfrm>
        </p:spPr>
        <p:txBody>
          <a:bodyPr vert="horz">
            <a:noAutofit/>
          </a:bodyPr>
          <a:lstStyle/>
          <a:p>
            <a:pPr lvl="3">
              <a:lnSpc>
                <a:spcPct val="150000"/>
              </a:lnSpc>
              <a:buFont typeface="Wingdings" pitchFamily="2" charset="2"/>
              <a:buChar char="]"/>
            </a:pP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1900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Ničirenova</a:t>
            </a:r>
            <a:r>
              <a:rPr lang="sk-SK" sz="19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škola 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(zakladateľ mních </a:t>
            </a:r>
            <a:r>
              <a:rPr lang="sk-SK" sz="19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Ničiren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; 1222-1282)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uctievanie Lotosovej </a:t>
            </a:r>
            <a:r>
              <a:rPr lang="sk-SK" sz="19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sútry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18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považovaná za najvyššie, dokonalé učenie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vzývanie mena Lotosovej </a:t>
            </a:r>
            <a:r>
              <a:rPr lang="sk-SK" sz="19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sútry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18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1900" b="1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daimoku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 </a:t>
            </a:r>
            <a:r>
              <a:rPr lang="sk-SK" sz="1900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namu</a:t>
            </a:r>
            <a:r>
              <a:rPr lang="sk-SK" sz="1900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1900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mjóhó</a:t>
            </a:r>
            <a:r>
              <a:rPr lang="sk-SK" sz="1900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1900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renge</a:t>
            </a:r>
            <a:r>
              <a:rPr lang="sk-SK" sz="1900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1900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kjó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“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názov </a:t>
            </a:r>
            <a:r>
              <a:rPr lang="sk-SK" sz="19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sútry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18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19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všeobsažný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, zahŕňajúci v sebe podstatu Buddhovho učenia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invokácia </a:t>
            </a:r>
            <a:r>
              <a:rPr lang="sk-SK" sz="1900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daimoku</a:t>
            </a:r>
            <a:r>
              <a:rPr lang="sk-SK" sz="1900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18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dokonalá a dostatočná prax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]"/>
            </a:pPr>
            <a:r>
              <a:rPr lang="sk-SK" sz="19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19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zen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–	importovaný z pevniny</a:t>
            </a:r>
          </a:p>
          <a:p>
            <a:pPr lvl="7">
              <a:lnSpc>
                <a:spcPct val="150000"/>
              </a:lnSpc>
              <a:buNone/>
            </a:pP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		</a:t>
            </a:r>
            <a:r>
              <a:rPr lang="sk-SK" sz="1900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Eisai</a:t>
            </a:r>
            <a:r>
              <a:rPr lang="sk-SK" sz="19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(1141-1215) </a:t>
            </a:r>
            <a:r>
              <a:rPr lang="sk-SK" sz="2000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zakladateľ školy </a:t>
            </a:r>
            <a:r>
              <a:rPr lang="sk-SK" sz="1900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Rinzai</a:t>
            </a:r>
            <a:endParaRPr lang="sk-SK" sz="1900" b="1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 lvl="7">
              <a:lnSpc>
                <a:spcPct val="150000"/>
              </a:lnSpc>
              <a:buNone/>
            </a:pP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		</a:t>
            </a:r>
            <a:r>
              <a:rPr lang="sk-SK" sz="1900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Dógen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(1200-1253) </a:t>
            </a:r>
            <a:r>
              <a:rPr lang="sk-SK" sz="2000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 </a:t>
            </a:r>
            <a:r>
              <a:rPr lang="sk-SK" sz="19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zakladateľ školy </a:t>
            </a:r>
            <a:r>
              <a:rPr lang="sk-SK" sz="19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Sótó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Kamakurský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Lucida Sans Unicode" pitchFamily="34" charset="0"/>
              </a:rPr>
              <a:t>buddha</a:t>
            </a:r>
            <a:endParaRPr lang="cs-CZ" dirty="0">
              <a:solidFill>
                <a:schemeClr val="tx1">
                  <a:lumMod val="95000"/>
                </a:schemeClr>
              </a:solidFill>
              <a:effectLst/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6" name="Zástupný symbol pro obsah 5" descr="58_Kamakura daibuts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03251"/>
            <a:ext cx="4176464" cy="5280586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87942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2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kamakurský</a:t>
            </a:r>
            <a:r>
              <a:rPr lang="sk-SK" sz="22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2200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daibucu</a:t>
            </a:r>
            <a:r>
              <a:rPr lang="sk-SK" sz="2200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sz="22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Veľký buddha v </a:t>
            </a:r>
            <a:r>
              <a:rPr lang="sk-SK" sz="22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Kamakure</a:t>
            </a:r>
            <a:endParaRPr lang="sk-SK" sz="22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2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Amida buddha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2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postavený zo zdrojov vojenskej šľachty a verejnej zbierky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2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bez chrámu, bez hlavnej siene (chrám vyhorel, sieň zmietla </a:t>
            </a:r>
            <a:r>
              <a:rPr lang="sk-SK" sz="2200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cunami</a:t>
            </a:r>
            <a:r>
              <a:rPr lang="sk-SK" sz="22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2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buddha postavený v roku </a:t>
            </a:r>
            <a:r>
              <a:rPr lang="sk-SK" sz="22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1252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600" dirty="0" err="1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  <a:t>Kamakurský</a:t>
            </a:r>
            <a:r>
              <a:rPr lang="sk-SK" sz="3600" dirty="0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  <a:t> buddha Amida</a:t>
            </a:r>
            <a:r>
              <a:rPr lang="sk-SK" sz="3600" dirty="0">
                <a:effectLst/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36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sz="3600" dirty="0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br>
              <a:rPr lang="sk-SK" sz="3600" dirty="0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</a:br>
            <a:r>
              <a:rPr lang="sk-SK" sz="3600" dirty="0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  <a:t>detail tváre</a:t>
            </a:r>
            <a:endParaRPr lang="cs-CZ" sz="3600" dirty="0">
              <a:effectLst/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4" name="Zástupný symbol pro obsah 3" descr="59_Kamakura daib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552728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zenové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školy</a:t>
            </a:r>
            <a:endParaRPr lang="cs-CZ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8741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škola </a:t>
            </a:r>
            <a:r>
              <a:rPr lang="sk-SK" sz="20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RINZAI</a:t>
            </a: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zakladateľ mních </a:t>
            </a:r>
            <a:r>
              <a:rPr lang="sk-SK" sz="2000" b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Eisai</a:t>
            </a:r>
            <a:endParaRPr lang="sk-SK" sz="2000" b="1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cestoval </a:t>
            </a: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do Číny</a:t>
            </a: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priniesol </a:t>
            </a:r>
            <a:r>
              <a:rPr lang="sk-SK" sz="2000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zenové</a:t>
            </a: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učenie v línii majstra </a:t>
            </a:r>
            <a:r>
              <a:rPr lang="sk-SK" sz="2000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Rinzai</a:t>
            </a:r>
            <a:endParaRPr lang="sk-SK" sz="20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dôležitosť meditačnej praxe kombinovanou s inými koncentračnými technikami</a:t>
            </a: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rozširovanie v hlavných 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mestách Kjóto a Kamakura</a:t>
            </a: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prispôsobenie </a:t>
            </a: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zenového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učenia dovtedajšej praxe školy Tendai</a:t>
            </a:r>
            <a:endParaRPr lang="sk-SK" sz="20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podpora vysokej vojenskej 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šľachty</a:t>
            </a:r>
            <a:endParaRPr lang="sk-SK" sz="20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8741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2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škola </a:t>
            </a:r>
            <a:r>
              <a:rPr lang="sk-SK" sz="2200" b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SÓTÓ</a:t>
            </a: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2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zakladateľ mních </a:t>
            </a:r>
            <a:r>
              <a:rPr lang="sk-SK" sz="2200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Dógen</a:t>
            </a:r>
            <a:endParaRPr lang="sk-SK" sz="22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2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cesta do Číny</a:t>
            </a: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2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priniesol </a:t>
            </a:r>
            <a:r>
              <a:rPr lang="sk-SK" sz="2200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zenové</a:t>
            </a:r>
            <a:r>
              <a:rPr lang="sk-SK" sz="22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učenie v línii </a:t>
            </a:r>
            <a:r>
              <a:rPr lang="sk-SK" sz="2200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Sótó</a:t>
            </a:r>
            <a:endParaRPr lang="sk-SK" sz="22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2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dôraz na meditačnú prax a „len sedenie“, japonsky </a:t>
            </a:r>
            <a:r>
              <a:rPr lang="sk-SK" sz="2200" i="1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šikan</a:t>
            </a:r>
            <a:r>
              <a:rPr lang="sk-SK" sz="22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sk-SK" sz="2200" i="1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taza</a:t>
            </a:r>
            <a:endParaRPr lang="sk-SK" sz="2200" i="1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2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filozof a učenec</a:t>
            </a: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2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rozširovanie v provinciách, mimo hlavných centier</a:t>
            </a: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sz="22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podpora nižšej vojenskej šľachty</a:t>
            </a:r>
            <a:endParaRPr lang="cs-CZ" sz="22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600" dirty="0" smtClean="0">
                <a:latin typeface="Palatino Linotype" panose="02040502050505030304" pitchFamily="18" charset="0"/>
                <a:cs typeface="Lucida Sans Unicode" pitchFamily="34" charset="0"/>
              </a:rPr>
              <a:t>chrám </a:t>
            </a:r>
            <a:r>
              <a:rPr lang="sk-SK" sz="3600" b="1" dirty="0" err="1" smtClean="0">
                <a:latin typeface="Palatino Linotype" panose="02040502050505030304" pitchFamily="18" charset="0"/>
                <a:cs typeface="Lucida Sans Unicode" pitchFamily="34" charset="0"/>
              </a:rPr>
              <a:t>Eiheidži</a:t>
            </a:r>
            <a:r>
              <a:rPr lang="sk-SK" sz="3600" dirty="0" smtClean="0"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ja-JP" altLang="en-US" sz="3600" dirty="0" smtClean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Lucida Sans Unicode" pitchFamily="34" charset="0"/>
              </a:rPr>
              <a:t>永平寺</a:t>
            </a:r>
            <a:r>
              <a:rPr lang="sk-SK" altLang="ja-JP" sz="3600" dirty="0" smtClean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Lucida Sans Unicode" pitchFamily="34" charset="0"/>
              </a:rPr>
              <a:t> </a:t>
            </a:r>
            <a:r>
              <a:rPr lang="sk-SK" sz="3600" i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sz="3600" dirty="0" smtClean="0"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br>
              <a:rPr lang="sk-SK" sz="3600" dirty="0" smtClean="0">
                <a:latin typeface="Palatino Linotype" panose="02040502050505030304" pitchFamily="18" charset="0"/>
                <a:cs typeface="Lucida Sans Unicode" pitchFamily="34" charset="0"/>
              </a:rPr>
            </a:br>
            <a:r>
              <a:rPr lang="sk-SK" sz="3600" dirty="0" smtClean="0">
                <a:latin typeface="Palatino Linotype" panose="02040502050505030304" pitchFamily="18" charset="0"/>
                <a:cs typeface="Lucida Sans Unicode" pitchFamily="34" charset="0"/>
              </a:rPr>
              <a:t>hlavný chrám školy </a:t>
            </a:r>
            <a:r>
              <a:rPr lang="sk-SK" sz="3600" dirty="0" err="1" smtClean="0">
                <a:latin typeface="Palatino Linotype" panose="02040502050505030304" pitchFamily="18" charset="0"/>
                <a:cs typeface="Lucida Sans Unicode" pitchFamily="34" charset="0"/>
              </a:rPr>
              <a:t>Sótó</a:t>
            </a:r>
            <a:endParaRPr lang="cs-CZ" sz="3600" dirty="0"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6" name="Zástupný symbol pro obsah 5" descr="Eiheidz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76457"/>
            <a:ext cx="6912768" cy="50277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brána chrámu </a:t>
            </a:r>
            <a:r>
              <a:rPr lang="sk-SK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Eiheidži</a:t>
            </a:r>
            <a:endParaRPr lang="cs-CZ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4" name="Zástupný symbol pro obsah 3" descr="Eiheiji_g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769" y="1646238"/>
            <a:ext cx="603246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latin typeface="Palatino Linotype" panose="02040502050505030304" pitchFamily="18" charset="0"/>
                <a:cs typeface="Lucida Sans Unicode" pitchFamily="34" charset="0"/>
              </a:rPr>
              <a:t>Eiheidži</a:t>
            </a:r>
            <a:endParaRPr lang="cs-CZ" dirty="0"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7" name="Zástupný symbol pro obsah 6" descr="Eiheidzi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818" y="2348880"/>
            <a:ext cx="4102982" cy="3072466"/>
          </a:xfrm>
        </p:spPr>
      </p:pic>
      <p:pic>
        <p:nvPicPr>
          <p:cNvPr id="8" name="Zástupný symbol pro obsah 7" descr="Eiheidzi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7" y="2348880"/>
            <a:ext cx="4103943" cy="30779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>
                <a:latin typeface="Palatino Linotype" panose="02040502050505030304" pitchFamily="18" charset="0"/>
                <a:cs typeface="Lucida Sans Unicode" pitchFamily="34" charset="0"/>
              </a:rPr>
              <a:t>buddhizmus</a:t>
            </a:r>
            <a:r>
              <a:rPr lang="sk-SK" sz="4000" dirty="0" smtClean="0">
                <a:latin typeface="Palatino Linotype" panose="02040502050505030304" pitchFamily="18" charset="0"/>
                <a:cs typeface="Lucida Sans Unicode" pitchFamily="34" charset="0"/>
              </a:rPr>
              <a:t> obdobia </a:t>
            </a:r>
            <a:r>
              <a:rPr lang="sk-SK" sz="4000" b="1" dirty="0" smtClean="0">
                <a:latin typeface="Palatino Linotype" panose="02040502050505030304" pitchFamily="18" charset="0"/>
                <a:cs typeface="Lucida Sans Unicode" pitchFamily="34" charset="0"/>
              </a:rPr>
              <a:t>NARA</a:t>
            </a:r>
            <a:endParaRPr lang="cs-CZ" sz="4000" b="1" dirty="0"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5" name="Zástupný symbol pro obsah 4" descr="22_Yamato Japan_map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72206"/>
            <a:ext cx="4038600" cy="407402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založené trvalé hlavné mesto Heidžókjó, dnešná Nara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710-794</a:t>
            </a:r>
          </a:p>
          <a:p>
            <a:pPr>
              <a:lnSpc>
                <a:spcPct val="150000"/>
              </a:lnSpc>
              <a:buFont typeface="Wingdings" pitchFamily="2" charset="2"/>
              <a:buChar char="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šesť škôl 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narského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buddhizmu</a:t>
            </a:r>
            <a:endParaRPr lang="sk-SK" sz="2400" dirty="0" smtClean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rozširovanie buddhizmu </a:t>
            </a:r>
            <a:b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</a:b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 podporou cisárskeho 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dvora</a:t>
            </a:r>
            <a:endParaRPr lang="sk-SK" sz="24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44804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meditácia v sede 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zazen</a:t>
            </a:r>
            <a:endParaRPr lang="cs-CZ" i="1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cap="none" dirty="0" err="1" smtClean="0">
                <a:latin typeface="Palatino Linotype" panose="02040502050505030304" pitchFamily="18" charset="0"/>
                <a:cs typeface="Lucida Sans Unicode" pitchFamily="34" charset="0"/>
              </a:rPr>
              <a:t>Rinzai</a:t>
            </a:r>
            <a:r>
              <a:rPr lang="sk-SK" cap="none" dirty="0" smtClean="0"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i="1" cap="none" dirty="0" err="1" smtClean="0">
                <a:latin typeface="Palatino Linotype" panose="02040502050505030304" pitchFamily="18" charset="0"/>
                <a:cs typeface="Lucida Sans Unicode" pitchFamily="34" charset="0"/>
              </a:rPr>
              <a:t>zazen</a:t>
            </a:r>
            <a:r>
              <a:rPr lang="sk-SK" i="1" cap="none" dirty="0" smtClean="0"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cap="none" dirty="0" smtClean="0">
                <a:latin typeface="Palatino Linotype" panose="02040502050505030304" pitchFamily="18" charset="0"/>
                <a:cs typeface="Lucida Sans Unicode" pitchFamily="34" charset="0"/>
              </a:rPr>
              <a:t> sedenie oproti sebe, čelom do miestnosti</a:t>
            </a:r>
            <a:endParaRPr lang="cs-CZ" cap="none" dirty="0"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cap="none" dirty="0" err="1" smtClean="0">
                <a:latin typeface="Palatino Linotype" panose="02040502050505030304" pitchFamily="18" charset="0"/>
                <a:cs typeface="Lucida Sans Unicode" pitchFamily="34" charset="0"/>
              </a:rPr>
              <a:t>Sótó</a:t>
            </a:r>
            <a:r>
              <a:rPr lang="sk-SK" cap="none" dirty="0" smtClean="0"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i="1" cap="none" dirty="0" err="1" smtClean="0">
                <a:latin typeface="Palatino Linotype" panose="02040502050505030304" pitchFamily="18" charset="0"/>
                <a:cs typeface="Lucida Sans Unicode" pitchFamily="34" charset="0"/>
              </a:rPr>
              <a:t>zazen</a:t>
            </a:r>
            <a:r>
              <a:rPr lang="sk-SK" i="1" cap="none" dirty="0" smtClean="0"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cap="none" dirty="0" smtClean="0">
                <a:latin typeface="Palatino Linotype" panose="02040502050505030304" pitchFamily="18" charset="0"/>
                <a:cs typeface="Lucida Sans Unicode" pitchFamily="34" charset="0"/>
              </a:rPr>
              <a:t> sedenie čelom ku stene, chrbtom k sebe</a:t>
            </a:r>
          </a:p>
        </p:txBody>
      </p:sp>
      <p:pic>
        <p:nvPicPr>
          <p:cNvPr id="5" name="Zástupný symbol pro obsah 4" descr="rinzai_zaze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24060"/>
            <a:ext cx="4040188" cy="2618042"/>
          </a:xfrm>
        </p:spPr>
      </p:pic>
      <p:pic>
        <p:nvPicPr>
          <p:cNvPr id="6" name="Zástupný symbol pro obsah 5" descr="zaz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85823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kjósaku</a:t>
            </a:r>
            <a:endParaRPr lang="cs-CZ" i="1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5" name="Zástupný symbol pro obsah 4" descr="kyosak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551906"/>
            <a:ext cx="3810000" cy="2714625"/>
          </a:xfrm>
        </p:spPr>
      </p:pic>
      <p:pic>
        <p:nvPicPr>
          <p:cNvPr id="6" name="Zástupný symbol pro obsah 5" descr="soto_zaz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84157" y="2564904"/>
            <a:ext cx="3505607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10441"/>
            <a:ext cx="8229600" cy="1618359"/>
          </a:xfrm>
        </p:spPr>
        <p:txBody>
          <a:bodyPr>
            <a:normAutofit/>
          </a:bodyPr>
          <a:lstStyle/>
          <a:p>
            <a:pPr algn="ctr"/>
            <a:r>
              <a:rPr lang="sk-SK" sz="3200" i="1" dirty="0" err="1">
                <a:effectLst/>
                <a:latin typeface="Palatino Linotype" panose="02040502050505030304" pitchFamily="18" charset="0"/>
                <a:cs typeface="Lucida Sans Unicode" pitchFamily="34" charset="0"/>
              </a:rPr>
              <a:t>h</a:t>
            </a:r>
            <a:r>
              <a:rPr lang="sk-SK" sz="3200" i="1" dirty="0" err="1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  <a:t>annja</a:t>
            </a:r>
            <a:r>
              <a:rPr lang="sk-SK" sz="3200" i="1" dirty="0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3200" i="1" dirty="0" err="1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  <a:t>šingjó</a:t>
            </a:r>
            <a:r>
              <a:rPr lang="sk-SK" sz="3200" dirty="0">
                <a:effectLst/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32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</a:t>
            </a:r>
            <a:r>
              <a:rPr lang="sk-SK" sz="3200" dirty="0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  <a:t> Srdcová sútra</a:t>
            </a:r>
            <a:br>
              <a:rPr lang="sk-SK" sz="3200" dirty="0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</a:br>
            <a:r>
              <a:rPr lang="sk-SK" sz="3200" dirty="0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  <a:t>najkratšia </a:t>
            </a:r>
            <a:r>
              <a:rPr lang="sk-SK" sz="3200" dirty="0" err="1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  <a:t>sútra</a:t>
            </a:r>
            <a:r>
              <a:rPr lang="sk-SK" sz="3200" dirty="0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  <a:t/>
            </a:r>
            <a:br>
              <a:rPr lang="sk-SK" sz="3200" dirty="0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</a:br>
            <a:r>
              <a:rPr lang="sk-SK" sz="3200" dirty="0" smtClean="0">
                <a:effectLst/>
                <a:latin typeface="Palatino Linotype" panose="02040502050505030304" pitchFamily="18" charset="0"/>
                <a:cs typeface="Lucida Sans Unicode" pitchFamily="34" charset="0"/>
              </a:rPr>
              <a:t>vyjadruje esenciu Buddhovho učenia)</a:t>
            </a:r>
            <a:endParaRPr lang="cs-CZ" sz="3200" dirty="0">
              <a:effectLst/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7" name="Zástupný symbol pro obsah 6" descr="hannja_shingy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048673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Palatino Linotype" panose="02040502050505030304" pitchFamily="18" charset="0"/>
                <a:cs typeface="Lucida Sans Unicode" pitchFamily="34" charset="0"/>
              </a:rPr>
              <a:t>c</a:t>
            </a:r>
            <a:r>
              <a:rPr lang="sk-SK" dirty="0" smtClean="0">
                <a:latin typeface="Palatino Linotype" panose="02040502050505030304" pitchFamily="18" charset="0"/>
                <a:cs typeface="Lucida Sans Unicode" pitchFamily="34" charset="0"/>
              </a:rPr>
              <a:t>hrám </a:t>
            </a:r>
            <a:r>
              <a:rPr lang="sk-SK" b="1" dirty="0" err="1" smtClean="0">
                <a:latin typeface="Palatino Linotype" panose="02040502050505030304" pitchFamily="18" charset="0"/>
                <a:cs typeface="Lucida Sans Unicode" pitchFamily="34" charset="0"/>
              </a:rPr>
              <a:t>Tódaidži</a:t>
            </a:r>
            <a:r>
              <a:rPr lang="sk-SK" b="1" dirty="0" smtClean="0"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ja-JP" altLang="en-US" dirty="0" smtClean="0">
                <a:latin typeface="+mj-ea"/>
                <a:cs typeface="Lucida Sans Unicode" pitchFamily="34" charset="0"/>
              </a:rPr>
              <a:t>東大寺</a:t>
            </a:r>
            <a:endParaRPr lang="cs-CZ" dirty="0">
              <a:latin typeface="+mj-ea"/>
              <a:cs typeface="Lucida Sans Unicode" pitchFamily="34" charset="0"/>
            </a:endParaRPr>
          </a:p>
        </p:txBody>
      </p:sp>
      <p:pic>
        <p:nvPicPr>
          <p:cNvPr id="5" name="Zástupný symbol pro obsah 4" descr="25_Todaij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3960440" cy="3137551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1645920"/>
            <a:ext cx="4186808" cy="45262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„Veľký východný chrám“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z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aložený v roku </a:t>
            </a:r>
            <a:r>
              <a:rPr lang="sk-SK" sz="2400" b="1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752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hlavný chrám siete „</a:t>
            </a:r>
            <a:r>
              <a:rPr lang="sk-SK" sz="2400" i="1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kokubundži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“ 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  <a:sym typeface="Wingdings"/>
              </a:rPr>
              <a:t>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štátom podporované chrámy vybudované po celej ríši s cieľom rozširovania buddhizmu po krajine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užské kláštory – 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Sútra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kvetinového venca (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Avatansaka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sútra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ž</a:t>
            </a:r>
            <a:r>
              <a:rPr lang="sk-SK" sz="24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enské kláštory – Lotosová </a:t>
            </a:r>
            <a:r>
              <a:rPr lang="sk-SK" sz="24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sútra</a:t>
            </a:r>
            <a:endParaRPr lang="cs-CZ" sz="24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Palatino Linotype" panose="02040502050505030304" pitchFamily="18" charset="0"/>
                <a:cs typeface="Lucida Sans Unicode" pitchFamily="34" charset="0"/>
              </a:rPr>
              <a:t>c</a:t>
            </a:r>
            <a:r>
              <a:rPr lang="sk-SK" dirty="0" smtClean="0">
                <a:latin typeface="Palatino Linotype" panose="02040502050505030304" pitchFamily="18" charset="0"/>
                <a:cs typeface="Lucida Sans Unicode" pitchFamily="34" charset="0"/>
              </a:rPr>
              <a:t>hrám Tódaidži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4" name="Zástupný symbol pro obsah 3" descr="28_Todaiji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Palatino Linotype" panose="02040502050505030304" pitchFamily="18" charset="0"/>
                <a:cs typeface="Lucida Sans Unicode" pitchFamily="34" charset="0"/>
              </a:rPr>
              <a:t>c</a:t>
            </a:r>
            <a:r>
              <a:rPr lang="sk-SK" dirty="0" smtClean="0">
                <a:latin typeface="Palatino Linotype" panose="02040502050505030304" pitchFamily="18" charset="0"/>
                <a:cs typeface="Lucida Sans Unicode" pitchFamily="34" charset="0"/>
              </a:rPr>
              <a:t>hrám Tódaidži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4" name="Zástupný symbol pro obsah 3" descr="29_Todaiji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47272"/>
          </a:xfrm>
        </p:spPr>
        <p:txBody>
          <a:bodyPr>
            <a:normAutofit/>
          </a:bodyPr>
          <a:lstStyle/>
          <a:p>
            <a:pPr algn="ctr"/>
            <a:r>
              <a:rPr lang="sk-SK" sz="3800" dirty="0">
                <a:latin typeface="Palatino Linotype" panose="02040502050505030304" pitchFamily="18" charset="0"/>
                <a:cs typeface="Lucida Sans Unicode" pitchFamily="34" charset="0"/>
              </a:rPr>
              <a:t>c</a:t>
            </a:r>
            <a:r>
              <a:rPr lang="sk-SK" sz="3800" dirty="0" smtClean="0">
                <a:latin typeface="Palatino Linotype" panose="02040502050505030304" pitchFamily="18" charset="0"/>
                <a:cs typeface="Lucida Sans Unicode" pitchFamily="34" charset="0"/>
              </a:rPr>
              <a:t>hrám Tódaidži- </a:t>
            </a:r>
            <a:br>
              <a:rPr lang="sk-SK" sz="3800" dirty="0" smtClean="0">
                <a:latin typeface="Palatino Linotype" panose="02040502050505030304" pitchFamily="18" charset="0"/>
                <a:cs typeface="Lucida Sans Unicode" pitchFamily="34" charset="0"/>
              </a:rPr>
            </a:br>
            <a:r>
              <a:rPr lang="sk-SK" sz="3800" dirty="0" smtClean="0">
                <a:latin typeface="Palatino Linotype" panose="02040502050505030304" pitchFamily="18" charset="0"/>
                <a:cs typeface="Lucida Sans Unicode" pitchFamily="34" charset="0"/>
              </a:rPr>
              <a:t>dobové vyobrazenie</a:t>
            </a:r>
            <a:endParaRPr lang="cs-CZ" sz="3800" dirty="0">
              <a:latin typeface="Palatino Linotype" panose="02040502050505030304" pitchFamily="18" charset="0"/>
            </a:endParaRPr>
          </a:p>
        </p:txBody>
      </p:sp>
      <p:pic>
        <p:nvPicPr>
          <p:cNvPr id="4" name="Zástupný symbol pro obsah 3" descr="30_Todaiji_dobove vyobrazeni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6337" y="1916832"/>
            <a:ext cx="6791325" cy="4032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latin typeface="Palatino Linotype" panose="02040502050505030304" pitchFamily="18" charset="0"/>
                <a:cs typeface="Lucida Sans Unicode" pitchFamily="34" charset="0"/>
              </a:rPr>
              <a:t>Narský</a:t>
            </a:r>
            <a:r>
              <a:rPr lang="sk-SK" dirty="0" smtClean="0">
                <a:latin typeface="Palatino Linotype" panose="02040502050505030304" pitchFamily="18" charset="0"/>
                <a:cs typeface="Lucida Sans Unicode" pitchFamily="34" charset="0"/>
              </a:rPr>
              <a:t> buddha </a:t>
            </a:r>
            <a:r>
              <a:rPr lang="sk-SK" i="1" dirty="0" err="1" smtClean="0">
                <a:latin typeface="Palatino Linotype" panose="02040502050505030304" pitchFamily="18" charset="0"/>
                <a:cs typeface="Lucida Sans Unicode" pitchFamily="34" charset="0"/>
              </a:rPr>
              <a:t>daibucu</a:t>
            </a:r>
            <a:endParaRPr lang="cs-CZ" i="1" dirty="0"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  <p:pic>
        <p:nvPicPr>
          <p:cNvPr id="7" name="Zástupný symbol pro obsah 6" descr="31_Todaiji_daibuts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5538" y="1646238"/>
            <a:ext cx="3821923" cy="4525962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Veľký </a:t>
            </a:r>
            <a:r>
              <a:rPr lang="sk-SK" sz="2000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n</a:t>
            </a: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arský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buddha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 hlavnej sieni chrámu Tódaidži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Buddha </a:t>
            </a: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Vairóčana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(</a:t>
            </a: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Mahávairóčana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) </a:t>
            </a: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– 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(Veľký) Slnečný buddha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analógia s panovníkom a jeho dvorom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Sútra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kvetinového venca – </a:t>
            </a: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Avatansaka</a:t>
            </a: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 </a:t>
            </a:r>
            <a:r>
              <a:rPr lang="sk-SK" sz="2000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Lucida Sans Unicode" pitchFamily="34" charset="0"/>
              </a:rPr>
              <a:t>sútra</a:t>
            </a:r>
            <a:endParaRPr lang="cs-CZ" sz="20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732</TotalTime>
  <Words>687</Words>
  <Application>Microsoft Office PowerPoint</Application>
  <PresentationFormat>Předvádění na obrazovce (4:3)</PresentationFormat>
  <Paragraphs>162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0" baseType="lpstr">
      <vt:lpstr>HG明朝B</vt:lpstr>
      <vt:lpstr>MS Mincho</vt:lpstr>
      <vt:lpstr>Lucida Sans Unicode</vt:lpstr>
      <vt:lpstr>Palatino Linotype</vt:lpstr>
      <vt:lpstr>Rockwell</vt:lpstr>
      <vt:lpstr>Wingdings</vt:lpstr>
      <vt:lpstr>Wingdings 2</vt:lpstr>
      <vt:lpstr>Lití písma</vt:lpstr>
      <vt:lpstr>Japonský buddhizmus</vt:lpstr>
      <vt:lpstr>periodizácia  japonských buddhistických dejín</vt:lpstr>
      <vt:lpstr>buddhizmus obdobia ASUKA</vt:lpstr>
      <vt:lpstr>buddhizmus obdobia NARA</vt:lpstr>
      <vt:lpstr>chrám Tódaidži 東大寺</vt:lpstr>
      <vt:lpstr>chrám Tódaidži</vt:lpstr>
      <vt:lpstr>chrám Tódaidži</vt:lpstr>
      <vt:lpstr>chrám Tódaidži-  dobové vyobrazenie</vt:lpstr>
      <vt:lpstr>Narský buddha daibucu</vt:lpstr>
      <vt:lpstr>Nara daibucu – detaily</vt:lpstr>
      <vt:lpstr>obdobie HEIAN (794-1185)</vt:lpstr>
      <vt:lpstr>buddhizmus obdobia HEIAN</vt:lpstr>
      <vt:lpstr>buddhizmus obdobia HEIAN</vt:lpstr>
      <vt:lpstr>škola ŠINGON –  ezoterická škola</vt:lpstr>
      <vt:lpstr>ezoterické mandaly</vt:lpstr>
      <vt:lpstr>stredné časti mandál – detaily</vt:lpstr>
      <vt:lpstr>buddha Vairóčana</vt:lpstr>
      <vt:lpstr>škola Tendai</vt:lpstr>
      <vt:lpstr>Lotosová sútra</vt:lpstr>
      <vt:lpstr>Lotosová sútra</vt:lpstr>
      <vt:lpstr>Prezentace aplikace PowerPoint</vt:lpstr>
      <vt:lpstr>Prezentace aplikace PowerPoint</vt:lpstr>
      <vt:lpstr>mappó –  „konečné obdobie dharmy“</vt:lpstr>
      <vt:lpstr>obraz buddhistických pekiel</vt:lpstr>
      <vt:lpstr>viera v buddhu Amidu</vt:lpstr>
      <vt:lpstr>raigó – zobrazenie Amidovho príchodu v hodine smrti  vyslobodenie z utrpenia</vt:lpstr>
      <vt:lpstr>amidizmus</vt:lpstr>
      <vt:lpstr>amidizmus</vt:lpstr>
      <vt:lpstr>Amidov chrám – Bjódoin</vt:lpstr>
      <vt:lpstr>Fénixova sieň – detaily</vt:lpstr>
      <vt:lpstr>buddha Amida – Bjódoin</vt:lpstr>
      <vt:lpstr>obdobie KAMAKURA</vt:lpstr>
      <vt:lpstr>buddhizmus obdobia Kamakura</vt:lpstr>
      <vt:lpstr>Kamakurský buddha</vt:lpstr>
      <vt:lpstr>Kamakurský buddha Amida –  detail tváre</vt:lpstr>
      <vt:lpstr>zenové školy</vt:lpstr>
      <vt:lpstr>chrám Eiheidži 永平寺 –  hlavný chrám školy Sótó</vt:lpstr>
      <vt:lpstr>brána chrámu Eiheidži</vt:lpstr>
      <vt:lpstr>Eiheidži</vt:lpstr>
      <vt:lpstr>meditácia v sede – zazen</vt:lpstr>
      <vt:lpstr>kjósaku</vt:lpstr>
      <vt:lpstr>hannja šingjó – Srdcová sútra najkratšia sútra vyjadruje esenciu Buddhovho učenia)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Japonský buddhizmus</dc:title>
  <dc:creator>user</dc:creator>
  <cp:lastModifiedBy>Zuzana</cp:lastModifiedBy>
  <cp:revision>76</cp:revision>
  <dcterms:created xsi:type="dcterms:W3CDTF">2010-11-23T14:13:27Z</dcterms:created>
  <dcterms:modified xsi:type="dcterms:W3CDTF">2013-11-12T21:41:30Z</dcterms:modified>
</cp:coreProperties>
</file>