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4"/>
  </p:notesMasterIdLst>
  <p:sldIdLst>
    <p:sldId id="306" r:id="rId2"/>
    <p:sldId id="257" r:id="rId3"/>
    <p:sldId id="292" r:id="rId4"/>
    <p:sldId id="293" r:id="rId5"/>
    <p:sldId id="294" r:id="rId6"/>
    <p:sldId id="296" r:id="rId7"/>
    <p:sldId id="297" r:id="rId8"/>
    <p:sldId id="311" r:id="rId9"/>
    <p:sldId id="310" r:id="rId10"/>
    <p:sldId id="299" r:id="rId11"/>
    <p:sldId id="298" r:id="rId12"/>
    <p:sldId id="308" r:id="rId13"/>
    <p:sldId id="258" r:id="rId14"/>
    <p:sldId id="259" r:id="rId15"/>
    <p:sldId id="305" r:id="rId16"/>
    <p:sldId id="260" r:id="rId17"/>
    <p:sldId id="275" r:id="rId18"/>
    <p:sldId id="276" r:id="rId19"/>
    <p:sldId id="267" r:id="rId20"/>
    <p:sldId id="273" r:id="rId21"/>
    <p:sldId id="269" r:id="rId22"/>
    <p:sldId id="270" r:id="rId23"/>
    <p:sldId id="301" r:id="rId24"/>
    <p:sldId id="303" r:id="rId25"/>
    <p:sldId id="302" r:id="rId26"/>
    <p:sldId id="274" r:id="rId27"/>
    <p:sldId id="284" r:id="rId28"/>
    <p:sldId id="285" r:id="rId29"/>
    <p:sldId id="304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C5BE3-26AA-4E6B-8BDA-A225B11B2259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E6701-4E45-4CE3-AEA9-473D1DD5DC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91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E6701-4E45-4CE3-AEA9-473D1DD5DC4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13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DB08927-FD46-4444-84CD-6A544282D74E}" type="datetimeFigureOut">
              <a:rPr lang="cs-CZ" smtClean="0"/>
              <a:t>6. 11. 2013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3A5CB80-4728-4AA0-B914-C6EADD65B3C1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eos.kokugakuin.ac.jp/overviewofashintoshrin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err="1" smtClean="0"/>
              <a:t>Šintó</a:t>
            </a:r>
            <a:r>
              <a:rPr lang="sk-SK" sz="3200" dirty="0" smtClean="0"/>
              <a:t> </a:t>
            </a:r>
            <a:r>
              <a:rPr lang="ja-JP" altLang="en-US" sz="3200" dirty="0" smtClean="0"/>
              <a:t>神道</a:t>
            </a:r>
            <a:endParaRPr lang="cs-CZ" sz="3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sk-SK" sz="1800" dirty="0">
                <a:latin typeface="Palatino Linotype" panose="02040502050505030304" pitchFamily="18" charset="0"/>
              </a:rPr>
              <a:t>Zuzana </a:t>
            </a:r>
            <a:r>
              <a:rPr lang="sk-SK" sz="1800" dirty="0" err="1">
                <a:latin typeface="Palatino Linotype" panose="02040502050505030304" pitchFamily="18" charset="0"/>
              </a:rPr>
              <a:t>Kubovčáková</a:t>
            </a:r>
            <a:r>
              <a:rPr lang="sk-SK" sz="1800" dirty="0">
                <a:latin typeface="Palatino Linotype" panose="02040502050505030304" pitchFamily="18" charset="0"/>
              </a:rPr>
              <a:t/>
            </a:r>
            <a:br>
              <a:rPr lang="sk-SK" sz="1800" dirty="0">
                <a:latin typeface="Palatino Linotype" panose="02040502050505030304" pitchFamily="18" charset="0"/>
              </a:rPr>
            </a:br>
            <a:r>
              <a:rPr lang="sk-SK" sz="1800" dirty="0">
                <a:latin typeface="Palatino Linotype" panose="02040502050505030304" pitchFamily="18" charset="0"/>
              </a:rPr>
              <a:t>Seminár japonských štúdií</a:t>
            </a:r>
            <a:endParaRPr lang="cs-CZ" sz="1800" dirty="0">
              <a:latin typeface="Palatino Linotype" panose="02040502050505030304" pitchFamily="18" charset="0"/>
            </a:endParaRPr>
          </a:p>
          <a:p>
            <a:endParaRPr lang="cs-CZ" sz="1800" dirty="0"/>
          </a:p>
        </p:txBody>
      </p:sp>
      <p:pic>
        <p:nvPicPr>
          <p:cNvPr id="5" name="Zástupný symbol pro obsah 4" descr="torii_Itsukušidžim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189961"/>
            <a:ext cx="5544616" cy="369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040560" cy="5040560"/>
          </a:xfrm>
        </p:spPr>
      </p:pic>
    </p:spTree>
    <p:extLst>
      <p:ext uri="{BB962C8B-B14F-4D97-AF65-F5344CB8AC3E}">
        <p14:creationId xmlns:p14="http://schemas.microsoft.com/office/powerpoint/2010/main" val="263292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>
                <a:latin typeface="Palatino Linotype" panose="02040502050505030304" pitchFamily="18" charset="0"/>
              </a:rPr>
              <a:t>votívne tabuľky </a:t>
            </a:r>
            <a:r>
              <a:rPr lang="sk-SK" sz="3600" i="1" dirty="0" err="1" smtClean="0">
                <a:latin typeface="Palatino Linotype" panose="02040502050505030304" pitchFamily="18" charset="0"/>
              </a:rPr>
              <a:t>ema</a:t>
            </a:r>
            <a:r>
              <a:rPr lang="sk-SK" sz="3600" dirty="0" smtClean="0">
                <a:latin typeface="Palatino Linotype" panose="02040502050505030304" pitchFamily="18" charset="0"/>
              </a:rPr>
              <a:t> – zvieratá</a:t>
            </a:r>
            <a:endParaRPr lang="cs-CZ" sz="3600" dirty="0">
              <a:latin typeface="Palatino Linotype" panose="02040502050505030304" pitchFamily="18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3960440" cy="297033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91631"/>
            <a:ext cx="4038600" cy="3035176"/>
          </a:xfrm>
        </p:spPr>
      </p:pic>
    </p:spTree>
    <p:extLst>
      <p:ext uri="{BB962C8B-B14F-4D97-AF65-F5344CB8AC3E}">
        <p14:creationId xmlns:p14="http://schemas.microsoft.com/office/powerpoint/2010/main" val="20117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519280"/>
          </a:xfrm>
        </p:spPr>
        <p:txBody>
          <a:bodyPr>
            <a:normAutofit/>
          </a:bodyPr>
          <a:lstStyle/>
          <a:p>
            <a:r>
              <a:rPr lang="sk-SK" sz="3100" dirty="0" smtClean="0">
                <a:latin typeface="Palatino Linotype" pitchFamily="18" charset="0"/>
              </a:rPr>
              <a:t>rozloženie </a:t>
            </a:r>
            <a:r>
              <a:rPr lang="sk-SK" sz="3100" dirty="0">
                <a:latin typeface="Palatino Linotype" pitchFamily="18" charset="0"/>
              </a:rPr>
              <a:t>budov v </a:t>
            </a:r>
            <a:r>
              <a:rPr lang="sk-SK" sz="3100" dirty="0" err="1">
                <a:latin typeface="Palatino Linotype" pitchFamily="18" charset="0"/>
              </a:rPr>
              <a:t>šintó</a:t>
            </a:r>
            <a:r>
              <a:rPr lang="sk-SK" sz="3100" dirty="0">
                <a:latin typeface="Palatino Linotype" pitchFamily="18" charset="0"/>
              </a:rPr>
              <a:t> </a:t>
            </a:r>
            <a:r>
              <a:rPr lang="sk-SK" sz="3100" dirty="0" smtClean="0">
                <a:latin typeface="Palatino Linotype" pitchFamily="18" charset="0"/>
              </a:rPr>
              <a:t>svätyni</a:t>
            </a:r>
            <a:r>
              <a:rPr lang="sk-SK" sz="3600" dirty="0" smtClean="0">
                <a:latin typeface="Palatino Linotype" pitchFamily="18" charset="0"/>
              </a:rPr>
              <a:t/>
            </a:r>
            <a:br>
              <a:rPr lang="sk-SK" sz="3600" dirty="0" smtClean="0">
                <a:latin typeface="Palatino Linotype" pitchFamily="18" charset="0"/>
              </a:rPr>
            </a:br>
            <a:r>
              <a:rPr lang="cs-CZ" sz="2800" dirty="0">
                <a:latin typeface="Palatino Linotype" pitchFamily="18" charset="0"/>
                <a:hlinkClick r:id="rId2"/>
              </a:rPr>
              <a:t>http://eos.kokugakuin.ac.jp/overviewofashintoshrine</a:t>
            </a:r>
            <a:r>
              <a:rPr lang="cs-CZ" sz="3200" dirty="0">
                <a:hlinkClick r:id="rId2"/>
              </a:rPr>
              <a:t>/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40" y="1646238"/>
            <a:ext cx="6397119" cy="4525962"/>
          </a:xfrm>
        </p:spPr>
      </p:pic>
    </p:spTree>
    <p:extLst>
      <p:ext uri="{BB962C8B-B14F-4D97-AF65-F5344CB8AC3E}">
        <p14:creationId xmlns:p14="http://schemas.microsoft.com/office/powerpoint/2010/main" val="21604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>
            <a:normAutofit fontScale="90000"/>
          </a:bodyPr>
          <a:lstStyle/>
          <a:p>
            <a:pPr algn="r"/>
            <a:r>
              <a:rPr lang="sk-SK" sz="3600" dirty="0" smtClean="0">
                <a:latin typeface="Palatino Linotype" pitchFamily="18" charset="0"/>
              </a:rPr>
              <a:t>brána </a:t>
            </a:r>
            <a:r>
              <a:rPr lang="sk-SK" sz="3600" i="1" dirty="0" err="1" smtClean="0">
                <a:latin typeface="Palatino Linotype" pitchFamily="18" charset="0"/>
              </a:rPr>
              <a:t>torii</a:t>
            </a:r>
            <a:r>
              <a:rPr lang="sk-SK" sz="3600" dirty="0" smtClean="0">
                <a:latin typeface="Palatino Linotype" pitchFamily="18" charset="0"/>
              </a:rPr>
              <a:t> v svätyni </a:t>
            </a:r>
            <a:r>
              <a:rPr lang="sk-SK" sz="3600" dirty="0" err="1" smtClean="0">
                <a:latin typeface="Palatino Linotype" pitchFamily="18" charset="0"/>
              </a:rPr>
              <a:t>Meidži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9" name="Zástupný symbol pro obsah 8" descr="Meiji-jingu_tor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828704"/>
          </a:xfrm>
        </p:spPr>
        <p:txBody>
          <a:bodyPr/>
          <a:lstStyle/>
          <a:p>
            <a:pPr algn="r"/>
            <a:r>
              <a:rPr lang="sk-SK" sz="3600" dirty="0" smtClean="0">
                <a:latin typeface="Palatino Linotype" pitchFamily="18" charset="0"/>
              </a:rPr>
              <a:t>jednoduchá </a:t>
            </a:r>
            <a:r>
              <a:rPr lang="sk-SK" sz="3600" i="1" dirty="0" err="1" smtClean="0">
                <a:latin typeface="Palatino Linotype" pitchFamily="18" charset="0"/>
              </a:rPr>
              <a:t>torii</a:t>
            </a:r>
            <a:endParaRPr lang="cs-CZ" sz="3600" i="1" dirty="0" smtClean="0">
              <a:latin typeface="Palatino Linotype" pitchFamily="18" charset="0"/>
            </a:endParaRPr>
          </a:p>
        </p:txBody>
      </p:sp>
      <p:pic>
        <p:nvPicPr>
          <p:cNvPr id="4" name="Zástupný symbol pro obsah 3" descr="torii_simp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7769" y="1646238"/>
            <a:ext cx="778846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932816" cy="4958010"/>
          </a:xfrm>
        </p:spPr>
      </p:pic>
    </p:spTree>
    <p:extLst>
      <p:ext uri="{BB962C8B-B14F-4D97-AF65-F5344CB8AC3E}">
        <p14:creationId xmlns:p14="http://schemas.microsoft.com/office/powerpoint/2010/main" val="286799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56696"/>
          </a:xfrm>
        </p:spPr>
        <p:txBody>
          <a:bodyPr/>
          <a:lstStyle/>
          <a:p>
            <a:pPr algn="r"/>
            <a:r>
              <a:rPr lang="sk-SK" sz="3600" i="1" dirty="0" err="1" smtClean="0">
                <a:latin typeface="Palatino Linotype" pitchFamily="18" charset="0"/>
              </a:rPr>
              <a:t>sandó</a:t>
            </a:r>
            <a:endParaRPr lang="cs-CZ" sz="3600" i="1" dirty="0">
              <a:latin typeface="Palatino Linotype" pitchFamily="18" charset="0"/>
            </a:endParaRPr>
          </a:p>
        </p:txBody>
      </p:sp>
      <p:pic>
        <p:nvPicPr>
          <p:cNvPr id="4" name="Zástupný symbol pro obsah 3" descr="sandó_Tsurugaoka Hačimangú_Kamak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6529" y="1646238"/>
            <a:ext cx="6470942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756696"/>
          </a:xfrm>
        </p:spPr>
        <p:txBody>
          <a:bodyPr/>
          <a:lstStyle/>
          <a:p>
            <a:pPr algn="r"/>
            <a:r>
              <a:rPr lang="sk-SK" sz="3600" i="1" dirty="0" err="1" smtClean="0">
                <a:latin typeface="Palatino Linotype" pitchFamily="18" charset="0"/>
              </a:rPr>
              <a:t>temizuja</a:t>
            </a:r>
            <a:endParaRPr lang="cs-CZ" sz="3600" i="1" dirty="0">
              <a:latin typeface="Palatino Linotype" pitchFamily="18" charset="0"/>
            </a:endParaRPr>
          </a:p>
        </p:txBody>
      </p:sp>
      <p:pic>
        <p:nvPicPr>
          <p:cNvPr id="8" name="Zástupný symbol pro obsah 7" descr="temizuja_Tsurugaoka Hachimangú_Kamakur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745" y="1646238"/>
            <a:ext cx="3395510" cy="4525962"/>
          </a:xfrm>
        </p:spPr>
      </p:pic>
      <p:pic>
        <p:nvPicPr>
          <p:cNvPr id="9" name="Zástupný symbol pro obsah 8" descr="temizuya_detai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678016"/>
            <a:ext cx="4038600" cy="44624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>
            <a:normAutofit/>
          </a:bodyPr>
          <a:lstStyle/>
          <a:p>
            <a:r>
              <a:rPr lang="sk-SK" sz="3600" i="1" dirty="0" err="1">
                <a:latin typeface="Palatino Linotype" pitchFamily="18" charset="0"/>
              </a:rPr>
              <a:t>t</a:t>
            </a:r>
            <a:r>
              <a:rPr lang="sk-SK" sz="3600" i="1" dirty="0" err="1" smtClean="0">
                <a:latin typeface="Palatino Linotype" pitchFamily="18" charset="0"/>
              </a:rPr>
              <a:t>emizuja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>
                <a:latin typeface="Palatino Linotype" pitchFamily="18" charset="0"/>
              </a:rPr>
              <a:t>– </a:t>
            </a:r>
            <a:r>
              <a:rPr lang="sk-SK" sz="3600" dirty="0" smtClean="0">
                <a:latin typeface="Palatino Linotype" pitchFamily="18" charset="0"/>
              </a:rPr>
              <a:t>inštruktáž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4" name="Zástupný symbol pro obsah 3" descr="temizuja_instrukc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896" y="1646238"/>
            <a:ext cx="603820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12680"/>
          </a:xfrm>
        </p:spPr>
        <p:txBody>
          <a:bodyPr>
            <a:normAutofit fontScale="90000"/>
          </a:bodyPr>
          <a:lstStyle/>
          <a:p>
            <a:pPr algn="r"/>
            <a:r>
              <a:rPr lang="sk-SK" sz="3600" dirty="0" err="1" smtClean="0">
                <a:latin typeface="Palatino Linotype" pitchFamily="18" charset="0"/>
              </a:rPr>
              <a:t>obetiny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i="1" dirty="0" err="1" smtClean="0">
                <a:latin typeface="Palatino Linotype" pitchFamily="18" charset="0"/>
              </a:rPr>
              <a:t>saké</a:t>
            </a:r>
            <a:endParaRPr lang="cs-CZ" sz="3600" i="1" dirty="0">
              <a:latin typeface="Palatino Linotype" pitchFamily="18" charset="0"/>
            </a:endParaRPr>
          </a:p>
        </p:txBody>
      </p:sp>
      <p:pic>
        <p:nvPicPr>
          <p:cNvPr id="4" name="Zástupný symbol pro obsah 3" descr="sake offerings_Tsurugaoka Hachimangú_Kamak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80220" y="1340768"/>
            <a:ext cx="6840760" cy="47842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Palatino Linotype" pitchFamily="18" charset="0"/>
              </a:rPr>
              <a:t>Centrálna oblasť </a:t>
            </a:r>
            <a:r>
              <a:rPr lang="sk-SK" sz="3600" dirty="0" err="1" smtClean="0">
                <a:latin typeface="Palatino Linotype" pitchFamily="18" charset="0"/>
              </a:rPr>
              <a:t>Jamato</a:t>
            </a:r>
            <a:endParaRPr lang="cs-CZ" sz="3600" dirty="0"/>
          </a:p>
        </p:txBody>
      </p:sp>
      <p:pic>
        <p:nvPicPr>
          <p:cNvPr id="9" name="Zástupný symbol pro obsah 8" descr="1_map_of_jap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4373569" cy="416592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sk-SK" sz="4200" b="0" dirty="0" smtClean="0">
                <a:latin typeface="Palatino Linotype" pitchFamily="18" charset="0"/>
              </a:rPr>
              <a:t>	</a:t>
            </a:r>
            <a:r>
              <a:rPr lang="sk-SK" dirty="0" smtClean="0"/>
              <a:t>		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4294967295"/>
          </p:nvPr>
        </p:nvSpPr>
        <p:spPr>
          <a:xfrm>
            <a:off x="5102225" y="1535113"/>
            <a:ext cx="4041775" cy="639762"/>
          </a:xfrm>
        </p:spPr>
        <p:txBody>
          <a:bodyPr>
            <a:noAutofit/>
          </a:bodyPr>
          <a:lstStyle/>
          <a:p>
            <a:pPr algn="r"/>
            <a:endParaRPr lang="cs-CZ" sz="2400" dirty="0">
              <a:latin typeface="Palatino Linotype" pitchFamily="18" charset="0"/>
            </a:endParaRP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686566" cy="39582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>
            <a:normAutofit/>
          </a:bodyPr>
          <a:lstStyle/>
          <a:p>
            <a:r>
              <a:rPr lang="sk-SK" sz="3600" i="1" dirty="0" err="1" smtClean="0">
                <a:latin typeface="Palatino Linotype" pitchFamily="18" charset="0"/>
              </a:rPr>
              <a:t>ema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>
                <a:latin typeface="Palatino Linotype" pitchFamily="18" charset="0"/>
              </a:rPr>
              <a:t>– </a:t>
            </a:r>
            <a:r>
              <a:rPr lang="sk-SK" sz="3600" dirty="0" smtClean="0">
                <a:latin typeface="Palatino Linotype" pitchFamily="18" charset="0"/>
              </a:rPr>
              <a:t>votívne tabuľky</a:t>
            </a:r>
            <a:endParaRPr lang="cs-CZ" sz="3600" dirty="0"/>
          </a:p>
        </p:txBody>
      </p:sp>
      <p:pic>
        <p:nvPicPr>
          <p:cNvPr id="4" name="Zástupný symbol pro obsah 3" descr="ema(2)_Tsurugaoka Hačimangú_Kamak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4763" y="1646238"/>
            <a:ext cx="579447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>
            <a:normAutofit/>
          </a:bodyPr>
          <a:lstStyle/>
          <a:p>
            <a:pPr algn="r"/>
            <a:r>
              <a:rPr lang="sk-SK" sz="3600" i="1" dirty="0" err="1" smtClean="0">
                <a:latin typeface="Palatino Linotype" pitchFamily="18" charset="0"/>
              </a:rPr>
              <a:t>omikudži</a:t>
            </a:r>
            <a:r>
              <a:rPr lang="sk-SK" sz="3600" i="1" dirty="0" smtClean="0">
                <a:latin typeface="Palatino Linotype" pitchFamily="18" charset="0"/>
              </a:rPr>
              <a:t> + </a:t>
            </a:r>
            <a:r>
              <a:rPr lang="sk-SK" sz="3600" i="1" dirty="0" err="1" smtClean="0">
                <a:latin typeface="Palatino Linotype" pitchFamily="18" charset="0"/>
              </a:rPr>
              <a:t>ema</a:t>
            </a:r>
            <a:endParaRPr lang="cs-CZ" sz="3600" i="1" dirty="0">
              <a:latin typeface="Palatino Linotype" pitchFamily="18" charset="0"/>
            </a:endParaRPr>
          </a:p>
        </p:txBody>
      </p:sp>
      <p:pic>
        <p:nvPicPr>
          <p:cNvPr id="4" name="Zástupný symbol pro obsah 3" descr="omikudži_Tsurugaoka Hačimangú_Kamaku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646238"/>
            <a:ext cx="60346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56696"/>
          </a:xfrm>
        </p:spPr>
        <p:txBody>
          <a:bodyPr/>
          <a:lstStyle/>
          <a:p>
            <a:r>
              <a:rPr lang="sk-SK" sz="3600" i="1" dirty="0" err="1" smtClean="0">
                <a:latin typeface="Palatino Linotype" pitchFamily="18" charset="0"/>
              </a:rPr>
              <a:t>ema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>
                <a:latin typeface="Palatino Linotype" pitchFamily="18" charset="0"/>
              </a:rPr>
              <a:t>– </a:t>
            </a:r>
            <a:r>
              <a:rPr lang="sk-SK" sz="3600" dirty="0" smtClean="0">
                <a:latin typeface="Palatino Linotype" pitchFamily="18" charset="0"/>
              </a:rPr>
              <a:t>votívne tabuľky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4" name="Zástupný symbol pro obsah 3" descr="ema_votivne tabul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542" y="1646238"/>
            <a:ext cx="603691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i="1" dirty="0" err="1" smtClean="0">
                <a:latin typeface="Palatino Linotype" panose="02040502050505030304" pitchFamily="18" charset="0"/>
              </a:rPr>
              <a:t>kamidana</a:t>
            </a:r>
            <a:r>
              <a:rPr lang="sk-SK" sz="3600" dirty="0" smtClean="0">
                <a:latin typeface="Palatino Linotype" panose="02040502050505030304" pitchFamily="18" charset="0"/>
              </a:rPr>
              <a:t> – oltár božstiev </a:t>
            </a:r>
            <a:r>
              <a:rPr lang="sk-SK" sz="3600" dirty="0" err="1" smtClean="0">
                <a:latin typeface="Palatino Linotype" panose="02040502050505030304" pitchFamily="18" charset="0"/>
              </a:rPr>
              <a:t>kami</a:t>
            </a:r>
            <a:endParaRPr lang="cs-CZ" sz="3600" dirty="0">
              <a:latin typeface="Palatino Linotype" panose="0204050205050503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32856"/>
            <a:ext cx="4038600" cy="3506862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2856"/>
            <a:ext cx="4038600" cy="3506862"/>
          </a:xfrm>
        </p:spPr>
      </p:pic>
    </p:spTree>
    <p:extLst>
      <p:ext uri="{BB962C8B-B14F-4D97-AF65-F5344CB8AC3E}">
        <p14:creationId xmlns:p14="http://schemas.microsoft.com/office/powerpoint/2010/main" val="42706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4210246" cy="3410299"/>
          </a:xfrm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88840"/>
            <a:ext cx="3970074" cy="3501605"/>
          </a:xfrm>
        </p:spPr>
      </p:pic>
    </p:spTree>
    <p:extLst>
      <p:ext uri="{BB962C8B-B14F-4D97-AF65-F5344CB8AC3E}">
        <p14:creationId xmlns:p14="http://schemas.microsoft.com/office/powerpoint/2010/main" val="15994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Palatino Linotype" pitchFamily="18" charset="0"/>
              </a:rPr>
              <a:t>božstvá</a:t>
            </a:r>
            <a:endParaRPr lang="cs-CZ" sz="3600" dirty="0">
              <a:latin typeface="Palatino Linotyp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2800" dirty="0" err="1" smtClean="0">
                <a:latin typeface="Palatino Linotype" pitchFamily="18" charset="0"/>
              </a:rPr>
              <a:t>Izanagi</a:t>
            </a:r>
            <a:endParaRPr lang="sk-SK" sz="2800" dirty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2800" dirty="0" err="1" smtClean="0">
                <a:latin typeface="Palatino Linotype" pitchFamily="18" charset="0"/>
              </a:rPr>
              <a:t>Izanami</a:t>
            </a:r>
            <a:endParaRPr lang="sk-SK" sz="2800" dirty="0" smtClean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2800" dirty="0" err="1" smtClean="0">
                <a:latin typeface="Palatino Linotype" pitchFamily="18" charset="0"/>
              </a:rPr>
              <a:t>Cukijomi</a:t>
            </a:r>
            <a:endParaRPr lang="sk-SK" sz="2800" dirty="0" smtClean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2800" dirty="0" err="1" smtClean="0">
                <a:latin typeface="Palatino Linotype" pitchFamily="18" charset="0"/>
              </a:rPr>
              <a:t>Susanoo</a:t>
            </a:r>
            <a:endParaRPr lang="sk-SK" sz="2800" dirty="0" smtClean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2800" dirty="0" err="1" smtClean="0">
                <a:latin typeface="Palatino Linotype" pitchFamily="18" charset="0"/>
              </a:rPr>
              <a:t>Amaterasu</a:t>
            </a:r>
            <a:endParaRPr lang="sk-SK" sz="2800" dirty="0" smtClean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2800" dirty="0">
                <a:latin typeface="Palatino Linotype" pitchFamily="18" charset="0"/>
              </a:rPr>
              <a:t>h</a:t>
            </a:r>
            <a:r>
              <a:rPr lang="sk-SK" sz="2800" dirty="0" smtClean="0">
                <a:latin typeface="Palatino Linotype" pitchFamily="18" charset="0"/>
              </a:rPr>
              <a:t>lavné texty – kroniky </a:t>
            </a:r>
            <a:r>
              <a:rPr lang="sk-SK" sz="2800" dirty="0" err="1" smtClean="0">
                <a:latin typeface="Palatino Linotype" pitchFamily="18" charset="0"/>
              </a:rPr>
              <a:t>Kodžiki</a:t>
            </a:r>
            <a:r>
              <a:rPr lang="sk-SK" sz="2800" dirty="0" smtClean="0">
                <a:latin typeface="Palatino Linotype" pitchFamily="18" charset="0"/>
              </a:rPr>
              <a:t> (712) a </a:t>
            </a:r>
            <a:r>
              <a:rPr lang="sk-SK" sz="2800" dirty="0" err="1" smtClean="0">
                <a:latin typeface="Palatino Linotype" pitchFamily="18" charset="0"/>
              </a:rPr>
              <a:t>Nihonšoki</a:t>
            </a:r>
            <a:r>
              <a:rPr lang="sk-SK" sz="2800" dirty="0" smtClean="0">
                <a:latin typeface="Palatino Linotype" pitchFamily="18" charset="0"/>
              </a:rPr>
              <a:t> (720)</a:t>
            </a:r>
            <a:endParaRPr lang="cs-CZ" sz="28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56696"/>
          </a:xfrm>
        </p:spPr>
        <p:txBody>
          <a:bodyPr/>
          <a:lstStyle/>
          <a:p>
            <a:pPr algn="r"/>
            <a:r>
              <a:rPr lang="sk-SK" sz="3600" i="1" dirty="0" err="1" smtClean="0">
                <a:latin typeface="Palatino Linotype" pitchFamily="18" charset="0"/>
              </a:rPr>
              <a:t>meotoiwa</a:t>
            </a:r>
            <a:endParaRPr lang="cs-CZ" sz="3600" i="1" dirty="0">
              <a:latin typeface="Palatino Linotype" pitchFamily="18" charset="0"/>
            </a:endParaRPr>
          </a:p>
        </p:txBody>
      </p:sp>
      <p:pic>
        <p:nvPicPr>
          <p:cNvPr id="4" name="Zástupný symbol pro obsah 3" descr="Meotoiwa_wedded rock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88154" y="1646238"/>
            <a:ext cx="716769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756696"/>
          </a:xfrm>
        </p:spPr>
        <p:txBody>
          <a:bodyPr/>
          <a:lstStyle/>
          <a:p>
            <a:pPr algn="r"/>
            <a:r>
              <a:rPr lang="sk-SK" sz="3600" dirty="0" smtClean="0">
                <a:latin typeface="Palatino Linotype" pitchFamily="18" charset="0"/>
              </a:rPr>
              <a:t>svätyňa v </a:t>
            </a:r>
            <a:r>
              <a:rPr lang="sk-SK" sz="3600" dirty="0" err="1" smtClean="0">
                <a:latin typeface="Palatino Linotype" pitchFamily="18" charset="0"/>
              </a:rPr>
              <a:t>Ise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9" name="Zástupný symbol pro obsah 8" descr="Ise Shrine_outs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97496" y="1144594"/>
            <a:ext cx="6949008" cy="52117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Ise Shrine_main h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1582" y="583434"/>
            <a:ext cx="6100836" cy="5772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20880" cy="5305069"/>
          </a:xfrm>
        </p:spPr>
      </p:pic>
    </p:spTree>
    <p:extLst>
      <p:ext uri="{BB962C8B-B14F-4D97-AF65-F5344CB8AC3E}">
        <p14:creationId xmlns:p14="http://schemas.microsoft.com/office/powerpoint/2010/main" val="6235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>
                <a:latin typeface="Palatino Linotype" pitchFamily="18" charset="0"/>
              </a:rPr>
              <a:t>p</a:t>
            </a:r>
            <a:r>
              <a:rPr lang="sk-SK" sz="3600" dirty="0" smtClean="0">
                <a:latin typeface="Palatino Linotype" pitchFamily="18" charset="0"/>
              </a:rPr>
              <a:t>roblém označenia</a:t>
            </a:r>
            <a:endParaRPr lang="cs-CZ" sz="3600" dirty="0">
              <a:latin typeface="Palatino Linotyp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 err="1" smtClean="0">
                <a:latin typeface="Palatino Linotype" pitchFamily="18" charset="0"/>
              </a:rPr>
              <a:t>šintó</a:t>
            </a:r>
            <a:r>
              <a:rPr lang="sk-SK" sz="3600" dirty="0" smtClean="0">
                <a:latin typeface="Palatino Linotype" pitchFamily="18" charset="0"/>
              </a:rPr>
              <a:t> (angl. </a:t>
            </a:r>
            <a:r>
              <a:rPr lang="sk-SK" sz="3600" dirty="0" err="1" smtClean="0">
                <a:latin typeface="Palatino Linotype" pitchFamily="18" charset="0"/>
              </a:rPr>
              <a:t>Shintō</a:t>
            </a:r>
            <a:r>
              <a:rPr lang="sk-SK" sz="3600" dirty="0" smtClean="0">
                <a:latin typeface="Palatino Linotype" pitchFamily="18" charset="0"/>
              </a:rPr>
              <a:t>)</a:t>
            </a:r>
            <a:endParaRPr lang="sk-SK" sz="3600" dirty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 err="1" smtClean="0">
                <a:latin typeface="Palatino Linotype" pitchFamily="18" charset="0"/>
              </a:rPr>
              <a:t>šintoizmus</a:t>
            </a:r>
            <a:r>
              <a:rPr lang="sk-SK" sz="3600" dirty="0" smtClean="0">
                <a:latin typeface="Palatino Linotype" pitchFamily="18" charset="0"/>
              </a:rPr>
              <a:t> (angl. State </a:t>
            </a:r>
            <a:r>
              <a:rPr lang="sk-SK" sz="3600" dirty="0" err="1" smtClean="0">
                <a:latin typeface="Palatino Linotype" pitchFamily="18" charset="0"/>
              </a:rPr>
              <a:t>Shintō</a:t>
            </a:r>
            <a:r>
              <a:rPr lang="sk-SK" sz="3600" dirty="0" smtClean="0">
                <a:latin typeface="Palatino Linotype" pitchFamily="18" charset="0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600" dirty="0">
                <a:latin typeface="Palatino Linotype" pitchFamily="18" charset="0"/>
              </a:rPr>
              <a:t> </a:t>
            </a:r>
            <a:r>
              <a:rPr lang="sk-SK" sz="3600" dirty="0" err="1" smtClean="0">
                <a:latin typeface="Palatino Linotype" pitchFamily="18" charset="0"/>
              </a:rPr>
              <a:t>šintóizmus</a:t>
            </a:r>
            <a:endParaRPr lang="sk-SK" sz="3600" dirty="0" smtClean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600" dirty="0">
                <a:latin typeface="Palatino Linotype" pitchFamily="18" charset="0"/>
              </a:rPr>
              <a:t> </a:t>
            </a:r>
            <a:r>
              <a:rPr lang="sk-SK" sz="3600" dirty="0" smtClean="0">
                <a:latin typeface="Palatino Linotype" pitchFamily="18" charset="0"/>
              </a:rPr>
              <a:t>viera v sily </a:t>
            </a:r>
            <a:r>
              <a:rPr lang="sk-SK" sz="3600" i="1" dirty="0" err="1" smtClean="0">
                <a:latin typeface="Palatino Linotype" pitchFamily="18" charset="0"/>
              </a:rPr>
              <a:t>kami</a:t>
            </a:r>
            <a:endParaRPr lang="sk-SK" sz="3600" i="1" dirty="0" smtClean="0">
              <a:latin typeface="Palatino Linotyp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600" i="1" dirty="0">
                <a:latin typeface="Palatino Linotype" pitchFamily="18" charset="0"/>
              </a:rPr>
              <a:t> </a:t>
            </a:r>
            <a:r>
              <a:rPr lang="ja-JP" altLang="en-US" sz="3600" dirty="0" smtClean="0">
                <a:latin typeface="Palatino Linotype" pitchFamily="18" charset="0"/>
              </a:rPr>
              <a:t>神道</a:t>
            </a:r>
            <a:r>
              <a:rPr lang="sk-SK" altLang="ja-JP" sz="3600" dirty="0" smtClean="0">
                <a:latin typeface="Palatino Linotype" pitchFamily="18" charset="0"/>
              </a:rPr>
              <a:t> </a:t>
            </a:r>
            <a:r>
              <a:rPr lang="sk-SK" sz="3600" i="1" dirty="0" smtClean="0">
                <a:latin typeface="Palatino Linotype" pitchFamily="18" charset="0"/>
              </a:rPr>
              <a:t>„</a:t>
            </a:r>
            <a:r>
              <a:rPr lang="sk-SK" sz="3600" dirty="0" smtClean="0">
                <a:latin typeface="Palatino Linotype" pitchFamily="18" charset="0"/>
              </a:rPr>
              <a:t>cesta </a:t>
            </a:r>
            <a:r>
              <a:rPr lang="sk-SK" sz="3600" i="1" dirty="0" err="1" smtClean="0">
                <a:latin typeface="Palatino Linotype" pitchFamily="18" charset="0"/>
              </a:rPr>
              <a:t>kami</a:t>
            </a:r>
            <a:r>
              <a:rPr lang="sk-SK" sz="3600" i="1" dirty="0" smtClean="0">
                <a:latin typeface="Palatino Linotype" pitchFamily="18" charset="0"/>
              </a:rPr>
              <a:t>“</a:t>
            </a:r>
          </a:p>
          <a:p>
            <a:endParaRPr lang="sk-SK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68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sz="3600" dirty="0" smtClean="0">
                <a:latin typeface="Palatino Linotype" pitchFamily="18" charset="0"/>
              </a:rPr>
              <a:t>svätyňa v </a:t>
            </a:r>
            <a:r>
              <a:rPr lang="sk-SK" sz="3600" dirty="0" err="1" smtClean="0">
                <a:latin typeface="Palatino Linotype" pitchFamily="18" charset="0"/>
              </a:rPr>
              <a:t>Izumo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6" name="Zástupný symbol pro obsah 5" descr="Izumo taisha_hond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508" y="1646238"/>
            <a:ext cx="6786984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k-SK" sz="3600" dirty="0" err="1" smtClean="0">
                <a:latin typeface="Palatino Linotype" pitchFamily="18" charset="0"/>
              </a:rPr>
              <a:t>Izumo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 err="1" smtClean="0">
                <a:latin typeface="Palatino Linotype" pitchFamily="18" charset="0"/>
              </a:rPr>
              <a:t>taiša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i="1" dirty="0" err="1" smtClean="0">
                <a:latin typeface="Palatino Linotype" pitchFamily="18" charset="0"/>
              </a:rPr>
              <a:t>šimenawa</a:t>
            </a:r>
            <a:r>
              <a:rPr lang="sk-SK" sz="3600" dirty="0" smtClean="0">
                <a:latin typeface="Palatino Linotype" pitchFamily="18" charset="0"/>
              </a:rPr>
              <a:t> detail</a:t>
            </a:r>
            <a:endParaRPr lang="cs-CZ" sz="3600" dirty="0">
              <a:latin typeface="Palatino Linotype" pitchFamily="18" charset="0"/>
            </a:endParaRPr>
          </a:p>
        </p:txBody>
      </p:sp>
      <p:pic>
        <p:nvPicPr>
          <p:cNvPr id="7" name="Zástupný symbol pro obsah 6" descr="Izumo taisha_honden shimenaw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3018"/>
            <a:ext cx="4038600" cy="2692401"/>
          </a:xfrm>
        </p:spPr>
      </p:pic>
      <p:pic>
        <p:nvPicPr>
          <p:cNvPr id="8" name="Zástupný symbol pro obsah 7" descr="Izumo taisha_shimenaw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9474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symbol pro obsah 9" descr="Izumo taisha_orignal structure_remain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63018"/>
            <a:ext cx="4038600" cy="2692401"/>
          </a:xfrm>
        </p:spPr>
      </p:pic>
      <p:pic>
        <p:nvPicPr>
          <p:cNvPr id="11" name="Zástupný symbol pro obsah 10" descr="Izumo taisha_original structure_mode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8846" y="1646238"/>
            <a:ext cx="301730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99200"/>
          </a:xfrm>
        </p:spPr>
        <p:txBody>
          <a:bodyPr/>
          <a:lstStyle/>
          <a:p>
            <a:r>
              <a:rPr lang="sk-SK" sz="3600" dirty="0" smtClean="0">
                <a:latin typeface="Palatino Linotype" pitchFamily="18" charset="0"/>
              </a:rPr>
              <a:t>„čo je / sú </a:t>
            </a:r>
            <a:r>
              <a:rPr lang="sk-SK" sz="3600" dirty="0">
                <a:latin typeface="Palatino Linotype" pitchFamily="18" charset="0"/>
              </a:rPr>
              <a:t>to </a:t>
            </a:r>
            <a:r>
              <a:rPr lang="sk-SK" sz="3600" i="1" dirty="0" err="1" smtClean="0">
                <a:latin typeface="Palatino Linotype" pitchFamily="18" charset="0"/>
              </a:rPr>
              <a:t>kami</a:t>
            </a:r>
            <a:r>
              <a:rPr lang="sk-SK" sz="3600" dirty="0">
                <a:latin typeface="Palatino Linotype" pitchFamily="18" charset="0"/>
              </a:rPr>
              <a:t>“?</a:t>
            </a:r>
            <a:endParaRPr lang="cs-CZ" sz="3600" dirty="0">
              <a:latin typeface="Palatino Linotyp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>
                <a:latin typeface="Palatino Linotype" pitchFamily="18" charset="0"/>
              </a:rPr>
              <a:t>b</a:t>
            </a:r>
            <a:r>
              <a:rPr lang="sk-SK" sz="3400" dirty="0" smtClean="0">
                <a:latin typeface="Palatino Linotype" pitchFamily="18" charset="0"/>
              </a:rPr>
              <a:t>ožstvá, bohovia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 smtClean="0">
                <a:latin typeface="Palatino Linotype" pitchFamily="18" charset="0"/>
              </a:rPr>
              <a:t>nebeské </a:t>
            </a:r>
            <a:r>
              <a:rPr lang="sk-SK" sz="3400" dirty="0">
                <a:latin typeface="Palatino Linotype" pitchFamily="18" charset="0"/>
              </a:rPr>
              <a:t>telesá, prvky (slnko, mesiac, </a:t>
            </a:r>
            <a:r>
              <a:rPr lang="sk-SK" sz="3400" dirty="0" smtClean="0">
                <a:latin typeface="Palatino Linotype" pitchFamily="18" charset="0"/>
              </a:rPr>
              <a:t>hviezdy </a:t>
            </a:r>
            <a:r>
              <a:rPr lang="sk-SK" sz="3400" dirty="0">
                <a:latin typeface="Palatino Linotype" pitchFamily="18" charset="0"/>
              </a:rPr>
              <a:t>–</a:t>
            </a:r>
            <a:r>
              <a:rPr lang="sk-SK" sz="3400" dirty="0" smtClean="0">
                <a:latin typeface="Palatino Linotype" pitchFamily="18" charset="0"/>
              </a:rPr>
              <a:t> </a:t>
            </a:r>
            <a:r>
              <a:rPr lang="sk-SK" sz="3400" dirty="0">
                <a:latin typeface="Palatino Linotype" pitchFamily="18" charset="0"/>
              </a:rPr>
              <a:t>čínske vplyvy</a:t>
            </a:r>
            <a:r>
              <a:rPr lang="sk-SK" sz="3400" dirty="0" smtClean="0">
                <a:latin typeface="Palatino Linotype" pitchFamily="18" charset="0"/>
              </a:rPr>
              <a:t>)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 smtClean="0">
                <a:latin typeface="Palatino Linotype" pitchFamily="18" charset="0"/>
              </a:rPr>
              <a:t>prírodné sily a prvky </a:t>
            </a:r>
            <a:r>
              <a:rPr lang="sk-SK" sz="3400" dirty="0">
                <a:latin typeface="Palatino Linotype" pitchFamily="18" charset="0"/>
              </a:rPr>
              <a:t>(</a:t>
            </a:r>
            <a:r>
              <a:rPr lang="sk-SK" sz="3400" dirty="0" smtClean="0">
                <a:latin typeface="Palatino Linotype" pitchFamily="18" charset="0"/>
              </a:rPr>
              <a:t>kamene </a:t>
            </a:r>
            <a:r>
              <a:rPr lang="sk-SK" sz="3400" dirty="0">
                <a:latin typeface="Palatino Linotype" pitchFamily="18" charset="0"/>
              </a:rPr>
              <a:t>–</a:t>
            </a:r>
            <a:r>
              <a:rPr lang="sk-SK" sz="3400" dirty="0" smtClean="0">
                <a:latin typeface="Palatino Linotype" pitchFamily="18" charset="0"/>
              </a:rPr>
              <a:t> </a:t>
            </a:r>
            <a:r>
              <a:rPr lang="sk-SK" sz="3400" dirty="0">
                <a:latin typeface="Palatino Linotype" pitchFamily="18" charset="0"/>
              </a:rPr>
              <a:t>balvany, </a:t>
            </a:r>
            <a:r>
              <a:rPr lang="sk-SK" sz="3400" dirty="0" smtClean="0">
                <a:latin typeface="Palatino Linotype" pitchFamily="18" charset="0"/>
              </a:rPr>
              <a:t>jazerá </a:t>
            </a:r>
            <a:r>
              <a:rPr lang="sk-SK" sz="3400" dirty="0">
                <a:latin typeface="Palatino Linotype" pitchFamily="18" charset="0"/>
              </a:rPr>
              <a:t>–</a:t>
            </a:r>
            <a:r>
              <a:rPr lang="sk-SK" sz="3400" dirty="0" smtClean="0">
                <a:latin typeface="Palatino Linotype" pitchFamily="18" charset="0"/>
              </a:rPr>
              <a:t> </a:t>
            </a:r>
            <a:r>
              <a:rPr lang="sk-SK" sz="3400" dirty="0">
                <a:latin typeface="Palatino Linotype" pitchFamily="18" charset="0"/>
              </a:rPr>
              <a:t>vodopády, </a:t>
            </a:r>
            <a:r>
              <a:rPr lang="sk-SK" sz="3400" dirty="0" smtClean="0">
                <a:latin typeface="Palatino Linotype" pitchFamily="18" charset="0"/>
              </a:rPr>
              <a:t>more, hory</a:t>
            </a:r>
            <a:r>
              <a:rPr lang="sk-SK" sz="3400" dirty="0">
                <a:latin typeface="Palatino Linotype" pitchFamily="18" charset="0"/>
              </a:rPr>
              <a:t>, stromy</a:t>
            </a:r>
            <a:r>
              <a:rPr lang="sk-SK" sz="3400" dirty="0" smtClean="0">
                <a:latin typeface="Palatino Linotype" pitchFamily="18" charset="0"/>
              </a:rPr>
              <a:t>)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 smtClean="0">
                <a:latin typeface="Palatino Linotype" pitchFamily="18" charset="0"/>
              </a:rPr>
              <a:t>zver </a:t>
            </a:r>
            <a:r>
              <a:rPr lang="sk-SK" sz="3400" dirty="0">
                <a:latin typeface="Palatino Linotype" pitchFamily="18" charset="0"/>
              </a:rPr>
              <a:t>–</a:t>
            </a:r>
            <a:r>
              <a:rPr lang="sk-SK" sz="3400" dirty="0" smtClean="0">
                <a:latin typeface="Palatino Linotype" pitchFamily="18" charset="0"/>
              </a:rPr>
              <a:t> </a:t>
            </a:r>
            <a:r>
              <a:rPr lang="sk-SK" sz="3400" dirty="0">
                <a:latin typeface="Palatino Linotype" pitchFamily="18" charset="0"/>
              </a:rPr>
              <a:t>jeleň, had</a:t>
            </a:r>
            <a:r>
              <a:rPr lang="sk-SK" sz="3400" dirty="0" smtClean="0">
                <a:latin typeface="Palatino Linotype" pitchFamily="18" charset="0"/>
              </a:rPr>
              <a:t>, líška, </a:t>
            </a:r>
            <a:r>
              <a:rPr lang="sk-SK" sz="3400" dirty="0">
                <a:latin typeface="Palatino Linotype" pitchFamily="18" charset="0"/>
              </a:rPr>
              <a:t>ktoré túto prírodu </a:t>
            </a:r>
            <a:r>
              <a:rPr lang="sk-SK" sz="3400" dirty="0" smtClean="0">
                <a:latin typeface="Palatino Linotype" pitchFamily="18" charset="0"/>
              </a:rPr>
              <a:t>reprezentujú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 smtClean="0">
                <a:latin typeface="Palatino Linotype" pitchFamily="18" charset="0"/>
              </a:rPr>
              <a:t>duše zosnulých – rodinných príslušníkov</a:t>
            </a:r>
            <a:r>
              <a:rPr lang="sk-SK" sz="3400" dirty="0">
                <a:latin typeface="Palatino Linotype" pitchFamily="18" charset="0"/>
              </a:rPr>
              <a:t>, obyčajných smrteľníkov, dávnych hrdinov, významných historických bytostí, zakladateľov a </a:t>
            </a:r>
            <a:r>
              <a:rPr lang="sk-SK" sz="3400" dirty="0" smtClean="0">
                <a:latin typeface="Palatino Linotype" pitchFamily="18" charset="0"/>
              </a:rPr>
              <a:t>panovníkov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 smtClean="0">
                <a:latin typeface="Palatino Linotype" pitchFamily="18" charset="0"/>
              </a:rPr>
              <a:t>cisársky kult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dirty="0" smtClean="0">
                <a:latin typeface="Palatino Linotype" pitchFamily="18" charset="0"/>
              </a:rPr>
              <a:t>rodové božstvá</a:t>
            </a:r>
          </a:p>
          <a:p>
            <a:pPr lvl="0">
              <a:lnSpc>
                <a:spcPct val="120000"/>
              </a:lnSpc>
              <a:buFont typeface="Wingdings" pitchFamily="2" charset="2"/>
              <a:buChar char="v"/>
            </a:pPr>
            <a:r>
              <a:rPr lang="sk-SK" sz="3400" i="1" dirty="0" err="1" smtClean="0">
                <a:latin typeface="Palatino Linotype" pitchFamily="18" charset="0"/>
              </a:rPr>
              <a:t>kami</a:t>
            </a:r>
            <a:r>
              <a:rPr lang="sk-SK" sz="3400" dirty="0" smtClean="0">
                <a:latin typeface="Palatino Linotype" pitchFamily="18" charset="0"/>
              </a:rPr>
              <a:t> </a:t>
            </a:r>
            <a:r>
              <a:rPr lang="sk-SK" sz="3400" dirty="0">
                <a:latin typeface="Palatino Linotype" pitchFamily="18" charset="0"/>
              </a:rPr>
              <a:t>nie sú </a:t>
            </a:r>
            <a:r>
              <a:rPr lang="sk-SK" sz="3400" dirty="0" err="1" smtClean="0">
                <a:latin typeface="Palatino Linotype" pitchFamily="18" charset="0"/>
              </a:rPr>
              <a:t>antropomorfné</a:t>
            </a:r>
            <a:r>
              <a:rPr lang="sk-SK" sz="3400" dirty="0" smtClean="0">
                <a:latin typeface="Palatino Linotype" pitchFamily="18" charset="0"/>
              </a:rPr>
              <a:t> – nezobrazujú sa ako bytosti, sochy, ale prostredníctvom symbolov</a:t>
            </a:r>
            <a:endParaRPr lang="sk-SK" sz="3400" i="1" dirty="0" smtClean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7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087232"/>
          </a:xfrm>
        </p:spPr>
        <p:txBody>
          <a:bodyPr>
            <a:normAutofit/>
          </a:bodyPr>
          <a:lstStyle/>
          <a:p>
            <a:r>
              <a:rPr lang="sk-SK" sz="3600" dirty="0" smtClean="0">
                <a:latin typeface="Palatino Linotype" pitchFamily="18" charset="0"/>
              </a:rPr>
              <a:t>symboly </a:t>
            </a:r>
            <a:r>
              <a:rPr lang="sk-SK" sz="3600" dirty="0">
                <a:latin typeface="Palatino Linotype" pitchFamily="18" charset="0"/>
              </a:rPr>
              <a:t>reprezentujúce </a:t>
            </a:r>
            <a:r>
              <a:rPr lang="sk-SK" sz="3600" i="1" dirty="0" err="1">
                <a:latin typeface="Palatino Linotype" pitchFamily="18" charset="0"/>
              </a:rPr>
              <a:t>kami</a:t>
            </a:r>
            <a:endParaRPr lang="cs-CZ" sz="3600" i="1" dirty="0">
              <a:latin typeface="Palatino Linotype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87733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100" dirty="0" smtClean="0">
                <a:latin typeface="Palatino Linotype" pitchFamily="18" charset="0"/>
              </a:rPr>
              <a:t>brána </a:t>
            </a:r>
            <a:r>
              <a:rPr lang="sk-SK" sz="3100" i="1" dirty="0" err="1" smtClean="0">
                <a:latin typeface="Palatino Linotype" pitchFamily="18" charset="0"/>
              </a:rPr>
              <a:t>torii</a:t>
            </a:r>
            <a:endParaRPr lang="sk-SK" sz="3100" i="1" dirty="0" smtClean="0">
              <a:latin typeface="Palatino Linotype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100" dirty="0">
                <a:latin typeface="Palatino Linotype" pitchFamily="18" charset="0"/>
              </a:rPr>
              <a:t>z</a:t>
            </a:r>
            <a:r>
              <a:rPr lang="sk-SK" sz="3100" dirty="0" smtClean="0">
                <a:latin typeface="Palatino Linotype" pitchFamily="18" charset="0"/>
              </a:rPr>
              <a:t>rkadlo (symbol bohyne </a:t>
            </a:r>
            <a:r>
              <a:rPr lang="sk-SK" sz="3100" dirty="0" err="1" smtClean="0">
                <a:latin typeface="Palatino Linotype" pitchFamily="18" charset="0"/>
              </a:rPr>
              <a:t>Amaterasu</a:t>
            </a:r>
            <a:r>
              <a:rPr lang="sk-SK" sz="3100" dirty="0" smtClean="0">
                <a:latin typeface="Palatino Linotype" pitchFamily="18" charset="0"/>
              </a:rPr>
              <a:t>)</a:t>
            </a:r>
            <a:endParaRPr lang="sk-SK" sz="3100" dirty="0" smtClean="0">
              <a:latin typeface="Palatino Linotype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100" dirty="0" smtClean="0">
                <a:latin typeface="Palatino Linotype" pitchFamily="18" charset="0"/>
              </a:rPr>
              <a:t>posvätný strom </a:t>
            </a:r>
            <a:r>
              <a:rPr lang="sk-SK" sz="3100" dirty="0">
                <a:latin typeface="Palatino Linotype" pitchFamily="18" charset="0"/>
              </a:rPr>
              <a:t>–</a:t>
            </a:r>
            <a:r>
              <a:rPr lang="sk-SK" sz="3100" dirty="0" smtClean="0">
                <a:latin typeface="Palatino Linotype" pitchFamily="18" charset="0"/>
              </a:rPr>
              <a:t> </a:t>
            </a:r>
            <a:r>
              <a:rPr lang="sk-SK" sz="3100" i="1" dirty="0" err="1">
                <a:latin typeface="Palatino Linotype" pitchFamily="18" charset="0"/>
              </a:rPr>
              <a:t>šinboku</a:t>
            </a:r>
            <a:r>
              <a:rPr lang="sk-SK" sz="3100" dirty="0">
                <a:latin typeface="Palatino Linotype" pitchFamily="18" charset="0"/>
              </a:rPr>
              <a:t> </a:t>
            </a:r>
            <a:r>
              <a:rPr lang="ja-JP" altLang="en-US" sz="3100" dirty="0">
                <a:latin typeface="Palatino Linotype" pitchFamily="18" charset="0"/>
              </a:rPr>
              <a:t>神</a:t>
            </a:r>
            <a:r>
              <a:rPr lang="ja-JP" altLang="en-US" sz="3100" dirty="0" smtClean="0">
                <a:latin typeface="Palatino Linotype" pitchFamily="18" charset="0"/>
              </a:rPr>
              <a:t>木</a:t>
            </a:r>
            <a:endParaRPr lang="sk-SK" altLang="ja-JP" sz="3100" dirty="0" smtClean="0">
              <a:latin typeface="Palatino Linotype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100" dirty="0" smtClean="0">
                <a:latin typeface="Palatino Linotype" pitchFamily="18" charset="0"/>
              </a:rPr>
              <a:t>dočasný posvätný priestor </a:t>
            </a:r>
            <a:r>
              <a:rPr lang="sk-SK" sz="3100" i="1" dirty="0" err="1">
                <a:latin typeface="Palatino Linotype" pitchFamily="18" charset="0"/>
              </a:rPr>
              <a:t>himorogi</a:t>
            </a:r>
            <a:r>
              <a:rPr lang="sk-SK" sz="3100" dirty="0">
                <a:latin typeface="Palatino Linotype" pitchFamily="18" charset="0"/>
              </a:rPr>
              <a:t> –</a:t>
            </a:r>
            <a:r>
              <a:rPr lang="sk-SK" sz="3100" dirty="0" smtClean="0">
                <a:latin typeface="Palatino Linotype" pitchFamily="18" charset="0"/>
              </a:rPr>
              <a:t> </a:t>
            </a:r>
            <a:r>
              <a:rPr lang="sk-SK" sz="3100" dirty="0">
                <a:latin typeface="Palatino Linotype" pitchFamily="18" charset="0"/>
              </a:rPr>
              <a:t>označený pomocou slameného </a:t>
            </a:r>
            <a:r>
              <a:rPr lang="sk-SK" sz="3100" dirty="0" smtClean="0">
                <a:latin typeface="Palatino Linotype" pitchFamily="18" charset="0"/>
              </a:rPr>
              <a:t>lana </a:t>
            </a:r>
            <a:r>
              <a:rPr lang="sk-SK" sz="3100" dirty="0">
                <a:latin typeface="Palatino Linotype" pitchFamily="18" charset="0"/>
              </a:rPr>
              <a:t>–</a:t>
            </a:r>
            <a:r>
              <a:rPr lang="sk-SK" sz="3100" dirty="0" smtClean="0">
                <a:latin typeface="Palatino Linotype" pitchFamily="18" charset="0"/>
              </a:rPr>
              <a:t> </a:t>
            </a:r>
            <a:r>
              <a:rPr lang="sk-SK" sz="3100" i="1" dirty="0" err="1">
                <a:latin typeface="Palatino Linotype" pitchFamily="18" charset="0"/>
              </a:rPr>
              <a:t>šimenawa</a:t>
            </a:r>
            <a:r>
              <a:rPr lang="sk-SK" sz="3100" dirty="0">
                <a:latin typeface="Palatino Linotype" pitchFamily="18" charset="0"/>
              </a:rPr>
              <a:t> </a:t>
            </a:r>
            <a:r>
              <a:rPr lang="ja-JP" altLang="en-US" sz="3100" dirty="0">
                <a:latin typeface="Palatino Linotype" pitchFamily="18" charset="0"/>
              </a:rPr>
              <a:t>注連</a:t>
            </a:r>
            <a:r>
              <a:rPr lang="ja-JP" altLang="en-US" sz="3100" dirty="0" smtClean="0">
                <a:latin typeface="Palatino Linotype" pitchFamily="18" charset="0"/>
              </a:rPr>
              <a:t>縄</a:t>
            </a:r>
            <a:r>
              <a:rPr lang="sk-SK" altLang="ja-JP" sz="3100" dirty="0" smtClean="0">
                <a:latin typeface="Palatino Linotype" pitchFamily="18" charset="0"/>
              </a:rPr>
              <a:t> </a:t>
            </a:r>
            <a:r>
              <a:rPr lang="sk-SK" sz="3100" dirty="0" smtClean="0">
                <a:latin typeface="Palatino Linotype" pitchFamily="18" charset="0"/>
              </a:rPr>
              <a:t>a</a:t>
            </a:r>
            <a:r>
              <a:rPr lang="sk-SK" sz="3100" dirty="0">
                <a:latin typeface="Palatino Linotype" pitchFamily="18" charset="0"/>
              </a:rPr>
              <a:t> ozdobného </a:t>
            </a:r>
            <a:r>
              <a:rPr lang="sk-SK" sz="3100" dirty="0" smtClean="0">
                <a:latin typeface="Palatino Linotype" pitchFamily="18" charset="0"/>
              </a:rPr>
              <a:t>papiera </a:t>
            </a:r>
            <a:r>
              <a:rPr lang="sk-SK" sz="3100" dirty="0">
                <a:latin typeface="Palatino Linotype" pitchFamily="18" charset="0"/>
              </a:rPr>
              <a:t>–</a:t>
            </a:r>
            <a:r>
              <a:rPr lang="sk-SK" sz="3100" dirty="0" smtClean="0">
                <a:latin typeface="Palatino Linotype" pitchFamily="18" charset="0"/>
              </a:rPr>
              <a:t> </a:t>
            </a:r>
            <a:r>
              <a:rPr lang="sk-SK" sz="3100" i="1" dirty="0" err="1">
                <a:latin typeface="Palatino Linotype" pitchFamily="18" charset="0"/>
              </a:rPr>
              <a:t>šide</a:t>
            </a:r>
            <a:r>
              <a:rPr lang="sk-SK" sz="3100" dirty="0">
                <a:latin typeface="Palatino Linotype" pitchFamily="18" charset="0"/>
              </a:rPr>
              <a:t> </a:t>
            </a:r>
            <a:r>
              <a:rPr lang="ja-JP" altLang="en-US" sz="3100" dirty="0">
                <a:latin typeface="Palatino Linotype" pitchFamily="18" charset="0"/>
              </a:rPr>
              <a:t>紙</a:t>
            </a:r>
            <a:r>
              <a:rPr lang="ja-JP" altLang="en-US" sz="3100" dirty="0" smtClean="0">
                <a:latin typeface="Palatino Linotype" pitchFamily="18" charset="0"/>
              </a:rPr>
              <a:t>垂</a:t>
            </a:r>
            <a:endParaRPr lang="sk-SK" altLang="ja-JP" sz="3100" dirty="0">
              <a:latin typeface="Palatino Linotype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100" dirty="0" smtClean="0">
                <a:latin typeface="Palatino Linotype" pitchFamily="18" charset="0"/>
              </a:rPr>
              <a:t>balvan </a:t>
            </a:r>
            <a:r>
              <a:rPr lang="sk-SK" sz="3100" dirty="0">
                <a:latin typeface="Palatino Linotype" pitchFamily="18" charset="0"/>
              </a:rPr>
              <a:t>–</a:t>
            </a:r>
            <a:r>
              <a:rPr lang="sk-SK" sz="3100" dirty="0" smtClean="0">
                <a:latin typeface="Palatino Linotype" pitchFamily="18" charset="0"/>
              </a:rPr>
              <a:t> </a:t>
            </a:r>
            <a:r>
              <a:rPr lang="sk-SK" sz="3100" i="1" dirty="0" err="1">
                <a:latin typeface="Palatino Linotype" pitchFamily="18" charset="0"/>
              </a:rPr>
              <a:t>iwasaka</a:t>
            </a:r>
            <a:r>
              <a:rPr lang="sk-SK" sz="3100" dirty="0">
                <a:latin typeface="Palatino Linotype" pitchFamily="18" charset="0"/>
              </a:rPr>
              <a:t> </a:t>
            </a:r>
            <a:r>
              <a:rPr lang="ja-JP" altLang="en-US" sz="3100" dirty="0">
                <a:latin typeface="Palatino Linotype" pitchFamily="18" charset="0"/>
              </a:rPr>
              <a:t>岩</a:t>
            </a:r>
            <a:r>
              <a:rPr lang="ja-JP" altLang="en-US" sz="3100" dirty="0" smtClean="0">
                <a:latin typeface="Palatino Linotype" pitchFamily="18" charset="0"/>
              </a:rPr>
              <a:t>坂</a:t>
            </a:r>
            <a:endParaRPr lang="sk-SK" altLang="ja-JP" sz="3100" dirty="0">
              <a:latin typeface="Palatino Linotype" pitchFamily="18" charset="0"/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v"/>
            </a:pPr>
            <a:r>
              <a:rPr lang="sk-SK" sz="3100" dirty="0" smtClean="0">
                <a:latin typeface="Palatino Linotype" pitchFamily="18" charset="0"/>
              </a:rPr>
              <a:t>jeleň (svätyňa </a:t>
            </a:r>
            <a:r>
              <a:rPr lang="sk-SK" sz="3100" dirty="0" err="1" smtClean="0">
                <a:latin typeface="Palatino Linotype" pitchFamily="18" charset="0"/>
              </a:rPr>
              <a:t>Kasuga</a:t>
            </a:r>
            <a:r>
              <a:rPr lang="sk-SK" sz="3100" dirty="0" smtClean="0">
                <a:latin typeface="Palatino Linotype" pitchFamily="18" charset="0"/>
              </a:rPr>
              <a:t>, rodová </a:t>
            </a:r>
            <a:r>
              <a:rPr lang="sk-SK" sz="3100" dirty="0">
                <a:latin typeface="Palatino Linotype" pitchFamily="18" charset="0"/>
              </a:rPr>
              <a:t>svätyňa r. </a:t>
            </a:r>
            <a:r>
              <a:rPr lang="sk-SK" sz="3100" dirty="0" err="1">
                <a:latin typeface="Palatino Linotype" pitchFamily="18" charset="0"/>
              </a:rPr>
              <a:t>Fudžiwara</a:t>
            </a:r>
            <a:r>
              <a:rPr lang="sk-SK" sz="3100" dirty="0" smtClean="0">
                <a:latin typeface="Palatino Linotype" pitchFamily="18" charset="0"/>
              </a:rPr>
              <a:t>) alebo iné zviera (považované za poslov božstiev)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9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3600" i="1" dirty="0" err="1" smtClean="0">
                <a:latin typeface="Palatino Linotype" panose="02040502050505030304" pitchFamily="18" charset="0"/>
              </a:rPr>
              <a:t>himorogi</a:t>
            </a:r>
            <a:r>
              <a:rPr lang="sk-SK" sz="3600" dirty="0" smtClean="0">
                <a:latin typeface="Palatino Linotype" panose="02040502050505030304" pitchFamily="18" charset="0"/>
              </a:rPr>
              <a:t> – posvätné miesto</a:t>
            </a:r>
            <a:br>
              <a:rPr lang="sk-SK" sz="3600" dirty="0" smtClean="0">
                <a:latin typeface="Palatino Linotype" panose="02040502050505030304" pitchFamily="18" charset="0"/>
              </a:rPr>
            </a:br>
            <a:r>
              <a:rPr lang="sk-SK" sz="3600" dirty="0" smtClean="0">
                <a:latin typeface="Palatino Linotype" panose="02040502050505030304" pitchFamily="18" charset="0"/>
              </a:rPr>
              <a:t>dočasného výskytu (návštevy) božstva </a:t>
            </a:r>
            <a:r>
              <a:rPr lang="sk-SK" sz="3600" i="1" dirty="0" err="1" smtClean="0">
                <a:latin typeface="Palatino Linotype" panose="02040502050505030304" pitchFamily="18" charset="0"/>
              </a:rPr>
              <a:t>kami</a:t>
            </a:r>
            <a:endParaRPr lang="cs-CZ" sz="3600" i="1" dirty="0">
              <a:latin typeface="Palatino Linotype" panose="02040502050505030304" pitchFamily="18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4038600" cy="367240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68319"/>
            <a:ext cx="4038600" cy="3681800"/>
          </a:xfrm>
        </p:spPr>
      </p:pic>
    </p:spTree>
    <p:extLst>
      <p:ext uri="{BB962C8B-B14F-4D97-AF65-F5344CB8AC3E}">
        <p14:creationId xmlns:p14="http://schemas.microsoft.com/office/powerpoint/2010/main" val="169953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dirty="0">
                <a:latin typeface="Palatino Linotype" panose="02040502050505030304" pitchFamily="18" charset="0"/>
              </a:rPr>
              <a:t>p</a:t>
            </a:r>
            <a:r>
              <a:rPr lang="sk-SK" sz="3600" dirty="0" smtClean="0">
                <a:latin typeface="Palatino Linotype" panose="02040502050505030304" pitchFamily="18" charset="0"/>
              </a:rPr>
              <a:t>osvätný strom / kameň </a:t>
            </a:r>
            <a:br>
              <a:rPr lang="sk-SK" sz="3600" dirty="0" smtClean="0">
                <a:latin typeface="Palatino Linotype" panose="02040502050505030304" pitchFamily="18" charset="0"/>
              </a:rPr>
            </a:br>
            <a:r>
              <a:rPr lang="sk-SK" sz="3600" dirty="0" smtClean="0">
                <a:latin typeface="Palatino Linotype" panose="02040502050505030304" pitchFamily="18" charset="0"/>
              </a:rPr>
              <a:t>lano </a:t>
            </a:r>
            <a:r>
              <a:rPr lang="sk-SK" sz="3600" i="1" dirty="0" err="1" smtClean="0">
                <a:latin typeface="Palatino Linotype" panose="02040502050505030304" pitchFamily="18" charset="0"/>
              </a:rPr>
              <a:t>šimenawa</a:t>
            </a:r>
            <a:endParaRPr lang="cs-CZ" sz="3600" i="1" dirty="0">
              <a:latin typeface="Palatino Linotype" panose="02040502050505030304" pitchFamily="18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46238"/>
            <a:ext cx="3394471" cy="452596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038600" cy="4248472"/>
          </a:xfrm>
        </p:spPr>
      </p:pic>
    </p:spTree>
    <p:extLst>
      <p:ext uri="{BB962C8B-B14F-4D97-AF65-F5344CB8AC3E}">
        <p14:creationId xmlns:p14="http://schemas.microsoft.com/office/powerpoint/2010/main" val="1400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84688"/>
          </a:xfrm>
        </p:spPr>
        <p:txBody>
          <a:bodyPr>
            <a:normAutofit/>
          </a:bodyPr>
          <a:lstStyle/>
          <a:p>
            <a:r>
              <a:rPr lang="sk-SK" sz="3600" i="1" dirty="0" err="1">
                <a:latin typeface="Palatino Linotype" pitchFamily="18" charset="0"/>
              </a:rPr>
              <a:t>š</a:t>
            </a:r>
            <a:r>
              <a:rPr lang="sk-SK" sz="3600" i="1" dirty="0" err="1" smtClean="0">
                <a:latin typeface="Palatino Linotype" pitchFamily="18" charset="0"/>
              </a:rPr>
              <a:t>inboku</a:t>
            </a:r>
            <a:r>
              <a:rPr lang="sk-SK" sz="3600" dirty="0" smtClean="0">
                <a:latin typeface="Palatino Linotype" pitchFamily="18" charset="0"/>
              </a:rPr>
              <a:t> </a:t>
            </a:r>
            <a:r>
              <a:rPr lang="sk-SK" sz="3600" dirty="0">
                <a:latin typeface="Palatino Linotype" pitchFamily="18" charset="0"/>
              </a:rPr>
              <a:t>– </a:t>
            </a:r>
            <a:r>
              <a:rPr lang="ja-JP" altLang="en-US" sz="3600" dirty="0" smtClean="0">
                <a:latin typeface="Palatino Linotype" pitchFamily="18" charset="0"/>
              </a:rPr>
              <a:t>神木</a:t>
            </a:r>
            <a:r>
              <a:rPr lang="sk-SK" altLang="ja-JP" sz="3600" dirty="0">
                <a:latin typeface="Palatino Linotype" pitchFamily="18" charset="0"/>
              </a:rPr>
              <a:t> </a:t>
            </a:r>
            <a:r>
              <a:rPr lang="sk-SK" sz="3600" dirty="0">
                <a:latin typeface="Palatino Linotype" pitchFamily="18" charset="0"/>
              </a:rPr>
              <a:t>–</a:t>
            </a:r>
            <a:r>
              <a:rPr lang="sk-SK" altLang="ja-JP" sz="3600" dirty="0" smtClean="0">
                <a:latin typeface="Palatino Linotype" pitchFamily="18" charset="0"/>
              </a:rPr>
              <a:t> posvätný strom</a:t>
            </a:r>
            <a:endParaRPr lang="cs-CZ" sz="3600" dirty="0" smtClean="0">
              <a:latin typeface="Palatino Linotype" pitchFamily="18" charset="0"/>
            </a:endParaRPr>
          </a:p>
        </p:txBody>
      </p:sp>
      <p:pic>
        <p:nvPicPr>
          <p:cNvPr id="5" name="Zástupný symbol pro obsah 4" descr="Kasugaoka Hachimangu_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3403" y="1646238"/>
            <a:ext cx="3397194" cy="4525962"/>
          </a:xfrm>
        </p:spPr>
      </p:pic>
    </p:spTree>
    <p:extLst>
      <p:ext uri="{BB962C8B-B14F-4D97-AF65-F5344CB8AC3E}">
        <p14:creationId xmlns:p14="http://schemas.microsoft.com/office/powerpoint/2010/main" val="3831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756696"/>
          </a:xfrm>
        </p:spPr>
        <p:txBody>
          <a:bodyPr/>
          <a:lstStyle/>
          <a:p>
            <a:pPr algn="r"/>
            <a:r>
              <a:rPr lang="sk-SK" altLang="ja-JP" sz="3600" i="1" dirty="0" err="1">
                <a:latin typeface="Palatino Linotype" pitchFamily="18" charset="0"/>
              </a:rPr>
              <a:t>š</a:t>
            </a:r>
            <a:r>
              <a:rPr lang="sk-SK" altLang="ja-JP" sz="3600" i="1" dirty="0" err="1" smtClean="0">
                <a:latin typeface="Palatino Linotype" pitchFamily="18" charset="0"/>
              </a:rPr>
              <a:t>imenawa</a:t>
            </a:r>
            <a:r>
              <a:rPr lang="sk-SK" altLang="ja-JP" sz="3600" i="1" dirty="0" smtClean="0">
                <a:latin typeface="Palatino Linotype" pitchFamily="18" charset="0"/>
              </a:rPr>
              <a:t> + </a:t>
            </a:r>
            <a:r>
              <a:rPr lang="sk-SK" altLang="ja-JP" sz="3600" i="1" dirty="0" err="1" smtClean="0">
                <a:latin typeface="Palatino Linotype" pitchFamily="18" charset="0"/>
              </a:rPr>
              <a:t>šide</a:t>
            </a:r>
            <a:endParaRPr lang="cs-CZ" altLang="ja-JP" sz="3600" i="1" dirty="0" smtClean="0">
              <a:latin typeface="Palatino Linotype" pitchFamily="18" charset="0"/>
            </a:endParaRPr>
          </a:p>
        </p:txBody>
      </p:sp>
      <p:pic>
        <p:nvPicPr>
          <p:cNvPr id="7" name="Zástupný symbol pro obsah 6" descr="Kasugaoka Hachimangu_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94744"/>
            <a:ext cx="4038600" cy="3028950"/>
          </a:xfrm>
        </p:spPr>
      </p:pic>
      <p:pic>
        <p:nvPicPr>
          <p:cNvPr id="8" name="Zástupný symbol pro obsah 7" descr="Kasugaoka Hachimangu_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947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1723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441</TotalTime>
  <Words>234</Words>
  <Application>Microsoft Office PowerPoint</Application>
  <PresentationFormat>Předvádění na obrazovce (4:3)</PresentationFormat>
  <Paragraphs>54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HG明朝B</vt:lpstr>
      <vt:lpstr>Arial</vt:lpstr>
      <vt:lpstr>Calibri</vt:lpstr>
      <vt:lpstr>Palatino Linotype</vt:lpstr>
      <vt:lpstr>Rockwell</vt:lpstr>
      <vt:lpstr>Wingdings</vt:lpstr>
      <vt:lpstr>Wingdings 2</vt:lpstr>
      <vt:lpstr>Lití písma</vt:lpstr>
      <vt:lpstr>Šintó 神道</vt:lpstr>
      <vt:lpstr>Centrálna oblasť Jamato</vt:lpstr>
      <vt:lpstr>problém označenia</vt:lpstr>
      <vt:lpstr>„čo je / sú to kami“?</vt:lpstr>
      <vt:lpstr>symboly reprezentujúce kami</vt:lpstr>
      <vt:lpstr>himorogi – posvätné miesto dočasného výskytu (návštevy) božstva kami</vt:lpstr>
      <vt:lpstr>posvätný strom / kameň  lano šimenawa</vt:lpstr>
      <vt:lpstr>šinboku – 神木 – posvätný strom</vt:lpstr>
      <vt:lpstr>šimenawa + šide</vt:lpstr>
      <vt:lpstr>Prezentace aplikace PowerPoint</vt:lpstr>
      <vt:lpstr>votívne tabuľky ema – zvieratá</vt:lpstr>
      <vt:lpstr>rozloženie budov v šintó svätyni http://eos.kokugakuin.ac.jp/overviewofashintoshrine/</vt:lpstr>
      <vt:lpstr>brána torii v svätyni Meidži</vt:lpstr>
      <vt:lpstr>jednoduchá torii</vt:lpstr>
      <vt:lpstr>Prezentace aplikace PowerPoint</vt:lpstr>
      <vt:lpstr>sandó</vt:lpstr>
      <vt:lpstr>temizuja</vt:lpstr>
      <vt:lpstr>temizuja – inštruktáž</vt:lpstr>
      <vt:lpstr>obetiny saké</vt:lpstr>
      <vt:lpstr>ema – votívne tabuľky</vt:lpstr>
      <vt:lpstr>omikudži + ema</vt:lpstr>
      <vt:lpstr>ema – votívne tabuľky</vt:lpstr>
      <vt:lpstr>kamidana – oltár božstiev kami</vt:lpstr>
      <vt:lpstr>Prezentace aplikace PowerPoint</vt:lpstr>
      <vt:lpstr>božstvá</vt:lpstr>
      <vt:lpstr>meotoiwa</vt:lpstr>
      <vt:lpstr>svätyňa v Ise</vt:lpstr>
      <vt:lpstr>Prezentace aplikace PowerPoint</vt:lpstr>
      <vt:lpstr>Prezentace aplikace PowerPoint</vt:lpstr>
      <vt:lpstr>svätyňa v Izumo</vt:lpstr>
      <vt:lpstr>Izumo taiša šimenawa detail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šINTÓ・神道</dc:title>
  <dc:creator>user</dc:creator>
  <cp:lastModifiedBy>Zuzana</cp:lastModifiedBy>
  <cp:revision>18</cp:revision>
  <dcterms:created xsi:type="dcterms:W3CDTF">2011-11-09T12:32:08Z</dcterms:created>
  <dcterms:modified xsi:type="dcterms:W3CDTF">2013-11-06T19:09:02Z</dcterms:modified>
</cp:coreProperties>
</file>