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7B03B-CE8A-4A27-AAB3-9D8DB01259CF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B7CF2-B464-42FE-B1DB-3BE3DF898C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6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033CE-284E-4EEA-AE28-C06EC23B4AAA}" type="slidenum">
              <a:rPr lang="cs-CZ"/>
              <a:pPr/>
              <a:t>10</a:t>
            </a:fld>
            <a:endParaRPr lang="cs-CZ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81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5FB78-9622-4F0E-92D2-3A131C5636BC}" type="slidenum">
              <a:rPr lang="cs-CZ"/>
              <a:pPr/>
              <a:t>11</a:t>
            </a:fld>
            <a:endParaRPr lang="cs-CZ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95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C9D-539A-4F11-8B18-5B441EA61455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9DB-6D97-4EED-A293-25371EBA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77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C9D-539A-4F11-8B18-5B441EA61455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9DB-6D97-4EED-A293-25371EBA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C9D-539A-4F11-8B18-5B441EA61455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9DB-6D97-4EED-A293-25371EBA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78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C9D-539A-4F11-8B18-5B441EA61455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9DB-6D97-4EED-A293-25371EBA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71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C9D-539A-4F11-8B18-5B441EA61455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9DB-6D97-4EED-A293-25371EBA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47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C9D-539A-4F11-8B18-5B441EA61455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9DB-6D97-4EED-A293-25371EBA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33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C9D-539A-4F11-8B18-5B441EA61455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9DB-6D97-4EED-A293-25371EBA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07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C9D-539A-4F11-8B18-5B441EA61455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9DB-6D97-4EED-A293-25371EBA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39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C9D-539A-4F11-8B18-5B441EA61455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9DB-6D97-4EED-A293-25371EBA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41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C9D-539A-4F11-8B18-5B441EA61455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9DB-6D97-4EED-A293-25371EBA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10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1C9D-539A-4F11-8B18-5B441EA61455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39DB-6D97-4EED-A293-25371EBA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85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1C9D-539A-4F11-8B18-5B441EA61455}" type="datetimeFigureOut">
              <a:rPr lang="cs-CZ" smtClean="0"/>
              <a:t>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39DB-6D97-4EED-A293-25371EBAC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321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Uměnovědná komparatistika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594" y="260350"/>
            <a:ext cx="9435556" cy="1143000"/>
          </a:xfrm>
        </p:spPr>
        <p:txBody>
          <a:bodyPr/>
          <a:lstStyle/>
          <a:p>
            <a:r>
              <a:rPr lang="cs-CZ" sz="3200" dirty="0" smtClean="0">
                <a:solidFill>
                  <a:schemeClr val="accent2"/>
                </a:solidFill>
              </a:rPr>
              <a:t>Orfismus 	</a:t>
            </a:r>
            <a:r>
              <a:rPr lang="cs-CZ" sz="3200" dirty="0" smtClean="0"/>
              <a:t>Robert </a:t>
            </a:r>
            <a:r>
              <a:rPr lang="cs-CZ" sz="3200" dirty="0" err="1"/>
              <a:t>Delaunay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		Kruhové </a:t>
            </a:r>
            <a:r>
              <a:rPr lang="cs-CZ" sz="3200" dirty="0"/>
              <a:t>tvary, cca 1910</a:t>
            </a:r>
          </a:p>
        </p:txBody>
      </p:sp>
      <p:pic>
        <p:nvPicPr>
          <p:cNvPr id="51203" name="Picture 3" descr="Delauna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4777" y="1514030"/>
            <a:ext cx="7490413" cy="49461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0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5492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2800">
                <a:solidFill>
                  <a:schemeClr val="accent2"/>
                </a:solidFill>
              </a:rPr>
              <a:t>Vasilij Kandinskij</a:t>
            </a:r>
            <a:br>
              <a:rPr lang="cs-CZ" sz="2800">
                <a:solidFill>
                  <a:schemeClr val="accent2"/>
                </a:solidFill>
              </a:rPr>
            </a:br>
            <a:r>
              <a:rPr lang="cs-CZ" sz="2800">
                <a:solidFill>
                  <a:schemeClr val="accent2"/>
                </a:solidFill>
              </a:rPr>
              <a:t>Improvizace 7, 1910 </a:t>
            </a:r>
            <a:br>
              <a:rPr lang="cs-CZ" sz="2800">
                <a:solidFill>
                  <a:schemeClr val="accent2"/>
                </a:solidFill>
              </a:rPr>
            </a:br>
            <a:endParaRPr lang="cs-CZ" sz="2800">
              <a:solidFill>
                <a:schemeClr val="accent2"/>
              </a:solidFill>
            </a:endParaRPr>
          </a:p>
        </p:txBody>
      </p:sp>
      <p:pic>
        <p:nvPicPr>
          <p:cNvPr id="72707" name="Picture 3" descr="(kandinsky)-improvisation7_19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749" y="609530"/>
            <a:ext cx="4385673" cy="5772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375954" y="1844675"/>
            <a:ext cx="4711337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/>
              <a:t>	Barva je prostředek </a:t>
            </a:r>
            <a:r>
              <a:rPr lang="cs-CZ" sz="2400" dirty="0" err="1"/>
              <a:t>bezprostřed-ního</a:t>
            </a:r>
            <a:r>
              <a:rPr lang="cs-CZ" sz="2400" dirty="0"/>
              <a:t> působení na duši. Barva je klávesa. Oko je úderné kladívko. Duše je klavír s mnoha strunami. Umělec je ruka, která úderem na tu nebo onu klávesu způsobí vibraci duše.</a:t>
            </a:r>
            <a:br>
              <a:rPr lang="cs-CZ" sz="2400" dirty="0"/>
            </a:br>
            <a:r>
              <a:rPr lang="cs-CZ" sz="2400" dirty="0"/>
              <a:t>(V. </a:t>
            </a:r>
            <a:r>
              <a:rPr lang="cs-CZ" sz="2400" dirty="0" err="1"/>
              <a:t>Kandinskij</a:t>
            </a:r>
            <a:r>
              <a:rPr lang="cs-CZ" sz="2400" dirty="0"/>
              <a:t>: </a:t>
            </a:r>
            <a:r>
              <a:rPr lang="cs-CZ" sz="2400" i="1" dirty="0"/>
              <a:t>O duchovnosti </a:t>
            </a:r>
            <a:r>
              <a:rPr lang="cs-CZ" sz="2400" i="1" dirty="0" smtClean="0"/>
              <a:t>         v umění</a:t>
            </a:r>
            <a:r>
              <a:rPr lang="cs-CZ" sz="2400" dirty="0"/>
              <a:t>. Mnichov 1912.)</a:t>
            </a:r>
          </a:p>
        </p:txBody>
      </p:sp>
    </p:spTree>
    <p:extLst>
      <p:ext uri="{BB962C8B-B14F-4D97-AF65-F5344CB8AC3E}">
        <p14:creationId xmlns:p14="http://schemas.microsoft.com/office/powerpoint/2010/main" val="173195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0498"/>
          </a:xfrm>
        </p:spPr>
        <p:txBody>
          <a:bodyPr/>
          <a:lstStyle/>
          <a:p>
            <a:pPr algn="ctr"/>
            <a:r>
              <a:rPr lang="cs-CZ" sz="3600" dirty="0" smtClean="0">
                <a:solidFill>
                  <a:srgbClr val="FF0000"/>
                </a:solidFill>
              </a:rPr>
              <a:t>Experimenty 20. let 20. stol.</a:t>
            </a:r>
            <a:br>
              <a:rPr lang="cs-CZ" sz="3600" dirty="0" smtClean="0">
                <a:solidFill>
                  <a:srgbClr val="FF0000"/>
                </a:solidFill>
              </a:rPr>
            </a:br>
            <a:r>
              <a:rPr lang="cs-CZ" sz="2800" dirty="0" smtClean="0"/>
              <a:t>Miroslav </a:t>
            </a:r>
            <a:r>
              <a:rPr lang="cs-CZ" sz="2800" dirty="0" err="1" smtClean="0"/>
              <a:t>Ponc</a:t>
            </a:r>
            <a:r>
              <a:rPr lang="cs-CZ" sz="2800" dirty="0" smtClean="0"/>
              <a:t> a Zdeněk </a:t>
            </a:r>
            <a:r>
              <a:rPr lang="cs-CZ" sz="2800" dirty="0" err="1" smtClean="0"/>
              <a:t>Pešánek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622512"/>
            <a:ext cx="3842538" cy="49568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37" y="1622512"/>
            <a:ext cx="3185696" cy="42121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85" y="1622512"/>
            <a:ext cx="3477899" cy="421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3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Komparace výtvarného umění a literatury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6320" y="1782082"/>
            <a:ext cx="1011936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Gotthold</a:t>
            </a:r>
            <a:r>
              <a:rPr lang="cs-CZ" dirty="0"/>
              <a:t> </a:t>
            </a:r>
            <a:r>
              <a:rPr lang="cs-CZ" dirty="0" err="1"/>
              <a:t>Ephraim</a:t>
            </a:r>
            <a:r>
              <a:rPr lang="cs-CZ" dirty="0"/>
              <a:t> </a:t>
            </a:r>
            <a:r>
              <a:rPr lang="cs-CZ" dirty="0" err="1"/>
              <a:t>Lessing</a:t>
            </a:r>
            <a:r>
              <a:rPr lang="cs-CZ" dirty="0"/>
              <a:t> (1729-1781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 smtClean="0"/>
              <a:t>Laokoon oder </a:t>
            </a:r>
            <a:r>
              <a:rPr lang="cs-CZ" i="1" dirty="0" err="1" smtClean="0"/>
              <a:t>über</a:t>
            </a:r>
            <a:r>
              <a:rPr lang="cs-CZ" i="1" dirty="0" smtClean="0"/>
              <a:t> </a:t>
            </a:r>
            <a:r>
              <a:rPr lang="cs-CZ" i="1" dirty="0" err="1" smtClean="0"/>
              <a:t>die</a:t>
            </a:r>
            <a:r>
              <a:rPr lang="cs-CZ" i="1" dirty="0" smtClean="0"/>
              <a:t> </a:t>
            </a:r>
            <a:r>
              <a:rPr lang="cs-CZ" i="1" dirty="0" err="1" smtClean="0"/>
              <a:t>Grenzen</a:t>
            </a:r>
            <a:r>
              <a:rPr lang="cs-CZ" i="1" dirty="0" smtClean="0"/>
              <a:t> der </a:t>
            </a:r>
            <a:r>
              <a:rPr lang="cs-CZ" i="1" dirty="0" err="1" smtClean="0"/>
              <a:t>Mahlerey</a:t>
            </a:r>
            <a:r>
              <a:rPr lang="cs-CZ" i="1" dirty="0" smtClean="0"/>
              <a:t> </a:t>
            </a:r>
            <a:r>
              <a:rPr lang="cs-CZ" i="1" dirty="0" err="1" smtClean="0"/>
              <a:t>und</a:t>
            </a:r>
            <a:r>
              <a:rPr lang="cs-CZ" i="1" dirty="0" smtClean="0"/>
              <a:t> Poesie, </a:t>
            </a:r>
            <a:r>
              <a:rPr lang="cs-CZ" dirty="0" smtClean="0"/>
              <a:t>1766</a:t>
            </a:r>
          </a:p>
          <a:p>
            <a:r>
              <a:rPr lang="cs-CZ" dirty="0"/>
              <a:t>Oskar </a:t>
            </a:r>
            <a:r>
              <a:rPr lang="cs-CZ" dirty="0" err="1"/>
              <a:t>Walzel</a:t>
            </a:r>
            <a:r>
              <a:rPr lang="cs-CZ" dirty="0"/>
              <a:t> (1864-1944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 err="1" smtClean="0"/>
              <a:t>Gehalt</a:t>
            </a:r>
            <a:r>
              <a:rPr lang="cs-CZ" i="1" dirty="0" smtClean="0"/>
              <a:t> </a:t>
            </a:r>
            <a:r>
              <a:rPr lang="cs-CZ" i="1" dirty="0" err="1" smtClean="0"/>
              <a:t>und</a:t>
            </a:r>
            <a:r>
              <a:rPr lang="cs-CZ" i="1" dirty="0" smtClean="0"/>
              <a:t> </a:t>
            </a:r>
            <a:r>
              <a:rPr lang="cs-CZ" i="1" dirty="0" err="1" smtClean="0"/>
              <a:t>Gestalt</a:t>
            </a:r>
            <a:r>
              <a:rPr lang="cs-CZ" i="1" dirty="0" smtClean="0"/>
              <a:t> </a:t>
            </a:r>
            <a:r>
              <a:rPr lang="cs-CZ" i="1" dirty="0" err="1" smtClean="0"/>
              <a:t>im</a:t>
            </a:r>
            <a:r>
              <a:rPr lang="cs-CZ" i="1" dirty="0" smtClean="0"/>
              <a:t> </a:t>
            </a:r>
            <a:r>
              <a:rPr lang="cs-CZ" i="1" dirty="0" err="1" smtClean="0"/>
              <a:t>Kunstwerk</a:t>
            </a:r>
            <a:r>
              <a:rPr lang="cs-CZ" i="1" dirty="0" smtClean="0"/>
              <a:t> des </a:t>
            </a:r>
            <a:r>
              <a:rPr lang="cs-CZ" i="1" dirty="0" err="1" smtClean="0"/>
              <a:t>Dichters</a:t>
            </a:r>
            <a:r>
              <a:rPr lang="cs-CZ" dirty="0" smtClean="0"/>
              <a:t>, 1923</a:t>
            </a:r>
          </a:p>
          <a:p>
            <a:r>
              <a:rPr lang="cs-CZ" dirty="0" smtClean="0"/>
              <a:t>Jan Mukařovský (1891-1975)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 smtClean="0"/>
              <a:t>Mezi poesií a výtvarnictvím</a:t>
            </a:r>
            <a:r>
              <a:rPr lang="cs-CZ" dirty="0" smtClean="0"/>
              <a:t>, 1941 (in: </a:t>
            </a:r>
            <a:r>
              <a:rPr lang="cs-CZ" i="1" dirty="0" smtClean="0"/>
              <a:t>Kapitoly z české poetiky </a:t>
            </a:r>
            <a:r>
              <a:rPr lang="cs-CZ" dirty="0" smtClean="0"/>
              <a:t>I, 1948)</a:t>
            </a:r>
          </a:p>
          <a:p>
            <a:r>
              <a:rPr lang="cs-CZ" dirty="0" smtClean="0"/>
              <a:t>Tomáš Vlček (nar. 1941)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i="1" dirty="0" smtClean="0"/>
              <a:t>Poezie, obraz a obrazové básně</a:t>
            </a:r>
            <a:r>
              <a:rPr lang="cs-CZ" dirty="0" smtClean="0"/>
              <a:t>, 1972</a:t>
            </a:r>
          </a:p>
          <a:p>
            <a:r>
              <a:rPr lang="cs-CZ" dirty="0" smtClean="0"/>
              <a:t>Miroslav Petříček ml. (nar. 1951)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 smtClean="0"/>
              <a:t>Svět jako analogon obrazu</a:t>
            </a:r>
            <a:r>
              <a:rPr lang="cs-CZ" dirty="0" smtClean="0"/>
              <a:t>, 2006</a:t>
            </a:r>
          </a:p>
          <a:p>
            <a:pPr marL="0" indent="0">
              <a:buNone/>
            </a:pPr>
            <a:r>
              <a:rPr lang="cs-CZ" dirty="0"/>
              <a:t> </a:t>
            </a:r>
            <a:endParaRPr lang="cs-CZ" dirty="0" smtClean="0"/>
          </a:p>
          <a:p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14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77" y="1885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„Plodný okamžik“ podle </a:t>
            </a:r>
            <a:r>
              <a:rPr lang="cs-CZ" sz="3600" dirty="0" err="1" smtClean="0">
                <a:solidFill>
                  <a:srgbClr val="C00000"/>
                </a:solidFill>
              </a:rPr>
              <a:t>Lessinga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4954" y="5535477"/>
            <a:ext cx="10515600" cy="10482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err="1" smtClean="0"/>
              <a:t>Hagesandros</a:t>
            </a:r>
            <a:r>
              <a:rPr lang="cs-CZ" sz="2400" dirty="0" smtClean="0"/>
              <a:t>, </a:t>
            </a:r>
            <a:r>
              <a:rPr lang="cs-CZ" sz="2400" dirty="0" err="1" smtClean="0"/>
              <a:t>Polydoros</a:t>
            </a:r>
            <a:r>
              <a:rPr lang="cs-CZ" sz="2400" dirty="0" smtClean="0"/>
              <a:t> a </a:t>
            </a:r>
            <a:r>
              <a:rPr lang="cs-CZ" sz="2400" dirty="0" err="1" smtClean="0"/>
              <a:t>Athanadoros</a:t>
            </a:r>
            <a:r>
              <a:rPr lang="cs-CZ" sz="2400" dirty="0" smtClean="0"/>
              <a:t> z Rhodu, </a:t>
            </a:r>
            <a:r>
              <a:rPr lang="cs-CZ" sz="2400" i="1" dirty="0" smtClean="0"/>
              <a:t>Laokoon a jeho synové</a:t>
            </a:r>
            <a:r>
              <a:rPr lang="cs-CZ" sz="2400" dirty="0" smtClean="0"/>
              <a:t>, římská kopie podle originálu z doby cca 200 př. Kr.</a:t>
            </a:r>
          </a:p>
          <a:p>
            <a:pPr marL="0" indent="0">
              <a:buNone/>
            </a:pPr>
            <a:r>
              <a:rPr lang="cs-CZ" sz="2400" dirty="0" smtClean="0"/>
              <a:t>Karl Theodor von Piloty, </a:t>
            </a:r>
            <a:r>
              <a:rPr lang="cs-CZ" sz="2400" i="1" dirty="0" err="1" smtClean="0"/>
              <a:t>Seni</a:t>
            </a:r>
            <a:r>
              <a:rPr lang="cs-CZ" sz="2400" i="1" dirty="0" smtClean="0"/>
              <a:t> nad </a:t>
            </a:r>
            <a:r>
              <a:rPr lang="cs-CZ" sz="2400" i="1" dirty="0" err="1" smtClean="0"/>
              <a:t>Valdštejnovou</a:t>
            </a:r>
            <a:r>
              <a:rPr lang="cs-CZ" sz="2400" i="1" dirty="0" smtClean="0"/>
              <a:t> mrtvolou</a:t>
            </a:r>
            <a:r>
              <a:rPr lang="cs-CZ" sz="2400" dirty="0" smtClean="0"/>
              <a:t>, 1855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1362893"/>
            <a:ext cx="5266509" cy="39498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29" y="1362893"/>
            <a:ext cx="4573548" cy="39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5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949" y="1125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Otázka znaku: obrazové básně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8760" y="5483225"/>
            <a:ext cx="10515600" cy="926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 smtClean="0"/>
              <a:t>Stéphane</a:t>
            </a:r>
            <a:r>
              <a:rPr lang="cs-CZ" sz="2400" dirty="0" smtClean="0"/>
              <a:t> </a:t>
            </a:r>
            <a:r>
              <a:rPr lang="cs-CZ" sz="2400" dirty="0" err="1" smtClean="0"/>
              <a:t>Mallarmé</a:t>
            </a:r>
            <a:r>
              <a:rPr lang="cs-CZ" sz="2400" dirty="0" smtClean="0"/>
              <a:t>: Vrh kostek nikdy nevyloučí náhodu</a:t>
            </a:r>
          </a:p>
          <a:p>
            <a:pPr marL="0" indent="0">
              <a:buNone/>
            </a:pPr>
            <a:r>
              <a:rPr lang="cs-CZ" sz="2400" dirty="0" err="1" smtClean="0"/>
              <a:t>Guilleme</a:t>
            </a:r>
            <a:r>
              <a:rPr lang="cs-CZ" sz="2400" dirty="0" smtClean="0"/>
              <a:t> </a:t>
            </a:r>
            <a:r>
              <a:rPr lang="cs-CZ" sz="2400" dirty="0" err="1" smtClean="0"/>
              <a:t>Apollinaire</a:t>
            </a:r>
            <a:r>
              <a:rPr lang="cs-CZ" sz="2400" dirty="0" smtClean="0"/>
              <a:t>: kaligramy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11" y="1356450"/>
            <a:ext cx="3480788" cy="39108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1358537"/>
            <a:ext cx="4831624" cy="36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3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„Společenství cíle“ dle Mukařovského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„To, co jednotlivá umění navzájem pojí, je společenství cíle – </a:t>
            </a:r>
            <a:r>
              <a:rPr lang="cs-CZ" dirty="0" err="1"/>
              <a:t>jsouť</a:t>
            </a:r>
            <a:r>
              <a:rPr lang="cs-CZ" dirty="0"/>
              <a:t> umění vesměs činností s převažujícím zřetelem estetickým; to, co je navzájem dělí, je různost materiálu. Obě tyto okolnosti uplatňují se současně a ovšem protikladně, tvoříce základní antinomii vztahu mezi uměními. Společenství cíle vede k tomu, že (...) každé z umění projevuje občas snahu dosáhnout svými prostředky téhož účinu, jakého dosahuje umění jiné: básnictví chce jednou zobrazovat jako malířství, jindy dosáhnout významové polyvalence hudby (do níž možno při vnímání vkládat celou řadu významů i kolísat současně mezi významem několikerým) atd. V té chvíli zasáhne však povaha materiálu: slovo zůstane slovem a napodobením malířství dosáhne básnictví jen toho, že objeví novou možnost (po př. novou sestavu možností) </a:t>
            </a:r>
            <a:r>
              <a:rPr lang="cs-CZ" dirty="0" smtClean="0"/>
              <a:t>umělec-</a:t>
            </a:r>
            <a:r>
              <a:rPr lang="cs-CZ" dirty="0" err="1" smtClean="0"/>
              <a:t>kého</a:t>
            </a:r>
            <a:r>
              <a:rPr lang="cs-CZ" dirty="0" smtClean="0"/>
              <a:t> </a:t>
            </a:r>
            <a:r>
              <a:rPr lang="cs-CZ" dirty="0"/>
              <a:t>využití slova</a:t>
            </a:r>
            <a:r>
              <a:rPr lang="cs-CZ" dirty="0" smtClean="0"/>
              <a:t>.“ (</a:t>
            </a:r>
            <a:r>
              <a:rPr lang="cs-CZ" i="1" dirty="0" smtClean="0"/>
              <a:t>Mezi poesií a výtvarnictvím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78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Výtvarný doprovod díla K. H. Máchy</a:t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>
                <a:solidFill>
                  <a:srgbClr val="C00000"/>
                </a:solidFill>
              </a:rPr>
              <a:t>- symbolistická interpretace </a:t>
            </a:r>
            <a:r>
              <a:rPr lang="cs-CZ" sz="3600" i="1" dirty="0" smtClean="0">
                <a:solidFill>
                  <a:srgbClr val="C00000"/>
                </a:solidFill>
              </a:rPr>
              <a:t>Máje</a:t>
            </a:r>
            <a:r>
              <a:rPr lang="cs-CZ" sz="3600" dirty="0" smtClean="0">
                <a:solidFill>
                  <a:srgbClr val="C00000"/>
                </a:solidFill>
              </a:rPr>
              <a:t> (Jan </a:t>
            </a:r>
            <a:r>
              <a:rPr lang="cs-CZ" sz="3600" dirty="0" err="1" smtClean="0">
                <a:solidFill>
                  <a:srgbClr val="C00000"/>
                </a:solidFill>
              </a:rPr>
              <a:t>Konůpek</a:t>
            </a:r>
            <a:r>
              <a:rPr lang="cs-CZ" sz="3600" dirty="0" smtClean="0">
                <a:solidFill>
                  <a:srgbClr val="C00000"/>
                </a:solidFill>
              </a:rPr>
              <a:t>, Fr. Kobliha)</a:t>
            </a:r>
            <a:endParaRPr lang="cs-CZ" sz="3600" i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49182"/>
            <a:ext cx="7380301" cy="45315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84" y="1949182"/>
            <a:ext cx="3857662" cy="45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Komparace výtvarného umění a hudby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Theodor W. </a:t>
            </a:r>
            <a:r>
              <a:rPr lang="cs-CZ" dirty="0" err="1" smtClean="0"/>
              <a:t>Adorno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 err="1" smtClean="0"/>
              <a:t>Über</a:t>
            </a:r>
            <a:r>
              <a:rPr lang="cs-CZ" i="1" dirty="0" smtClean="0"/>
              <a:t> </a:t>
            </a:r>
            <a:r>
              <a:rPr lang="cs-CZ" i="1" dirty="0" err="1" smtClean="0"/>
              <a:t>einige</a:t>
            </a:r>
            <a:r>
              <a:rPr lang="cs-CZ" i="1" dirty="0" smtClean="0"/>
              <a:t> </a:t>
            </a:r>
            <a:r>
              <a:rPr lang="cs-CZ" i="1" dirty="0" err="1" smtClean="0"/>
              <a:t>Relationen</a:t>
            </a:r>
            <a:r>
              <a:rPr lang="cs-CZ" i="1" dirty="0" smtClean="0"/>
              <a:t> </a:t>
            </a:r>
            <a:r>
              <a:rPr lang="cs-CZ" i="1" dirty="0" err="1" smtClean="0"/>
              <a:t>zwischen</a:t>
            </a:r>
            <a:r>
              <a:rPr lang="cs-CZ" i="1" dirty="0" smtClean="0"/>
              <a:t> </a:t>
            </a:r>
            <a:r>
              <a:rPr lang="cs-CZ" i="1" dirty="0" err="1" smtClean="0"/>
              <a:t>Musik</a:t>
            </a:r>
            <a:r>
              <a:rPr lang="cs-CZ" i="1" dirty="0" smtClean="0"/>
              <a:t> </a:t>
            </a:r>
            <a:r>
              <a:rPr lang="cs-CZ" i="1" dirty="0" err="1" smtClean="0"/>
              <a:t>und</a:t>
            </a:r>
            <a:r>
              <a:rPr lang="cs-CZ" i="1" dirty="0" smtClean="0"/>
              <a:t> </a:t>
            </a:r>
            <a:r>
              <a:rPr lang="cs-CZ" i="1" dirty="0" err="1" smtClean="0"/>
              <a:t>Malerei</a:t>
            </a:r>
            <a:r>
              <a:rPr lang="cs-CZ" dirty="0" smtClean="0"/>
              <a:t>, 1967</a:t>
            </a:r>
          </a:p>
          <a:p>
            <a:r>
              <a:rPr lang="cs-CZ" dirty="0" smtClean="0"/>
              <a:t>Jarmila Doubravová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 smtClean="0"/>
              <a:t>Hudba a výtvarné umění</a:t>
            </a:r>
            <a:r>
              <a:rPr lang="cs-CZ" dirty="0" smtClean="0"/>
              <a:t>, 1982</a:t>
            </a:r>
          </a:p>
          <a:p>
            <a:r>
              <a:rPr lang="cs-CZ" dirty="0" smtClean="0"/>
              <a:t>Andrea </a:t>
            </a:r>
            <a:r>
              <a:rPr lang="cs-CZ" dirty="0" err="1" smtClean="0"/>
              <a:t>Gottdang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 err="1" smtClean="0"/>
              <a:t>Vorbild</a:t>
            </a:r>
            <a:r>
              <a:rPr lang="cs-CZ" i="1" dirty="0" smtClean="0"/>
              <a:t> </a:t>
            </a:r>
            <a:r>
              <a:rPr lang="cs-CZ" i="1" dirty="0" err="1" smtClean="0"/>
              <a:t>Musik</a:t>
            </a:r>
            <a:r>
              <a:rPr lang="cs-CZ" i="1" dirty="0" smtClean="0"/>
              <a:t>. Die </a:t>
            </a:r>
            <a:r>
              <a:rPr lang="cs-CZ" i="1" dirty="0" err="1" smtClean="0"/>
              <a:t>Geschichte</a:t>
            </a:r>
            <a:r>
              <a:rPr lang="cs-CZ" i="1" dirty="0" smtClean="0"/>
              <a:t> </a:t>
            </a:r>
            <a:r>
              <a:rPr lang="cs-CZ" i="1" dirty="0" err="1" smtClean="0"/>
              <a:t>einer</a:t>
            </a:r>
            <a:r>
              <a:rPr lang="cs-CZ" i="1" dirty="0" smtClean="0"/>
              <a:t> </a:t>
            </a:r>
            <a:r>
              <a:rPr lang="cs-CZ" i="1" dirty="0" err="1" smtClean="0"/>
              <a:t>Idee</a:t>
            </a:r>
            <a:r>
              <a:rPr lang="cs-CZ" i="1" dirty="0" smtClean="0"/>
              <a:t> in der </a:t>
            </a:r>
            <a:r>
              <a:rPr lang="cs-CZ" i="1" dirty="0" err="1" smtClean="0"/>
              <a:t>Malerei</a:t>
            </a:r>
            <a:r>
              <a:rPr lang="cs-CZ" i="1" dirty="0" smtClean="0"/>
              <a:t> </a:t>
            </a:r>
            <a:r>
              <a:rPr lang="cs-CZ" i="1" dirty="0" err="1" smtClean="0"/>
              <a:t>im</a:t>
            </a:r>
            <a:r>
              <a:rPr lang="cs-CZ" i="1" dirty="0" smtClean="0"/>
              <a:t> </a:t>
            </a:r>
            <a:r>
              <a:rPr lang="cs-CZ" i="1" dirty="0" err="1" smtClean="0"/>
              <a:t>deutschsprachigen</a:t>
            </a:r>
            <a:r>
              <a:rPr lang="cs-CZ" i="1" dirty="0" smtClean="0"/>
              <a:t> </a:t>
            </a:r>
            <a:r>
              <a:rPr lang="cs-CZ" i="1" dirty="0" err="1" smtClean="0"/>
              <a:t>Raum</a:t>
            </a:r>
            <a:r>
              <a:rPr lang="cs-CZ" i="1" dirty="0" smtClean="0"/>
              <a:t> 1780-1915</a:t>
            </a:r>
            <a:r>
              <a:rPr lang="cs-CZ" dirty="0" smtClean="0"/>
              <a:t>, 2004</a:t>
            </a:r>
          </a:p>
          <a:p>
            <a:r>
              <a:rPr lang="cs-CZ" dirty="0" smtClean="0"/>
              <a:t>Jaroslav Bláha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pt-BR" i="1" dirty="0" smtClean="0"/>
              <a:t>Výtvarné umění a hudba</a:t>
            </a:r>
            <a:r>
              <a:rPr lang="cs-CZ" i="1" dirty="0" smtClean="0"/>
              <a:t>. </a:t>
            </a:r>
            <a:r>
              <a:rPr lang="pt-BR" i="1" dirty="0" smtClean="0"/>
              <a:t>Tvar prostor a čas I/1</a:t>
            </a:r>
            <a:r>
              <a:rPr lang="cs-CZ" dirty="0" smtClean="0"/>
              <a:t>, </a:t>
            </a:r>
            <a:endParaRPr lang="cs-CZ" i="1" dirty="0" smtClean="0"/>
          </a:p>
          <a:p>
            <a:r>
              <a:rPr lang="cs-CZ" dirty="0" smtClean="0"/>
              <a:t>Peter </a:t>
            </a:r>
            <a:r>
              <a:rPr lang="cs-CZ" dirty="0" err="1" smtClean="0"/>
              <a:t>Vergo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i="1" dirty="0" smtClean="0"/>
              <a:t>The Music of Painting</a:t>
            </a:r>
            <a:r>
              <a:rPr lang="cs-CZ" i="1" dirty="0" smtClean="0"/>
              <a:t>. </a:t>
            </a:r>
            <a:r>
              <a:rPr lang="en-US" i="1" dirty="0" smtClean="0"/>
              <a:t>Music, Modernism and the Visual Arts from the Romantics to John Cage</a:t>
            </a:r>
            <a:r>
              <a:rPr lang="cs-CZ" i="1" dirty="0" smtClean="0"/>
              <a:t>,</a:t>
            </a:r>
            <a:r>
              <a:rPr lang="cs-CZ" dirty="0" smtClean="0"/>
              <a:t> 2012</a:t>
            </a:r>
            <a:endParaRPr lang="en-US" i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01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Výtvarný ekvivalent hudby</a:t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1100" dirty="0"/>
              <a:t>-</a:t>
            </a:r>
            <a:r>
              <a:rPr lang="cs-CZ" sz="3600" dirty="0" smtClean="0">
                <a:solidFill>
                  <a:srgbClr val="C00000"/>
                </a:solidFill>
              </a:rPr>
              <a:t/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2900" dirty="0" smtClean="0"/>
              <a:t>Gabriel von Max: cyklus </a:t>
            </a:r>
            <a:r>
              <a:rPr lang="cs-CZ" sz="2900" i="1" dirty="0" smtClean="0"/>
              <a:t>Obrazové fantazie k hudebním skladbám</a:t>
            </a:r>
            <a:r>
              <a:rPr lang="cs-CZ" sz="2900" dirty="0" smtClean="0"/>
              <a:t>, 1861-62</a:t>
            </a:r>
            <a:endParaRPr lang="cs-CZ" sz="29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4769" y="2388687"/>
            <a:ext cx="4827454" cy="36205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51" y="1785255"/>
            <a:ext cx="6453051" cy="48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5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0"/>
            <a:ext cx="5776687" cy="43325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13" y="-145870"/>
            <a:ext cx="5776687" cy="43325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4040775"/>
            <a:ext cx="4302034" cy="32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706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129</Words>
  <Application>Microsoft Office PowerPoint</Application>
  <PresentationFormat>Širokoúhlá obrazovka</PresentationFormat>
  <Paragraphs>40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Uměnovědná komparatistika</vt:lpstr>
      <vt:lpstr>Komparace výtvarného umění a literatury</vt:lpstr>
      <vt:lpstr>„Plodný okamžik“ podle Lessinga</vt:lpstr>
      <vt:lpstr>Otázka znaku: obrazové básně</vt:lpstr>
      <vt:lpstr>„Společenství cíle“ dle Mukařovského</vt:lpstr>
      <vt:lpstr>Výtvarný doprovod díla K. H. Máchy - symbolistická interpretace Máje (Jan Konůpek, Fr. Kobliha)</vt:lpstr>
      <vt:lpstr>Komparace výtvarného umění a hudby</vt:lpstr>
      <vt:lpstr>Výtvarný ekvivalent hudby - Gabriel von Max: cyklus Obrazové fantazie k hudebním skladbám, 1861-62</vt:lpstr>
      <vt:lpstr>Prezentace aplikace PowerPoint</vt:lpstr>
      <vt:lpstr>Orfismus  Robert Delaunay   Kruhové tvary, cca 1910</vt:lpstr>
      <vt:lpstr>Vasilij Kandinskij Improvizace 7, 1910  </vt:lpstr>
      <vt:lpstr>Experimenty 20. let 20. stol. Miroslav Ponc a Zdeněk Pešánek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Uměnovědná komparatistika</dc:title>
  <dc:creator>Aleš Filip</dc:creator>
  <cp:lastModifiedBy>Aleš Filip</cp:lastModifiedBy>
  <cp:revision>13</cp:revision>
  <dcterms:created xsi:type="dcterms:W3CDTF">2013-12-05T09:32:41Z</dcterms:created>
  <dcterms:modified xsi:type="dcterms:W3CDTF">2013-12-05T13:13:19Z</dcterms:modified>
</cp:coreProperties>
</file>