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4" r:id="rId4"/>
    <p:sldId id="265" r:id="rId5"/>
    <p:sldId id="266" r:id="rId6"/>
    <p:sldId id="267" r:id="rId7"/>
    <p:sldId id="269" r:id="rId8"/>
    <p:sldId id="268" r:id="rId9"/>
    <p:sldId id="27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6CA-BF27-4709-AA88-53B6C5D9A1EE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572D4-9C95-4C4C-B62B-D951D69D8E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655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2FEEC-54B6-4D81-8520-AF002A86F987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FDA53-EAF7-4450-87BB-2ED79DA10F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31792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2482D4B-9F8E-4358-9217-1DEFDC0EBCD1}" type="datetime1">
              <a:rPr lang="cs-CZ" smtClean="0"/>
              <a:t>3.12.2013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0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36FD-C173-4A03-BF16-C0AE7193C290}" type="datetime1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57F-3A9B-4D0C-84B1-98080AA0E182}" type="datetime1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050D-B108-4A40-B9CC-7889DC64F24A}" type="datetime1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594-4314-4A99-B94D-33EEF846DC0C}" type="datetime1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6E9D-79E9-4F35-8E08-755A995974B2}" type="datetime1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B363-F5D3-45B8-B0C5-B85922D0BD55}" type="datetime1">
              <a:rPr lang="cs-CZ" smtClean="0"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D4-37E5-4B8D-9090-022C042EF50D}" type="datetime1">
              <a:rPr lang="cs-CZ" smtClean="0"/>
              <a:t>3.12.2013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11A2-98A1-41C4-97E1-7CF38D9E5E6A}" type="datetime1">
              <a:rPr lang="cs-CZ" smtClean="0"/>
              <a:t>3.12.2013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C2FA-A739-471E-B74D-75287C6E5493}" type="datetime1">
              <a:rPr lang="cs-CZ" smtClean="0"/>
              <a:t>3.12.2013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EF5A-9EB3-466F-AD8B-49D0AEE8F3A4}" type="datetime1">
              <a:rPr lang="cs-CZ" smtClean="0"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CB78A-D750-41A7-AF8F-33FEE96719A2}" type="datetime1">
              <a:rPr lang="cs-CZ" smtClean="0"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22256-0850-4594-9F02-1E84D835A8E4}" type="datetime1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Prvotní a druhotná folklórní existence hudebních nástrojů</a:t>
            </a:r>
            <a:endParaRPr lang="cs-CZ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3344" y="4221088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PhDr. Petr Kalina, Ph.D.</a:t>
            </a:r>
          </a:p>
          <a:p>
            <a:pPr>
              <a:lnSpc>
                <a:spcPct val="150000"/>
              </a:lnSpc>
            </a:pPr>
            <a:fld id="{4453FEB2-9C09-47A7-88FE-54A6B263836C}" type="datetime1">
              <a:rPr lang="cs-CZ" sz="240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pPr>
                <a:lnSpc>
                  <a:spcPct val="150000"/>
                </a:lnSpc>
              </a:pPr>
              <a:t>3.12.2013</a:t>
            </a:fld>
            <a:endParaRPr lang="cs-CZ" sz="2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88640"/>
            <a:ext cx="1210686" cy="1210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987824" y="83671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muzikanti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 tradiční muzikanty (tedy nositele prvotní existence folklóru) je nutno považovat pouze ty hudebníky, kteří se svému umění a repertoáru naučili cestou přirozené transmise folklórní tradice, tedy přímým předáváním z generace na generaci a to v prostředí, kde byl folklór přirozenou součástí života svého společenství. Muzikanti, kteří mají profesionální hudební vzdělání nebo ti, kteří přijímají repertoár z folkloristických sbírek či nahrávek, jsou považovány za nositele sekundární folklórní tradice, tedy za nositele folklorismu.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24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339752" y="82739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hudební nástroje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jednak takové nástrojové typy, které nepřešly do folklórního užívání z profesionální hudby</a:t>
            </a:r>
          </a:p>
          <a:p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dále jsou to nástroje, jejichž výrobci byli amatérští řemeslníci, kteří k výrobě nepoužívali postupů převzatých z moderního profesionálního nástrojařství.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9638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55776" y="82739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hudební projevy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 takové projevy považujeme jen ty, které jsou (resp. byly) konány spontánně, výše vymezenými tradičními muzikanty a (případně) na výše vymezené folklórní hudební nástroje, a to v prostředí, v němž se tyto folklórní projevy rozšířily, a ve kterých jsou plněny všechny původní funkce hudebního folklóru. Jakékoliv projevy pódiové prezentace, kdy jsou folklórní projevy vytrženy ze svého přirozeného prostředí a u nichž je zachována a stavěna do popředí výhradně funkce estetická považujeme za projev druhotné existence folklóru.</a:t>
            </a:r>
          </a:p>
        </p:txBody>
      </p:sp>
    </p:spTree>
    <p:extLst>
      <p:ext uri="{BB962C8B-B14F-4D97-AF65-F5344CB8AC3E}">
        <p14:creationId xmlns:p14="http://schemas.microsoft.com/office/powerpoint/2010/main" val="227851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707904" y="260039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cimbál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80795"/>
            <a:ext cx="6624736" cy="516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5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8254174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865597" y="363104"/>
            <a:ext cx="511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Josef Václav </a:t>
            </a:r>
            <a:r>
              <a:rPr lang="cs-CZ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Schunda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(1845-1923)</a:t>
            </a:r>
            <a:endParaRPr lang="cs-CZ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19805" y="935142"/>
            <a:ext cx="2520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Nagy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cymbalom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44824"/>
            <a:ext cx="688311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6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1"/>
            <a:ext cx="7904622" cy="5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1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865597" y="260648"/>
            <a:ext cx="511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Josef Václav </a:t>
            </a:r>
            <a:r>
              <a:rPr lang="cs-CZ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Schunda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(1845-1923)</a:t>
            </a:r>
            <a:endParaRPr lang="cs-CZ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697348" y="783868"/>
            <a:ext cx="1446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Tarogato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6721660" cy="49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3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120</Words>
  <Application>Microsoft Office PowerPoint</Application>
  <PresentationFormat>Předvádění na obrazovce (4:3)</PresentationFormat>
  <Paragraphs>17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Prvotní a druhotná folklórní existence hudebních nástrojů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Ch. \k</dc:creator>
  <cp:lastModifiedBy>Petr Ch. Kalina</cp:lastModifiedBy>
  <cp:revision>31</cp:revision>
  <dcterms:created xsi:type="dcterms:W3CDTF">2011-02-28T16:35:33Z</dcterms:created>
  <dcterms:modified xsi:type="dcterms:W3CDTF">2013-12-03T09:02:52Z</dcterms:modified>
</cp:coreProperties>
</file>