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D44C-6E2A-44E9-9C30-466659966F02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1511-735D-478A-A405-97BAE762C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007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D44C-6E2A-44E9-9C30-466659966F02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1511-735D-478A-A405-97BAE762C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58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D44C-6E2A-44E9-9C30-466659966F02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1511-735D-478A-A405-97BAE762C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648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DD5A9-1947-4CB1-9188-4C5604F699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95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D44C-6E2A-44E9-9C30-466659966F02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1511-735D-478A-A405-97BAE762C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058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D44C-6E2A-44E9-9C30-466659966F02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1511-735D-478A-A405-97BAE762C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382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D44C-6E2A-44E9-9C30-466659966F02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1511-735D-478A-A405-97BAE762C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98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D44C-6E2A-44E9-9C30-466659966F02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1511-735D-478A-A405-97BAE762C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772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D44C-6E2A-44E9-9C30-466659966F02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1511-735D-478A-A405-97BAE762C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793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D44C-6E2A-44E9-9C30-466659966F02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1511-735D-478A-A405-97BAE762C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25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D44C-6E2A-44E9-9C30-466659966F02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1511-735D-478A-A405-97BAE762C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90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D44C-6E2A-44E9-9C30-466659966F02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1511-735D-478A-A405-97BAE762C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283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8D44C-6E2A-44E9-9C30-466659966F02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41511-735D-478A-A405-97BAE762C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976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ella.slis.indiana.edu/~roday/briet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Informace jako artefakt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612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412875"/>
          </a:xfrm>
        </p:spPr>
        <p:txBody>
          <a:bodyPr/>
          <a:lstStyle/>
          <a:p>
            <a:pPr algn="ctr" eaLnBrk="1" hangingPunct="1"/>
            <a:r>
              <a:rPr lang="cs-CZ" smtClean="0"/>
              <a:t>Druhy dokumentů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1650" y="1557338"/>
            <a:ext cx="8642350" cy="530066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Clr>
                <a:schemeClr val="tx1"/>
              </a:buClr>
              <a:buSzPct val="120000"/>
              <a:buFontTx/>
              <a:buChar char="•"/>
            </a:pPr>
            <a:r>
              <a:rPr lang="cs-CZ" smtClean="0"/>
              <a:t>nové druhy dokumentů: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Ü"/>
            </a:pPr>
            <a:r>
              <a:rPr lang="cs-CZ" b="1" smtClean="0">
                <a:sym typeface="Wingdings" pitchFamily="2" charset="2"/>
              </a:rPr>
              <a:t>vizuální dokument</a:t>
            </a:r>
            <a:r>
              <a:rPr lang="cs-CZ" smtClean="0">
                <a:sym typeface="Wingdings" pitchFamily="2" charset="2"/>
              </a:rPr>
              <a:t> – člověk vyměnil ucho za oko (McLuhan). 20. stol. televize, video apod. </a:t>
            </a:r>
            <a:r>
              <a:rPr lang="cs-CZ" smtClean="0">
                <a:cs typeface="Arial" charset="0"/>
                <a:sym typeface="Wingdings" pitchFamily="2" charset="2"/>
              </a:rPr>
              <a:t>→ </a:t>
            </a:r>
            <a:r>
              <a:rPr lang="cs-CZ" smtClean="0">
                <a:sym typeface="Wingdings" pitchFamily="2" charset="2"/>
              </a:rPr>
              <a:t>převažují obrazové nad textovými dokumenty 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Ü"/>
            </a:pPr>
            <a:r>
              <a:rPr lang="cs-CZ" smtClean="0">
                <a:sym typeface="Wingdings" pitchFamily="2" charset="2"/>
              </a:rPr>
              <a:t> </a:t>
            </a:r>
            <a:r>
              <a:rPr lang="cs-CZ" b="1" smtClean="0">
                <a:sym typeface="Wingdings" pitchFamily="2" charset="2"/>
              </a:rPr>
              <a:t>zprostředkovaný dokument</a:t>
            </a:r>
            <a:r>
              <a:rPr lang="cs-CZ" smtClean="0">
                <a:sym typeface="Wingdings" pitchFamily="2" charset="2"/>
              </a:rPr>
              <a:t> – technický pokrok </a:t>
            </a:r>
            <a:r>
              <a:rPr lang="cs-CZ" smtClean="0">
                <a:cs typeface="Arial" charset="0"/>
                <a:sym typeface="Wingdings" pitchFamily="2" charset="2"/>
              </a:rPr>
              <a:t>→</a:t>
            </a:r>
            <a:r>
              <a:rPr lang="cs-CZ" smtClean="0">
                <a:sym typeface="Wingdings" pitchFamily="2" charset="2"/>
              </a:rPr>
              <a:t> záznamy v podobě technických dat </a:t>
            </a:r>
            <a:r>
              <a:rPr lang="cs-CZ" smtClean="0">
                <a:cs typeface="Arial" charset="0"/>
                <a:sym typeface="Wingdings" pitchFamily="2" charset="2"/>
              </a:rPr>
              <a:t>→</a:t>
            </a:r>
            <a:r>
              <a:rPr lang="cs-CZ" smtClean="0">
                <a:sym typeface="Wingdings" pitchFamily="2" charset="2"/>
              </a:rPr>
              <a:t> člověk vnímá až po převedení do smysly zachytitelných soustav. Přehrávané pomocí technických přístrojů.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>
                <a:sym typeface="Wingdings" pitchFamily="2" charset="2"/>
              </a:rPr>
              <a:t>    – gramofonová deska, magnetonové pásky, kompaktní disky, počítačové nosiče – diskety, CD ROM, DVD apod.</a:t>
            </a:r>
          </a:p>
        </p:txBody>
      </p:sp>
    </p:spTree>
    <p:extLst>
      <p:ext uri="{BB962C8B-B14F-4D97-AF65-F5344CB8AC3E}">
        <p14:creationId xmlns:p14="http://schemas.microsoft.com/office/powerpoint/2010/main" val="1304904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412875"/>
          </a:xfrm>
        </p:spPr>
        <p:txBody>
          <a:bodyPr/>
          <a:lstStyle/>
          <a:p>
            <a:pPr algn="ctr" eaLnBrk="1" hangingPunct="1"/>
            <a:r>
              <a:rPr lang="cs-CZ" smtClean="0"/>
              <a:t>Typy dokumentů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686800" cy="5229225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Ü"/>
            </a:pPr>
            <a:r>
              <a:rPr lang="cs-CZ" sz="2700" b="1" smtClean="0">
                <a:sym typeface="Wingdings" pitchFamily="2" charset="2"/>
              </a:rPr>
              <a:t>textový dokument</a:t>
            </a:r>
            <a:r>
              <a:rPr lang="cs-CZ" sz="2700" smtClean="0">
                <a:sym typeface="Wingdings" pitchFamily="2" charset="2"/>
              </a:rPr>
              <a:t> – tištěný či psaný jazykový projev, může  doprovázet ilustrace, zvukový nosič 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Ü"/>
            </a:pPr>
            <a:r>
              <a:rPr lang="cs-CZ" sz="2700" smtClean="0">
                <a:sym typeface="Wingdings" pitchFamily="2" charset="2"/>
              </a:rPr>
              <a:t> </a:t>
            </a:r>
            <a:r>
              <a:rPr lang="cs-CZ" sz="2700" b="1" smtClean="0">
                <a:sym typeface="Wingdings" pitchFamily="2" charset="2"/>
              </a:rPr>
              <a:t>auditivní dokument</a:t>
            </a:r>
            <a:r>
              <a:rPr lang="cs-CZ" sz="2700" smtClean="0">
                <a:sym typeface="Wingdings" pitchFamily="2" charset="2"/>
              </a:rPr>
              <a:t> – na nosičích zaznamenána řeč, hudba nebo zvukové projevy. Určen k reprodukci a příjmu pomocí zvláštního technického zařízení – např. gramofon, přehrávač magnetofonových pásek apod.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Ü"/>
            </a:pPr>
            <a:r>
              <a:rPr lang="cs-CZ" sz="2700" smtClean="0">
                <a:sym typeface="Wingdings" pitchFamily="2" charset="2"/>
              </a:rPr>
              <a:t> </a:t>
            </a:r>
            <a:r>
              <a:rPr lang="cs-CZ" sz="2700" b="1" smtClean="0">
                <a:sym typeface="Wingdings" pitchFamily="2" charset="2"/>
              </a:rPr>
              <a:t>audiovizuální dokument</a:t>
            </a:r>
            <a:r>
              <a:rPr lang="cs-CZ" sz="2700" smtClean="0">
                <a:sym typeface="Wingdings" pitchFamily="2" charset="2"/>
              </a:rPr>
              <a:t> – na nosičích  zaznamenán současně zvuk a obraz. Audiovizuální reprodukce pomocí technického zařízení – např. promítací přístroj</a:t>
            </a:r>
          </a:p>
        </p:txBody>
      </p:sp>
    </p:spTree>
    <p:extLst>
      <p:ext uri="{BB962C8B-B14F-4D97-AF65-F5344CB8AC3E}">
        <p14:creationId xmlns:p14="http://schemas.microsoft.com/office/powerpoint/2010/main" val="3249954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-171450"/>
            <a:ext cx="8229600" cy="1584325"/>
          </a:xfrm>
        </p:spPr>
        <p:txBody>
          <a:bodyPr/>
          <a:lstStyle/>
          <a:p>
            <a:pPr algn="ctr" eaLnBrk="1" hangingPunct="1"/>
            <a:r>
              <a:rPr lang="cs-CZ" smtClean="0"/>
              <a:t>Typy dokumentů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686800" cy="53006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cs-CZ" sz="2400" b="1" smtClean="0">
                <a:sym typeface="Wingdings" pitchFamily="2" charset="2"/>
              </a:rPr>
              <a:t>masmediální dokument </a:t>
            </a:r>
            <a:r>
              <a:rPr lang="cs-CZ" sz="2400" smtClean="0">
                <a:sym typeface="Wingdings" pitchFamily="2" charset="2"/>
              </a:rPr>
              <a:t>– synchronní vysílání a příjem mluveného projevu, hudby a obrazu – rozhlas, film, televize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Char char="-"/>
            </a:pPr>
            <a:r>
              <a:rPr lang="cs-CZ" sz="2400" smtClean="0">
                <a:sym typeface="Wingdings" pitchFamily="2" charset="2"/>
              </a:rPr>
              <a:t>vynález elektrického proudu </a:t>
            </a:r>
            <a:r>
              <a:rPr lang="cs-CZ" sz="2400" smtClean="0">
                <a:cs typeface="Arial" charset="0"/>
                <a:sym typeface="Wingdings" pitchFamily="2" charset="2"/>
              </a:rPr>
              <a:t>→</a:t>
            </a:r>
            <a:r>
              <a:rPr lang="cs-CZ" sz="2400" smtClean="0">
                <a:sym typeface="Wingdings" pitchFamily="2" charset="2"/>
              </a:rPr>
              <a:t> přenos na dálku. Globální rozšíření různých forem nepřímé sociální komunikace - filmová představení, poslech rozhlasu, televizní diváctví atd.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Char char="-"/>
            </a:pPr>
            <a:r>
              <a:rPr lang="cs-CZ" sz="2400" smtClean="0">
                <a:sym typeface="Wingdings" pitchFamily="2" charset="2"/>
              </a:rPr>
              <a:t>synchronní působení –již v historii – kultovní/náboženské obřady, projevy králů, divadelní představení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Char char="-"/>
            </a:pPr>
            <a:r>
              <a:rPr lang="cs-CZ" sz="2400" smtClean="0">
                <a:sym typeface="Wingdings" pitchFamily="2" charset="2"/>
              </a:rPr>
              <a:t>zapojení všech smyslů: př. katolická mše – slovo a hudba (sluch), velebnost a nádhera chrámového interiéru (zrak), vůně kadidla (čich), přijímání chleba a vína (chuť) a podávání rukou (hmat). Spojovacím článkem křesťanského náboženství - Bible jako textový dokument</a:t>
            </a:r>
          </a:p>
        </p:txBody>
      </p:sp>
    </p:spTree>
    <p:extLst>
      <p:ext uri="{BB962C8B-B14F-4D97-AF65-F5344CB8AC3E}">
        <p14:creationId xmlns:p14="http://schemas.microsoft.com/office/powerpoint/2010/main" val="2750981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412875"/>
          </a:xfrm>
        </p:spPr>
        <p:txBody>
          <a:bodyPr/>
          <a:lstStyle/>
          <a:p>
            <a:pPr algn="ctr" eaLnBrk="1" hangingPunct="1"/>
            <a:r>
              <a:rPr lang="cs-CZ" smtClean="0"/>
              <a:t>Typy dokumentů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686800" cy="5300662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Ü"/>
            </a:pPr>
            <a:r>
              <a:rPr lang="cs-CZ" sz="2600" b="1" smtClean="0">
                <a:sym typeface="Wingdings" pitchFamily="2" charset="2"/>
              </a:rPr>
              <a:t>digitální dokument </a:t>
            </a:r>
            <a:r>
              <a:rPr lang="cs-CZ" sz="2600" smtClean="0">
                <a:sym typeface="Wingdings" pitchFamily="2" charset="2"/>
              </a:rPr>
              <a:t>– po vynálezu počítače - určitou dobu trvá, než si lidé uvědomí, že vznikl nový typ dokumentu s odlišnými vlastnostmi od dosavadních druhů dokumentu</a:t>
            </a:r>
          </a:p>
          <a:p>
            <a:pPr eaLnBrk="1" hangingPunct="1">
              <a:buClr>
                <a:schemeClr val="tx1"/>
              </a:buClr>
              <a:buFontTx/>
              <a:buChar char="-"/>
            </a:pPr>
            <a:r>
              <a:rPr lang="cs-CZ" sz="2600" smtClean="0">
                <a:sym typeface="Wingdings" pitchFamily="2" charset="2"/>
              </a:rPr>
              <a:t>jakýkoliv znak fonetické abecedy, obrázkového písma, jakýkoliv obraz, zvuk či soubor algoritmizovatelných hodnot převeden na řetězec jedniček a nul </a:t>
            </a:r>
            <a:r>
              <a:rPr lang="cs-CZ" sz="2600" smtClean="0">
                <a:cs typeface="Arial" charset="0"/>
                <a:sym typeface="Wingdings" pitchFamily="2" charset="2"/>
              </a:rPr>
              <a:t>→ podstata digitálního dokumentu</a:t>
            </a:r>
          </a:p>
          <a:p>
            <a:pPr eaLnBrk="1" hangingPunct="1">
              <a:buClr>
                <a:schemeClr val="tx1"/>
              </a:buClr>
              <a:buFontTx/>
              <a:buChar char="-"/>
            </a:pPr>
            <a:r>
              <a:rPr lang="cs-CZ" sz="2600" smtClean="0">
                <a:cs typeface="Arial" charset="0"/>
                <a:sym typeface="Wingdings" pitchFamily="2" charset="2"/>
              </a:rPr>
              <a:t>počítač pracuje s dvojkovou soustavou obrovskými rychlostmi</a:t>
            </a:r>
          </a:p>
          <a:p>
            <a:pPr eaLnBrk="1" hangingPunct="1">
              <a:buClr>
                <a:schemeClr val="tx1"/>
              </a:buClr>
              <a:buFontTx/>
              <a:buChar char="-"/>
            </a:pPr>
            <a:r>
              <a:rPr lang="cs-CZ" sz="2600" smtClean="0">
                <a:cs typeface="Arial" charset="0"/>
                <a:sym typeface="Wingdings" pitchFamily="2" charset="2"/>
              </a:rPr>
              <a:t>lidé čtou v abecední podobě, vnímají obrazy na obrazovkách, zvuky na reproduktorech</a:t>
            </a:r>
            <a:r>
              <a:rPr lang="cs-CZ" sz="2400" smtClean="0">
                <a:cs typeface="Arial" charset="0"/>
                <a:sym typeface="Wingdings" pitchFamily="2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6266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71450"/>
            <a:ext cx="8229600" cy="1655763"/>
          </a:xfrm>
        </p:spPr>
        <p:txBody>
          <a:bodyPr/>
          <a:lstStyle/>
          <a:p>
            <a:pPr algn="ctr" eaLnBrk="1" hangingPunct="1"/>
            <a:r>
              <a:rPr lang="cs-CZ" sz="4400" smtClean="0"/>
              <a:t>Vlastnosti digitálního dokumentu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1650" y="1557338"/>
            <a:ext cx="8642350" cy="5300662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rabicPeriod"/>
            </a:pPr>
            <a:r>
              <a:rPr lang="cs-CZ" sz="2500" smtClean="0"/>
              <a:t>formální transformovatelnost - změna znakového systému, ne obsahu </a:t>
            </a:r>
            <a:r>
              <a:rPr lang="cs-CZ" sz="2500" smtClean="0">
                <a:cs typeface="Arial" charset="0"/>
              </a:rPr>
              <a:t>→</a:t>
            </a:r>
            <a:r>
              <a:rPr lang="cs-CZ" sz="2500" smtClean="0"/>
              <a:t> ukládání do počítače (digitalizace), výstup z počítače. Data lze přenášet z jednoho druhu nosiče na druhý (např. disketa </a:t>
            </a:r>
            <a:r>
              <a:rPr lang="cs-CZ" sz="2500" smtClean="0">
                <a:cs typeface="Arial" charset="0"/>
              </a:rPr>
              <a:t>→</a:t>
            </a:r>
            <a:r>
              <a:rPr lang="cs-CZ" sz="2500" smtClean="0"/>
              <a:t> CD-ROM)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rabicPeriod"/>
            </a:pPr>
            <a:r>
              <a:rPr lang="cs-CZ" sz="2500" smtClean="0"/>
              <a:t>automatická obsahová transformace – pomocí programů,  např. zhušťování textu (anotace, abstrakt apod.), automatický překlad z jednoho přirozeného jazyka do druhého apod. Proti intelektuální činnosti člověka nedokonalá </a:t>
            </a:r>
            <a:r>
              <a:rPr lang="cs-CZ" sz="2500" smtClean="0">
                <a:cs typeface="Arial" charset="0"/>
              </a:rPr>
              <a:t>→</a:t>
            </a:r>
            <a:r>
              <a:rPr lang="cs-CZ" sz="2500" smtClean="0"/>
              <a:t> přirozený jazyk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rabicPeriod"/>
            </a:pPr>
            <a:r>
              <a:rPr lang="cs-CZ" sz="2500" smtClean="0"/>
              <a:t>automatické vyhledávání – metoda fulltextu, u digitalizovaných obrazů metoda umělé inteligence pro rozpoznávání objektů (např. letecké snímky) 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rabicPeriod"/>
            </a:pPr>
            <a:r>
              <a:rPr lang="cs-CZ" sz="2500" smtClean="0"/>
              <a:t>pružná manipulovatelnost s daty při tvorbě struktury či restrukturalizaci textu, obrazu či hudebního díla </a:t>
            </a:r>
          </a:p>
        </p:txBody>
      </p:sp>
    </p:spTree>
    <p:extLst>
      <p:ext uri="{BB962C8B-B14F-4D97-AF65-F5344CB8AC3E}">
        <p14:creationId xmlns:p14="http://schemas.microsoft.com/office/powerpoint/2010/main" val="2617355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412875"/>
          </a:xfrm>
        </p:spPr>
        <p:txBody>
          <a:bodyPr/>
          <a:lstStyle/>
          <a:p>
            <a:pPr algn="ctr" eaLnBrk="1" hangingPunct="1"/>
            <a:r>
              <a:rPr lang="cs-CZ" sz="4400" smtClean="0"/>
              <a:t>Vlastnosti digitálního dokumentu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604250" cy="518477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rabicPeriod" startAt="5"/>
            </a:pPr>
            <a:r>
              <a:rPr lang="cs-CZ" sz="2600" smtClean="0"/>
              <a:t>rychlý přenos dat v globálním prostoru – od podzemí/dna oceánů (kabelové spojení) po vesmír (družicové spojení)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rabicPeriod" startAt="5"/>
            </a:pPr>
            <a:r>
              <a:rPr lang="cs-CZ" sz="2600" smtClean="0"/>
              <a:t>manipulovatelnost s daty (bod 4) </a:t>
            </a:r>
            <a:r>
              <a:rPr lang="cs-CZ" sz="2600" smtClean="0">
                <a:cs typeface="Arial" charset="0"/>
              </a:rPr>
              <a:t>→</a:t>
            </a:r>
            <a:r>
              <a:rPr lang="cs-CZ" sz="2600" smtClean="0"/>
              <a:t> vytváření systémů  hypermediální (virtuální) reality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rabicPeriod" startAt="5"/>
            </a:pPr>
            <a:r>
              <a:rPr lang="cs-CZ" sz="2600" smtClean="0"/>
              <a:t>oproti fyzickému/lokálnímu soustřeďování dokumentů (knihovny, archivy) soustřeďování a zpřístupňování z globálně rozprostřené počítačové sítě (Internet) </a:t>
            </a:r>
            <a:r>
              <a:rPr lang="cs-CZ" sz="2600" smtClean="0">
                <a:cs typeface="Arial" charset="0"/>
              </a:rPr>
              <a:t>→</a:t>
            </a:r>
            <a:r>
              <a:rPr lang="cs-CZ" sz="2600" smtClean="0"/>
              <a:t> globální či vesmírné komunikační paradigma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rabicPeriod" startAt="5"/>
            </a:pPr>
            <a:r>
              <a:rPr lang="cs-CZ" sz="2600" smtClean="0"/>
              <a:t>napodobitelnost (reprodukce) výtvarného/hudebního díla v míře přesahující rozsah lidského zraku a sluchu </a:t>
            </a:r>
            <a:r>
              <a:rPr lang="cs-CZ" sz="2600" smtClean="0">
                <a:cs typeface="Arial" charset="0"/>
              </a:rPr>
              <a:t>→ nero</a:t>
            </a:r>
            <a:r>
              <a:rPr lang="cs-CZ" sz="2600" smtClean="0"/>
              <a:t>zeznáme smysly digitální kopii od originálu </a:t>
            </a:r>
            <a:r>
              <a:rPr lang="cs-CZ" sz="2600" smtClean="0">
                <a:cs typeface="Arial" charset="0"/>
              </a:rPr>
              <a:t>→ </a:t>
            </a:r>
            <a:r>
              <a:rPr lang="cs-CZ" sz="2600" smtClean="0"/>
              <a:t>vytváření neomezeného množství plnohodnotných kopií bez vlivu na kvalitu</a:t>
            </a:r>
          </a:p>
        </p:txBody>
      </p:sp>
    </p:spTree>
    <p:extLst>
      <p:ext uri="{BB962C8B-B14F-4D97-AF65-F5344CB8AC3E}">
        <p14:creationId xmlns:p14="http://schemas.microsoft.com/office/powerpoint/2010/main" val="3265555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412875"/>
          </a:xfrm>
        </p:spPr>
        <p:txBody>
          <a:bodyPr/>
          <a:lstStyle/>
          <a:p>
            <a:pPr algn="ctr" eaLnBrk="1" hangingPunct="1"/>
            <a:r>
              <a:rPr lang="cs-CZ" smtClean="0"/>
              <a:t>Elektronický dokument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686800" cy="53006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mtClean="0"/>
              <a:t>vlastnosti digitálních dokumentů odlišné od starších dokumentů </a:t>
            </a:r>
            <a:r>
              <a:rPr lang="cs-CZ" smtClean="0">
                <a:cs typeface="Arial" charset="0"/>
              </a:rPr>
              <a:t>→ </a:t>
            </a:r>
            <a:r>
              <a:rPr lang="cs-CZ" b="1" smtClean="0">
                <a:cs typeface="Arial" charset="0"/>
              </a:rPr>
              <a:t>elektronický zdroj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mtClean="0">
                <a:cs typeface="Arial" charset="0"/>
              </a:rPr>
              <a:t>alternativní názvy: homogenní jednotka, </a:t>
            </a:r>
            <a:r>
              <a:rPr lang="cs-CZ" smtClean="0"/>
              <a:t>propojené homogenní jednotky, kontextová expozice propojených jednotek a homogenní jednotka vytvořená uživatelem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mtClean="0"/>
              <a:t>charakteristika: rozvolnění vztahu mezi tvůrcem a uživatelem, hravý a tvořivý stavebnicový princip. Uživatel se stal tvůrcem či spolutvůrcem nového dokumentu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mtClean="0"/>
              <a:t>odstranění hranice mezi různými druhy elektronických zdrojů (hypertextovost, multimedialita)</a:t>
            </a:r>
          </a:p>
        </p:txBody>
      </p:sp>
    </p:spTree>
    <p:extLst>
      <p:ext uri="{BB962C8B-B14F-4D97-AF65-F5344CB8AC3E}">
        <p14:creationId xmlns:p14="http://schemas.microsoft.com/office/powerpoint/2010/main" val="3295788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71450"/>
            <a:ext cx="8229600" cy="1584325"/>
          </a:xfrm>
        </p:spPr>
        <p:txBody>
          <a:bodyPr/>
          <a:lstStyle/>
          <a:p>
            <a:pPr algn="ctr" eaLnBrk="1" hangingPunct="1"/>
            <a:r>
              <a:rPr lang="cs-CZ" smtClean="0"/>
              <a:t>Dokumenty v institucích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686800" cy="53006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b="1" smtClean="0"/>
              <a:t>knihovna</a:t>
            </a:r>
            <a:r>
              <a:rPr lang="cs-CZ" smtClean="0"/>
              <a:t> (bibliotéta, z řec. biblos = kniha, téké = police) – kulturní, informační a vzdělávací instituce. Shromažďuje, zpracovává a uchovává organizovanou sbírku dokumentů, poskytuje knihovnické a informační služby (TDKIV). V současnosti se vzdaluje původnímu předmětu – knihám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mtClean="0"/>
              <a:t>obohacování knihovních fondů o nová média </a:t>
            </a:r>
            <a:r>
              <a:rPr lang="cs-CZ" smtClean="0">
                <a:cs typeface="Arial" charset="0"/>
              </a:rPr>
              <a:t>→ označení knihovna zastaralé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b="1" smtClean="0">
                <a:cs typeface="Arial" charset="0"/>
              </a:rPr>
              <a:t>mediatéka</a:t>
            </a:r>
            <a:r>
              <a:rPr lang="cs-CZ" smtClean="0">
                <a:cs typeface="Arial" charset="0"/>
              </a:rPr>
              <a:t>: druh knihovny shromažďuje/zpřístupňuje organizovaný soubor knih, časopisů, obrazových, zvukových a audiovizuálních dokumentů</a:t>
            </a:r>
          </a:p>
        </p:txBody>
      </p:sp>
    </p:spTree>
    <p:extLst>
      <p:ext uri="{BB962C8B-B14F-4D97-AF65-F5344CB8AC3E}">
        <p14:creationId xmlns:p14="http://schemas.microsoft.com/office/powerpoint/2010/main" val="35828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Dokumenty v institucích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748712" cy="52578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Pct val="120000"/>
              <a:buFontTx/>
              <a:buChar char="•"/>
            </a:pPr>
            <a:r>
              <a:rPr lang="cs-CZ" sz="3200" b="1" smtClean="0">
                <a:cs typeface="Arial" charset="0"/>
              </a:rPr>
              <a:t>artotéka</a:t>
            </a:r>
            <a:r>
              <a:rPr lang="cs-CZ" sz="3200" smtClean="0">
                <a:cs typeface="Arial" charset="0"/>
              </a:rPr>
              <a:t>: stejné činnosti s obrazovými a dalšími druhy dokumentů, pojmenované podle druhů na které se soustřeďují</a:t>
            </a:r>
          </a:p>
          <a:p>
            <a:pPr eaLnBrk="1" hangingPunct="1">
              <a:buClr>
                <a:schemeClr val="tx1"/>
              </a:buClr>
              <a:buSzPct val="120000"/>
              <a:buFontTx/>
              <a:buChar char="•"/>
            </a:pPr>
            <a:endParaRPr lang="cs-CZ" sz="3200" smtClean="0">
              <a:cs typeface="Arial" charset="0"/>
            </a:endParaRPr>
          </a:p>
          <a:p>
            <a:pPr eaLnBrk="1" hangingPunct="1">
              <a:buClr>
                <a:schemeClr val="tx1"/>
              </a:buClr>
              <a:buSzPct val="120000"/>
              <a:buFontTx/>
              <a:buChar char="•"/>
            </a:pPr>
            <a:endParaRPr lang="cs-CZ" sz="3200" smtClean="0">
              <a:cs typeface="Arial" charset="0"/>
            </a:endParaRPr>
          </a:p>
          <a:p>
            <a:pPr eaLnBrk="1" hangingPunct="1">
              <a:buClr>
                <a:schemeClr val="tx1"/>
              </a:buClr>
              <a:buSzPct val="120000"/>
              <a:buFontTx/>
              <a:buChar char="•"/>
            </a:pPr>
            <a:r>
              <a:rPr lang="cs-CZ" sz="3200" smtClean="0">
                <a:cs typeface="Arial" charset="0"/>
              </a:rPr>
              <a:t>široký pojem knihovna – jediný spolehlivý znak: uspořádanost knihovního fondu v míře umožňující pohotově a spolehlivě vyhledat požadované dokumenty. Hromada knih není knihovnou</a:t>
            </a:r>
          </a:p>
        </p:txBody>
      </p:sp>
      <p:pic>
        <p:nvPicPr>
          <p:cNvPr id="16388" name="Picture 4" descr="artote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3068638"/>
            <a:ext cx="2592387" cy="13668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293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41438"/>
          </a:xfrm>
        </p:spPr>
        <p:txBody>
          <a:bodyPr/>
          <a:lstStyle/>
          <a:p>
            <a:pPr algn="ctr" eaLnBrk="1" hangingPunct="1"/>
            <a:r>
              <a:rPr lang="cs-CZ" smtClean="0"/>
              <a:t>Dokumenty v institucích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1650" y="1601788"/>
            <a:ext cx="8642350" cy="52562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 smtClean="0"/>
              <a:t>nové druhy dokumentů (rozhlasová zpráva, rozhlasový/televizní reklamní šot, různé druhy zábavních pořadů) – po  odeznění zachována jen část – uloženy v knihovních fondech masmediálních institucí – </a:t>
            </a:r>
            <a:r>
              <a:rPr lang="cs-CZ" sz="2600" b="1" smtClean="0"/>
              <a:t>filmotéky, videotéky, fondy odvysílaných textů</a:t>
            </a:r>
            <a:r>
              <a:rPr lang="cs-CZ" sz="2600" smtClean="0"/>
              <a:t> apod.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 smtClean="0"/>
              <a:t>mnoho originálních a cenných myšlenek prostřednictvím rozhlasu a televize je vyslechnuto anebo zhlédnuto a tím odezní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 smtClean="0"/>
              <a:t>tempo vyslechnutí/zhlédnutí neurčuje příjemce, ale vysílající. Příjemce může pouze regulovat jejich výběr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 smtClean="0"/>
              <a:t>vracet se k nim a hlouběji je promýšlet je podmíněno dodatečnou nahrávací činností, která vede zpět k vytvoření „tradičního“ dokumentu</a:t>
            </a:r>
          </a:p>
        </p:txBody>
      </p:sp>
    </p:spTree>
    <p:extLst>
      <p:ext uri="{BB962C8B-B14F-4D97-AF65-F5344CB8AC3E}">
        <p14:creationId xmlns:p14="http://schemas.microsoft.com/office/powerpoint/2010/main" val="191249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jako artefakt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Informace jako fyzický objekt, vytvořený za účelem vyjádření myšlenek a významů</a:t>
            </a:r>
            <a:endParaRPr lang="cs-CZ" dirty="0"/>
          </a:p>
          <a:p>
            <a:r>
              <a:rPr lang="cs-CZ" dirty="0" smtClean="0"/>
              <a:t>př. Noviny, knihy, televize, rádiové vysílání</a:t>
            </a:r>
          </a:p>
          <a:p>
            <a:r>
              <a:rPr lang="cs-CZ" dirty="0" smtClean="0"/>
              <a:t>informace jako hmatatelný objekt – je ve fyzickém prostoru, identifikovatelná lidskými smysly, zůstává stabilní </a:t>
            </a:r>
          </a:p>
          <a:p>
            <a:r>
              <a:rPr lang="cs-CZ" dirty="0" smtClean="0"/>
              <a:t>fyzické informační artefakty </a:t>
            </a:r>
            <a:r>
              <a:rPr lang="cs-CZ" dirty="0" err="1" smtClean="0"/>
              <a:t>augmentovány</a:t>
            </a:r>
            <a:r>
              <a:rPr lang="cs-CZ" dirty="0" smtClean="0"/>
              <a:t> elektronickými digitálními artefakty</a:t>
            </a:r>
            <a:endParaRPr lang="cs-CZ" dirty="0"/>
          </a:p>
          <a:p>
            <a:r>
              <a:rPr lang="cs-CZ" dirty="0" smtClean="0"/>
              <a:t>některé typy artefaktů migrují do elektronické formy snadněji než jiné, holistické artefakty</a:t>
            </a:r>
          </a:p>
          <a:p>
            <a:r>
              <a:rPr lang="cs-CZ" dirty="0" smtClean="0"/>
              <a:t>př. referenční materiály</a:t>
            </a:r>
            <a:r>
              <a:rPr lang="cs-CZ" dirty="0"/>
              <a:t> </a:t>
            </a:r>
            <a:r>
              <a:rPr lang="cs-CZ" dirty="0" smtClean="0"/>
              <a:t>či manuály x romány</a:t>
            </a:r>
          </a:p>
          <a:p>
            <a:r>
              <a:rPr lang="cs-CZ" dirty="0" smtClean="0"/>
              <a:t>fyzické a elektronické materiály budou pravděpodobně dále koexistovat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1401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LITERATURA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BRIET, Suzanne. What is documentation? 1951. Dostupné z: </a:t>
            </a:r>
            <a:r>
              <a:rPr lang="cs-CZ" smtClean="0">
                <a:hlinkClick r:id="rId2"/>
              </a:rPr>
              <a:t>http://ella.slis.indiana.edu/~roday/briet.htm</a:t>
            </a:r>
            <a:r>
              <a:rPr lang="cs-CZ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1731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informace z autorovy hlavy je zviditelněna kódovým systémem (psaný jazyk) za využití fyzického procesu (nanášení inkoustu) na papír</a:t>
            </a:r>
          </a:p>
          <a:p>
            <a:r>
              <a:rPr lang="cs-CZ" dirty="0" smtClean="0"/>
              <a:t>artefakt je pak dostupný ostatním, kterým změní mysl – informační stavy</a:t>
            </a:r>
          </a:p>
          <a:p>
            <a:r>
              <a:rPr lang="cs-CZ" dirty="0" smtClean="0"/>
              <a:t>informace v knihách – reprezentované ideje</a:t>
            </a:r>
          </a:p>
          <a:p>
            <a:r>
              <a:rPr lang="cs-CZ" dirty="0" smtClean="0"/>
              <a:t>snadné měřit množství informace počítáním fyzických atributů, obtížné měřit hodnotu mentálních stavů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74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prodej a produkce papírových knih stoupá, i přes nástup e-knih</a:t>
            </a:r>
          </a:p>
          <a:p>
            <a:r>
              <a:rPr lang="cs-CZ" dirty="0" smtClean="0"/>
              <a:t>vlastnosti papíru – přenosný a flexibilní, levný, osobní, snadné použití, vznikající vizuální vlastnosti pro lidské oči</a:t>
            </a:r>
          </a:p>
          <a:p>
            <a:r>
              <a:rPr lang="cs-CZ" dirty="0" smtClean="0"/>
              <a:t>výhody e-knih - snadnost uskladnění a vyhledávání, flexibilní struktura, ochrana přirozených zdrojů (e-</a:t>
            </a:r>
            <a:r>
              <a:rPr lang="cs-CZ" dirty="0" err="1" smtClean="0"/>
              <a:t>wasting</a:t>
            </a:r>
            <a:r>
              <a:rPr lang="cs-CZ" dirty="0" smtClean="0"/>
              <a:t>?)</a:t>
            </a:r>
          </a:p>
          <a:p>
            <a:r>
              <a:rPr lang="cs-CZ" dirty="0" smtClean="0"/>
              <a:t>omezení e-knih – potřeba energie, vizuální omezení při </a:t>
            </a:r>
            <a:r>
              <a:rPr lang="cs-CZ" smtClean="0"/>
              <a:t>silném světle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113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358775" y="0"/>
            <a:ext cx="8785225" cy="1457325"/>
          </a:xfrm>
        </p:spPr>
        <p:txBody>
          <a:bodyPr/>
          <a:lstStyle/>
          <a:p>
            <a:pPr algn="ctr" eaLnBrk="1" hangingPunct="1"/>
            <a:r>
              <a:rPr lang="cs-CZ" sz="4400" smtClean="0"/>
              <a:t>Dokument jako soubor potenciálních informací</a:t>
            </a:r>
            <a:r>
              <a:rPr lang="cs-CZ" sz="3800" smtClean="0"/>
              <a:t> 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57338"/>
            <a:ext cx="8686800" cy="53006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dirty="0" smtClean="0"/>
              <a:t>pojem kniha obecně zahrnuje: hliněné destičky,  papyrové svitky, pergamenové kodexy, papírovou knihu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dirty="0" smtClean="0"/>
              <a:t>konec 19. stol. diverzifikace knihy, pojem nahrazen </a:t>
            </a:r>
            <a:r>
              <a:rPr lang="cs-CZ" dirty="0" smtClean="0">
                <a:cs typeface="Arial" charset="0"/>
              </a:rPr>
              <a:t>→</a:t>
            </a:r>
            <a:r>
              <a:rPr lang="cs-CZ" dirty="0" smtClean="0"/>
              <a:t> </a:t>
            </a:r>
            <a:r>
              <a:rPr lang="cs-CZ" b="1" dirty="0" smtClean="0"/>
              <a:t>dokument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dirty="0" smtClean="0"/>
              <a:t>zavedl belgický právník Paul </a:t>
            </a:r>
            <a:r>
              <a:rPr lang="cs-CZ" dirty="0" err="1" smtClean="0"/>
              <a:t>Otlet</a:t>
            </a:r>
            <a:r>
              <a:rPr lang="cs-CZ" dirty="0" smtClean="0"/>
              <a:t> (1863-1944)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dirty="0" smtClean="0"/>
              <a:t>s dalším právníkem, </a:t>
            </a:r>
            <a:r>
              <a:rPr lang="cs-CZ" dirty="0" err="1" smtClean="0"/>
              <a:t>Henri</a:t>
            </a:r>
            <a:r>
              <a:rPr lang="cs-CZ" dirty="0" smtClean="0"/>
              <a:t> </a:t>
            </a:r>
            <a:r>
              <a:rPr lang="cs-CZ" dirty="0" err="1" smtClean="0"/>
              <a:t>Lafontainem</a:t>
            </a:r>
            <a:r>
              <a:rPr lang="cs-CZ" dirty="0" smtClean="0"/>
              <a:t>, založili FID (Mezinárodní bibliografický ústav) v Bruselu</a:t>
            </a:r>
          </a:p>
          <a:p>
            <a:pPr eaLnBrk="1" hangingPunct="1">
              <a:lnSpc>
                <a:spcPct val="80000"/>
              </a:lnSpc>
            </a:pPr>
            <a:endParaRPr lang="cs-CZ" dirty="0" smtClean="0"/>
          </a:p>
          <a:p>
            <a:pPr eaLnBrk="1" hangingPunct="1">
              <a:lnSpc>
                <a:spcPct val="80000"/>
              </a:lnSpc>
            </a:pPr>
            <a:endParaRPr lang="cs-CZ" sz="1800" dirty="0" smtClean="0"/>
          </a:p>
          <a:p>
            <a:pPr eaLnBrk="1" hangingPunct="1">
              <a:lnSpc>
                <a:spcPct val="80000"/>
              </a:lnSpc>
            </a:pPr>
            <a:endParaRPr lang="cs-CZ" sz="1800" dirty="0" smtClean="0"/>
          </a:p>
          <a:p>
            <a:pPr eaLnBrk="1" hangingPunct="1">
              <a:lnSpc>
                <a:spcPct val="80000"/>
              </a:lnSpc>
            </a:pPr>
            <a:endParaRPr lang="cs-CZ" sz="1800" dirty="0" smtClean="0"/>
          </a:p>
          <a:p>
            <a:pPr eaLnBrk="1" hangingPunct="1">
              <a:lnSpc>
                <a:spcPct val="80000"/>
              </a:lnSpc>
            </a:pPr>
            <a:endParaRPr lang="cs-CZ" sz="1800" dirty="0" smtClean="0"/>
          </a:p>
          <a:p>
            <a:pPr eaLnBrk="1" hangingPunct="1">
              <a:lnSpc>
                <a:spcPct val="80000"/>
              </a:lnSpc>
            </a:pPr>
            <a:endParaRPr lang="cs-CZ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 smtClean="0"/>
              <a:t>         </a:t>
            </a:r>
            <a:r>
              <a:rPr lang="cs-CZ" sz="2000" dirty="0" smtClean="0"/>
              <a:t>Paul </a:t>
            </a:r>
            <a:r>
              <a:rPr lang="cs-CZ" sz="2000" dirty="0" err="1" smtClean="0"/>
              <a:t>Otlet</a:t>
            </a:r>
            <a:r>
              <a:rPr lang="cs-CZ" sz="2000" dirty="0" smtClean="0"/>
              <a:t> (1863-1944)                </a:t>
            </a:r>
            <a:r>
              <a:rPr lang="cs-CZ" sz="2000" dirty="0" err="1" smtClean="0"/>
              <a:t>Henri</a:t>
            </a:r>
            <a:r>
              <a:rPr lang="cs-CZ" sz="2000" dirty="0" smtClean="0"/>
              <a:t> La </a:t>
            </a:r>
            <a:r>
              <a:rPr lang="cs-CZ" sz="2000" dirty="0" err="1" smtClean="0"/>
              <a:t>Fontaine</a:t>
            </a:r>
            <a:r>
              <a:rPr lang="cs-CZ" sz="2000" dirty="0" smtClean="0"/>
              <a:t> (1854 – 1943) </a:t>
            </a:r>
          </a:p>
        </p:txBody>
      </p:sp>
      <p:pic>
        <p:nvPicPr>
          <p:cNvPr id="3076" name="Picture 6" descr="otlet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2275" y="4581525"/>
            <a:ext cx="1439863" cy="1763713"/>
          </a:xfrm>
          <a:noFill/>
        </p:spPr>
      </p:pic>
      <p:pic>
        <p:nvPicPr>
          <p:cNvPr id="3077" name="Picture 8" descr="Lafontaine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4652963"/>
            <a:ext cx="1427163" cy="1728787"/>
          </a:xfrm>
          <a:noFill/>
        </p:spPr>
      </p:pic>
    </p:spTree>
    <p:extLst>
      <p:ext uri="{BB962C8B-B14F-4D97-AF65-F5344CB8AC3E}">
        <p14:creationId xmlns:p14="http://schemas.microsoft.com/office/powerpoint/2010/main" val="1461286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412875"/>
          </a:xfrm>
        </p:spPr>
        <p:txBody>
          <a:bodyPr/>
          <a:lstStyle/>
          <a:p>
            <a:pPr algn="ctr" eaLnBrk="1" hangingPunct="1"/>
            <a:r>
              <a:rPr lang="cs-CZ" smtClean="0"/>
              <a:t>Dokument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675687" cy="53006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 b="1" smtClean="0"/>
              <a:t>FID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z="2600" smtClean="0"/>
              <a:t>zkvalitňuje metody analyticko-syntetického zpracování dokumentů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z="2600" smtClean="0"/>
              <a:t>rozšiřuje MDT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smtClean="0"/>
              <a:t>- pokus zpracovat celosvětovou knižní produkci –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smtClean="0"/>
              <a:t>  neúspěšný </a:t>
            </a:r>
            <a:r>
              <a:rPr lang="cs-CZ" sz="2600" smtClean="0">
                <a:cs typeface="Arial" charset="0"/>
              </a:rPr>
              <a:t>→ první globální projev v této oblasti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 b="1" smtClean="0"/>
              <a:t>kritéria rozlišováni dokumentů</a:t>
            </a:r>
            <a:r>
              <a:rPr lang="cs-CZ" sz="2600" smtClean="0"/>
              <a:t>: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z="2600" smtClean="0"/>
              <a:t>dle </a:t>
            </a:r>
            <a:r>
              <a:rPr lang="cs-CZ" sz="2600" i="1" smtClean="0"/>
              <a:t>způsobu záznamu dat</a:t>
            </a:r>
            <a:r>
              <a:rPr lang="cs-CZ" sz="2600" smtClean="0"/>
              <a:t>: písemné, obrazové, zvukové, audiovizuální, elektronické, digitální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z="2600" smtClean="0"/>
              <a:t>dle </a:t>
            </a:r>
            <a:r>
              <a:rPr lang="cs-CZ" sz="2600" i="1" smtClean="0"/>
              <a:t>odvozenosti obsahu:</a:t>
            </a:r>
            <a:r>
              <a:rPr lang="cs-CZ" sz="2600" smtClean="0"/>
              <a:t> primární, sekundární, terciární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z="2600" smtClean="0"/>
              <a:t>dle </a:t>
            </a:r>
            <a:r>
              <a:rPr lang="cs-CZ" sz="2600" i="1" smtClean="0"/>
              <a:t>kontinuity:</a:t>
            </a:r>
            <a:r>
              <a:rPr lang="cs-CZ" sz="2600" smtClean="0"/>
              <a:t> periodické a neperiodické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z="2600" smtClean="0"/>
              <a:t>dle </a:t>
            </a:r>
            <a:r>
              <a:rPr lang="cs-CZ" sz="2600" i="1" smtClean="0"/>
              <a:t>míry zveřejnění:</a:t>
            </a:r>
            <a:r>
              <a:rPr lang="cs-CZ" sz="2600" smtClean="0"/>
              <a:t> zveřejněné, nezveřejněné a interní</a:t>
            </a:r>
            <a:r>
              <a:rPr lang="cs-CZ" sz="240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444223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412875"/>
          </a:xfrm>
        </p:spPr>
        <p:txBody>
          <a:bodyPr/>
          <a:lstStyle/>
          <a:p>
            <a:pPr algn="ctr" eaLnBrk="1" hangingPunct="1"/>
            <a:r>
              <a:rPr lang="cs-CZ" smtClean="0"/>
              <a:t>Dokument v užším pojetí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675687" cy="5373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mtClean="0">
                <a:cs typeface="Arial" charset="0"/>
              </a:rPr>
              <a:t>pojem dokument – bežný význam: </a:t>
            </a:r>
            <a:r>
              <a:rPr lang="cs-CZ" smtClean="0"/>
              <a:t>jakýkoli hmotný nosič, na němž znakově zaznamenány znalosti či zkušenosti, tj. potenciální informace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mtClean="0"/>
              <a:t>dokument </a:t>
            </a:r>
            <a:r>
              <a:rPr lang="cs-CZ" b="1" smtClean="0"/>
              <a:t>v užším pojetí</a:t>
            </a:r>
            <a:r>
              <a:rPr lang="cs-CZ" smtClean="0"/>
              <a:t> prosazuje např.: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mtClean="0"/>
              <a:t>S. R. Ranganathan: dokument – záznam na plochém povrchu zachycující mikromyšlení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mtClean="0"/>
              <a:t>Jesse S. Shera: dokument – grafický záznam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mtClean="0"/>
              <a:t>Louis Shores: dokument – generická kniha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mtClean="0"/>
              <a:t>Jiří Cejpek: dokument – hmotný nosič nesoucí znakově zaznamenané znalosti</a:t>
            </a:r>
          </a:p>
        </p:txBody>
      </p:sp>
    </p:spTree>
    <p:extLst>
      <p:ext uri="{BB962C8B-B14F-4D97-AF65-F5344CB8AC3E}">
        <p14:creationId xmlns:p14="http://schemas.microsoft.com/office/powerpoint/2010/main" val="3511340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412875"/>
          </a:xfrm>
        </p:spPr>
        <p:txBody>
          <a:bodyPr/>
          <a:lstStyle/>
          <a:p>
            <a:pPr algn="ctr" eaLnBrk="1" hangingPunct="1"/>
            <a:r>
              <a:rPr lang="cs-CZ" smtClean="0"/>
              <a:t>Dokument v širším pojetí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686800" cy="53736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500" smtClean="0"/>
              <a:t>dokument </a:t>
            </a:r>
            <a:r>
              <a:rPr lang="cs-CZ" sz="2500" b="1" smtClean="0"/>
              <a:t>v širokém pojetí</a:t>
            </a:r>
            <a:r>
              <a:rPr lang="cs-CZ" sz="2500" smtClean="0"/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500" smtClean="0"/>
              <a:t>- P. Otlet: v knize Traité de documentacion (Pojednání o dokumnetaci) </a:t>
            </a:r>
            <a:r>
              <a:rPr lang="cs-CZ" sz="2500" smtClean="0">
                <a:cs typeface="Arial" charset="0"/>
              </a:rPr>
              <a:t>→</a:t>
            </a:r>
            <a:r>
              <a:rPr lang="cs-CZ" sz="2500" smtClean="0"/>
              <a:t> mezi dokumenty zahrnuje i 3-dimenzionální objekty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z="2500" smtClean="0"/>
              <a:t>Suzanne Briet – Qu´est-ce que la documentacion: dokument je doklad podpírající fakta. Nejen text, ale i </a:t>
            </a:r>
            <a:r>
              <a:rPr lang="cs-CZ" sz="2500" b="1" smtClean="0"/>
              <a:t>evidence</a:t>
            </a:r>
            <a:r>
              <a:rPr lang="cs-CZ" sz="2500" smtClean="0"/>
              <a:t>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500" smtClean="0">
                <a:cs typeface="Arial" charset="0"/>
                <a:sym typeface="Wingdings" pitchFamily="2" charset="2"/>
              </a:rPr>
              <a:t></a:t>
            </a:r>
            <a:r>
              <a:rPr lang="cs-CZ" sz="2500" smtClean="0">
                <a:cs typeface="Arial" charset="0"/>
                <a:sym typeface="Wingdings" pitchFamily="2" charset="2"/>
              </a:rPr>
              <a:t> </a:t>
            </a:r>
            <a:r>
              <a:rPr lang="cs-CZ" sz="2500" smtClean="0"/>
              <a:t>Kdy je antilopa dokumentem?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500" smtClean="0"/>
              <a:t>Aby byl objekt dokumentem, musí splňovat: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z="2500" smtClean="0"/>
              <a:t>materialita – pouze fyzické objekty a znaky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z="2500" smtClean="0"/>
              <a:t>intencionalita – je záměrem, že objekt je ošetřený jako evidence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z="2500" smtClean="0"/>
              <a:t>zpracovanost - musí být zpracován do formy dokumentu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z="2500" smtClean="0"/>
              <a:t>fenomenologická pozice – objekt musí být vnímán jako dokument</a:t>
            </a:r>
          </a:p>
        </p:txBody>
      </p:sp>
      <p:pic>
        <p:nvPicPr>
          <p:cNvPr id="6148" name="Picture 4" descr="antilo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3500438"/>
            <a:ext cx="1835150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8976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Dokumentalistika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95513" y="1600200"/>
            <a:ext cx="6948487" cy="16129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Pct val="120000"/>
              <a:buFontTx/>
              <a:buChar char="•"/>
            </a:pPr>
            <a:r>
              <a:rPr lang="cs-CZ" sz="2700" smtClean="0"/>
              <a:t>dokumentalistika - teoretický a praktický obor, zabývá se dokumentací, tj. systematickým sběrem, pořádáním, 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8313" y="2924175"/>
            <a:ext cx="8675687" cy="3933825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Pct val="120000"/>
              <a:buFontTx/>
              <a:buNone/>
            </a:pPr>
            <a:r>
              <a:rPr lang="cs-CZ" sz="2700" smtClean="0"/>
              <a:t>vyhledáváním a distribucí potenciálních informací</a:t>
            </a:r>
          </a:p>
          <a:p>
            <a:pPr eaLnBrk="1" hangingPunct="1">
              <a:buClr>
                <a:schemeClr val="tx1"/>
              </a:buClr>
              <a:buSzPct val="120000"/>
              <a:buFontTx/>
              <a:buChar char="•"/>
            </a:pPr>
            <a:r>
              <a:rPr lang="cs-CZ" sz="2700" smtClean="0"/>
              <a:t>vedle knih tzv. šedá literatura, ale i dalších druhů dokumentů – časopisy, noviny, letáky kalendáře …</a:t>
            </a:r>
          </a:p>
          <a:p>
            <a:pPr eaLnBrk="1" hangingPunct="1">
              <a:buClr>
                <a:schemeClr val="tx1"/>
              </a:buClr>
              <a:buSzPct val="120000"/>
              <a:buFontTx/>
              <a:buChar char="•"/>
            </a:pPr>
            <a:r>
              <a:rPr lang="cs-CZ" sz="2700" smtClean="0"/>
              <a:t>1. pol. 20. stol. – vedle knihoven další instituce zprostředkovávající dokumenty, např. bibliografická, dokumentační a informační střediska a centra, pracoviště poskytující různé dokumentační služby</a:t>
            </a:r>
          </a:p>
        </p:txBody>
      </p:sp>
      <p:pic>
        <p:nvPicPr>
          <p:cNvPr id="7173" name="Picture 4" descr="dokumentalisti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52650" cy="290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08132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1319</Words>
  <Application>Microsoft Office PowerPoint</Application>
  <PresentationFormat>Předvádění na obrazovce (4:3)</PresentationFormat>
  <Paragraphs>114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Informace jako artefakt</vt:lpstr>
      <vt:lpstr>Informace jako artefakt</vt:lpstr>
      <vt:lpstr>Knihy</vt:lpstr>
      <vt:lpstr>Knihy</vt:lpstr>
      <vt:lpstr>Dokument jako soubor potenciálních informací </vt:lpstr>
      <vt:lpstr>Dokument</vt:lpstr>
      <vt:lpstr>Dokument v užším pojetí</vt:lpstr>
      <vt:lpstr>Dokument v širším pojetí</vt:lpstr>
      <vt:lpstr>Dokumentalistika</vt:lpstr>
      <vt:lpstr>Druhy dokumentů</vt:lpstr>
      <vt:lpstr>Typy dokumentů</vt:lpstr>
      <vt:lpstr>Typy dokumentů</vt:lpstr>
      <vt:lpstr>Typy dokumentů</vt:lpstr>
      <vt:lpstr>Vlastnosti digitálního dokumentu</vt:lpstr>
      <vt:lpstr>Vlastnosti digitálního dokumentu</vt:lpstr>
      <vt:lpstr>Elektronický dokument</vt:lpstr>
      <vt:lpstr>Dokumenty v institucích</vt:lpstr>
      <vt:lpstr>Dokumenty v institucích</vt:lpstr>
      <vt:lpstr>Dokumenty v institucích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Informace jako artefakt</dc:title>
  <dc:creator>Michal</dc:creator>
  <cp:lastModifiedBy>Michal Lorenz</cp:lastModifiedBy>
  <cp:revision>6</cp:revision>
  <dcterms:created xsi:type="dcterms:W3CDTF">2012-11-01T15:31:28Z</dcterms:created>
  <dcterms:modified xsi:type="dcterms:W3CDTF">2012-11-02T11:15:58Z</dcterms:modified>
</cp:coreProperties>
</file>