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72" r:id="rId3"/>
    <p:sldId id="259" r:id="rId4"/>
    <p:sldId id="260" r:id="rId5"/>
    <p:sldId id="261" r:id="rId6"/>
    <p:sldId id="262" r:id="rId7"/>
    <p:sldId id="263" r:id="rId8"/>
    <p:sldId id="264" r:id="rId9"/>
    <p:sldId id="275" r:id="rId10"/>
    <p:sldId id="276" r:id="rId11"/>
    <p:sldId id="277" r:id="rId12"/>
    <p:sldId id="265" r:id="rId13"/>
    <p:sldId id="266" r:id="rId14"/>
    <p:sldId id="273" r:id="rId15"/>
    <p:sldId id="267" r:id="rId16"/>
    <p:sldId id="274" r:id="rId17"/>
    <p:sldId id="268" r:id="rId18"/>
    <p:sldId id="269" r:id="rId19"/>
    <p:sldId id="270" r:id="rId20"/>
    <p:sldId id="271" r:id="rId2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34" y="-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85597-BB14-484C-931E-AE6328451E7B}" type="datetimeFigureOut">
              <a:rPr lang="cs-CZ" smtClean="0"/>
              <a:t>6.12.2013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0DC8B-A584-49FE-86C0-6057DD77ED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6109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85597-BB14-484C-931E-AE6328451E7B}" type="datetimeFigureOut">
              <a:rPr lang="cs-CZ" smtClean="0"/>
              <a:t>6.12.2013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0DC8B-A584-49FE-86C0-6057DD77ED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76264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85597-BB14-484C-931E-AE6328451E7B}" type="datetimeFigureOut">
              <a:rPr lang="cs-CZ" smtClean="0"/>
              <a:t>6.12.2013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0DC8B-A584-49FE-86C0-6057DD77ED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23489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914400" y="6251575"/>
            <a:ext cx="1981200" cy="45720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352800" y="6248400"/>
            <a:ext cx="2971800" cy="45720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781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559DFAEA-1708-476F-84C5-A966C93FE2EA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702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85597-BB14-484C-931E-AE6328451E7B}" type="datetimeFigureOut">
              <a:rPr lang="cs-CZ" smtClean="0"/>
              <a:t>6.12.2013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0DC8B-A584-49FE-86C0-6057DD77ED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15921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85597-BB14-484C-931E-AE6328451E7B}" type="datetimeFigureOut">
              <a:rPr lang="cs-CZ" smtClean="0"/>
              <a:t>6.12.2013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0DC8B-A584-49FE-86C0-6057DD77ED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8402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85597-BB14-484C-931E-AE6328451E7B}" type="datetimeFigureOut">
              <a:rPr lang="cs-CZ" smtClean="0"/>
              <a:t>6.12.2013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0DC8B-A584-49FE-86C0-6057DD77ED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99770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85597-BB14-484C-931E-AE6328451E7B}" type="datetimeFigureOut">
              <a:rPr lang="cs-CZ" smtClean="0"/>
              <a:t>6.12.2013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0DC8B-A584-49FE-86C0-6057DD77ED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3867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85597-BB14-484C-931E-AE6328451E7B}" type="datetimeFigureOut">
              <a:rPr lang="cs-CZ" smtClean="0"/>
              <a:t>6.12.2013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0DC8B-A584-49FE-86C0-6057DD77ED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24358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85597-BB14-484C-931E-AE6328451E7B}" type="datetimeFigureOut">
              <a:rPr lang="cs-CZ" smtClean="0"/>
              <a:t>6.12.2013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0DC8B-A584-49FE-86C0-6057DD77ED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63114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85597-BB14-484C-931E-AE6328451E7B}" type="datetimeFigureOut">
              <a:rPr lang="cs-CZ" smtClean="0"/>
              <a:t>6.12.2013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0DC8B-A584-49FE-86C0-6057DD77ED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795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85597-BB14-484C-931E-AE6328451E7B}" type="datetimeFigureOut">
              <a:rPr lang="cs-CZ" smtClean="0"/>
              <a:t>6.12.2013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0DC8B-A584-49FE-86C0-6057DD77ED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68467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385597-BB14-484C-931E-AE6328451E7B}" type="datetimeFigureOut">
              <a:rPr lang="cs-CZ" smtClean="0"/>
              <a:t>6.12.2013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E0DC8B-A584-49FE-86C0-6057DD77ED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29855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Informace jako identita v kyberprostoru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II. VIRTUÁLNÍ REALITA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32110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Online prostředí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55000" lnSpcReduction="20000"/>
          </a:bodyPr>
          <a:lstStyle/>
          <a:p>
            <a:r>
              <a:rPr lang="cs-CZ" dirty="0" smtClean="0"/>
              <a:t>elektronické hry – interakce lidí s ryze informačním prostorem </a:t>
            </a:r>
            <a:r>
              <a:rPr lang="cs-CZ" dirty="0" smtClean="0">
                <a:sym typeface="Wingdings 3"/>
              </a:rPr>
              <a:t> intenzivní </a:t>
            </a:r>
            <a:r>
              <a:rPr lang="en-US" dirty="0" smtClean="0">
                <a:sym typeface="Wingdings 3"/>
              </a:rPr>
              <a:t>‘</a:t>
            </a:r>
            <a:r>
              <a:rPr lang="cs-CZ" dirty="0" smtClean="0">
                <a:sym typeface="Wingdings 3"/>
              </a:rPr>
              <a:t>reálná</a:t>
            </a:r>
            <a:r>
              <a:rPr lang="en-US" dirty="0" smtClean="0">
                <a:sym typeface="Wingdings 3"/>
              </a:rPr>
              <a:t>’</a:t>
            </a:r>
            <a:r>
              <a:rPr lang="cs-CZ" dirty="0" smtClean="0">
                <a:sym typeface="Wingdings 3"/>
              </a:rPr>
              <a:t> informační interakce (reakce mladých lidí při vyrušení z hraní videohry)</a:t>
            </a:r>
          </a:p>
          <a:p>
            <a:r>
              <a:rPr lang="cs-CZ" dirty="0" smtClean="0">
                <a:sym typeface="Wingdings 3"/>
              </a:rPr>
              <a:t>proces pohroužení – ne pomocí motorické kontroly, ale díky mentálnímu stavu interagujícímu s proudem bitů</a:t>
            </a:r>
          </a:p>
          <a:p>
            <a:r>
              <a:rPr lang="cs-CZ" dirty="0" smtClean="0">
                <a:sym typeface="Wingdings 3"/>
              </a:rPr>
              <a:t>vliv hraní a informačních artefaktů i mimo hru v běžných životech hráčů – obchod, komunikace, komunity</a:t>
            </a:r>
          </a:p>
          <a:p>
            <a:r>
              <a:rPr lang="cs-CZ" dirty="0" smtClean="0">
                <a:sym typeface="Wingdings 3"/>
              </a:rPr>
              <a:t>MUD – </a:t>
            </a:r>
            <a:r>
              <a:rPr lang="cs-CZ" dirty="0" err="1" smtClean="0">
                <a:sym typeface="Wingdings 3"/>
              </a:rPr>
              <a:t>Multi</a:t>
            </a:r>
            <a:r>
              <a:rPr lang="cs-CZ" dirty="0" smtClean="0">
                <a:sym typeface="Wingdings 3"/>
              </a:rPr>
              <a:t> User </a:t>
            </a:r>
            <a:r>
              <a:rPr lang="cs-CZ" dirty="0" err="1" smtClean="0">
                <a:sym typeface="Wingdings 3"/>
              </a:rPr>
              <a:t>Dungeons</a:t>
            </a:r>
            <a:r>
              <a:rPr lang="cs-CZ" dirty="0" smtClean="0">
                <a:sym typeface="Wingdings 3"/>
              </a:rPr>
              <a:t> – online prostředí umožňující tvorbu informačních prostorů a informačních objektů s behaviorálními vlastnostmi. Interakce s </a:t>
            </a:r>
            <a:r>
              <a:rPr lang="cs-CZ" dirty="0" err="1" smtClean="0">
                <a:sym typeface="Wingdings 3"/>
              </a:rPr>
              <a:t>avátary</a:t>
            </a:r>
            <a:r>
              <a:rPr lang="cs-CZ" dirty="0" smtClean="0">
                <a:sym typeface="Wingdings 3"/>
              </a:rPr>
              <a:t> - problémy s násilným virtuálním chováním, vyloučení účastníka </a:t>
            </a:r>
            <a:r>
              <a:rPr lang="en-US" dirty="0" smtClean="0">
                <a:sym typeface="Wingdings 3"/>
              </a:rPr>
              <a:t>=</a:t>
            </a:r>
            <a:r>
              <a:rPr lang="cs-CZ" dirty="0" smtClean="0">
                <a:sym typeface="Wingdings 3"/>
              </a:rPr>
              <a:t> zabití  diskuze o etice, hodnotách a právu v kyberprostoru.</a:t>
            </a:r>
          </a:p>
          <a:p>
            <a:r>
              <a:rPr lang="cs-CZ" dirty="0" smtClean="0">
                <a:sym typeface="Wingdings 3"/>
              </a:rPr>
              <a:t>Lidé věnují čas vývoji person ve virtuálním prostoru odlišných od lidí za nimi  </a:t>
            </a:r>
            <a:r>
              <a:rPr lang="cs-CZ" dirty="0" err="1" smtClean="0">
                <a:sym typeface="Wingdings 3"/>
              </a:rPr>
              <a:t>perzonální</a:t>
            </a:r>
            <a:r>
              <a:rPr lang="cs-CZ" dirty="0" smtClean="0">
                <a:sym typeface="Wingdings 3"/>
              </a:rPr>
              <a:t> projekce</a:t>
            </a:r>
          </a:p>
          <a:p>
            <a:r>
              <a:rPr lang="cs-CZ" dirty="0" smtClean="0">
                <a:sym typeface="Wingdings 3"/>
              </a:rPr>
              <a:t>objekty prodávány a nakupovány za reálnou měnu</a:t>
            </a:r>
          </a:p>
          <a:p>
            <a:r>
              <a:rPr lang="cs-CZ" dirty="0" smtClean="0">
                <a:sym typeface="Wingdings 3"/>
              </a:rPr>
              <a:t>Současné hry zamlžují rozdíl mezi virtuální a skutečnou realitou – hraní v reálném prostoru i od počítače, využívání počítačů, GPS, bezdrátového připojení</a:t>
            </a:r>
          </a:p>
          <a:p>
            <a:r>
              <a:rPr lang="cs-CZ" dirty="0" smtClean="0">
                <a:sym typeface="Wingdings 3"/>
              </a:rPr>
              <a:t>polostín </a:t>
            </a:r>
            <a:r>
              <a:rPr lang="cs-CZ" dirty="0">
                <a:sym typeface="Wingdings 3"/>
              </a:rPr>
              <a:t>herního </a:t>
            </a:r>
            <a:r>
              <a:rPr lang="cs-CZ" dirty="0" smtClean="0">
                <a:sym typeface="Wingdings 3"/>
              </a:rPr>
              <a:t>univerza (</a:t>
            </a:r>
            <a:r>
              <a:rPr lang="cs-CZ" dirty="0" err="1" smtClean="0">
                <a:sym typeface="Wingdings 3"/>
              </a:rPr>
              <a:t>Bainbridge</a:t>
            </a:r>
            <a:r>
              <a:rPr lang="cs-CZ" dirty="0" smtClean="0">
                <a:sym typeface="Wingdings 3"/>
              </a:rPr>
              <a:t>) motivace hrát jak sociální interakce ve fyzickém světě, tak aktivity v kyberprostoru a v mentálním prostoru jednotlivců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014648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Nová média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interakce pomocí umění a vystoupení využívající počítače a kyberprostor</a:t>
            </a:r>
          </a:p>
          <a:p>
            <a:r>
              <a:rPr lang="cs-CZ" smtClean="0"/>
              <a:t>reprezentace </a:t>
            </a:r>
            <a:r>
              <a:rPr lang="cs-CZ" dirty="0" smtClean="0"/>
              <a:t>efemérních informačních aktů – nikdy nejsou stejné </a:t>
            </a:r>
          </a:p>
          <a:p>
            <a:r>
              <a:rPr lang="cs-CZ" dirty="0" smtClean="0"/>
              <a:t>komplex lidských (umělci, návštěvníci) a strojových interakcí, které jsou simulovány a reprezentovány počítačovým kódem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066432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Uplatnění VR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1600200"/>
            <a:ext cx="8675687" cy="5257800"/>
          </a:xfrm>
        </p:spPr>
        <p:txBody>
          <a:bodyPr/>
          <a:lstStyle/>
          <a:p>
            <a:pPr>
              <a:buClr>
                <a:schemeClr val="tx1"/>
              </a:buClr>
              <a:buSzPct val="120000"/>
              <a:buFontTx/>
              <a:buChar char="•"/>
            </a:pPr>
            <a:r>
              <a:rPr lang="cs-CZ" sz="2400"/>
              <a:t>systémy virtuální reality – překročení bariéry člověk x počítač – již ne dopisování pomocí klávesnice a obrazovky. Člověk je připoután k  počítači asi tak, jako řidič ke svému vozu</a:t>
            </a:r>
          </a:p>
          <a:p>
            <a:pPr>
              <a:buClr>
                <a:schemeClr val="tx1"/>
              </a:buClr>
              <a:buSzPct val="120000"/>
              <a:buFontTx/>
              <a:buChar char="•"/>
            </a:pPr>
            <a:r>
              <a:rPr lang="cs-CZ" sz="2400"/>
              <a:t>rozdíl: chyba v VR nemusím mít tragické následky</a:t>
            </a:r>
          </a:p>
          <a:p>
            <a:pPr>
              <a:buClr>
                <a:schemeClr val="tx1"/>
              </a:buClr>
              <a:buSzPct val="120000"/>
              <a:buFontTx/>
              <a:buChar char="•"/>
            </a:pPr>
            <a:r>
              <a:rPr lang="cs-CZ" sz="2400"/>
              <a:t>VR může být i reálnější než skutečnost. Např. pilota lze vystavit všem druhům neobvyklých situací, které jsou v realitě málo pravděpodobné</a:t>
            </a:r>
          </a:p>
        </p:txBody>
      </p:sp>
      <p:pic>
        <p:nvPicPr>
          <p:cNvPr id="10247" name="Picture 7" descr="virtualni-realita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492500" y="4941888"/>
            <a:ext cx="2592388" cy="16827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690004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Uplatnění VR</a:t>
            </a:r>
            <a:endParaRPr lang="cs-CZ" dirty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pPr>
              <a:lnSpc>
                <a:spcPct val="80000"/>
              </a:lnSpc>
              <a:buClr>
                <a:schemeClr val="tx1"/>
              </a:buClr>
              <a:buSzPct val="120000"/>
              <a:buFontTx/>
              <a:buChar char="•"/>
            </a:pPr>
            <a:r>
              <a:rPr lang="cs-CZ" sz="2600" dirty="0"/>
              <a:t>Uplatnění </a:t>
            </a:r>
            <a:r>
              <a:rPr lang="cs-CZ" sz="2600" dirty="0" smtClean="0"/>
              <a:t>virtuální </a:t>
            </a:r>
            <a:r>
              <a:rPr lang="cs-CZ" sz="2600" dirty="0"/>
              <a:t>reality: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sz="2600" dirty="0">
                <a:cs typeface="Arial" charset="0"/>
              </a:rPr>
              <a:t>→ projektování: netřeba stavět nákladné fyzikální modely. V případě budov lze jejich modely procházet, posoudit interiéry budovy před stavbou, testovat akustiku budov (koncertních sálů, divadel)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sz="2600" dirty="0">
                <a:cs typeface="Arial" charset="0"/>
              </a:rPr>
              <a:t>→ simulátory: výcvik řidičů (autoškoly) a pilotů letadel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sz="2600" dirty="0">
                <a:cs typeface="Arial" charset="0"/>
              </a:rPr>
              <a:t>→ lékařství: nácvik chirurgických zákroků – snížení rizik operace. Pomocí </a:t>
            </a:r>
            <a:r>
              <a:rPr lang="cs-CZ" sz="2600" dirty="0" err="1" smtClean="0">
                <a:cs typeface="Arial" charset="0"/>
              </a:rPr>
              <a:t>teleprezence</a:t>
            </a:r>
            <a:r>
              <a:rPr lang="cs-CZ" sz="2600" dirty="0" smtClean="0">
                <a:cs typeface="Arial" charset="0"/>
              </a:rPr>
              <a:t> </a:t>
            </a:r>
            <a:r>
              <a:rPr lang="cs-CZ" sz="2600" dirty="0">
                <a:cs typeface="Arial" charset="0"/>
              </a:rPr>
              <a:t>lze uskutečnit operace vyžadující </a:t>
            </a:r>
            <a:r>
              <a:rPr lang="cs-CZ" sz="2600" dirty="0" smtClean="0">
                <a:cs typeface="Arial" charset="0"/>
              </a:rPr>
              <a:t>výjimečného </a:t>
            </a:r>
            <a:r>
              <a:rPr lang="cs-CZ" sz="2600" dirty="0">
                <a:cs typeface="Arial" charset="0"/>
              </a:rPr>
              <a:t>odborníka či specialistu, i když tento je vzdálen mnoho kilometrů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sz="2600" dirty="0">
                <a:cs typeface="Arial" charset="0"/>
              </a:rPr>
              <a:t>→ věda a vzdělání: virtuální </a:t>
            </a:r>
            <a:r>
              <a:rPr lang="cs-CZ" sz="2600" dirty="0" smtClean="0">
                <a:cs typeface="Arial" charset="0"/>
              </a:rPr>
              <a:t>návštěvy </a:t>
            </a:r>
            <a:r>
              <a:rPr lang="cs-CZ" sz="2600" dirty="0">
                <a:cs typeface="Arial" charset="0"/>
              </a:rPr>
              <a:t>míst či událostí, jež jsou předmětem výuky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sz="2600" dirty="0">
                <a:cs typeface="Arial" charset="0"/>
              </a:rPr>
              <a:t>→ zábavní průmysl: např. počítačové </a:t>
            </a:r>
            <a:r>
              <a:rPr lang="cs-CZ" sz="2600" dirty="0"/>
              <a:t>hry ve virtuálním světě, jichž se současně účastní hráči sedící v danou chvíli na opačných koncích planety</a:t>
            </a:r>
          </a:p>
        </p:txBody>
      </p:sp>
    </p:spTree>
    <p:extLst>
      <p:ext uri="{BB962C8B-B14F-4D97-AF65-F5344CB8AC3E}">
        <p14:creationId xmlns:p14="http://schemas.microsoft.com/office/powerpoint/2010/main" val="3623027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Uplatnění VR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>
                <a:cs typeface="Arial" charset="0"/>
              </a:rPr>
              <a:t>→ zkušenosti s nebezpečnými situacemi – požárník procházející hořící budovu</a:t>
            </a:r>
          </a:p>
          <a:p>
            <a:pPr marL="0" indent="0">
              <a:buNone/>
            </a:pPr>
            <a:r>
              <a:rPr lang="cs-CZ" dirty="0" smtClean="0">
                <a:cs typeface="Arial" charset="0"/>
              </a:rPr>
              <a:t>→ fyzicky nemožné situace – procházka uvnitř molekul a atomů</a:t>
            </a:r>
          </a:p>
          <a:p>
            <a:pPr marL="0" indent="0">
              <a:buNone/>
            </a:pPr>
            <a:r>
              <a:rPr lang="cs-CZ" dirty="0" smtClean="0">
                <a:cs typeface="Arial" charset="0"/>
              </a:rPr>
              <a:t>→ měření a evaluace – simulace nukleárních testů</a:t>
            </a:r>
          </a:p>
          <a:p>
            <a:endParaRPr lang="cs-CZ" dirty="0">
              <a:cs typeface="Arial" charset="0"/>
            </a:endParaRPr>
          </a:p>
          <a:p>
            <a:endParaRPr lang="cs-CZ" dirty="0" smtClean="0">
              <a:cs typeface="Arial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257305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Prezence</a:t>
            </a:r>
            <a:endParaRPr lang="cs-CZ" dirty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52578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buClr>
                <a:schemeClr val="tx1"/>
              </a:buClr>
              <a:buSzPct val="120000"/>
              <a:buFontTx/>
              <a:buChar char="•"/>
            </a:pPr>
            <a:r>
              <a:rPr lang="cs-CZ"/>
              <a:t>čtenář knih ponořený do děje se ocitá jakoby v jiném světě, přitom technickým nástrojem, pomocí něhož do tohoto světa vstupuje je kniha</a:t>
            </a:r>
          </a:p>
          <a:p>
            <a:pPr>
              <a:lnSpc>
                <a:spcPct val="90000"/>
              </a:lnSpc>
              <a:buClr>
                <a:schemeClr val="tx1"/>
              </a:buClr>
              <a:buSzPct val="120000"/>
              <a:buFontTx/>
              <a:buChar char="•"/>
            </a:pPr>
            <a:r>
              <a:rPr lang="cs-CZ"/>
              <a:t>virtuální realita pak jen pokračováním, či prozatimním technickým vrcholem řady mediálních prostředků od knihy přes film a rozhlas až po televizi, které zprostředkovávají vstup do neskutečných světů</a:t>
            </a:r>
          </a:p>
          <a:p>
            <a:pPr>
              <a:lnSpc>
                <a:spcPct val="90000"/>
              </a:lnSpc>
              <a:buClr>
                <a:schemeClr val="tx1"/>
              </a:buClr>
              <a:buSzPct val="120000"/>
              <a:buFontTx/>
              <a:buChar char="•"/>
            </a:pPr>
            <a:r>
              <a:rPr lang="cs-CZ"/>
              <a:t>podle odborníků nebude VR nikdy schopna nahradit skutečnou realitu, jen se jí přiblížit</a:t>
            </a:r>
          </a:p>
        </p:txBody>
      </p:sp>
    </p:spTree>
    <p:extLst>
      <p:ext uri="{BB962C8B-B14F-4D97-AF65-F5344CB8AC3E}">
        <p14:creationId xmlns:p14="http://schemas.microsoft.com/office/powerpoint/2010/main" val="12298736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Prezence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proměnné pro hodnocení prezence: čas zapojení, věrnost, počet vstupů a výstupů, technická kvalita, uživatelská kvalita (stupeň pochybnosti či nedůvěry</a:t>
            </a:r>
            <a:r>
              <a:rPr lang="cs-CZ" dirty="0" smtClean="0"/>
              <a:t>)</a:t>
            </a:r>
          </a:p>
          <a:p>
            <a:r>
              <a:rPr lang="cs-CZ" dirty="0" smtClean="0"/>
              <a:t>stupně zprostředkování reality – různé smysly prezence:</a:t>
            </a:r>
          </a:p>
          <a:p>
            <a:r>
              <a:rPr lang="cs-CZ" dirty="0" smtClean="0"/>
              <a:t>sociální pestrost – stupně personální intimity</a:t>
            </a:r>
          </a:p>
          <a:p>
            <a:r>
              <a:rPr lang="cs-CZ" dirty="0" smtClean="0"/>
              <a:t>realismus – věrnost, rozlišení</a:t>
            </a:r>
          </a:p>
          <a:p>
            <a:r>
              <a:rPr lang="cs-CZ" dirty="0" smtClean="0"/>
              <a:t>transportace – ty jsi tam, ono je tam, my jsme tady</a:t>
            </a:r>
          </a:p>
          <a:p>
            <a:r>
              <a:rPr lang="cs-CZ" dirty="0" smtClean="0"/>
              <a:t>pohroužení – percepční či psychologické přesvědčení</a:t>
            </a:r>
          </a:p>
          <a:p>
            <a:r>
              <a:rPr lang="cs-CZ" dirty="0" smtClean="0"/>
              <a:t>sociální aktivita – stupeň antropomorfismu, např. </a:t>
            </a:r>
            <a:r>
              <a:rPr lang="cs-CZ" dirty="0" err="1" smtClean="0"/>
              <a:t>avátaři</a:t>
            </a:r>
            <a:r>
              <a:rPr lang="cs-CZ" dirty="0" smtClean="0"/>
              <a:t> s osobností</a:t>
            </a:r>
          </a:p>
          <a:p>
            <a:r>
              <a:rPr lang="cs-CZ" dirty="0" smtClean="0"/>
              <a:t>sociální médium – stupeň v jakém je médium pro pozorovatel reálné, např. televize, kyberprostor</a:t>
            </a:r>
          </a:p>
        </p:txBody>
      </p:sp>
    </p:spTree>
    <p:extLst>
      <p:ext uri="{BB962C8B-B14F-4D97-AF65-F5344CB8AC3E}">
        <p14:creationId xmlns:p14="http://schemas.microsoft.com/office/powerpoint/2010/main" val="3193842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/>
              <a:t>Nebezpečí virtuální reality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600200"/>
            <a:ext cx="8291512" cy="5257800"/>
          </a:xfrm>
        </p:spPr>
        <p:txBody>
          <a:bodyPr/>
          <a:lstStyle/>
          <a:p>
            <a:pPr>
              <a:lnSpc>
                <a:spcPct val="90000"/>
              </a:lnSpc>
              <a:buClr>
                <a:schemeClr val="tx1"/>
              </a:buClr>
              <a:buSzPct val="120000"/>
              <a:buFontTx/>
              <a:buChar char="•"/>
            </a:pPr>
            <a:r>
              <a:rPr lang="cs-CZ" sz="2500"/>
              <a:t>obdobná nebezpečí jaká přináší nadužívání televize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cs-CZ" sz="2500">
                <a:cs typeface="Arial" charset="0"/>
              </a:rPr>
              <a:t>→ může se stát pro děti a mládež drogou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cs-CZ" sz="2500">
                <a:cs typeface="Arial" charset="0"/>
              </a:rPr>
              <a:t>→ může odvést pozornost od skutečných problémů naší planety i našich každodenních životů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cs-CZ" sz="2500">
                <a:cs typeface="Arial" charset="0"/>
              </a:rPr>
              <a:t>→ může narušit rovnováhu mezi prožíváním přirozeného světa a ponorem do světa umělého, virtuálního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cs-CZ" sz="2500">
                <a:cs typeface="Arial" charset="0"/>
              </a:rPr>
              <a:t>→ život je nevypočítatelný, náhodný, nejistý. VR je vypočítatelná, lze si dovolit vše možné – nabízí se jako pole jistoty a proto je pro mnohé lákadlem. Únik člověka z reality do vysněného světa.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cs-CZ" sz="2500">
                <a:cs typeface="Arial" charset="0"/>
              </a:rPr>
              <a:t>→ výzva VR: znovuobjevení kouzla a krásy každodenní skutečnosti. Př. programátoři ze Silicon Valley</a:t>
            </a:r>
          </a:p>
        </p:txBody>
      </p:sp>
    </p:spTree>
    <p:extLst>
      <p:ext uri="{BB962C8B-B14F-4D97-AF65-F5344CB8AC3E}">
        <p14:creationId xmlns:p14="http://schemas.microsoft.com/office/powerpoint/2010/main" val="37345752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/>
              <a:t>Nanotechnologie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5257800"/>
          </a:xfrm>
        </p:spPr>
        <p:txBody>
          <a:bodyPr/>
          <a:lstStyle/>
          <a:p>
            <a:pPr>
              <a:lnSpc>
                <a:spcPct val="80000"/>
              </a:lnSpc>
              <a:buClr>
                <a:schemeClr val="tx1"/>
              </a:buClr>
              <a:buSzPct val="120000"/>
              <a:buFontTx/>
              <a:buChar char="•"/>
            </a:pPr>
            <a:r>
              <a:rPr lang="cs-CZ" sz="2500"/>
              <a:t>nano- = předpona vyjadřující miliardtinu základní jednotky, tj. 10</a:t>
            </a:r>
            <a:r>
              <a:rPr lang="cs-CZ" sz="2500" baseline="30000"/>
              <a:t>−9</a:t>
            </a:r>
          </a:p>
          <a:p>
            <a:pPr>
              <a:lnSpc>
                <a:spcPct val="80000"/>
              </a:lnSpc>
              <a:buClr>
                <a:schemeClr val="tx1"/>
              </a:buClr>
              <a:buSzPct val="120000"/>
              <a:buFontTx/>
              <a:buChar char="•"/>
            </a:pPr>
            <a:r>
              <a:rPr lang="cs-CZ" sz="2500"/>
              <a:t>nanotechnologie – technický obor, zabývá se tvorbou a využíváním technologií v měřítku nanometrů (obvykle cca 1–100 biliontin metru). Jde tedy o pokračování v trendu miniaturizace</a:t>
            </a:r>
          </a:p>
          <a:p>
            <a:pPr>
              <a:lnSpc>
                <a:spcPct val="80000"/>
              </a:lnSpc>
              <a:buClr>
                <a:schemeClr val="tx1"/>
              </a:buClr>
              <a:buSzPct val="120000"/>
              <a:buFontTx/>
              <a:buChar char="•"/>
            </a:pPr>
            <a:r>
              <a:rPr lang="cs-CZ" sz="2500"/>
              <a:t>vizionářem oboru byl americký fyzik Richard Feynman – představil světu vizi, v níž člověk budoucnosti dokáže sestavovat neobyčejně miniaturní zařízení schopné manipulovat s jednotlivými atomy</a:t>
            </a:r>
          </a:p>
          <a:p>
            <a:pPr>
              <a:lnSpc>
                <a:spcPct val="80000"/>
              </a:lnSpc>
              <a:buClr>
                <a:schemeClr val="tx1"/>
              </a:buClr>
              <a:buSzPct val="120000"/>
              <a:buFontTx/>
              <a:buChar char="•"/>
            </a:pPr>
            <a:r>
              <a:rPr lang="cs-CZ" sz="2500"/>
              <a:t>jeho myšlenky rozpracovává dále americký fyzik K. Eric Drexler v knize „Engines of Creation“ (1986 ) a přidává požadavek, aby se jednotliví nanoboti byli schopni reprodukovat</a:t>
            </a:r>
          </a:p>
        </p:txBody>
      </p:sp>
    </p:spTree>
    <p:extLst>
      <p:ext uri="{BB962C8B-B14F-4D97-AF65-F5344CB8AC3E}">
        <p14:creationId xmlns:p14="http://schemas.microsoft.com/office/powerpoint/2010/main" val="171434783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/>
              <a:t>Nanotechnologie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1600200"/>
            <a:ext cx="8675687" cy="5257800"/>
          </a:xfrm>
        </p:spPr>
        <p:txBody>
          <a:bodyPr/>
          <a:lstStyle/>
          <a:p>
            <a:pPr>
              <a:lnSpc>
                <a:spcPct val="80000"/>
              </a:lnSpc>
              <a:buClr>
                <a:schemeClr val="tx1"/>
              </a:buClr>
              <a:buSzPct val="120000"/>
              <a:buFontTx/>
              <a:buChar char="•"/>
            </a:pPr>
            <a:r>
              <a:rPr lang="cs-CZ" sz="2600"/>
              <a:t>základní princip: různým uspořádáním atomů se mohou měnit vlastnosti výsledného produktu - přerovnáním atomů v uhlí lze stvořit diamant</a:t>
            </a:r>
          </a:p>
          <a:p>
            <a:pPr>
              <a:lnSpc>
                <a:spcPct val="80000"/>
              </a:lnSpc>
              <a:buClr>
                <a:schemeClr val="tx1"/>
              </a:buClr>
              <a:buSzPct val="120000"/>
              <a:buFontTx/>
              <a:buChar char="•"/>
            </a:pPr>
            <a:r>
              <a:rPr lang="cs-CZ" sz="2600" b="1"/>
              <a:t>využití</a:t>
            </a:r>
            <a:r>
              <a:rPr lang="cs-CZ" sz="2600"/>
              <a:t>: již dnes v textilním průmyslu či medicíně, práce na materiálech vhodných k uchování informace, ale i na válečném využití</a:t>
            </a:r>
          </a:p>
          <a:p>
            <a:pPr>
              <a:lnSpc>
                <a:spcPct val="80000"/>
              </a:lnSpc>
              <a:buClr>
                <a:schemeClr val="tx1"/>
              </a:buClr>
              <a:buSzPct val="120000"/>
              <a:buFontTx/>
              <a:buChar char="•"/>
            </a:pPr>
            <a:r>
              <a:rPr lang="cs-CZ" sz="2600"/>
              <a:t>nanoroboti implantovaní do lidského těla </a:t>
            </a:r>
          </a:p>
          <a:p>
            <a:pPr>
              <a:lnSpc>
                <a:spcPct val="80000"/>
              </a:lnSpc>
              <a:buClr>
                <a:schemeClr val="tx1"/>
              </a:buClr>
              <a:buSzPct val="120000"/>
              <a:buFontTx/>
              <a:buNone/>
            </a:pPr>
            <a:r>
              <a:rPr lang="cs-CZ" sz="2600"/>
              <a:t>    (tzv. bioimplantáty) by mohli pomáhat </a:t>
            </a:r>
          </a:p>
          <a:p>
            <a:pPr>
              <a:lnSpc>
                <a:spcPct val="80000"/>
              </a:lnSpc>
              <a:buClr>
                <a:schemeClr val="tx1"/>
              </a:buClr>
              <a:buSzPct val="120000"/>
              <a:buFontTx/>
              <a:buNone/>
            </a:pPr>
            <a:r>
              <a:rPr lang="cs-CZ" sz="2600"/>
              <a:t>    imunitnímu systému, podílet se na procesech </a:t>
            </a:r>
          </a:p>
          <a:p>
            <a:pPr>
              <a:lnSpc>
                <a:spcPct val="80000"/>
              </a:lnSpc>
              <a:buClr>
                <a:schemeClr val="tx1"/>
              </a:buClr>
              <a:buSzPct val="120000"/>
              <a:buFontTx/>
              <a:buNone/>
            </a:pPr>
            <a:r>
              <a:rPr lang="cs-CZ" sz="2600"/>
              <a:t>    látkové výměny, provádět  opravné úkony </a:t>
            </a:r>
          </a:p>
          <a:p>
            <a:pPr>
              <a:lnSpc>
                <a:spcPct val="80000"/>
              </a:lnSpc>
              <a:buClr>
                <a:schemeClr val="tx1"/>
              </a:buClr>
              <a:buSzPct val="120000"/>
              <a:buFontTx/>
              <a:buNone/>
            </a:pPr>
            <a:r>
              <a:rPr lang="cs-CZ" sz="2600"/>
              <a:t>    (nahrazovat poškozené tkáně)</a:t>
            </a:r>
          </a:p>
          <a:p>
            <a:pPr>
              <a:lnSpc>
                <a:spcPct val="80000"/>
              </a:lnSpc>
              <a:buClr>
                <a:schemeClr val="tx1"/>
              </a:buClr>
              <a:buSzPct val="120000"/>
              <a:buFontTx/>
              <a:buChar char="•"/>
            </a:pPr>
            <a:r>
              <a:rPr lang="cs-CZ" sz="2600"/>
              <a:t>součástí nanobotů jsou mechanické mikropočítače</a:t>
            </a:r>
          </a:p>
          <a:p>
            <a:pPr>
              <a:lnSpc>
                <a:spcPct val="80000"/>
              </a:lnSpc>
              <a:buClr>
                <a:schemeClr val="tx1"/>
              </a:buClr>
              <a:buSzPct val="120000"/>
              <a:buFontTx/>
              <a:buChar char="•"/>
            </a:pPr>
            <a:r>
              <a:rPr lang="cs-CZ" sz="2600"/>
              <a:t>možnosti nanotechnolgií nedozírné, současně zvyšují odpovědnost člověka</a:t>
            </a:r>
          </a:p>
        </p:txBody>
      </p:sp>
      <p:pic>
        <p:nvPicPr>
          <p:cNvPr id="15364" name="Picture 4" descr="nano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596188" y="3644900"/>
            <a:ext cx="1439862" cy="1800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474203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Interakce s </a:t>
            </a:r>
            <a:r>
              <a:rPr lang="cs-CZ" smtClean="0"/>
              <a:t>informačními artefakty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Příklad interakce s ryzími informačními objekty – vnořená (imerzní, pohlcující) virtuální realita</a:t>
            </a:r>
          </a:p>
          <a:p>
            <a:r>
              <a:rPr lang="cs-CZ" dirty="0" smtClean="0"/>
              <a:t>Rozpuštění hranic mezi skutečným a umělým – fyziologické reakce jsou opravdové v umělém stejně jako skutečném </a:t>
            </a:r>
            <a:r>
              <a:rPr lang="cs-CZ" dirty="0" smtClean="0"/>
              <a:t>prostředí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30871815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/>
              <a:t>Nanotechnologie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1600200"/>
            <a:ext cx="8675687" cy="5257800"/>
          </a:xfrm>
        </p:spPr>
        <p:txBody>
          <a:bodyPr/>
          <a:lstStyle/>
          <a:p>
            <a:pPr>
              <a:lnSpc>
                <a:spcPct val="90000"/>
              </a:lnSpc>
              <a:buClr>
                <a:schemeClr val="tx1"/>
              </a:buClr>
              <a:buSzPct val="120000"/>
              <a:buFontTx/>
              <a:buChar char="•"/>
            </a:pPr>
            <a:r>
              <a:rPr lang="cs-CZ" b="1"/>
              <a:t>hrozby</a:t>
            </a:r>
            <a:r>
              <a:rPr lang="cs-CZ"/>
              <a:t>: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>
                <a:cs typeface="Arial" charset="0"/>
              </a:rPr>
              <a:t>→</a:t>
            </a:r>
            <a:r>
              <a:rPr lang="cs-CZ"/>
              <a:t> v případě napojení nanorobotů na lidský mozek nebezpečí manipulace s lidským vědomím a myšlením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>
                <a:cs typeface="Arial" charset="0"/>
              </a:rPr>
              <a:t>→ schopnost replikace (rozmnožování), kterou mají pouze geny a memy, může spustit evoluci těchto strojů. Ty by pak mohli ovládnout člověka a posunout ho do druhořadového postavení </a:t>
            </a:r>
            <a:endParaRPr lang="cs-CZ"/>
          </a:p>
          <a:p>
            <a:pPr>
              <a:lnSpc>
                <a:spcPct val="90000"/>
              </a:lnSpc>
            </a:pPr>
            <a:endParaRPr lang="cs-CZ"/>
          </a:p>
        </p:txBody>
      </p:sp>
      <p:pic>
        <p:nvPicPr>
          <p:cNvPr id="16388" name="Picture 4" descr="Nanotechnology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419475" y="4881563"/>
            <a:ext cx="2017713" cy="197643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172715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Grp="1" noChangeArrowheads="1"/>
          </p:cNvSpPr>
          <p:nvPr>
            <p:ph type="title"/>
          </p:nvPr>
        </p:nvSpPr>
        <p:spPr>
          <a:xfrm>
            <a:off x="395288" y="0"/>
            <a:ext cx="8229600" cy="1412875"/>
          </a:xfrm>
        </p:spPr>
        <p:txBody>
          <a:bodyPr/>
          <a:lstStyle/>
          <a:p>
            <a:pPr algn="ctr"/>
            <a:r>
              <a:rPr lang="cs-CZ"/>
              <a:t>Virtuální realita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79388" y="1484313"/>
            <a:ext cx="8713787" cy="5373687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  <a:buClr>
                <a:schemeClr val="tx1"/>
              </a:buClr>
              <a:buSzPct val="120000"/>
              <a:buFontTx/>
              <a:buChar char="•"/>
            </a:pPr>
            <a:r>
              <a:rPr lang="cs-CZ"/>
              <a:t>pojem česky – zdánlivá, umělá skutečnost</a:t>
            </a:r>
          </a:p>
          <a:p>
            <a:pPr>
              <a:lnSpc>
                <a:spcPct val="80000"/>
              </a:lnSpc>
              <a:buClr>
                <a:schemeClr val="tx1"/>
              </a:buClr>
              <a:buSzPct val="120000"/>
              <a:buFontTx/>
              <a:buChar char="•"/>
            </a:pPr>
            <a:r>
              <a:rPr lang="cs-CZ"/>
              <a:t>pro porozumění pojmu je třeba si ujasnit, co je to opravdová skutečnost</a:t>
            </a:r>
          </a:p>
          <a:p>
            <a:pPr>
              <a:lnSpc>
                <a:spcPct val="80000"/>
              </a:lnSpc>
              <a:buClr>
                <a:schemeClr val="tx1"/>
              </a:buClr>
              <a:buSzPct val="120000"/>
              <a:buFontTx/>
              <a:buChar char="•"/>
            </a:pPr>
            <a:r>
              <a:rPr lang="cs-CZ"/>
              <a:t>realita jež nás obklopuje, přichází do našeho vědomí prostřednictvím smyslů </a:t>
            </a:r>
          </a:p>
          <a:p>
            <a:pPr>
              <a:lnSpc>
                <a:spcPct val="80000"/>
              </a:lnSpc>
              <a:buClr>
                <a:schemeClr val="tx1"/>
              </a:buClr>
              <a:buSzPct val="120000"/>
              <a:buFontTx/>
              <a:buChar char="•"/>
            </a:pPr>
            <a:r>
              <a:rPr lang="cs-CZ"/>
              <a:t>když vnímáme, neobtiskujeme v sobě vnější svět</a:t>
            </a:r>
          </a:p>
          <a:p>
            <a:pPr>
              <a:lnSpc>
                <a:spcPct val="80000"/>
              </a:lnSpc>
              <a:buClr>
                <a:schemeClr val="tx1"/>
              </a:buClr>
              <a:buSzPct val="120000"/>
              <a:buFontTx/>
              <a:buChar char="•"/>
            </a:pPr>
            <a:r>
              <a:rPr lang="cs-CZ"/>
              <a:t>dítě myslí tak jak vnímá, dospělý vnímá svět tak jak myslí – je ovlivněn svým vlastním obrazem světa, který se vytvořil během dosavadního života. Ten podmíněn kulturními tradicemi, vázán pouze na výsek skutečnosti vymezené prostorem a časem</a:t>
            </a:r>
          </a:p>
          <a:p>
            <a:pPr>
              <a:lnSpc>
                <a:spcPct val="80000"/>
              </a:lnSpc>
              <a:buClr>
                <a:schemeClr val="tx1"/>
              </a:buClr>
              <a:buSzPct val="120000"/>
              <a:buFontTx/>
              <a:buChar char="•"/>
            </a:pPr>
            <a:r>
              <a:rPr lang="cs-CZ"/>
              <a:t>smysly vznikly za účelem rychlé reflexe změn v prostředí, tj. kvůli ochraně života, ne kvůli úplnému poznání světa</a:t>
            </a:r>
          </a:p>
        </p:txBody>
      </p:sp>
    </p:spTree>
    <p:extLst>
      <p:ext uri="{BB962C8B-B14F-4D97-AF65-F5344CB8AC3E}">
        <p14:creationId xmlns:p14="http://schemas.microsoft.com/office/powerpoint/2010/main" val="23170968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/>
              <a:t>Virtuální realita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57338"/>
            <a:ext cx="8229600" cy="5300662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buClr>
                <a:schemeClr val="tx1"/>
              </a:buClr>
              <a:buSzPct val="120000"/>
              <a:buFontTx/>
              <a:buChar char="•"/>
            </a:pPr>
            <a:r>
              <a:rPr lang="cs-CZ" dirty="0"/>
              <a:t>rozumové schopnosti </a:t>
            </a:r>
            <a:r>
              <a:rPr lang="cs-CZ" dirty="0" smtClean="0"/>
              <a:t>- odpoutání od </a:t>
            </a:r>
            <a:r>
              <a:rPr lang="cs-CZ" dirty="0"/>
              <a:t>smyslového vnímání. </a:t>
            </a:r>
            <a:endParaRPr lang="cs-CZ" dirty="0" smtClean="0"/>
          </a:p>
          <a:p>
            <a:pPr>
              <a:lnSpc>
                <a:spcPct val="90000"/>
              </a:lnSpc>
              <a:buClr>
                <a:schemeClr val="tx1"/>
              </a:buClr>
              <a:buSzPct val="120000"/>
              <a:buFontTx/>
              <a:buChar char="•"/>
            </a:pPr>
            <a:r>
              <a:rPr lang="cs-CZ" dirty="0" smtClean="0"/>
              <a:t>věda – nástroj </a:t>
            </a:r>
            <a:r>
              <a:rPr lang="cs-CZ" dirty="0"/>
              <a:t>poznávání </a:t>
            </a:r>
            <a:r>
              <a:rPr lang="cs-CZ" dirty="0" smtClean="0"/>
              <a:t>reality. Př. fyzika </a:t>
            </a:r>
            <a:r>
              <a:rPr lang="cs-CZ" dirty="0"/>
              <a:t>zprostředkovává skutečnost přesahující senzitivní schopnosti </a:t>
            </a:r>
            <a:r>
              <a:rPr lang="cs-CZ" dirty="0" smtClean="0"/>
              <a:t>člověka</a:t>
            </a:r>
            <a:endParaRPr lang="cs-CZ" dirty="0"/>
          </a:p>
          <a:p>
            <a:pPr>
              <a:lnSpc>
                <a:spcPct val="90000"/>
              </a:lnSpc>
              <a:buClr>
                <a:schemeClr val="tx1"/>
              </a:buClr>
              <a:buSzPct val="120000"/>
              <a:buFontTx/>
              <a:buChar char="•"/>
            </a:pPr>
            <a:r>
              <a:rPr lang="cs-CZ" dirty="0"/>
              <a:t>vědecké pojetí světa </a:t>
            </a:r>
            <a:r>
              <a:rPr lang="cs-CZ" dirty="0" smtClean="0"/>
              <a:t>pouze </a:t>
            </a:r>
            <a:r>
              <a:rPr lang="cs-CZ" dirty="0"/>
              <a:t>hypotetické – </a:t>
            </a:r>
            <a:r>
              <a:rPr lang="cs-CZ" dirty="0" smtClean="0"/>
              <a:t> </a:t>
            </a:r>
            <a:r>
              <a:rPr lang="cs-CZ" dirty="0"/>
              <a:t>pouze </a:t>
            </a:r>
            <a:r>
              <a:rPr lang="cs-CZ" dirty="0" smtClean="0"/>
              <a:t>domněnky</a:t>
            </a:r>
            <a:r>
              <a:rPr lang="cs-CZ" dirty="0"/>
              <a:t>. </a:t>
            </a:r>
            <a:r>
              <a:rPr lang="cs-CZ" dirty="0" smtClean="0"/>
              <a:t>Vychází </a:t>
            </a:r>
            <a:r>
              <a:rPr lang="cs-CZ" dirty="0"/>
              <a:t>z určitých důkazů, nelze je </a:t>
            </a:r>
            <a:r>
              <a:rPr lang="cs-CZ" dirty="0" smtClean="0"/>
              <a:t>dokázat </a:t>
            </a:r>
            <a:r>
              <a:rPr lang="cs-CZ" dirty="0"/>
              <a:t>(verifikovat), </a:t>
            </a:r>
            <a:r>
              <a:rPr lang="cs-CZ" dirty="0" smtClean="0"/>
              <a:t>pouze </a:t>
            </a:r>
            <a:r>
              <a:rPr lang="cs-CZ" dirty="0"/>
              <a:t>vyvrátit (falsifikovat). Tj. lze spolehlivě dokázat, že něco je nepravdivé, ale nikdy ne, že je to pravdivé</a:t>
            </a:r>
          </a:p>
          <a:p>
            <a:pPr>
              <a:lnSpc>
                <a:spcPct val="90000"/>
              </a:lnSpc>
              <a:buClr>
                <a:schemeClr val="tx1"/>
              </a:buClr>
              <a:buSzPct val="120000"/>
              <a:buFontTx/>
              <a:buChar char="•"/>
            </a:pPr>
            <a:r>
              <a:rPr lang="cs-CZ" dirty="0"/>
              <a:t>Př. – představy o tom, jak vypadá vesmír</a:t>
            </a:r>
          </a:p>
        </p:txBody>
      </p:sp>
    </p:spTree>
    <p:extLst>
      <p:ext uri="{BB962C8B-B14F-4D97-AF65-F5344CB8AC3E}">
        <p14:creationId xmlns:p14="http://schemas.microsoft.com/office/powerpoint/2010/main" val="9481096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/>
              <a:t>Virtuální realita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1600200"/>
            <a:ext cx="8675687" cy="5257800"/>
          </a:xfrm>
        </p:spPr>
        <p:txBody>
          <a:bodyPr/>
          <a:lstStyle/>
          <a:p>
            <a:pPr>
              <a:lnSpc>
                <a:spcPct val="80000"/>
              </a:lnSpc>
              <a:buClr>
                <a:schemeClr val="tx1"/>
              </a:buClr>
              <a:buSzPct val="120000"/>
              <a:buFontTx/>
              <a:buChar char="•"/>
            </a:pPr>
            <a:r>
              <a:rPr lang="cs-CZ" sz="2600" dirty="0"/>
              <a:t>Co je to virtuální realita (VR)?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sz="2600" dirty="0">
                <a:cs typeface="Arial" charset="0"/>
              </a:rPr>
              <a:t>→ stav kdy člověk zažívá přesvědčivý pocit, že se octl v jiném světě, aniž by se v něm ve skutečnosti nacházel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sz="2600" dirty="0">
                <a:cs typeface="Arial" charset="0"/>
              </a:rPr>
              <a:t>→ </a:t>
            </a:r>
            <a:r>
              <a:rPr lang="cs-CZ" sz="2600" dirty="0"/>
              <a:t>uživatel je </a:t>
            </a:r>
            <a:r>
              <a:rPr lang="cs-CZ" sz="2600" dirty="0" smtClean="0"/>
              <a:t>oproštěn </a:t>
            </a:r>
            <a:r>
              <a:rPr lang="cs-CZ" sz="2600" dirty="0"/>
              <a:t>od vjemů venkovního, skutečného světa a do smyslů jsou mu dodávány podněty </a:t>
            </a:r>
            <a:r>
              <a:rPr lang="cs-CZ" sz="2600" dirty="0" smtClean="0"/>
              <a:t>umělé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sz="2600" dirty="0"/>
              <a:t> </a:t>
            </a:r>
            <a:r>
              <a:rPr lang="cs-CZ" sz="2600" dirty="0" smtClean="0"/>
              <a:t>   Smysly visuální, aurální, vestibulární, proprioceptivní </a:t>
            </a:r>
            <a:r>
              <a:rPr lang="cs-CZ" sz="2600" dirty="0" smtClean="0">
                <a:cs typeface="Arial" charset="0"/>
              </a:rPr>
              <a:t>→ různý práh. Př. na drobné pohyby  reaguje citlivěji vizuální než vestibulární systém.</a:t>
            </a:r>
            <a:endParaRPr lang="cs-CZ" sz="2600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sz="2600" dirty="0">
                <a:cs typeface="Arial" charset="0"/>
              </a:rPr>
              <a:t>→ v projektovaném umělém světě může člověk vykazovat určitou aktivitu a uplatňovat vlastní vůli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sz="2600" dirty="0">
                <a:cs typeface="Arial" charset="0"/>
              </a:rPr>
              <a:t>→ VR je uskutečňována pomocí technických </a:t>
            </a:r>
            <a:endParaRPr lang="cs-CZ" sz="2600" dirty="0" smtClean="0">
              <a:cs typeface="Arial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sz="2600">
                <a:cs typeface="Arial" charset="0"/>
              </a:rPr>
              <a:t> </a:t>
            </a:r>
            <a:r>
              <a:rPr lang="cs-CZ" sz="2600" smtClean="0">
                <a:cs typeface="Arial" charset="0"/>
              </a:rPr>
              <a:t>     zařízení </a:t>
            </a:r>
            <a:r>
              <a:rPr lang="cs-CZ" sz="2600" dirty="0">
                <a:cs typeface="Arial" charset="0"/>
              </a:rPr>
              <a:t>propojených s počítačem</a:t>
            </a:r>
            <a:endParaRPr lang="cs-CZ" sz="2600" dirty="0"/>
          </a:p>
        </p:txBody>
      </p:sp>
      <p:pic>
        <p:nvPicPr>
          <p:cNvPr id="6148" name="Picture 4" descr="virtual reality helmut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804248" y="5177665"/>
            <a:ext cx="2271843" cy="162591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331863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899592" y="0"/>
            <a:ext cx="7772400" cy="908720"/>
          </a:xfrm>
        </p:spPr>
        <p:txBody>
          <a:bodyPr/>
          <a:lstStyle/>
          <a:p>
            <a:pPr algn="ctr"/>
            <a:r>
              <a:rPr lang="cs-CZ" dirty="0"/>
              <a:t>Virtuální realita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908720"/>
            <a:ext cx="5256212" cy="594928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  <a:buClr>
                <a:schemeClr val="tx1"/>
              </a:buClr>
              <a:buSzPct val="120000"/>
              <a:buFontTx/>
              <a:buChar char="•"/>
            </a:pPr>
            <a:r>
              <a:rPr lang="cs-CZ" sz="2300" b="1" dirty="0"/>
              <a:t>Klasická virtuální realita</a:t>
            </a:r>
            <a:r>
              <a:rPr lang="cs-CZ" sz="2300" dirty="0"/>
              <a:t>: </a:t>
            </a:r>
          </a:p>
          <a:p>
            <a:pPr>
              <a:lnSpc>
                <a:spcPct val="90000"/>
              </a:lnSpc>
              <a:buClr>
                <a:schemeClr val="tx1"/>
              </a:buClr>
              <a:buSzPct val="120000"/>
              <a:buFontTx/>
              <a:buChar char="•"/>
            </a:pPr>
            <a:r>
              <a:rPr lang="cs-CZ" sz="2300" dirty="0"/>
              <a:t>počítač +  periferní zařízení: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sz="2300" dirty="0">
                <a:cs typeface="Arial" charset="0"/>
              </a:rPr>
              <a:t>→ </a:t>
            </a:r>
            <a:r>
              <a:rPr lang="cs-CZ" sz="2300" dirty="0"/>
              <a:t>helma se stereoskopickými brýlemi a sluchátky – snímá pohyby hlavou a aktualizuje obrázky tak rychle, že vzbuzuje pocit změny zobrazení v důsledku vlastního pohybu (počítač dopočítává, co má do brýlí promítnout)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sz="2300" dirty="0">
                <a:cs typeface="Arial" charset="0"/>
              </a:rPr>
              <a:t>→</a:t>
            </a:r>
            <a:r>
              <a:rPr lang="cs-CZ" sz="2300" dirty="0"/>
              <a:t> snímače detekující prostorovou polohu uživatele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sz="2300" dirty="0">
                <a:cs typeface="Arial" charset="0"/>
              </a:rPr>
              <a:t>→</a:t>
            </a:r>
            <a:r>
              <a:rPr lang="cs-CZ" sz="2300" dirty="0"/>
              <a:t> datová rukavice – snímání hmatových </a:t>
            </a:r>
            <a:r>
              <a:rPr lang="cs-CZ" sz="2300" dirty="0" smtClean="0"/>
              <a:t>impulzů</a:t>
            </a:r>
          </a:p>
          <a:p>
            <a:pPr>
              <a:lnSpc>
                <a:spcPct val="90000"/>
              </a:lnSpc>
              <a:buClr>
                <a:schemeClr val="tx1"/>
              </a:buClr>
              <a:buSzPct val="120000"/>
              <a:buFontTx/>
              <a:buChar char="•"/>
            </a:pPr>
            <a:r>
              <a:rPr lang="cs-CZ" sz="2300" dirty="0"/>
              <a:t>počátky VR v roce 1968 – Ivan </a:t>
            </a:r>
            <a:r>
              <a:rPr lang="cs-CZ" sz="2300" dirty="0" err="1"/>
              <a:t>Sutherland</a:t>
            </a:r>
            <a:r>
              <a:rPr lang="cs-CZ" sz="2300" dirty="0"/>
              <a:t>: první display v brýlích</a:t>
            </a:r>
          </a:p>
          <a:p>
            <a:pPr>
              <a:lnSpc>
                <a:spcPct val="90000"/>
              </a:lnSpc>
              <a:buClr>
                <a:schemeClr val="tx1"/>
              </a:buClr>
              <a:buSzPct val="120000"/>
              <a:buFontTx/>
              <a:buChar char="•"/>
            </a:pPr>
            <a:r>
              <a:rPr lang="cs-CZ" sz="2300" dirty="0" smtClean="0"/>
              <a:t>virtuální systém musí oklamat ne jeden smysl, ale sumu všech senzorických vstupů</a:t>
            </a:r>
          </a:p>
          <a:p>
            <a:pPr>
              <a:lnSpc>
                <a:spcPct val="90000"/>
              </a:lnSpc>
              <a:buClr>
                <a:schemeClr val="tx1"/>
              </a:buClr>
              <a:buSzPct val="120000"/>
              <a:buFontTx/>
              <a:buChar char="•"/>
            </a:pPr>
            <a:r>
              <a:rPr lang="cs-CZ" sz="2300" dirty="0" smtClean="0"/>
              <a:t>když osoba zapojena do řešení úkolu, </a:t>
            </a:r>
            <a:r>
              <a:rPr lang="cs-CZ" sz="2300" dirty="0" err="1"/>
              <a:t>Er</a:t>
            </a:r>
            <a:r>
              <a:rPr lang="cs-CZ" sz="2300" baseline="-25000" dirty="0" err="1"/>
              <a:t>v</a:t>
            </a:r>
            <a:r>
              <a:rPr lang="cs-CZ" sz="2300" dirty="0" smtClean="0"/>
              <a:t> zmírněna díky mentálnímu zatížení</a:t>
            </a:r>
          </a:p>
          <a:p>
            <a:pPr>
              <a:lnSpc>
                <a:spcPct val="90000"/>
              </a:lnSpc>
              <a:buClr>
                <a:schemeClr val="tx1"/>
              </a:buClr>
              <a:buSzPct val="120000"/>
              <a:buFontTx/>
              <a:buChar char="•"/>
            </a:pPr>
            <a:r>
              <a:rPr lang="cs-CZ" sz="2300" dirty="0"/>
              <a:t>když </a:t>
            </a:r>
            <a:r>
              <a:rPr lang="cs-CZ" sz="2300" dirty="0" err="1"/>
              <a:t>Er</a:t>
            </a:r>
            <a:r>
              <a:rPr lang="cs-CZ" sz="2300" baseline="-25000" dirty="0" err="1"/>
              <a:t>v</a:t>
            </a:r>
            <a:r>
              <a:rPr lang="cs-CZ" sz="2300" baseline="-25000" dirty="0"/>
              <a:t> </a:t>
            </a:r>
            <a:r>
              <a:rPr lang="en-US" sz="2300" dirty="0" smtClean="0"/>
              <a:t>&lt;</a:t>
            </a:r>
            <a:r>
              <a:rPr lang="cs-CZ" sz="2300" dirty="0" smtClean="0"/>
              <a:t> </a:t>
            </a:r>
            <a:r>
              <a:rPr lang="cs-CZ" sz="2300" dirty="0" err="1" smtClean="0"/>
              <a:t>Er</a:t>
            </a:r>
            <a:r>
              <a:rPr lang="cs-CZ" sz="2300" baseline="-25000" dirty="0" err="1" smtClean="0"/>
              <a:t>h</a:t>
            </a:r>
            <a:r>
              <a:rPr lang="cs-CZ" sz="2300" baseline="-25000" dirty="0" smtClean="0"/>
              <a:t> </a:t>
            </a:r>
            <a:r>
              <a:rPr lang="cs-CZ" sz="2300" dirty="0" smtClean="0"/>
              <a:t>- přirozené pohroužení, vysoká úroveň prezence</a:t>
            </a:r>
          </a:p>
        </p:txBody>
      </p:sp>
      <p:pic>
        <p:nvPicPr>
          <p:cNvPr id="7172" name="Picture 4" descr="VR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821362" y="1124744"/>
            <a:ext cx="3322638" cy="32004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5580112" y="4149080"/>
            <a:ext cx="3456012" cy="259228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  <a:buClr>
                <a:schemeClr val="tx1"/>
              </a:buClr>
              <a:buSzPct val="120000"/>
              <a:buFontTx/>
              <a:buChar char="•"/>
            </a:pPr>
            <a:r>
              <a:rPr lang="cs-CZ" sz="2300" dirty="0" err="1" smtClean="0"/>
              <a:t>Er</a:t>
            </a:r>
            <a:r>
              <a:rPr lang="cs-CZ" sz="2300" baseline="-25000" dirty="0" err="1" smtClean="0"/>
              <a:t>h</a:t>
            </a:r>
            <a:r>
              <a:rPr lang="cs-CZ" sz="2300" dirty="0" smtClean="0"/>
              <a:t> – chyba percepčního systému člověka  (množství pohybu zobrazeného ve scéně, než člověk postřehne pohyb)</a:t>
            </a:r>
          </a:p>
          <a:p>
            <a:pPr>
              <a:lnSpc>
                <a:spcPct val="90000"/>
              </a:lnSpc>
              <a:buClr>
                <a:schemeClr val="tx1"/>
              </a:buClr>
              <a:buSzPct val="120000"/>
              <a:buFontTx/>
              <a:buChar char="•"/>
            </a:pPr>
            <a:r>
              <a:rPr lang="cs-CZ" sz="2300" dirty="0" err="1" smtClean="0"/>
              <a:t>Er</a:t>
            </a:r>
            <a:r>
              <a:rPr lang="cs-CZ" sz="2300" baseline="-25000" dirty="0" err="1" smtClean="0"/>
              <a:t>v</a:t>
            </a:r>
            <a:r>
              <a:rPr lang="cs-CZ" sz="2300" b="1" baseline="-25000" dirty="0" smtClean="0"/>
              <a:t> </a:t>
            </a:r>
            <a:r>
              <a:rPr lang="cs-CZ" sz="2300" dirty="0" smtClean="0"/>
              <a:t>- chyba virtuálního systému (věrohodnost a stabilita brýlí</a:t>
            </a:r>
          </a:p>
        </p:txBody>
      </p:sp>
    </p:spTree>
    <p:extLst>
      <p:ext uri="{BB962C8B-B14F-4D97-AF65-F5344CB8AC3E}">
        <p14:creationId xmlns:p14="http://schemas.microsoft.com/office/powerpoint/2010/main" val="39116714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Autostereoskopická</a:t>
            </a:r>
            <a:r>
              <a:rPr lang="cs-CZ" dirty="0"/>
              <a:t> technologie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1600200"/>
            <a:ext cx="8675687" cy="5257800"/>
          </a:xfrm>
        </p:spPr>
        <p:txBody>
          <a:bodyPr/>
          <a:lstStyle/>
          <a:p>
            <a:pPr marL="609600" indent="-609600">
              <a:buClr>
                <a:schemeClr val="tx1"/>
              </a:buClr>
              <a:buSzPct val="120000"/>
              <a:buFontTx/>
              <a:buChar char="•"/>
            </a:pPr>
            <a:r>
              <a:rPr lang="cs-CZ" sz="2100" dirty="0"/>
              <a:t>Kvalitu iluze ovlivňují dva faktory: </a:t>
            </a:r>
          </a:p>
          <a:p>
            <a:pPr marL="609600" indent="-609600">
              <a:buClr>
                <a:schemeClr val="tx1"/>
              </a:buClr>
              <a:buFontTx/>
              <a:buAutoNum type="arabicParenR"/>
            </a:pPr>
            <a:r>
              <a:rPr lang="cs-CZ" sz="2100" dirty="0"/>
              <a:t>kvalita zobrazení (množství hran či stínovaných povrchů, jež je spojují)</a:t>
            </a:r>
          </a:p>
          <a:p>
            <a:pPr marL="609600" indent="-609600">
              <a:buClr>
                <a:schemeClr val="tx1"/>
              </a:buClr>
              <a:buFontTx/>
              <a:buAutoNum type="arabicParenR"/>
            </a:pPr>
            <a:r>
              <a:rPr lang="cs-CZ" sz="2100" dirty="0"/>
              <a:t>rychlost s jakou se scéna překresluje – důležitější. Zpoždění zcela ruší efekt.</a:t>
            </a:r>
          </a:p>
          <a:p>
            <a:pPr marL="609600" indent="-609600">
              <a:buClr>
                <a:schemeClr val="tx1"/>
              </a:buClr>
              <a:buSzPct val="120000"/>
              <a:buFontTx/>
              <a:buChar char="•"/>
            </a:pPr>
            <a:r>
              <a:rPr lang="cs-CZ" sz="2100" b="1" dirty="0" err="1"/>
              <a:t>Autostereoskopická</a:t>
            </a:r>
            <a:r>
              <a:rPr lang="cs-CZ" sz="2100" b="1" dirty="0"/>
              <a:t> technologie:</a:t>
            </a:r>
          </a:p>
          <a:p>
            <a:pPr marL="609600" indent="-609600">
              <a:buFont typeface="Wingdings" pitchFamily="2" charset="2"/>
              <a:buNone/>
            </a:pPr>
            <a:r>
              <a:rPr lang="cs-CZ" sz="2100" dirty="0">
                <a:cs typeface="Arial" charset="0"/>
              </a:rPr>
              <a:t>→ holografický obraz volně v prostoru</a:t>
            </a:r>
          </a:p>
          <a:p>
            <a:pPr marL="609600" indent="-609600">
              <a:buFont typeface="Wingdings" pitchFamily="2" charset="2"/>
              <a:buNone/>
            </a:pPr>
            <a:r>
              <a:rPr lang="cs-CZ" sz="2100" dirty="0">
                <a:cs typeface="Arial" charset="0"/>
              </a:rPr>
              <a:t>→ užití: telekonference – setkání osob na virtuálním místě</a:t>
            </a:r>
          </a:p>
          <a:p>
            <a:pPr marL="609600" indent="-609600">
              <a:buFont typeface="Wingdings" pitchFamily="2" charset="2"/>
              <a:buNone/>
            </a:pPr>
            <a:r>
              <a:rPr lang="cs-CZ" sz="2100" dirty="0">
                <a:cs typeface="Arial" charset="0"/>
              </a:rPr>
              <a:t>→ Denis </a:t>
            </a:r>
            <a:r>
              <a:rPr lang="cs-CZ" sz="2100" dirty="0" err="1">
                <a:cs typeface="Arial" charset="0"/>
              </a:rPr>
              <a:t>Gabora</a:t>
            </a:r>
            <a:r>
              <a:rPr lang="cs-CZ" sz="2100" dirty="0">
                <a:cs typeface="Arial" charset="0"/>
              </a:rPr>
              <a:t> – Nobelova cena za vynález holografie. </a:t>
            </a:r>
          </a:p>
          <a:p>
            <a:pPr marL="609600" indent="-609600">
              <a:buFont typeface="Wingdings" pitchFamily="2" charset="2"/>
              <a:buNone/>
            </a:pPr>
            <a:r>
              <a:rPr lang="cs-CZ" sz="2100" dirty="0">
                <a:cs typeface="Arial" charset="0"/>
              </a:rPr>
              <a:t>     Hologram = soubor všech pohledů na zobrazovaný předmět, složených do </a:t>
            </a:r>
            <a:r>
              <a:rPr lang="cs-CZ" sz="2100" dirty="0" err="1">
                <a:cs typeface="Arial" charset="0"/>
              </a:rPr>
              <a:t>záznamovho</a:t>
            </a:r>
            <a:r>
              <a:rPr lang="cs-CZ" sz="2100" dirty="0">
                <a:cs typeface="Arial" charset="0"/>
              </a:rPr>
              <a:t> média pomocí různě modulovaného světla </a:t>
            </a:r>
          </a:p>
          <a:p>
            <a:pPr marL="609600" indent="-609600">
              <a:buFont typeface="Wingdings" pitchFamily="2" charset="2"/>
              <a:buNone/>
            </a:pPr>
            <a:r>
              <a:rPr lang="cs-CZ" sz="2100" dirty="0">
                <a:cs typeface="Arial" charset="0"/>
              </a:rPr>
              <a:t>→ </a:t>
            </a:r>
            <a:r>
              <a:rPr lang="cs-CZ" sz="2100" dirty="0" err="1">
                <a:cs typeface="Arial" charset="0"/>
              </a:rPr>
              <a:t>Stephen</a:t>
            </a:r>
            <a:r>
              <a:rPr lang="cs-CZ" sz="2100" dirty="0">
                <a:cs typeface="Arial" charset="0"/>
              </a:rPr>
              <a:t> </a:t>
            </a:r>
            <a:r>
              <a:rPr lang="cs-CZ" sz="2100" dirty="0" err="1">
                <a:cs typeface="Arial" charset="0"/>
              </a:rPr>
              <a:t>Benton</a:t>
            </a:r>
            <a:r>
              <a:rPr lang="cs-CZ" sz="2100" dirty="0">
                <a:cs typeface="Arial" charset="0"/>
              </a:rPr>
              <a:t> – vynalezl hologram zobrazitelný viditelným světlem, přenositelný dálkově</a:t>
            </a:r>
            <a:endParaRPr lang="cs-CZ" sz="2100" dirty="0"/>
          </a:p>
        </p:txBody>
      </p:sp>
      <p:pic>
        <p:nvPicPr>
          <p:cNvPr id="8196" name="Picture 4" descr="Autostereoscopic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451725" y="3141663"/>
            <a:ext cx="1433513" cy="1800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066225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 smtClean="0"/>
              <a:t>Teleprezence</a:t>
            </a:r>
            <a:endParaRPr lang="cs-CZ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sz="2000" dirty="0">
                <a:cs typeface="Arial" charset="0"/>
              </a:rPr>
              <a:t>→ </a:t>
            </a:r>
            <a:r>
              <a:rPr lang="cs-CZ" dirty="0">
                <a:cs typeface="Arial" charset="0"/>
              </a:rPr>
              <a:t>smyslové zkušenosti hodnotíme jako celek, ne jako části - pokus: 2 televize se stejnou kvalitou obrazu, ale rozdílnou kvalitou zvuku. Lidé hodnotili jako horší kvalitu obrazu tam, kde byla také horší kvalita zvuku.</a:t>
            </a:r>
            <a:endParaRPr lang="cs-CZ" dirty="0"/>
          </a:p>
          <a:p>
            <a:pPr>
              <a:lnSpc>
                <a:spcPct val="80000"/>
              </a:lnSpc>
              <a:buClr>
                <a:schemeClr val="tx1"/>
              </a:buClr>
              <a:buSzPct val="120000"/>
              <a:buFontTx/>
              <a:buChar char="•"/>
            </a:pPr>
            <a:r>
              <a:rPr lang="cs-CZ" b="1" dirty="0" err="1" smtClean="0"/>
              <a:t>Teleprezence</a:t>
            </a:r>
            <a:endParaRPr lang="cs-CZ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dirty="0">
                <a:cs typeface="Arial" charset="0"/>
              </a:rPr>
              <a:t>→ spojení </a:t>
            </a:r>
            <a:r>
              <a:rPr lang="cs-CZ" dirty="0" smtClean="0">
                <a:cs typeface="Arial" charset="0"/>
              </a:rPr>
              <a:t>počítače, displeje, </a:t>
            </a:r>
            <a:r>
              <a:rPr lang="cs-CZ" dirty="0">
                <a:cs typeface="Arial" charset="0"/>
              </a:rPr>
              <a:t>zvukového záznamu, snímačů impulsů a dalších technických </a:t>
            </a:r>
            <a:r>
              <a:rPr lang="cs-CZ" dirty="0" smtClean="0">
                <a:cs typeface="Arial" charset="0"/>
              </a:rPr>
              <a:t>zařízení (protéz) za účelem kontroly vzdálených zařízení</a:t>
            </a:r>
            <a:endParaRPr lang="cs-CZ" dirty="0">
              <a:cs typeface="Arial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dirty="0">
                <a:cs typeface="Arial" charset="0"/>
              </a:rPr>
              <a:t>→ přítomnost na dálku, složitější než VR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dirty="0">
                <a:cs typeface="Arial" charset="0"/>
              </a:rPr>
              <a:t>→ přenos lidského </a:t>
            </a:r>
            <a:r>
              <a:rPr lang="cs-CZ" dirty="0" err="1">
                <a:cs typeface="Arial" charset="0"/>
              </a:rPr>
              <a:t>senzoria</a:t>
            </a:r>
            <a:r>
              <a:rPr lang="cs-CZ" dirty="0">
                <a:cs typeface="Arial" charset="0"/>
              </a:rPr>
              <a:t> na vzdálené místo – řešení úloh na vzdáleném místě pomocí dálkového </a:t>
            </a:r>
            <a:r>
              <a:rPr lang="cs-CZ" dirty="0" smtClean="0">
                <a:cs typeface="Arial" charset="0"/>
              </a:rPr>
              <a:t>řízení (robotická ruka – vysoké pece, </a:t>
            </a:r>
            <a:r>
              <a:rPr lang="cs-CZ" dirty="0" err="1" smtClean="0">
                <a:cs typeface="Arial" charset="0"/>
              </a:rPr>
              <a:t>biohazardní</a:t>
            </a:r>
            <a:r>
              <a:rPr lang="cs-CZ" dirty="0" smtClean="0">
                <a:cs typeface="Arial" charset="0"/>
              </a:rPr>
              <a:t> nádoby, skalpely)</a:t>
            </a:r>
            <a:endParaRPr lang="cs-CZ" dirty="0">
              <a:cs typeface="Arial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dirty="0">
                <a:cs typeface="Arial" charset="0"/>
              </a:rPr>
              <a:t>→ </a:t>
            </a:r>
            <a:r>
              <a:rPr lang="cs-CZ" dirty="0" smtClean="0">
                <a:cs typeface="Arial" charset="0"/>
              </a:rPr>
              <a:t>informace zprostředkovatel (informační energie) mezi člověkem a fyzickým artefaktem. Náš </a:t>
            </a:r>
            <a:r>
              <a:rPr lang="cs-CZ" dirty="0">
                <a:cs typeface="Arial" charset="0"/>
              </a:rPr>
              <a:t>mozek také řídí tělo </a:t>
            </a:r>
            <a:r>
              <a:rPr lang="cs-CZ" dirty="0" smtClean="0">
                <a:cs typeface="Arial" charset="0"/>
              </a:rPr>
              <a:t>také na dálku.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157932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Augmentovaná</a:t>
            </a:r>
            <a:r>
              <a:rPr lang="cs-CZ" dirty="0" smtClean="0"/>
              <a:t> realita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stimuly z okolí nejsou potlačeny, jsou dominantní, ale překryté virtuální informací</a:t>
            </a:r>
          </a:p>
          <a:p>
            <a:r>
              <a:rPr lang="cs-CZ" dirty="0" smtClean="0"/>
              <a:t>př. lékař s brýlemi umožňujícími vidět radiograf přes orgán, přidání informace z diagnostického zobrazení bez potřeby změny pohledu mimo orgán</a:t>
            </a:r>
          </a:p>
          <a:p>
            <a:r>
              <a:rPr lang="cs-CZ" dirty="0" smtClean="0"/>
              <a:t>informace poskytované v reálném čase</a:t>
            </a:r>
          </a:p>
          <a:p>
            <a:r>
              <a:rPr lang="cs-CZ" dirty="0" err="1" smtClean="0"/>
              <a:t>teleprezence</a:t>
            </a:r>
            <a:r>
              <a:rPr lang="cs-CZ" dirty="0" smtClean="0"/>
              <a:t> i </a:t>
            </a:r>
            <a:r>
              <a:rPr lang="cs-CZ" dirty="0" err="1" smtClean="0"/>
              <a:t>augmentovaná</a:t>
            </a:r>
            <a:r>
              <a:rPr lang="cs-CZ" dirty="0" smtClean="0"/>
              <a:t> realita – informační interakce integrální součástí fyzické aktivity. Přidávají hodnotu interakcím člověk – fyzický objekt a člověk - člověk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1609513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308</TotalTime>
  <Words>1612</Words>
  <Application>Microsoft Office PowerPoint</Application>
  <PresentationFormat>Předvádění na obrazovce (4:3)</PresentationFormat>
  <Paragraphs>127</Paragraphs>
  <Slides>20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1" baseType="lpstr">
      <vt:lpstr>Motiv systému Office</vt:lpstr>
      <vt:lpstr>Informace jako identita v kyberprostoru</vt:lpstr>
      <vt:lpstr>Interakce s informačními artefakty</vt:lpstr>
      <vt:lpstr>Virtuální realita</vt:lpstr>
      <vt:lpstr>Virtuální realita</vt:lpstr>
      <vt:lpstr>Virtuální realita</vt:lpstr>
      <vt:lpstr>Virtuální realita</vt:lpstr>
      <vt:lpstr>Autostereoskopická technologie</vt:lpstr>
      <vt:lpstr>Teleprezence</vt:lpstr>
      <vt:lpstr>Augmentovaná realita</vt:lpstr>
      <vt:lpstr>Online prostředí</vt:lpstr>
      <vt:lpstr>Nová média</vt:lpstr>
      <vt:lpstr>Uplatnění VR</vt:lpstr>
      <vt:lpstr>Uplatnění VR</vt:lpstr>
      <vt:lpstr>Uplatnění VR</vt:lpstr>
      <vt:lpstr>Prezence</vt:lpstr>
      <vt:lpstr>Prezence</vt:lpstr>
      <vt:lpstr>Nebezpečí virtuální reality</vt:lpstr>
      <vt:lpstr>Nanotechnologie</vt:lpstr>
      <vt:lpstr>Nanotechnologie</vt:lpstr>
      <vt:lpstr>Nanotechnologie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Informace jako identita v kyberprostoru</dc:title>
  <dc:creator>Michal</dc:creator>
  <cp:lastModifiedBy>Michal Lorenz</cp:lastModifiedBy>
  <cp:revision>17</cp:revision>
  <dcterms:created xsi:type="dcterms:W3CDTF">2012-12-07T06:16:46Z</dcterms:created>
  <dcterms:modified xsi:type="dcterms:W3CDTF">2013-12-06T14:15:38Z</dcterms:modified>
</cp:coreProperties>
</file>