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6" r:id="rId11"/>
    <p:sldId id="277" r:id="rId12"/>
    <p:sldId id="265" r:id="rId13"/>
    <p:sldId id="266" r:id="rId14"/>
    <p:sldId id="273" r:id="rId15"/>
    <p:sldId id="267" r:id="rId16"/>
    <p:sldId id="274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1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62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48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9DFAEA-1708-476F-84C5-A966C93FE2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59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40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97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43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31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9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84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5597-BB14-484C-931E-AE6328451E7B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DC8B-A584-49FE-86C0-6057DD77E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98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Informace jako identita v kyberprostoru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II. VIRTUÁLNÍ REALITA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211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elektronické hry – interakce lidí s ryze informačním prostorem </a:t>
            </a:r>
            <a:r>
              <a:rPr lang="cs-CZ" dirty="0" smtClean="0">
                <a:sym typeface="Wingdings 3"/>
              </a:rPr>
              <a:t> intenzivní </a:t>
            </a:r>
            <a:r>
              <a:rPr lang="en-US" dirty="0" smtClean="0">
                <a:sym typeface="Wingdings 3"/>
              </a:rPr>
              <a:t>‘</a:t>
            </a:r>
            <a:r>
              <a:rPr lang="cs-CZ" dirty="0" smtClean="0">
                <a:sym typeface="Wingdings 3"/>
              </a:rPr>
              <a:t>reálná</a:t>
            </a:r>
            <a:r>
              <a:rPr lang="en-US" dirty="0" smtClean="0">
                <a:sym typeface="Wingdings 3"/>
              </a:rPr>
              <a:t>’</a:t>
            </a:r>
            <a:r>
              <a:rPr lang="cs-CZ" dirty="0" smtClean="0">
                <a:sym typeface="Wingdings 3"/>
              </a:rPr>
              <a:t> informační interakce (reakce mladých lidí při vyrušení z hraní videohry)</a:t>
            </a:r>
          </a:p>
          <a:p>
            <a:r>
              <a:rPr lang="cs-CZ" dirty="0" smtClean="0">
                <a:sym typeface="Wingdings 3"/>
              </a:rPr>
              <a:t>proces pohroužení – ne pomocí motorické kontroly, ale díky mentálnímu stavu interagujícímu s proudem bitů</a:t>
            </a:r>
          </a:p>
          <a:p>
            <a:r>
              <a:rPr lang="cs-CZ" dirty="0" smtClean="0">
                <a:sym typeface="Wingdings 3"/>
              </a:rPr>
              <a:t>vliv hraní a informačních artefaktů i mimo hru v běžných životech hráčů – obchod, komunikace, komunity</a:t>
            </a:r>
          </a:p>
          <a:p>
            <a:r>
              <a:rPr lang="cs-CZ" dirty="0" smtClean="0">
                <a:sym typeface="Wingdings 3"/>
              </a:rPr>
              <a:t>MUD – </a:t>
            </a:r>
            <a:r>
              <a:rPr lang="cs-CZ" dirty="0" err="1" smtClean="0">
                <a:sym typeface="Wingdings 3"/>
              </a:rPr>
              <a:t>Multi</a:t>
            </a:r>
            <a:r>
              <a:rPr lang="cs-CZ" dirty="0" smtClean="0">
                <a:sym typeface="Wingdings 3"/>
              </a:rPr>
              <a:t> User </a:t>
            </a:r>
            <a:r>
              <a:rPr lang="cs-CZ" dirty="0" err="1" smtClean="0">
                <a:sym typeface="Wingdings 3"/>
              </a:rPr>
              <a:t>Dungeons</a:t>
            </a:r>
            <a:r>
              <a:rPr lang="cs-CZ" dirty="0" smtClean="0">
                <a:sym typeface="Wingdings 3"/>
              </a:rPr>
              <a:t> – online prostředí umožňující tvorbu informačních prostorů a informačních objektů s behaviorálními vlastnostmi. Interakce s </a:t>
            </a:r>
            <a:r>
              <a:rPr lang="cs-CZ" dirty="0" err="1" smtClean="0">
                <a:sym typeface="Wingdings 3"/>
              </a:rPr>
              <a:t>avátary</a:t>
            </a:r>
            <a:r>
              <a:rPr lang="cs-CZ" dirty="0" smtClean="0">
                <a:sym typeface="Wingdings 3"/>
              </a:rPr>
              <a:t> - problémy s násilným virtuálním chováním, vyloučení účastníka </a:t>
            </a:r>
            <a:r>
              <a:rPr lang="en-US" dirty="0" smtClean="0">
                <a:sym typeface="Wingdings 3"/>
              </a:rPr>
              <a:t>=</a:t>
            </a:r>
            <a:r>
              <a:rPr lang="cs-CZ" dirty="0" smtClean="0">
                <a:sym typeface="Wingdings 3"/>
              </a:rPr>
              <a:t> zabití  diskuze o etice, hodnotách a právu v kyberprostoru.</a:t>
            </a:r>
          </a:p>
          <a:p>
            <a:r>
              <a:rPr lang="cs-CZ" dirty="0" smtClean="0">
                <a:sym typeface="Wingdings 3"/>
              </a:rPr>
              <a:t>Lidé věnují čas vývoji person ve virtuálním prostoru odlišných od lidí za nimi  </a:t>
            </a:r>
            <a:r>
              <a:rPr lang="cs-CZ" dirty="0" err="1" smtClean="0">
                <a:sym typeface="Wingdings 3"/>
              </a:rPr>
              <a:t>perzonální</a:t>
            </a:r>
            <a:r>
              <a:rPr lang="cs-CZ" dirty="0" smtClean="0">
                <a:sym typeface="Wingdings 3"/>
              </a:rPr>
              <a:t> projekce</a:t>
            </a:r>
          </a:p>
          <a:p>
            <a:r>
              <a:rPr lang="cs-CZ" dirty="0" smtClean="0">
                <a:sym typeface="Wingdings 3"/>
              </a:rPr>
              <a:t>objekty prodávány a nakupovány za reálnou měnu</a:t>
            </a:r>
          </a:p>
          <a:p>
            <a:r>
              <a:rPr lang="cs-CZ" dirty="0" smtClean="0">
                <a:sym typeface="Wingdings 3"/>
              </a:rPr>
              <a:t>Současné hry zamlžují rozdíl mezi virtuální a skutečnou realitou – hraní v reálném prostoru i od počítače, využívání počítačů, GPS, bezdrátového připojení</a:t>
            </a:r>
          </a:p>
          <a:p>
            <a:r>
              <a:rPr lang="cs-CZ" dirty="0" smtClean="0">
                <a:sym typeface="Wingdings 3"/>
              </a:rPr>
              <a:t>polostín </a:t>
            </a:r>
            <a:r>
              <a:rPr lang="cs-CZ" dirty="0">
                <a:sym typeface="Wingdings 3"/>
              </a:rPr>
              <a:t>herního </a:t>
            </a:r>
            <a:r>
              <a:rPr lang="cs-CZ" dirty="0" smtClean="0">
                <a:sym typeface="Wingdings 3"/>
              </a:rPr>
              <a:t>univerza (</a:t>
            </a:r>
            <a:r>
              <a:rPr lang="cs-CZ" dirty="0" err="1" smtClean="0">
                <a:sym typeface="Wingdings 3"/>
              </a:rPr>
              <a:t>Bainbridge</a:t>
            </a:r>
            <a:r>
              <a:rPr lang="cs-CZ" dirty="0" smtClean="0">
                <a:sym typeface="Wingdings 3"/>
              </a:rPr>
              <a:t>) motivace hrát jak sociální interakce ve fyzickém světě, tak aktivity v kyberprostoru a v mentálním prostoru jednotlivců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1464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interakce pomocí umění a vystoupení využívající počítače a kyberprostor</a:t>
            </a:r>
          </a:p>
          <a:p>
            <a:r>
              <a:rPr lang="cs-CZ" smtClean="0"/>
              <a:t>reprezentace </a:t>
            </a:r>
            <a:r>
              <a:rPr lang="cs-CZ" dirty="0" smtClean="0"/>
              <a:t>efemérních informačních aktů – nikdy nejsou stejné </a:t>
            </a:r>
          </a:p>
          <a:p>
            <a:r>
              <a:rPr lang="cs-CZ" dirty="0" smtClean="0"/>
              <a:t>komplex lidských (umělci, návštěvníci) a strojových interakcí, které jsou simulovány a reprezentovány počítačovým kódem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643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VR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systémy virtuální reality – překročení bariéry člověk x počítač – již ne dopisování pomocí klávesnice a obrazovky. Člověk je připoután k  počítači asi tak, jako řidič ke svému vozu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rozdíl: chyba v VR nemusím mít tragické následky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2400"/>
              <a:t>VR může být i reálnější než skutečnost. Např. pilota lze vystavit všem druhům neobvyklých situací, které jsou v realitě málo pravděpodobné</a:t>
            </a:r>
          </a:p>
        </p:txBody>
      </p:sp>
      <p:pic>
        <p:nvPicPr>
          <p:cNvPr id="10247" name="Picture 7" descr="virtualni-realit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4941888"/>
            <a:ext cx="2592388" cy="168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00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Uplatnění VR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Uplatnění </a:t>
            </a:r>
            <a:r>
              <a:rPr lang="cs-CZ" sz="2600" dirty="0" smtClean="0"/>
              <a:t>virtuální </a:t>
            </a:r>
            <a:r>
              <a:rPr lang="cs-CZ" sz="2600" dirty="0"/>
              <a:t>reality: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projektování: netřeba stavět nákladné fyzikální modely. V případě budov lze jejich modely procházet, posoudit interiéry budovy před stavbou, testovat akustiku budov (koncertních sálů, divadel)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simulátory: výcvik řidičů (autoškoly) a pilotů letadel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lékařství: nácvik chirurgických zákroků – snížení rizik operace. Pomocí </a:t>
            </a:r>
            <a:r>
              <a:rPr lang="cs-CZ" sz="2600" dirty="0" err="1" smtClean="0">
                <a:cs typeface="Arial" charset="0"/>
              </a:rPr>
              <a:t>teleprezence</a:t>
            </a:r>
            <a:r>
              <a:rPr lang="cs-CZ" sz="2600" dirty="0" smtClean="0">
                <a:cs typeface="Arial" charset="0"/>
              </a:rPr>
              <a:t> </a:t>
            </a:r>
            <a:r>
              <a:rPr lang="cs-CZ" sz="2600" dirty="0">
                <a:cs typeface="Arial" charset="0"/>
              </a:rPr>
              <a:t>lze uskutečnit operace vyžadující </a:t>
            </a:r>
            <a:r>
              <a:rPr lang="cs-CZ" sz="2600" dirty="0" smtClean="0">
                <a:cs typeface="Arial" charset="0"/>
              </a:rPr>
              <a:t>výjimečného </a:t>
            </a:r>
            <a:r>
              <a:rPr lang="cs-CZ" sz="2600" dirty="0">
                <a:cs typeface="Arial" charset="0"/>
              </a:rPr>
              <a:t>odborníka či specialistu, i když tento je vzdálen mnoho kilometrů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věda a vzdělání: virtuální </a:t>
            </a:r>
            <a:r>
              <a:rPr lang="cs-CZ" sz="2600" dirty="0" smtClean="0">
                <a:cs typeface="Arial" charset="0"/>
              </a:rPr>
              <a:t>návštěvy </a:t>
            </a:r>
            <a:r>
              <a:rPr lang="cs-CZ" sz="2600" dirty="0">
                <a:cs typeface="Arial" charset="0"/>
              </a:rPr>
              <a:t>míst či událostí, jež jsou předmětem výuky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zábavní průmysl: např. počítačové </a:t>
            </a:r>
            <a:r>
              <a:rPr lang="cs-CZ" sz="2600" dirty="0"/>
              <a:t>hry ve virtuálním světě, jichž se současně účastní hráči sedící v danou chvíli na opačných koncích planety</a:t>
            </a:r>
          </a:p>
        </p:txBody>
      </p:sp>
    </p:spTree>
    <p:extLst>
      <p:ext uri="{BB962C8B-B14F-4D97-AF65-F5344CB8AC3E}">
        <p14:creationId xmlns:p14="http://schemas.microsoft.com/office/powerpoint/2010/main" val="362302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VR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cs typeface="Arial" charset="0"/>
              </a:rPr>
              <a:t>→ zkušenosti s nebezpečnými situacemi – požárník procházející hořící budovu</a:t>
            </a:r>
          </a:p>
          <a:p>
            <a:pPr marL="0" indent="0">
              <a:buNone/>
            </a:pPr>
            <a:r>
              <a:rPr lang="cs-CZ" dirty="0" smtClean="0">
                <a:cs typeface="Arial" charset="0"/>
              </a:rPr>
              <a:t>→ fyzicky nemožné situace – procházka uvnitř molekul a atomů</a:t>
            </a:r>
          </a:p>
          <a:p>
            <a:pPr marL="0" indent="0">
              <a:buNone/>
            </a:pPr>
            <a:r>
              <a:rPr lang="cs-CZ" dirty="0" smtClean="0">
                <a:cs typeface="Arial" charset="0"/>
              </a:rPr>
              <a:t>→ měření a evaluace – simulace nukleárních testů</a:t>
            </a:r>
          </a:p>
          <a:p>
            <a:endParaRPr lang="cs-CZ" dirty="0">
              <a:cs typeface="Arial" charset="0"/>
            </a:endParaRPr>
          </a:p>
          <a:p>
            <a:endParaRPr lang="cs-CZ" dirty="0" smtClean="0">
              <a:cs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73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Prezence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čtenář knih ponořený do děje se ocitá jakoby v jiném světě, přitom technickým nástrojem, pomocí něhož do tohoto světa vstupuje je kniha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virtuální realita pak jen pokračováním, či prozatimním technickým vrcholem řady mediálních prostředků od knihy přes film a rozhlas až po televizi, které zprostředkovávají vstup do neskutečných světů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podle odborníků nebude VR nikdy schopna nahradit skutečnou realitu, jen se jí přiblížit</a:t>
            </a:r>
          </a:p>
        </p:txBody>
      </p:sp>
    </p:spTree>
    <p:extLst>
      <p:ext uri="{BB962C8B-B14F-4D97-AF65-F5344CB8AC3E}">
        <p14:creationId xmlns:p14="http://schemas.microsoft.com/office/powerpoint/2010/main" val="1229873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proměnné pro hodnocení prezence: čas zapojení, věrnost, počet vstupů a výstupů, technická kvalita, uživatelská kvalita (stupeň pochybnosti či nedůvěry</a:t>
            </a:r>
            <a:r>
              <a:rPr lang="cs-CZ" dirty="0" smtClean="0"/>
              <a:t>)</a:t>
            </a:r>
          </a:p>
          <a:p>
            <a:r>
              <a:rPr lang="cs-CZ" dirty="0" smtClean="0"/>
              <a:t>stupně zprostředkování reality – různé smysly prezence:</a:t>
            </a:r>
          </a:p>
          <a:p>
            <a:r>
              <a:rPr lang="cs-CZ" dirty="0" smtClean="0"/>
              <a:t>sociální pestrost – stupně personální intimity</a:t>
            </a:r>
          </a:p>
          <a:p>
            <a:r>
              <a:rPr lang="cs-CZ" dirty="0" smtClean="0"/>
              <a:t>realismus – věrnost, rozlišení</a:t>
            </a:r>
          </a:p>
          <a:p>
            <a:r>
              <a:rPr lang="cs-CZ" dirty="0" smtClean="0"/>
              <a:t>transportace – ty jsi tam, ono je tam, my jsme tady</a:t>
            </a:r>
          </a:p>
          <a:p>
            <a:r>
              <a:rPr lang="cs-CZ" dirty="0" smtClean="0"/>
              <a:t>pohroužení – percepční či psychologické přesvědčení</a:t>
            </a:r>
          </a:p>
          <a:p>
            <a:r>
              <a:rPr lang="cs-CZ" dirty="0" smtClean="0"/>
              <a:t>sociální aktivita – stupeň antropomorfismu, např. </a:t>
            </a:r>
            <a:r>
              <a:rPr lang="cs-CZ" dirty="0" err="1" smtClean="0"/>
              <a:t>avátaři</a:t>
            </a:r>
            <a:r>
              <a:rPr lang="cs-CZ" dirty="0" smtClean="0"/>
              <a:t> s osobností</a:t>
            </a:r>
          </a:p>
          <a:p>
            <a:r>
              <a:rPr lang="cs-CZ" dirty="0" smtClean="0"/>
              <a:t>sociální médium – stupeň v jakém je médium pro pozorovatel reálné, např. televize, kyberprostor</a:t>
            </a:r>
          </a:p>
        </p:txBody>
      </p:sp>
    </p:spTree>
    <p:extLst>
      <p:ext uri="{BB962C8B-B14F-4D97-AF65-F5344CB8AC3E}">
        <p14:creationId xmlns:p14="http://schemas.microsoft.com/office/powerpoint/2010/main" val="319384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Nebezpečí virtuální reality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obdobná nebezpečí jaká přináší nadužívání televize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sz="2500">
                <a:cs typeface="Arial" charset="0"/>
              </a:rPr>
              <a:t>→ může se stát pro děti a mládež drogou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sz="2500">
                <a:cs typeface="Arial" charset="0"/>
              </a:rPr>
              <a:t>→ může odvést pozornost od skutečných problémů naší planety i našich každodenních životů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sz="2500">
                <a:cs typeface="Arial" charset="0"/>
              </a:rPr>
              <a:t>→ může narušit rovnováhu mezi prožíváním přirozeného světa a ponorem do světa umělého, virtuálního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sz="2500">
                <a:cs typeface="Arial" charset="0"/>
              </a:rPr>
              <a:t>→ život je nevypočítatelný, náhodný, nejistý. VR je vypočítatelná, lze si dovolit vše možné – nabízí se jako pole jistoty a proto je pro mnohé lákadlem. Únik člověka z reality do vysněného světa.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cs-CZ" sz="2500">
                <a:cs typeface="Arial" charset="0"/>
              </a:rPr>
              <a:t>→ výzva VR: znovuobjevení kouzla a krásy každodenní skutečnosti. Př. programátoři ze Silicon Valley</a:t>
            </a:r>
          </a:p>
        </p:txBody>
      </p:sp>
    </p:spTree>
    <p:extLst>
      <p:ext uri="{BB962C8B-B14F-4D97-AF65-F5344CB8AC3E}">
        <p14:creationId xmlns:p14="http://schemas.microsoft.com/office/powerpoint/2010/main" val="373457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Nanotechnologie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nano- = předpona vyjadřující miliardtinu základní jednotky, tj. 10</a:t>
            </a:r>
            <a:r>
              <a:rPr lang="cs-CZ" sz="2500" baseline="30000"/>
              <a:t>−9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nanotechnologie – technický obor, zabývá se tvorbou a využíváním technologií v měřítku nanometrů (obvykle cca 1–100 biliontin metru). Jde tedy o pokračování v trendu miniaturizace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vizionářem oboru byl americký fyzik Richard Feynman – představil světu vizi, v níž člověk budoucnosti dokáže sestavovat neobyčejně miniaturní zařízení schopné manipulovat s jednotlivými atomy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500"/>
              <a:t>jeho myšlenky rozpracovává dále americký fyzik K. Eric Drexler v knize „Engines of Creation“ (1986 ) a přidává požadavek, aby se jednotliví nanoboti byli schopni reprodukovat</a:t>
            </a:r>
          </a:p>
        </p:txBody>
      </p:sp>
    </p:spTree>
    <p:extLst>
      <p:ext uri="{BB962C8B-B14F-4D97-AF65-F5344CB8AC3E}">
        <p14:creationId xmlns:p14="http://schemas.microsoft.com/office/powerpoint/2010/main" val="1714347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Nanotechnologie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základní princip: různým uspořádáním atomů se mohou měnit vlastnosti výsledného produktu - přerovnáním atomů v uhlí lze stvořit diamant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b="1"/>
              <a:t>využití</a:t>
            </a:r>
            <a:r>
              <a:rPr lang="cs-CZ" sz="2600"/>
              <a:t>: již dnes v textilním průmyslu či medicíně, práce na materiálech vhodných k uchování informace, ale i na válečném využití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nanoroboti implantovaní do lidského těla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600"/>
              <a:t>    (tzv. bioimplantáty) by mohli pomáhat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600"/>
              <a:t>    imunitnímu systému, podílet se na procesech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600"/>
              <a:t>    látkové výměny, provádět  opravné úkony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600"/>
              <a:t>    (nahrazovat poškozené tkáně)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součástí nanobotů jsou mechanické mikropočítače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/>
              <a:t>možnosti nanotechnolgií nedozírné, současně zvyšují odpovědnost člověka</a:t>
            </a:r>
          </a:p>
        </p:txBody>
      </p:sp>
      <p:pic>
        <p:nvPicPr>
          <p:cNvPr id="15364" name="Picture 4" descr="nan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96188" y="3644900"/>
            <a:ext cx="1439862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42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Interakce s </a:t>
            </a:r>
            <a:r>
              <a:rPr lang="cs-CZ" smtClean="0"/>
              <a:t>informačními artefakty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 interakce s ryzími informačními objekty – vnořená (imerzní, pohlcující) virtuální realita</a:t>
            </a:r>
          </a:p>
          <a:p>
            <a:r>
              <a:rPr lang="cs-CZ" dirty="0" smtClean="0"/>
              <a:t>Rozpuštění hranic mezi skutečným a umělým – fyziologické reakce jsou opravdové v umělém stejně jako skutečném </a:t>
            </a:r>
            <a:r>
              <a:rPr lang="cs-CZ" dirty="0" smtClean="0"/>
              <a:t>prostředí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08718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Nanotechnologie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/>
              <a:t>hrozby</a:t>
            </a:r>
            <a:r>
              <a:rPr lang="cs-CZ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→</a:t>
            </a:r>
            <a:r>
              <a:rPr lang="cs-CZ"/>
              <a:t> v případě napojení nanorobotů na lidský mozek nebezpečí manipulace s lidským vědomím a myšlením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→ schopnost replikace (rozmnožování), kterou mají pouze geny a memy, může spustit evoluci těchto strojů. Ty by pak mohli ovládnout člověka a posunout ho do druhořadového postavení 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</p:txBody>
      </p:sp>
      <p:pic>
        <p:nvPicPr>
          <p:cNvPr id="16388" name="Picture 4" descr="Nanotechnolog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475" y="4881563"/>
            <a:ext cx="2017713" cy="19764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27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412875"/>
          </a:xfrm>
        </p:spPr>
        <p:txBody>
          <a:bodyPr/>
          <a:lstStyle/>
          <a:p>
            <a:pPr algn="ctr"/>
            <a:r>
              <a:rPr lang="cs-CZ"/>
              <a:t>Virtuální realita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53736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pojem česky – zdánlivá, umělá skutečnost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pro porozumění pojmu je třeba si ujasnit, co je to opravdová skutečnost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realita jež nás obklopuje, přichází do našeho vědomí prostřednictvím smyslů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když vnímáme, neobtiskujeme v sobě vnější svět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dítě myslí tak jak vnímá, dospělý vnímá svět tak jak myslí – je ovlivněn svým vlastním obrazem světa, který se vytvořil během dosavadního života. Ten podmíněn kulturními tradicemi, vázán pouze na výsek skutečnosti vymezené prostorem a časem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smysly vznikly za účelem rychlé reflexe změn v prostředí, tj. kvůli ochraně života, ne kvůli úplnému poznání světa</a:t>
            </a:r>
          </a:p>
        </p:txBody>
      </p:sp>
    </p:spTree>
    <p:extLst>
      <p:ext uri="{BB962C8B-B14F-4D97-AF65-F5344CB8AC3E}">
        <p14:creationId xmlns:p14="http://schemas.microsoft.com/office/powerpoint/2010/main" val="231709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Virtuální realita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5300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rozumové schopnosti </a:t>
            </a:r>
            <a:r>
              <a:rPr lang="cs-CZ" dirty="0" smtClean="0"/>
              <a:t>- odpoutání od </a:t>
            </a:r>
            <a:r>
              <a:rPr lang="cs-CZ" dirty="0"/>
              <a:t>smyslového vnímání. </a:t>
            </a:r>
            <a:endParaRPr lang="cs-CZ" dirty="0" smtClean="0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 smtClean="0"/>
              <a:t>věda – nástroj </a:t>
            </a:r>
            <a:r>
              <a:rPr lang="cs-CZ" dirty="0"/>
              <a:t>poznávání </a:t>
            </a:r>
            <a:r>
              <a:rPr lang="cs-CZ" dirty="0" smtClean="0"/>
              <a:t>reality. Př. fyzika </a:t>
            </a:r>
            <a:r>
              <a:rPr lang="cs-CZ" dirty="0"/>
              <a:t>zprostředkovává skutečnost přesahující senzitivní schopnosti </a:t>
            </a:r>
            <a:r>
              <a:rPr lang="cs-CZ" dirty="0" smtClean="0"/>
              <a:t>člověka</a:t>
            </a:r>
            <a:endParaRPr lang="cs-CZ" dirty="0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vědecké pojetí světa </a:t>
            </a:r>
            <a:r>
              <a:rPr lang="cs-CZ" dirty="0" smtClean="0"/>
              <a:t>pouze </a:t>
            </a:r>
            <a:r>
              <a:rPr lang="cs-CZ" dirty="0"/>
              <a:t>hypotetické – </a:t>
            </a:r>
            <a:r>
              <a:rPr lang="cs-CZ" dirty="0" smtClean="0"/>
              <a:t> </a:t>
            </a:r>
            <a:r>
              <a:rPr lang="cs-CZ" dirty="0"/>
              <a:t>pouze </a:t>
            </a:r>
            <a:r>
              <a:rPr lang="cs-CZ" dirty="0" smtClean="0"/>
              <a:t>domněnky</a:t>
            </a:r>
            <a:r>
              <a:rPr lang="cs-CZ" dirty="0"/>
              <a:t>. </a:t>
            </a:r>
            <a:r>
              <a:rPr lang="cs-CZ" dirty="0" smtClean="0"/>
              <a:t>Vychází </a:t>
            </a:r>
            <a:r>
              <a:rPr lang="cs-CZ" dirty="0"/>
              <a:t>z určitých důkazů, nelze je </a:t>
            </a:r>
            <a:r>
              <a:rPr lang="cs-CZ" dirty="0" smtClean="0"/>
              <a:t>dokázat </a:t>
            </a:r>
            <a:r>
              <a:rPr lang="cs-CZ" dirty="0"/>
              <a:t>(verifikovat), </a:t>
            </a:r>
            <a:r>
              <a:rPr lang="cs-CZ" dirty="0" smtClean="0"/>
              <a:t>pouze </a:t>
            </a:r>
            <a:r>
              <a:rPr lang="cs-CZ" dirty="0"/>
              <a:t>vyvrátit (falsifikovat). Tj. lze spolehlivě dokázat, že něco je nepravdivé, ale nikdy ne, že je to pravdivé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dirty="0"/>
              <a:t>Př. – představy o tom, jak vypadá vesmír</a:t>
            </a:r>
          </a:p>
        </p:txBody>
      </p:sp>
    </p:spTree>
    <p:extLst>
      <p:ext uri="{BB962C8B-B14F-4D97-AF65-F5344CB8AC3E}">
        <p14:creationId xmlns:p14="http://schemas.microsoft.com/office/powerpoint/2010/main" val="94810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Virtuální realita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600" dirty="0"/>
              <a:t>Co je to virtuální realita (VR)?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stav kdy člověk zažívá přesvědčivý pocit, že se octl v jiném světě, aniž by se v něm ve skutečnosti nacházel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</a:t>
            </a:r>
            <a:r>
              <a:rPr lang="cs-CZ" sz="2600" dirty="0"/>
              <a:t>uživatel je </a:t>
            </a:r>
            <a:r>
              <a:rPr lang="cs-CZ" sz="2600" dirty="0" smtClean="0"/>
              <a:t>oproštěn </a:t>
            </a:r>
            <a:r>
              <a:rPr lang="cs-CZ" sz="2600" dirty="0"/>
              <a:t>od vjemů venkovního, skutečného světa a do smyslů jsou mu dodávány podněty </a:t>
            </a:r>
            <a:r>
              <a:rPr lang="cs-CZ" sz="2600" dirty="0" smtClean="0"/>
              <a:t>umělé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/>
              <a:t> </a:t>
            </a:r>
            <a:r>
              <a:rPr lang="cs-CZ" sz="2600" dirty="0" smtClean="0"/>
              <a:t>   Smysly visuální, aurální, vestibulární, proprioceptivní </a:t>
            </a:r>
            <a:r>
              <a:rPr lang="cs-CZ" sz="2600" dirty="0" smtClean="0">
                <a:cs typeface="Arial" charset="0"/>
              </a:rPr>
              <a:t>→ různý práh. Př. na drobné pohyby  reaguje citlivěji vizuální než vestibulární systém.</a:t>
            </a:r>
            <a:endParaRPr lang="cs-CZ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v projektovaném umělém světě může člověk vykazovat určitou aktivitu a uplatňovat vlastní vůli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 dirty="0">
                <a:cs typeface="Arial" charset="0"/>
              </a:rPr>
              <a:t>→ VR je uskutečňována pomocí technických </a:t>
            </a:r>
            <a:endParaRPr lang="cs-CZ" sz="2600" dirty="0" smtClean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600">
                <a:cs typeface="Arial" charset="0"/>
              </a:rPr>
              <a:t> </a:t>
            </a:r>
            <a:r>
              <a:rPr lang="cs-CZ" sz="2600" smtClean="0">
                <a:cs typeface="Arial" charset="0"/>
              </a:rPr>
              <a:t>     zařízení </a:t>
            </a:r>
            <a:r>
              <a:rPr lang="cs-CZ" sz="2600" dirty="0">
                <a:cs typeface="Arial" charset="0"/>
              </a:rPr>
              <a:t>propojených s počítačem</a:t>
            </a:r>
            <a:endParaRPr lang="cs-CZ" sz="2600" dirty="0"/>
          </a:p>
        </p:txBody>
      </p:sp>
      <p:pic>
        <p:nvPicPr>
          <p:cNvPr id="6148" name="Picture 4" descr="virtual reality helmu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248" y="5177665"/>
            <a:ext cx="2271843" cy="16259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18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772400" cy="908720"/>
          </a:xfrm>
        </p:spPr>
        <p:txBody>
          <a:bodyPr/>
          <a:lstStyle/>
          <a:p>
            <a:pPr algn="ctr"/>
            <a:r>
              <a:rPr lang="cs-CZ" dirty="0"/>
              <a:t>Virtuální realita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720"/>
            <a:ext cx="5256212" cy="59492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b="1" dirty="0"/>
              <a:t>Klasická virtuální realita</a:t>
            </a:r>
            <a:r>
              <a:rPr lang="cs-CZ" sz="2300" dirty="0"/>
              <a:t>: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/>
              <a:t>počítač +  periferní zařízení: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300" dirty="0">
                <a:cs typeface="Arial" charset="0"/>
              </a:rPr>
              <a:t>→ </a:t>
            </a:r>
            <a:r>
              <a:rPr lang="cs-CZ" sz="2300" dirty="0"/>
              <a:t>helma se stereoskopickými brýlemi a sluchátky – snímá pohyby hlavou a aktualizuje obrázky tak rychle, že vzbuzuje pocit změny zobrazení v důsledku vlastního pohybu (počítač dopočítává, co má do brýlí promítnout)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300" dirty="0">
                <a:cs typeface="Arial" charset="0"/>
              </a:rPr>
              <a:t>→</a:t>
            </a:r>
            <a:r>
              <a:rPr lang="cs-CZ" sz="2300" dirty="0"/>
              <a:t> snímače detekující prostorovou polohu uživatele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300" dirty="0">
                <a:cs typeface="Arial" charset="0"/>
              </a:rPr>
              <a:t>→</a:t>
            </a:r>
            <a:r>
              <a:rPr lang="cs-CZ" sz="2300" dirty="0"/>
              <a:t> datová rukavice – snímání hmatových </a:t>
            </a:r>
            <a:r>
              <a:rPr lang="cs-CZ" sz="2300" dirty="0" smtClean="0"/>
              <a:t>impulzů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/>
              <a:t>počátky VR v roce 1968 – Ivan </a:t>
            </a:r>
            <a:r>
              <a:rPr lang="cs-CZ" sz="2300" dirty="0" err="1"/>
              <a:t>Sutherland</a:t>
            </a:r>
            <a:r>
              <a:rPr lang="cs-CZ" sz="2300" dirty="0"/>
              <a:t>: první display v brýlích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 smtClean="0"/>
              <a:t>virtuální systém musí oklamat ne jeden smysl, ale sumu všech senzorických vstupů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 smtClean="0"/>
              <a:t>když osoba zapojena do řešení úkolu, </a:t>
            </a:r>
            <a:r>
              <a:rPr lang="cs-CZ" sz="2300" dirty="0" err="1"/>
              <a:t>Er</a:t>
            </a:r>
            <a:r>
              <a:rPr lang="cs-CZ" sz="2300" baseline="-25000" dirty="0" err="1"/>
              <a:t>v</a:t>
            </a:r>
            <a:r>
              <a:rPr lang="cs-CZ" sz="2300" dirty="0" smtClean="0"/>
              <a:t> zmírněna díky mentálnímu zatížení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/>
              <a:t>když </a:t>
            </a:r>
            <a:r>
              <a:rPr lang="cs-CZ" sz="2300" dirty="0" err="1"/>
              <a:t>Er</a:t>
            </a:r>
            <a:r>
              <a:rPr lang="cs-CZ" sz="2300" baseline="-25000" dirty="0" err="1"/>
              <a:t>v</a:t>
            </a:r>
            <a:r>
              <a:rPr lang="cs-CZ" sz="2300" baseline="-25000" dirty="0"/>
              <a:t> </a:t>
            </a:r>
            <a:r>
              <a:rPr lang="en-US" sz="2300" dirty="0" smtClean="0"/>
              <a:t>&lt;</a:t>
            </a:r>
            <a:r>
              <a:rPr lang="cs-CZ" sz="2300" dirty="0" smtClean="0"/>
              <a:t> </a:t>
            </a:r>
            <a:r>
              <a:rPr lang="cs-CZ" sz="2300" dirty="0" err="1" smtClean="0"/>
              <a:t>Er</a:t>
            </a:r>
            <a:r>
              <a:rPr lang="cs-CZ" sz="2300" baseline="-25000" dirty="0" err="1" smtClean="0"/>
              <a:t>h</a:t>
            </a:r>
            <a:r>
              <a:rPr lang="cs-CZ" sz="2300" baseline="-25000" dirty="0" smtClean="0"/>
              <a:t> </a:t>
            </a:r>
            <a:r>
              <a:rPr lang="cs-CZ" sz="2300" dirty="0" smtClean="0"/>
              <a:t>- přirozené pohroužení, vysoká úroveň prezence</a:t>
            </a:r>
          </a:p>
        </p:txBody>
      </p:sp>
      <p:pic>
        <p:nvPicPr>
          <p:cNvPr id="7172" name="Picture 4" descr="V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21362" y="1124744"/>
            <a:ext cx="3322638" cy="320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580112" y="4149080"/>
            <a:ext cx="3456012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 err="1" smtClean="0"/>
              <a:t>Er</a:t>
            </a:r>
            <a:r>
              <a:rPr lang="cs-CZ" sz="2300" baseline="-25000" dirty="0" err="1" smtClean="0"/>
              <a:t>h</a:t>
            </a:r>
            <a:r>
              <a:rPr lang="cs-CZ" sz="2300" dirty="0" smtClean="0"/>
              <a:t> – chyba percepčního systému člověka  (množství pohybu zobrazeného ve scéně, než člověk postřehne pohyb)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300" dirty="0" err="1" smtClean="0"/>
              <a:t>Er</a:t>
            </a:r>
            <a:r>
              <a:rPr lang="cs-CZ" sz="2300" baseline="-25000" dirty="0" err="1" smtClean="0"/>
              <a:t>v</a:t>
            </a:r>
            <a:r>
              <a:rPr lang="cs-CZ" sz="2300" b="1" baseline="-25000" dirty="0" smtClean="0"/>
              <a:t> </a:t>
            </a:r>
            <a:r>
              <a:rPr lang="cs-CZ" sz="2300" dirty="0" smtClean="0"/>
              <a:t>- chyba virtuálního systému (věrohodnost a stabilita brýlí</a:t>
            </a:r>
          </a:p>
        </p:txBody>
      </p:sp>
    </p:spTree>
    <p:extLst>
      <p:ext uri="{BB962C8B-B14F-4D97-AF65-F5344CB8AC3E}">
        <p14:creationId xmlns:p14="http://schemas.microsoft.com/office/powerpoint/2010/main" val="3911671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Autostereoskopická</a:t>
            </a:r>
            <a:r>
              <a:rPr lang="cs-CZ" dirty="0"/>
              <a:t> technologie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8675687" cy="5257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Pct val="120000"/>
              <a:buFontTx/>
              <a:buChar char="•"/>
            </a:pPr>
            <a:r>
              <a:rPr lang="cs-CZ" sz="2100" dirty="0"/>
              <a:t>Kvalitu iluze ovlivňují dva faktory: 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cs-CZ" sz="2100" dirty="0"/>
              <a:t>kvalita zobrazení (množství hran či stínovaných povrchů, jež je spojují)</a:t>
            </a:r>
          </a:p>
          <a:p>
            <a:pPr marL="609600" indent="-609600">
              <a:buClr>
                <a:schemeClr val="tx1"/>
              </a:buClr>
              <a:buFontTx/>
              <a:buAutoNum type="arabicParenR"/>
            </a:pPr>
            <a:r>
              <a:rPr lang="cs-CZ" sz="2100" dirty="0"/>
              <a:t>rychlost s jakou se scéna překresluje – důležitější. Zpoždění zcela ruší efekt.</a:t>
            </a:r>
          </a:p>
          <a:p>
            <a:pPr marL="609600" indent="-609600">
              <a:buClr>
                <a:schemeClr val="tx1"/>
              </a:buClr>
              <a:buSzPct val="120000"/>
              <a:buFontTx/>
              <a:buChar char="•"/>
            </a:pPr>
            <a:r>
              <a:rPr lang="cs-CZ" sz="2100" b="1" dirty="0" err="1"/>
              <a:t>Autostereoskopická</a:t>
            </a:r>
            <a:r>
              <a:rPr lang="cs-CZ" sz="2100" b="1" dirty="0"/>
              <a:t> technologie: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100" dirty="0">
                <a:cs typeface="Arial" charset="0"/>
              </a:rPr>
              <a:t>→ holografický obraz volně v prostoru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100" dirty="0">
                <a:cs typeface="Arial" charset="0"/>
              </a:rPr>
              <a:t>→ užití: telekonference – setkání osob na virtuálním místě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100" dirty="0">
                <a:cs typeface="Arial" charset="0"/>
              </a:rPr>
              <a:t>→ Denis </a:t>
            </a:r>
            <a:r>
              <a:rPr lang="cs-CZ" sz="2100" dirty="0" err="1">
                <a:cs typeface="Arial" charset="0"/>
              </a:rPr>
              <a:t>Gabora</a:t>
            </a:r>
            <a:r>
              <a:rPr lang="cs-CZ" sz="2100" dirty="0">
                <a:cs typeface="Arial" charset="0"/>
              </a:rPr>
              <a:t> – Nobelova cena za vynález holografie.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100" dirty="0">
                <a:cs typeface="Arial" charset="0"/>
              </a:rPr>
              <a:t>     Hologram = soubor všech pohledů na zobrazovaný předmět, složených do </a:t>
            </a:r>
            <a:r>
              <a:rPr lang="cs-CZ" sz="2100" dirty="0" err="1">
                <a:cs typeface="Arial" charset="0"/>
              </a:rPr>
              <a:t>záznamovho</a:t>
            </a:r>
            <a:r>
              <a:rPr lang="cs-CZ" sz="2100" dirty="0">
                <a:cs typeface="Arial" charset="0"/>
              </a:rPr>
              <a:t> média pomocí různě modulovaného světla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100" dirty="0">
                <a:cs typeface="Arial" charset="0"/>
              </a:rPr>
              <a:t>→ </a:t>
            </a:r>
            <a:r>
              <a:rPr lang="cs-CZ" sz="2100" dirty="0" err="1">
                <a:cs typeface="Arial" charset="0"/>
              </a:rPr>
              <a:t>Stephen</a:t>
            </a:r>
            <a:r>
              <a:rPr lang="cs-CZ" sz="2100" dirty="0">
                <a:cs typeface="Arial" charset="0"/>
              </a:rPr>
              <a:t> </a:t>
            </a:r>
            <a:r>
              <a:rPr lang="cs-CZ" sz="2100" dirty="0" err="1">
                <a:cs typeface="Arial" charset="0"/>
              </a:rPr>
              <a:t>Benton</a:t>
            </a:r>
            <a:r>
              <a:rPr lang="cs-CZ" sz="2100" dirty="0">
                <a:cs typeface="Arial" charset="0"/>
              </a:rPr>
              <a:t> – vynalezl hologram zobrazitelný viditelným světlem, přenositelný dálkově</a:t>
            </a:r>
            <a:endParaRPr lang="cs-CZ" sz="2100" dirty="0"/>
          </a:p>
        </p:txBody>
      </p:sp>
      <p:pic>
        <p:nvPicPr>
          <p:cNvPr id="8196" name="Picture 4" descr="Autostereoscopi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3141663"/>
            <a:ext cx="1433513" cy="1800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62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Teleprezence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>
                <a:cs typeface="Arial" charset="0"/>
              </a:rPr>
              <a:t>→ </a:t>
            </a:r>
            <a:r>
              <a:rPr lang="cs-CZ" dirty="0">
                <a:cs typeface="Arial" charset="0"/>
              </a:rPr>
              <a:t>smyslové zkušenosti hodnotíme jako celek, ne jako části - pokus: 2 televize se stejnou kvalitou obrazu, ale rozdílnou kvalitou zvuku. Lidé hodnotili jako horší kvalitu obrazu tam, kde byla také horší kvalita zvuku.</a:t>
            </a:r>
            <a:endParaRPr lang="cs-CZ" dirty="0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 dirty="0" err="1" smtClean="0"/>
              <a:t>Teleprezence</a:t>
            </a:r>
            <a:endParaRPr lang="cs-CZ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spojení </a:t>
            </a:r>
            <a:r>
              <a:rPr lang="cs-CZ" dirty="0" smtClean="0">
                <a:cs typeface="Arial" charset="0"/>
              </a:rPr>
              <a:t>počítače, displeje, </a:t>
            </a:r>
            <a:r>
              <a:rPr lang="cs-CZ" dirty="0">
                <a:cs typeface="Arial" charset="0"/>
              </a:rPr>
              <a:t>zvukového záznamu, snímačů impulsů a dalších technických </a:t>
            </a:r>
            <a:r>
              <a:rPr lang="cs-CZ" dirty="0" smtClean="0">
                <a:cs typeface="Arial" charset="0"/>
              </a:rPr>
              <a:t>zařízení (protéz) za účelem kontroly vzdálených zařízení</a:t>
            </a:r>
            <a:endParaRPr lang="cs-CZ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přítomnost na dálku, složitější než VR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přenos lidského </a:t>
            </a:r>
            <a:r>
              <a:rPr lang="cs-CZ" dirty="0" err="1">
                <a:cs typeface="Arial" charset="0"/>
              </a:rPr>
              <a:t>senzoria</a:t>
            </a:r>
            <a:r>
              <a:rPr lang="cs-CZ" dirty="0">
                <a:cs typeface="Arial" charset="0"/>
              </a:rPr>
              <a:t> na vzdálené místo – řešení úloh na vzdáleném místě pomocí dálkového </a:t>
            </a:r>
            <a:r>
              <a:rPr lang="cs-CZ" dirty="0" smtClean="0">
                <a:cs typeface="Arial" charset="0"/>
              </a:rPr>
              <a:t>řízení (robotická ruka – vysoké pece, </a:t>
            </a:r>
            <a:r>
              <a:rPr lang="cs-CZ" dirty="0" err="1" smtClean="0">
                <a:cs typeface="Arial" charset="0"/>
              </a:rPr>
              <a:t>biohazardní</a:t>
            </a:r>
            <a:r>
              <a:rPr lang="cs-CZ" dirty="0" smtClean="0">
                <a:cs typeface="Arial" charset="0"/>
              </a:rPr>
              <a:t> nádoby, skalpely)</a:t>
            </a:r>
            <a:endParaRPr lang="cs-CZ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dirty="0">
                <a:cs typeface="Arial" charset="0"/>
              </a:rPr>
              <a:t>→ </a:t>
            </a:r>
            <a:r>
              <a:rPr lang="cs-CZ" dirty="0" smtClean="0">
                <a:cs typeface="Arial" charset="0"/>
              </a:rPr>
              <a:t>informace zprostředkovatel (informační energie) mezi člověkem a fyzickým artefaktem. Náš </a:t>
            </a:r>
            <a:r>
              <a:rPr lang="cs-CZ" dirty="0">
                <a:cs typeface="Arial" charset="0"/>
              </a:rPr>
              <a:t>mozek také řídí tělo </a:t>
            </a:r>
            <a:r>
              <a:rPr lang="cs-CZ" dirty="0" smtClean="0">
                <a:cs typeface="Arial" charset="0"/>
              </a:rPr>
              <a:t>také na dálku.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793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Augmentovaná</a:t>
            </a:r>
            <a:r>
              <a:rPr lang="cs-CZ" dirty="0" smtClean="0"/>
              <a:t> 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stimuly z okolí nejsou potlačeny, jsou dominantní, ale překryté virtuální informací</a:t>
            </a:r>
          </a:p>
          <a:p>
            <a:r>
              <a:rPr lang="cs-CZ" dirty="0" smtClean="0"/>
              <a:t>př. lékař s brýlemi umožňujícími vidět radiograf přes orgán, přidání informace z diagnostického zobrazení bez potřeby změny pohledu mimo orgán</a:t>
            </a:r>
          </a:p>
          <a:p>
            <a:r>
              <a:rPr lang="cs-CZ" dirty="0" smtClean="0"/>
              <a:t>informace poskytované v reálném čase</a:t>
            </a:r>
          </a:p>
          <a:p>
            <a:r>
              <a:rPr lang="cs-CZ" dirty="0" err="1" smtClean="0"/>
              <a:t>teleprezence</a:t>
            </a:r>
            <a:r>
              <a:rPr lang="cs-CZ" dirty="0" smtClean="0"/>
              <a:t> i </a:t>
            </a:r>
            <a:r>
              <a:rPr lang="cs-CZ" dirty="0" err="1" smtClean="0"/>
              <a:t>augmentovaná</a:t>
            </a:r>
            <a:r>
              <a:rPr lang="cs-CZ" dirty="0" smtClean="0"/>
              <a:t> realita – informační interakce integrální součástí fyzické aktivity. Přidávají hodnotu interakcím člověk – fyzický objekt a člověk - člověk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0951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1612</Words>
  <Application>Microsoft Office PowerPoint</Application>
  <PresentationFormat>Předvádění na obrazovce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Informace jako identita v kyberprostoru</vt:lpstr>
      <vt:lpstr>Interakce s informačními artefakty</vt:lpstr>
      <vt:lpstr>Virtuální realita</vt:lpstr>
      <vt:lpstr>Virtuální realita</vt:lpstr>
      <vt:lpstr>Virtuální realita</vt:lpstr>
      <vt:lpstr>Virtuální realita</vt:lpstr>
      <vt:lpstr>Autostereoskopická technologie</vt:lpstr>
      <vt:lpstr>Teleprezence</vt:lpstr>
      <vt:lpstr>Augmentovaná realita</vt:lpstr>
      <vt:lpstr>Online prostředí</vt:lpstr>
      <vt:lpstr>Nová média</vt:lpstr>
      <vt:lpstr>Uplatnění VR</vt:lpstr>
      <vt:lpstr>Uplatnění VR</vt:lpstr>
      <vt:lpstr>Uplatnění VR</vt:lpstr>
      <vt:lpstr>Prezence</vt:lpstr>
      <vt:lpstr>Prezence</vt:lpstr>
      <vt:lpstr>Nebezpečí virtuální reality</vt:lpstr>
      <vt:lpstr>Nanotechnologie</vt:lpstr>
      <vt:lpstr>Nanotechnologie</vt:lpstr>
      <vt:lpstr>Nanotechnologie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jako identita v kyberprostoru</dc:title>
  <dc:creator>Michal</dc:creator>
  <cp:lastModifiedBy>Michal Lorenz</cp:lastModifiedBy>
  <cp:revision>17</cp:revision>
  <dcterms:created xsi:type="dcterms:W3CDTF">2012-12-07T06:16:46Z</dcterms:created>
  <dcterms:modified xsi:type="dcterms:W3CDTF">2013-12-06T14:15:38Z</dcterms:modified>
</cp:coreProperties>
</file>