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8" r:id="rId2"/>
    <p:sldId id="349" r:id="rId3"/>
    <p:sldId id="273" r:id="rId4"/>
    <p:sldId id="351" r:id="rId5"/>
    <p:sldId id="302" r:id="rId6"/>
    <p:sldId id="303" r:id="rId7"/>
    <p:sldId id="327" r:id="rId8"/>
    <p:sldId id="304" r:id="rId9"/>
    <p:sldId id="334" r:id="rId10"/>
    <p:sldId id="333" r:id="rId11"/>
    <p:sldId id="332" r:id="rId12"/>
    <p:sldId id="330" r:id="rId13"/>
    <p:sldId id="335" r:id="rId14"/>
    <p:sldId id="331" r:id="rId15"/>
    <p:sldId id="305" r:id="rId16"/>
    <p:sldId id="346" r:id="rId17"/>
    <p:sldId id="336" r:id="rId18"/>
    <p:sldId id="339" r:id="rId19"/>
    <p:sldId id="340" r:id="rId20"/>
    <p:sldId id="337" r:id="rId21"/>
    <p:sldId id="338" r:id="rId22"/>
    <p:sldId id="347" r:id="rId23"/>
    <p:sldId id="341" r:id="rId24"/>
    <p:sldId id="342" r:id="rId25"/>
    <p:sldId id="344" r:id="rId26"/>
    <p:sldId id="345" r:id="rId27"/>
    <p:sldId id="35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8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E3577-66D0-4D50-9997-5B7D294BF7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6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A37F3E-B49F-44EE-B8FD-F0BBDC1931A7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9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A5707A-3B2F-4191-B71C-3181AD826AE5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6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31B15-39FF-467A-AE9A-F22478A2EFE8}" type="slidenum">
              <a:rPr lang="ru-RU"/>
              <a:pPr eaLnBrk="1" hangingPunct="1"/>
              <a:t>17</a:t>
            </a:fld>
            <a:endParaRPr 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3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E0225-B830-4A22-BD91-355D13BA1803}" type="slidenum">
              <a:rPr lang="ru-RU"/>
              <a:pPr eaLnBrk="1" hangingPunct="1"/>
              <a:t>25</a:t>
            </a:fld>
            <a:endParaRPr 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2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9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8803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4681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4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8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6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8831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7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0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42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614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571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zitivni-noviny.cz/cz/clanek-2009080023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://www.phil.muni.cz/~vjelinko/texty/sova.doc" TargetMode="External"/><Relationship Id="rId2" Type="http://schemas.openxmlformats.org/officeDocument/2006/relationships/hyperlink" Target="http://www.kjm.cz/jiri-mahen-zivot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cuni.cz/~kvikvl/jc/jccz.html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hyperlink" Target="http://skip.nkp.cz/Bulletin/Bull05_107.htm" TargetMode="External"/><Relationship Id="rId4" Type="http://schemas.openxmlformats.org/officeDocument/2006/relationships/hyperlink" Target="http://www.ikaros.cz/zdenek-vaclav-tobolka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://www.ikaros.cz/ladislav-jan-zivn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vimeo.com/3717630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career.com/dil_contents.ht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tIqJTMrQ4BMdGNsNFlQM1B5azU2TWg0TVl0SUZxTXc&amp;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Metody knihovnické práce (VIKBA04)</a:t>
            </a:r>
            <a:endParaRPr lang="uk-UA" sz="48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20. </a:t>
            </a:r>
            <a:r>
              <a:rPr lang="cs-CZ" b="1" dirty="0">
                <a:latin typeface="Tahoma" panose="020B0604030504040204" pitchFamily="34" charset="0"/>
              </a:rPr>
              <a:t>září </a:t>
            </a:r>
            <a:r>
              <a:rPr lang="cs-CZ" b="1" dirty="0" smtClean="0">
                <a:latin typeface="Tahoma" panose="020B0604030504040204" pitchFamily="34" charset="0"/>
              </a:rPr>
              <a:t>2013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600" b="1">
                <a:solidFill>
                  <a:schemeClr val="bg1"/>
                </a:solidFill>
              </a:rPr>
              <a:t>1. Úvod, role knihovníka, informační povolání</a:t>
            </a:r>
          </a:p>
        </p:txBody>
      </p:sp>
      <p:pic>
        <p:nvPicPr>
          <p:cNvPr id="307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ÚK FF MU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484313"/>
            <a:ext cx="63849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Národní knihovna - Klementinum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850063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Knihovna obce Kujavy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65817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Bibliobus</a:t>
            </a:r>
          </a:p>
        </p:txBody>
      </p:sp>
      <p:sp>
        <p:nvSpPr>
          <p:cNvPr id="15363" name="Rectangle 4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446881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63950"/>
            <a:ext cx="38909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732588" y="6569075"/>
            <a:ext cx="2232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000"/>
              <a:t>Zdroj: MKP a autobusovenoviny.cz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1068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...a tohle taky měla být knihovna ;)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71707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Charakteristika knihovny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kulturní, informační a vzdělávací instituce</a:t>
            </a:r>
          </a:p>
          <a:p>
            <a:pPr eaLnBrk="1" hangingPunct="1"/>
            <a:r>
              <a:rPr lang="cs-CZ" smtClean="0"/>
              <a:t>hlavní funkce</a:t>
            </a:r>
          </a:p>
          <a:p>
            <a:pPr lvl="1" eaLnBrk="1" hangingPunct="1"/>
            <a:r>
              <a:rPr lang="cs-CZ" smtClean="0"/>
              <a:t>shromažďování dokumentů</a:t>
            </a:r>
          </a:p>
          <a:p>
            <a:pPr lvl="1" eaLnBrk="1" hangingPunct="1"/>
            <a:r>
              <a:rPr lang="cs-CZ" smtClean="0"/>
              <a:t>zpracovávání dokumentů</a:t>
            </a:r>
          </a:p>
          <a:p>
            <a:pPr lvl="1" eaLnBrk="1" hangingPunct="1"/>
            <a:r>
              <a:rPr lang="cs-CZ" smtClean="0"/>
              <a:t>uchovávání dokumentů</a:t>
            </a:r>
          </a:p>
          <a:p>
            <a:pPr lvl="1" eaLnBrk="1" hangingPunct="1"/>
            <a:r>
              <a:rPr lang="cs-CZ" smtClean="0"/>
              <a:t>zpřístupňování dokumentů</a:t>
            </a:r>
          </a:p>
          <a:p>
            <a:pPr lvl="1" eaLnBrk="1" hangingPunct="1"/>
            <a:r>
              <a:rPr lang="cs-CZ" smtClean="0"/>
              <a:t>poskytování služeb</a:t>
            </a:r>
          </a:p>
          <a:p>
            <a:pPr eaLnBrk="1" hangingPunct="1"/>
            <a:r>
              <a:rPr lang="cs-CZ" smtClean="0"/>
              <a:t>organizovaná sbírka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5075238" y="1557338"/>
            <a:ext cx="3457575" cy="4751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Knihovna</a:t>
            </a:r>
            <a:endParaRPr lang="cs-CZ" sz="1200" b="1"/>
          </a:p>
        </p:txBody>
      </p:sp>
      <p:sp>
        <p:nvSpPr>
          <p:cNvPr id="540709" name="Line 37"/>
          <p:cNvSpPr>
            <a:spLocks noChangeShapeType="1"/>
          </p:cNvSpPr>
          <p:nvPr/>
        </p:nvSpPr>
        <p:spPr bwMode="auto">
          <a:xfrm>
            <a:off x="6732588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8" name="Text Box 36"/>
          <p:cNvSpPr txBox="1">
            <a:spLocks noChangeArrowheads="1"/>
          </p:cNvSpPr>
          <p:nvPr/>
        </p:nvSpPr>
        <p:spPr bwMode="auto">
          <a:xfrm>
            <a:off x="5291138" y="5157788"/>
            <a:ext cx="29527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zpřístupňování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poskytnutí dokumentu čtenáři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Informační systém knihovny</a:t>
            </a:r>
          </a:p>
        </p:txBody>
      </p:sp>
      <p:sp>
        <p:nvSpPr>
          <p:cNvPr id="540695" name="Line 23"/>
          <p:cNvSpPr>
            <a:spLocks noChangeShapeType="1"/>
          </p:cNvSpPr>
          <p:nvPr/>
        </p:nvSpPr>
        <p:spPr bwMode="auto">
          <a:xfrm>
            <a:off x="673258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1331913" y="1557338"/>
            <a:ext cx="2232025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Tvůrce informace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autor, editor, vydavatel, distributor, zprostředkovatel,...</a:t>
            </a:r>
          </a:p>
        </p:txBody>
      </p:sp>
      <p:sp>
        <p:nvSpPr>
          <p:cNvPr id="540702" name="Text Box 30"/>
          <p:cNvSpPr txBox="1">
            <a:spLocks noChangeArrowheads="1"/>
          </p:cNvSpPr>
          <p:nvPr/>
        </p:nvSpPr>
        <p:spPr bwMode="auto">
          <a:xfrm>
            <a:off x="5291138" y="2133600"/>
            <a:ext cx="295275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akvizice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vyhledání, nákup, výměna, dary</a:t>
            </a:r>
          </a:p>
        </p:txBody>
      </p:sp>
      <p:sp>
        <p:nvSpPr>
          <p:cNvPr id="540703" name="Line 31"/>
          <p:cNvSpPr>
            <a:spLocks noChangeShapeType="1"/>
          </p:cNvSpPr>
          <p:nvPr/>
        </p:nvSpPr>
        <p:spPr bwMode="auto">
          <a:xfrm>
            <a:off x="6732588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5291138" y="3141663"/>
            <a:ext cx="29527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zpracování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jmenná a věcná katalogizace</a:t>
            </a:r>
          </a:p>
        </p:txBody>
      </p:sp>
      <p:sp>
        <p:nvSpPr>
          <p:cNvPr id="540706" name="Text Box 34"/>
          <p:cNvSpPr txBox="1">
            <a:spLocks noChangeArrowheads="1"/>
          </p:cNvSpPr>
          <p:nvPr/>
        </p:nvSpPr>
        <p:spPr bwMode="auto">
          <a:xfrm>
            <a:off x="5292725" y="4149725"/>
            <a:ext cx="295275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uchovávání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uložení, ochrana, vyhledávání, vyřazení</a:t>
            </a:r>
          </a:p>
        </p:txBody>
      </p:sp>
      <p:sp>
        <p:nvSpPr>
          <p:cNvPr id="540710" name="AutoShape 38"/>
          <p:cNvSpPr>
            <a:spLocks noChangeArrowheads="1"/>
          </p:cNvSpPr>
          <p:nvPr/>
        </p:nvSpPr>
        <p:spPr bwMode="auto">
          <a:xfrm>
            <a:off x="3852863" y="162877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1" name="AutoShape 39"/>
          <p:cNvSpPr>
            <a:spLocks noChangeArrowheads="1"/>
          </p:cNvSpPr>
          <p:nvPr/>
        </p:nvSpPr>
        <p:spPr bwMode="auto">
          <a:xfrm rot="10800000">
            <a:off x="3852863" y="57324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2" name="Text Box 40"/>
          <p:cNvSpPr txBox="1">
            <a:spLocks noChangeArrowheads="1"/>
          </p:cNvSpPr>
          <p:nvPr/>
        </p:nvSpPr>
        <p:spPr bwMode="auto">
          <a:xfrm>
            <a:off x="1331913" y="5300663"/>
            <a:ext cx="2232025" cy="10080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Příjemce informace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čtenář, návštěvník, uživatel,...</a:t>
            </a:r>
          </a:p>
        </p:txBody>
      </p:sp>
      <p:sp>
        <p:nvSpPr>
          <p:cNvPr id="18447" name="AutoShape 41"/>
          <p:cNvSpPr>
            <a:spLocks noChangeArrowheads="1"/>
          </p:cNvSpPr>
          <p:nvPr/>
        </p:nvSpPr>
        <p:spPr bwMode="auto">
          <a:xfrm rot="10800000">
            <a:off x="3708400" y="95504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4" name="AutoShape 42"/>
          <p:cNvSpPr>
            <a:spLocks noChangeArrowheads="1"/>
          </p:cNvSpPr>
          <p:nvPr/>
        </p:nvSpPr>
        <p:spPr bwMode="auto">
          <a:xfrm rot="5400000">
            <a:off x="1404143" y="371713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5" name="AutoShape 43"/>
          <p:cNvSpPr>
            <a:spLocks noChangeArrowheads="1"/>
          </p:cNvSpPr>
          <p:nvPr/>
        </p:nvSpPr>
        <p:spPr bwMode="auto">
          <a:xfrm rot="-5400000">
            <a:off x="2051843" y="371713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6" name="AutoShape 44"/>
          <p:cNvSpPr>
            <a:spLocks noChangeArrowheads="1"/>
          </p:cNvSpPr>
          <p:nvPr/>
        </p:nvSpPr>
        <p:spPr bwMode="auto">
          <a:xfrm>
            <a:off x="3924300" y="53006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8" name="AutoShape 46"/>
          <p:cNvSpPr>
            <a:spLocks noChangeArrowheads="1"/>
          </p:cNvSpPr>
          <p:nvPr/>
        </p:nvSpPr>
        <p:spPr bwMode="auto">
          <a:xfrm rot="10800000">
            <a:off x="3852863" y="206057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9" name="Rectangle 47"/>
          <p:cNvSpPr>
            <a:spLocks noChangeArrowheads="1"/>
          </p:cNvSpPr>
          <p:nvPr/>
        </p:nvSpPr>
        <p:spPr bwMode="auto">
          <a:xfrm>
            <a:off x="4859338" y="1341438"/>
            <a:ext cx="3889375" cy="51831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20" name="Rectangle 48"/>
          <p:cNvSpPr>
            <a:spLocks noChangeArrowheads="1"/>
          </p:cNvSpPr>
          <p:nvPr/>
        </p:nvSpPr>
        <p:spPr bwMode="auto">
          <a:xfrm>
            <a:off x="1116013" y="1341438"/>
            <a:ext cx="2592387" cy="51831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21" name="Text Box 49"/>
          <p:cNvSpPr txBox="1">
            <a:spLocks noChangeArrowheads="1"/>
          </p:cNvSpPr>
          <p:nvPr/>
        </p:nvSpPr>
        <p:spPr bwMode="auto">
          <a:xfrm>
            <a:off x="1476375" y="1125538"/>
            <a:ext cx="1944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/>
              <a:t>vnější prvky systému</a:t>
            </a:r>
          </a:p>
        </p:txBody>
      </p:sp>
      <p:sp>
        <p:nvSpPr>
          <p:cNvPr id="540722" name="Text Box 50"/>
          <p:cNvSpPr txBox="1">
            <a:spLocks noChangeArrowheads="1"/>
          </p:cNvSpPr>
          <p:nvPr/>
        </p:nvSpPr>
        <p:spPr bwMode="auto">
          <a:xfrm>
            <a:off x="5795963" y="1125538"/>
            <a:ext cx="194468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/>
              <a:t>vnitřní prvky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4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4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4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1" grpId="0" animBg="1"/>
      <p:bldP spid="540709" grpId="0" animBg="1"/>
      <p:bldP spid="540708" grpId="0" animBg="1"/>
      <p:bldP spid="540695" grpId="0" animBg="1"/>
      <p:bldP spid="540700" grpId="0" animBg="1"/>
      <p:bldP spid="540702" grpId="0" animBg="1"/>
      <p:bldP spid="540703" grpId="0" animBg="1"/>
      <p:bldP spid="540704" grpId="0" animBg="1"/>
      <p:bldP spid="540706" grpId="0" animBg="1"/>
      <p:bldP spid="540710" grpId="0" animBg="1"/>
      <p:bldP spid="540711" grpId="0" animBg="1"/>
      <p:bldP spid="540712" grpId="0" animBg="1"/>
      <p:bldP spid="540714" grpId="0" animBg="1"/>
      <p:bldP spid="540715" grpId="0" animBg="1"/>
      <p:bldP spid="540716" grpId="0" animBg="1"/>
      <p:bldP spid="540718" grpId="0" animBg="1"/>
      <p:bldP spid="540719" grpId="0" animBg="1"/>
      <p:bldP spid="540720" grpId="0" animBg="1"/>
      <p:bldP spid="540721" grpId="0" animBg="1"/>
      <p:bldP spid="5407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Knihovník</a:t>
            </a:r>
            <a:endParaRPr lang="uk-UA" sz="8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Librarian v Googlu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30908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ANd9GcRCa7qSJRNtzZb7qcXh8PH9yWElfoIuIWOBPBRL5A3--1RssBFJ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38388"/>
            <a:ext cx="341788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051050" y="602138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2011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011863" y="602138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 smtClean="0"/>
              <a:t>2012 a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z="32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23764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28797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22738"/>
            <a:ext cx="26876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2003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17065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2239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conanthelibrari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266541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Harmonogram kurzu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 smtClean="0"/>
              <a:t>přednášky:</a:t>
            </a:r>
          </a:p>
          <a:p>
            <a:pPr lvl="1"/>
            <a:r>
              <a:rPr lang="cs-CZ" b="1" dirty="0" smtClean="0"/>
              <a:t>20.9</a:t>
            </a:r>
            <a:r>
              <a:rPr lang="cs-CZ" b="1" dirty="0" smtClean="0"/>
              <a:t>.,</a:t>
            </a:r>
            <a:r>
              <a:rPr lang="cs-CZ" dirty="0" smtClean="0"/>
              <a:t> </a:t>
            </a:r>
            <a:r>
              <a:rPr lang="cs-CZ" dirty="0" smtClean="0"/>
              <a:t>4.10</a:t>
            </a:r>
            <a:r>
              <a:rPr lang="cs-CZ" dirty="0" smtClean="0"/>
              <a:t>., </a:t>
            </a:r>
            <a:r>
              <a:rPr lang="cs-CZ" b="1" dirty="0" smtClean="0"/>
              <a:t>11.10</a:t>
            </a:r>
            <a:r>
              <a:rPr lang="cs-CZ" b="1" dirty="0" smtClean="0"/>
              <a:t>.</a:t>
            </a:r>
            <a:r>
              <a:rPr lang="cs-CZ" dirty="0" smtClean="0"/>
              <a:t>, </a:t>
            </a:r>
            <a:r>
              <a:rPr lang="cs-CZ" dirty="0" smtClean="0"/>
              <a:t>18.10</a:t>
            </a:r>
            <a:r>
              <a:rPr lang="cs-CZ" dirty="0" smtClean="0"/>
              <a:t>., </a:t>
            </a:r>
            <a:r>
              <a:rPr lang="cs-CZ" dirty="0" smtClean="0"/>
              <a:t>25.10</a:t>
            </a:r>
            <a:r>
              <a:rPr lang="cs-CZ" dirty="0" smtClean="0"/>
              <a:t>., </a:t>
            </a:r>
            <a:r>
              <a:rPr lang="cs-CZ" b="1" dirty="0" smtClean="0"/>
              <a:t>1.11</a:t>
            </a:r>
            <a:r>
              <a:rPr lang="cs-CZ" b="1" dirty="0" smtClean="0"/>
              <a:t>.</a:t>
            </a:r>
            <a:r>
              <a:rPr lang="cs-CZ" dirty="0" smtClean="0"/>
              <a:t>, </a:t>
            </a:r>
            <a:r>
              <a:rPr lang="cs-CZ" dirty="0" smtClean="0"/>
              <a:t>8.11</a:t>
            </a:r>
            <a:r>
              <a:rPr lang="cs-CZ" dirty="0" smtClean="0"/>
              <a:t>., </a:t>
            </a:r>
            <a:r>
              <a:rPr lang="cs-CZ" dirty="0" smtClean="0"/>
              <a:t>15.11</a:t>
            </a:r>
            <a:r>
              <a:rPr lang="cs-CZ" dirty="0" smtClean="0"/>
              <a:t>., </a:t>
            </a:r>
            <a:r>
              <a:rPr lang="cs-CZ" b="1" dirty="0" smtClean="0"/>
              <a:t>22.11</a:t>
            </a:r>
            <a:r>
              <a:rPr lang="cs-CZ" b="1" dirty="0" smtClean="0"/>
              <a:t>.</a:t>
            </a:r>
            <a:r>
              <a:rPr lang="cs-CZ" dirty="0" smtClean="0"/>
              <a:t>, </a:t>
            </a:r>
            <a:r>
              <a:rPr lang="cs-CZ" dirty="0" smtClean="0"/>
              <a:t>29.11</a:t>
            </a:r>
            <a:r>
              <a:rPr lang="cs-CZ" dirty="0" smtClean="0"/>
              <a:t>.,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smtClean="0"/>
              <a:t>6.12</a:t>
            </a:r>
            <a:r>
              <a:rPr lang="cs-CZ" dirty="0" smtClean="0"/>
              <a:t>. </a:t>
            </a:r>
          </a:p>
          <a:p>
            <a:r>
              <a:rPr lang="cs-CZ" dirty="0" smtClean="0"/>
              <a:t>22.11</a:t>
            </a:r>
            <a:r>
              <a:rPr lang="cs-CZ" dirty="0" smtClean="0"/>
              <a:t>. - prezentace vybraných projektů</a:t>
            </a:r>
          </a:p>
          <a:p>
            <a:r>
              <a:rPr lang="cs-CZ" dirty="0" smtClean="0"/>
              <a:t>29.11</a:t>
            </a:r>
            <a:r>
              <a:rPr lang="cs-CZ" dirty="0" smtClean="0"/>
              <a:t>. a </a:t>
            </a:r>
            <a:r>
              <a:rPr lang="cs-CZ" dirty="0" smtClean="0"/>
              <a:t>6.12</a:t>
            </a:r>
            <a:r>
              <a:rPr lang="cs-CZ" dirty="0" smtClean="0"/>
              <a:t>. – externí lektor</a:t>
            </a:r>
          </a:p>
          <a:p>
            <a:pPr lvl="1"/>
            <a:r>
              <a:rPr lang="cs-CZ" dirty="0" smtClean="0"/>
              <a:t>přednáší Adéla </a:t>
            </a:r>
            <a:r>
              <a:rPr lang="cs-CZ" dirty="0" err="1" smtClean="0"/>
              <a:t>Dilhofová</a:t>
            </a:r>
            <a:r>
              <a:rPr lang="cs-CZ" dirty="0" smtClean="0"/>
              <a:t> z MZK</a:t>
            </a:r>
          </a:p>
          <a:p>
            <a:r>
              <a:rPr lang="cs-CZ" dirty="0" smtClean="0"/>
              <a:t>13.12</a:t>
            </a:r>
            <a:r>
              <a:rPr lang="cs-CZ" dirty="0" smtClean="0"/>
              <a:t>. - písemný test</a:t>
            </a:r>
          </a:p>
          <a:p>
            <a:pPr lvl="1" eaLnBrk="1" hangingPunct="1"/>
            <a:r>
              <a:rPr lang="cs-CZ" dirty="0" smtClean="0"/>
              <a:t>další termíny budou vyhlášeny v </a:t>
            </a:r>
            <a:r>
              <a:rPr lang="cs-CZ" dirty="0" err="1" smtClean="0"/>
              <a:t>ISu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České knihovnické legendy</a:t>
            </a:r>
          </a:p>
        </p:txBody>
      </p:sp>
      <p:pic>
        <p:nvPicPr>
          <p:cNvPr id="22531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095500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0800"/>
            <a:ext cx="2028825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55575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286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4427538" y="6380163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Jaromír Borecký</a:t>
            </a:r>
          </a:p>
        </p:txBody>
      </p:sp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1619250" y="3789363"/>
            <a:ext cx="151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Jiří Mahen</a:t>
            </a:r>
          </a:p>
        </p:txBody>
      </p:sp>
      <p:sp>
        <p:nvSpPr>
          <p:cNvPr id="529420" name="Text Box 12"/>
          <p:cNvSpPr txBox="1">
            <a:spLocks noChangeArrowheads="1"/>
          </p:cNvSpPr>
          <p:nvPr/>
        </p:nvSpPr>
        <p:spPr bwMode="auto">
          <a:xfrm>
            <a:off x="6729413" y="6237288"/>
            <a:ext cx="1801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Zdeněk Václav Tobolka</a:t>
            </a: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7092950" y="3227388"/>
            <a:ext cx="1512888" cy="274637"/>
          </a:xfrm>
          <a:prstGeom prst="rect">
            <a:avLst/>
          </a:prstGeom>
          <a:solidFill>
            <a:srgbClr val="C0C0C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Jiří Cejpek</a:t>
            </a:r>
          </a:p>
        </p:txBody>
      </p:sp>
      <p:pic>
        <p:nvPicPr>
          <p:cNvPr id="22539" name="Picture 1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1655763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26" name="Text Box 18"/>
          <p:cNvSpPr txBox="1">
            <a:spLocks noChangeArrowheads="1"/>
          </p:cNvSpPr>
          <p:nvPr/>
        </p:nvSpPr>
        <p:spPr bwMode="auto">
          <a:xfrm>
            <a:off x="3563938" y="2722563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Miroslav Nádvorník</a:t>
            </a:r>
          </a:p>
        </p:txBody>
      </p:sp>
      <p:pic>
        <p:nvPicPr>
          <p:cNvPr id="22541" name="Picture 19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65625"/>
            <a:ext cx="1628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28" name="Text Box 20"/>
          <p:cNvSpPr txBox="1">
            <a:spLocks noChangeArrowheads="1"/>
          </p:cNvSpPr>
          <p:nvPr/>
        </p:nvSpPr>
        <p:spPr bwMode="auto">
          <a:xfrm>
            <a:off x="1403350" y="6308725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Antonín Sova</a:t>
            </a:r>
          </a:p>
        </p:txBody>
      </p:sp>
      <p:pic>
        <p:nvPicPr>
          <p:cNvPr id="22543" name="Picture 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96975"/>
            <a:ext cx="1516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64163" y="2924175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Ladislav Jan Živný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8" grpId="0"/>
      <p:bldP spid="529419" grpId="0"/>
      <p:bldP spid="529420" grpId="0"/>
      <p:bldP spid="529421" grpId="0" animBg="1"/>
      <p:bldP spid="529426" grpId="0"/>
      <p:bldP spid="52942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...a další knihovník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Knihovník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pracovník knihovny</a:t>
            </a:r>
          </a:p>
          <a:p>
            <a:pPr eaLnBrk="1" hangingPunct="1"/>
            <a:r>
              <a:rPr lang="cs-CZ" smtClean="0"/>
              <a:t>vykonávající odborné knihovnické práce</a:t>
            </a:r>
          </a:p>
          <a:p>
            <a:pPr lvl="1" eaLnBrk="1" hangingPunct="1"/>
            <a:r>
              <a:rPr lang="cs-CZ" smtClean="0"/>
              <a:t>výběr, zpracování, organizování, vyhledávání dokumentů</a:t>
            </a:r>
          </a:p>
          <a:p>
            <a:pPr lvl="1" eaLnBrk="1" hangingPunct="1"/>
            <a:r>
              <a:rPr lang="cs-CZ" smtClean="0"/>
              <a:t>zpřístupňování/dodávání dokumentů a informací uživatelům knihovny</a:t>
            </a:r>
          </a:p>
          <a:p>
            <a:pPr lvl="1" eaLnBrk="1" hangingPunct="1"/>
            <a:r>
              <a:rPr lang="cs-CZ" smtClean="0"/>
              <a:t>technologie</a:t>
            </a:r>
          </a:p>
          <a:p>
            <a:pPr lvl="1" eaLnBrk="1" hangingPunct="1"/>
            <a:r>
              <a:rPr 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Ideální knihovník?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5214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Knihovnické činnosti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266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5800725" cy="418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Knihovnické profese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Znáte nějaké knihovnické profese?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196975"/>
            <a:ext cx="3611562" cy="51847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1800" dirty="0" smtClean="0"/>
              <a:t>SHONTZ, Priscilla K., </a:t>
            </a:r>
            <a:r>
              <a:rPr lang="cs-CZ" sz="1800" dirty="0" smtClean="0"/>
              <a:t>Richard </a:t>
            </a:r>
            <a:r>
              <a:rPr lang="cs-CZ" sz="1800" dirty="0" smtClean="0"/>
              <a:t>A. </a:t>
            </a:r>
            <a:r>
              <a:rPr lang="cs-CZ" sz="1800" dirty="0" smtClean="0"/>
              <a:t>MURRAY </a:t>
            </a:r>
            <a:r>
              <a:rPr lang="cs-CZ" sz="1800" dirty="0" smtClean="0"/>
              <a:t>(</a:t>
            </a:r>
            <a:r>
              <a:rPr lang="cs-CZ" sz="1800" dirty="0" err="1" smtClean="0"/>
              <a:t>eds</a:t>
            </a:r>
            <a:r>
              <a:rPr lang="cs-CZ" sz="1800" dirty="0" smtClean="0"/>
              <a:t>). </a:t>
            </a:r>
            <a:r>
              <a:rPr lang="cs-CZ" sz="1800" i="1" dirty="0" smtClean="0"/>
              <a:t>A </a:t>
            </a:r>
            <a:r>
              <a:rPr lang="cs-CZ" sz="1800" i="1" dirty="0" err="1" smtClean="0"/>
              <a:t>day</a:t>
            </a:r>
            <a:r>
              <a:rPr lang="cs-CZ" sz="1800" i="1" dirty="0" smtClean="0"/>
              <a:t> in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life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career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options</a:t>
            </a:r>
            <a:r>
              <a:rPr lang="cs-CZ" sz="1800" i="1" dirty="0" smtClean="0"/>
              <a:t> in </a:t>
            </a:r>
            <a:r>
              <a:rPr lang="cs-CZ" sz="1800" i="1" dirty="0" err="1" smtClean="0"/>
              <a:t>library</a:t>
            </a:r>
            <a:r>
              <a:rPr lang="cs-CZ" sz="1800" i="1" dirty="0" smtClean="0"/>
              <a:t> and </a:t>
            </a:r>
            <a:r>
              <a:rPr lang="cs-CZ" sz="1800" i="1" dirty="0" err="1" smtClean="0"/>
              <a:t>information</a:t>
            </a:r>
            <a:r>
              <a:rPr lang="cs-CZ" sz="1800" i="1" dirty="0" smtClean="0"/>
              <a:t> science</a:t>
            </a:r>
            <a:r>
              <a:rPr lang="cs-CZ" sz="1800" dirty="0" smtClean="0"/>
              <a:t>. </a:t>
            </a:r>
            <a:r>
              <a:rPr lang="cs-CZ" sz="1800" dirty="0" smtClean="0"/>
              <a:t>London: </a:t>
            </a:r>
            <a:r>
              <a:rPr lang="cs-CZ" sz="1800" dirty="0" err="1" smtClean="0"/>
              <a:t>Libraries</a:t>
            </a:r>
            <a:r>
              <a:rPr lang="cs-CZ" sz="1800" dirty="0" smtClean="0"/>
              <a:t> </a:t>
            </a:r>
            <a:r>
              <a:rPr lang="cs-CZ" sz="1800" dirty="0" err="1" smtClean="0"/>
              <a:t>Unlimited</a:t>
            </a:r>
            <a:r>
              <a:rPr lang="cs-CZ" sz="1800" dirty="0" smtClean="0"/>
              <a:t>, c2007. 443 s. ISBN 15-915-8364-0.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cs-CZ" sz="1800" dirty="0" smtClean="0"/>
          </a:p>
          <a:p>
            <a:pPr eaLnBrk="1" hangingPunct="1">
              <a:lnSpc>
                <a:spcPct val="110000"/>
              </a:lnSpc>
            </a:pPr>
            <a:r>
              <a:rPr lang="cs-CZ" sz="1800" dirty="0" smtClean="0">
                <a:hlinkClick r:id="rId3"/>
              </a:rPr>
              <a:t>seznam povolání</a:t>
            </a:r>
            <a:r>
              <a:rPr lang="cs-CZ" sz="1800" dirty="0" smtClean="0"/>
              <a:t> v oblasti knihovnictví a informační vědy</a:t>
            </a:r>
          </a:p>
          <a:p>
            <a:pPr eaLnBrk="1" hangingPunct="1">
              <a:lnSpc>
                <a:spcPct val="110000"/>
              </a:lnSpc>
            </a:pPr>
            <a:r>
              <a:rPr lang="cs-CZ" sz="1800" dirty="0" smtClean="0"/>
              <a:t>rozděleno dle typů knihoven</a:t>
            </a:r>
            <a:endParaRPr lang="cs-CZ" sz="1900" dirty="0" smtClean="0"/>
          </a:p>
          <a:p>
            <a:pPr lvl="1" eaLnBrk="1" hangingPunct="1">
              <a:lnSpc>
                <a:spcPct val="90000"/>
              </a:lnSpc>
            </a:pPr>
            <a:endParaRPr lang="cs-CZ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29699" name="Picture 3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9702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1150"/>
            <a:ext cx="61356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Předpoklady pro ukončení kurzu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81088"/>
            <a:ext cx="7777162" cy="5661025"/>
          </a:xfrm>
        </p:spPr>
        <p:txBody>
          <a:bodyPr/>
          <a:lstStyle/>
          <a:p>
            <a:pPr eaLnBrk="1" hangingPunct="1"/>
            <a:r>
              <a:rPr lang="cs-CZ" sz="2900" dirty="0" smtClean="0"/>
              <a:t>projekt</a:t>
            </a:r>
          </a:p>
          <a:p>
            <a:pPr lvl="1" eaLnBrk="1" hangingPunct="1"/>
            <a:r>
              <a:rPr lang="cs-CZ" sz="2300" dirty="0" smtClean="0"/>
              <a:t>test služeb vybrané knihovny</a:t>
            </a:r>
          </a:p>
          <a:p>
            <a:pPr lvl="2" eaLnBrk="1" hangingPunct="1"/>
            <a:r>
              <a:rPr lang="cs-CZ" dirty="0" smtClean="0"/>
              <a:t>jaké služby nabízí, 3 z nich otestujete</a:t>
            </a:r>
          </a:p>
          <a:p>
            <a:pPr lvl="2" eaLnBrk="1" hangingPunct="1"/>
            <a:r>
              <a:rPr lang="cs-CZ" dirty="0" smtClean="0"/>
              <a:t>nutná osobní návštěva knihovny</a:t>
            </a:r>
          </a:p>
          <a:p>
            <a:pPr lvl="1" eaLnBrk="1" hangingPunct="1"/>
            <a:r>
              <a:rPr lang="cs-CZ" sz="2300" dirty="0" smtClean="0"/>
              <a:t>max. 5 studentů na projekt</a:t>
            </a:r>
          </a:p>
          <a:p>
            <a:pPr lvl="2" eaLnBrk="1" hangingPunct="1"/>
            <a:r>
              <a:rPr lang="cs-CZ" dirty="0" smtClean="0"/>
              <a:t>knihovnu a členy týmu nahlásit do </a:t>
            </a:r>
            <a:r>
              <a:rPr lang="cs-CZ" dirty="0" smtClean="0"/>
              <a:t>27.9.2013</a:t>
            </a:r>
            <a:endParaRPr lang="cs-CZ" dirty="0" smtClean="0"/>
          </a:p>
          <a:p>
            <a:pPr lvl="2" eaLnBrk="1" hangingPunct="1"/>
            <a:r>
              <a:rPr lang="cs-CZ" dirty="0" smtClean="0"/>
              <a:t>registrace v </a:t>
            </a:r>
            <a:r>
              <a:rPr lang="cs-CZ" dirty="0" smtClean="0">
                <a:hlinkClick r:id="rId3"/>
              </a:rPr>
              <a:t>Google </a:t>
            </a:r>
            <a:r>
              <a:rPr lang="cs-CZ" dirty="0" err="1" smtClean="0">
                <a:hlinkClick r:id="rId3"/>
              </a:rPr>
              <a:t>Docs</a:t>
            </a:r>
            <a:endParaRPr lang="cs-CZ" dirty="0" smtClean="0"/>
          </a:p>
          <a:p>
            <a:pPr lvl="1" eaLnBrk="1" hangingPunct="1"/>
            <a:r>
              <a:rPr lang="cs-CZ" sz="2300" dirty="0" smtClean="0"/>
              <a:t>písemně do </a:t>
            </a:r>
            <a:r>
              <a:rPr lang="cs-CZ" sz="2300" dirty="0" smtClean="0"/>
              <a:t>15.11.2013</a:t>
            </a:r>
            <a:endParaRPr lang="cs-CZ" sz="2300" dirty="0" smtClean="0"/>
          </a:p>
          <a:p>
            <a:pPr lvl="2" eaLnBrk="1" hangingPunct="1"/>
            <a:r>
              <a:rPr lang="cs-CZ" dirty="0" err="1" smtClean="0"/>
              <a:t>odevzdávárna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2" eaLnBrk="1" hangingPunct="1"/>
            <a:r>
              <a:rPr lang="cs-CZ" dirty="0" smtClean="0"/>
              <a:t>náležitosti odborné práce</a:t>
            </a:r>
            <a:r>
              <a:rPr lang="cs-CZ" dirty="0" smtClean="0"/>
              <a:t>!!!, rozsah 10-15 stran</a:t>
            </a:r>
            <a:endParaRPr lang="cs-CZ" dirty="0" smtClean="0"/>
          </a:p>
          <a:p>
            <a:pPr lvl="1" eaLnBrk="1" hangingPunct="1"/>
            <a:r>
              <a:rPr lang="cs-CZ" dirty="0" smtClean="0"/>
              <a:t>struktura</a:t>
            </a:r>
          </a:p>
          <a:p>
            <a:pPr lvl="2" eaLnBrk="1" hangingPunct="1"/>
            <a:r>
              <a:rPr lang="cs-CZ" dirty="0" smtClean="0"/>
              <a:t>úvod (proč jste si vybrali zrovna tuto knihovnu)</a:t>
            </a:r>
          </a:p>
          <a:p>
            <a:pPr lvl="2" eaLnBrk="1" hangingPunct="1"/>
            <a:r>
              <a:rPr lang="cs-CZ" dirty="0" smtClean="0"/>
              <a:t>stručné představení knihovny/pobočky</a:t>
            </a:r>
          </a:p>
          <a:p>
            <a:pPr lvl="2" eaLnBrk="1" hangingPunct="1"/>
            <a:r>
              <a:rPr lang="cs-CZ" dirty="0" smtClean="0"/>
              <a:t>přehled služeb s krátkým popisem</a:t>
            </a:r>
          </a:p>
          <a:p>
            <a:pPr lvl="2" eaLnBrk="1" hangingPunct="1"/>
            <a:r>
              <a:rPr lang="cs-CZ" dirty="0" smtClean="0"/>
              <a:t>výsledky testování vybraných služeb + závěr</a:t>
            </a:r>
            <a:endParaRPr lang="cs-CZ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Předpoklady pro ukončení kurzu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900" smtClean="0"/>
              <a:t>test</a:t>
            </a:r>
          </a:p>
          <a:p>
            <a:pPr lvl="1" eaLnBrk="1" hangingPunct="1"/>
            <a:r>
              <a:rPr lang="cs-CZ" sz="2300" smtClean="0"/>
              <a:t>termíny budou vyhlášeny v ISu</a:t>
            </a:r>
          </a:p>
          <a:p>
            <a:pPr lvl="1" eaLnBrk="1" hangingPunct="1"/>
            <a:r>
              <a:rPr lang="cs-CZ" sz="2300" smtClean="0"/>
              <a:t>znalosti z kurzu, fakta a praxe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Úvodní hodina</a:t>
            </a:r>
          </a:p>
          <a:p>
            <a:pPr lvl="1" eaLnBrk="1" hangingPunct="1"/>
            <a:r>
              <a:rPr lang="cs-CZ" smtClean="0"/>
              <a:t>role knihovníka, informační povolání, postavení knihoven</a:t>
            </a:r>
          </a:p>
          <a:p>
            <a:pPr eaLnBrk="1" hangingPunct="1"/>
            <a:r>
              <a:rPr lang="cs-CZ" smtClean="0"/>
              <a:t>Vývoj knihovnictví v ČR po r. 1989</a:t>
            </a:r>
          </a:p>
          <a:p>
            <a:pPr lvl="1" eaLnBrk="1" hangingPunct="1"/>
            <a:r>
              <a:rPr lang="cs-CZ" smtClean="0"/>
              <a:t>změny v knihovnictví, trendy, budoucnost</a:t>
            </a:r>
          </a:p>
          <a:p>
            <a:pPr eaLnBrk="1" hangingPunct="1"/>
            <a:r>
              <a:rPr lang="cs-CZ" smtClean="0"/>
              <a:t>Koncepce rozvoje knihoven 2011-14</a:t>
            </a:r>
          </a:p>
          <a:p>
            <a:pPr lvl="1" eaLnBrk="1" hangingPunct="1"/>
            <a:r>
              <a:rPr lang="cs-CZ" smtClean="0"/>
              <a:t>popis koncepce, orientace na služby pro uživatele, fondy, financování, legislativa </a:t>
            </a:r>
          </a:p>
          <a:p>
            <a:pPr eaLnBrk="1" hangingPunct="1"/>
            <a:r>
              <a:rPr lang="cs-CZ" smtClean="0"/>
              <a:t>Legislativa</a:t>
            </a:r>
          </a:p>
          <a:p>
            <a:pPr lvl="1" eaLnBrk="1" hangingPunct="1"/>
            <a:r>
              <a:rPr lang="cs-CZ" smtClean="0"/>
              <a:t>zákony, vyhlášky, nařízení a normy platné pro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knihoven</a:t>
            </a:r>
          </a:p>
          <a:p>
            <a:pPr lvl="1" eaLnBrk="1" hangingPunct="1"/>
            <a:r>
              <a:rPr lang="cs-CZ" smtClean="0"/>
              <a:t>rozdělení knihoven, funkce knihoven, rozdílné potřeby</a:t>
            </a:r>
          </a:p>
          <a:p>
            <a:pPr eaLnBrk="1" hangingPunct="1"/>
            <a:r>
              <a:rPr lang="cs-CZ" smtClean="0"/>
              <a:t>Základní činnosti v knihovnách</a:t>
            </a:r>
          </a:p>
          <a:p>
            <a:pPr lvl="1" eaLnBrk="1" hangingPunct="1"/>
            <a:r>
              <a:rPr lang="cs-CZ" smtClean="0"/>
              <a:t>výpůjční, akvizice, katalogizace, MVS, digitalizace, ochrana fondu, informační vzdělávání, podpora čtenářství, nové služby, technologie, ...</a:t>
            </a:r>
          </a:p>
          <a:p>
            <a:pPr eaLnBrk="1" hangingPunct="1"/>
            <a:r>
              <a:rPr lang="cs-CZ" smtClean="0"/>
              <a:t>Knihovnické a informační služby,  </a:t>
            </a:r>
          </a:p>
          <a:p>
            <a:pPr lvl="1" eaLnBrk="1" hangingPunct="1"/>
            <a:r>
              <a:rPr lang="cs-CZ" smtClean="0"/>
              <a:t>výpůjční, reprografické, rešeršní, meziknihovní,...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Typologie dokumentů</a:t>
            </a:r>
          </a:p>
          <a:p>
            <a:pPr lvl="1" eaLnBrk="1" hangingPunct="1"/>
            <a:r>
              <a:rPr lang="cs-CZ" smtClean="0"/>
              <a:t>rozdělení dokumentů a jejich identifikace</a:t>
            </a:r>
          </a:p>
          <a:p>
            <a:pPr eaLnBrk="1" hangingPunct="1"/>
            <a:r>
              <a:rPr lang="cs-CZ" smtClean="0"/>
              <a:t>Veřejné knihovny a jejich funkce</a:t>
            </a:r>
          </a:p>
          <a:p>
            <a:pPr lvl="1" eaLnBrk="1" hangingPunct="1"/>
            <a:r>
              <a:rPr lang="cs-CZ" smtClean="0"/>
              <a:t>k čemu jsou veřejné knihovny, jaká je jejich role ve společnosti, čím jsou specifické např. od akademických,...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Co je knihovna?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NTK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41438"/>
            <a:ext cx="74263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3586</TotalTime>
  <Words>561</Words>
  <Application>Microsoft Office PowerPoint</Application>
  <PresentationFormat>Předvádění na obrazovce (4:3)</PresentationFormat>
  <Paragraphs>123</Paragraphs>
  <Slides>27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Tahoma</vt:lpstr>
      <vt:lpstr>Verdana</vt:lpstr>
      <vt:lpstr>Wingdings</vt:lpstr>
      <vt:lpstr>template</vt:lpstr>
      <vt:lpstr>Metody knihovnické práce (VIKBA04)</vt:lpstr>
      <vt:lpstr>Harmonogram kurzu</vt:lpstr>
      <vt:lpstr>Předpoklady pro ukončení kurzu</vt:lpstr>
      <vt:lpstr>Předpoklady pro ukončení kurzu</vt:lpstr>
      <vt:lpstr>Obsah kurzu</vt:lpstr>
      <vt:lpstr>Obsah kurzu</vt:lpstr>
      <vt:lpstr>Obsah kurzu</vt:lpstr>
      <vt:lpstr>Co je knihovna?</vt:lpstr>
      <vt:lpstr>NTK</vt:lpstr>
      <vt:lpstr>ÚK FF MU</vt:lpstr>
      <vt:lpstr>Národní knihovna - Klementinum </vt:lpstr>
      <vt:lpstr>Knihovna obce Kujavy</vt:lpstr>
      <vt:lpstr>Bibliobus</vt:lpstr>
      <vt:lpstr>...a tohle taky měla být knihovna ;)</vt:lpstr>
      <vt:lpstr>Charakteristika knihovny</vt:lpstr>
      <vt:lpstr>Informační systém knihovny</vt:lpstr>
      <vt:lpstr>Knihovník</vt:lpstr>
      <vt:lpstr>Librarian v Googlu</vt:lpstr>
      <vt:lpstr>Prezentace aplikace PowerPoint</vt:lpstr>
      <vt:lpstr>České knihovnické legendy</vt:lpstr>
      <vt:lpstr>...a další knihovník</vt:lpstr>
      <vt:lpstr>Knihovník</vt:lpstr>
      <vt:lpstr>Ideální knihovník?</vt:lpstr>
      <vt:lpstr>Knihovnické činnosti</vt:lpstr>
      <vt:lpstr>Knihovnické profese</vt:lpstr>
      <vt:lpstr>Znáte nějaké knihovnické profese?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148</cp:revision>
  <dcterms:created xsi:type="dcterms:W3CDTF">2008-06-02T21:04:14Z</dcterms:created>
  <dcterms:modified xsi:type="dcterms:W3CDTF">2013-09-19T21:54:15Z</dcterms:modified>
</cp:coreProperties>
</file>