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462" r:id="rId2"/>
    <p:sldId id="402" r:id="rId3"/>
    <p:sldId id="426" r:id="rId4"/>
    <p:sldId id="430" r:id="rId5"/>
    <p:sldId id="429" r:id="rId6"/>
    <p:sldId id="463" r:id="rId7"/>
    <p:sldId id="369" r:id="rId8"/>
    <p:sldId id="431" r:id="rId9"/>
    <p:sldId id="464" r:id="rId10"/>
    <p:sldId id="460" r:id="rId11"/>
    <p:sldId id="432" r:id="rId12"/>
    <p:sldId id="433" r:id="rId13"/>
    <p:sldId id="366" r:id="rId14"/>
    <p:sldId id="434" r:id="rId15"/>
    <p:sldId id="437" r:id="rId16"/>
    <p:sldId id="436" r:id="rId17"/>
    <p:sldId id="435" r:id="rId18"/>
    <p:sldId id="418" r:id="rId19"/>
    <p:sldId id="419" r:id="rId20"/>
    <p:sldId id="441" r:id="rId21"/>
    <p:sldId id="439" r:id="rId22"/>
    <p:sldId id="442" r:id="rId23"/>
    <p:sldId id="443" r:id="rId24"/>
    <p:sldId id="445" r:id="rId25"/>
    <p:sldId id="446" r:id="rId26"/>
    <p:sldId id="447" r:id="rId27"/>
    <p:sldId id="448" r:id="rId28"/>
    <p:sldId id="449" r:id="rId29"/>
    <p:sldId id="465" r:id="rId30"/>
    <p:sldId id="450" r:id="rId31"/>
    <p:sldId id="444" r:id="rId32"/>
    <p:sldId id="440" r:id="rId33"/>
    <p:sldId id="451" r:id="rId34"/>
    <p:sldId id="466" r:id="rId35"/>
    <p:sldId id="458" r:id="rId36"/>
    <p:sldId id="473" r:id="rId37"/>
    <p:sldId id="452" r:id="rId38"/>
    <p:sldId id="467" r:id="rId39"/>
    <p:sldId id="453" r:id="rId40"/>
    <p:sldId id="470" r:id="rId41"/>
    <p:sldId id="469" r:id="rId42"/>
    <p:sldId id="472" r:id="rId43"/>
    <p:sldId id="454" r:id="rId44"/>
    <p:sldId id="455" r:id="rId45"/>
    <p:sldId id="456" r:id="rId46"/>
    <p:sldId id="457" r:id="rId47"/>
    <p:sldId id="459" r:id="rId48"/>
    <p:sldId id="461" r:id="rId4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74" d="100"/>
          <a:sy n="74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496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86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EF64AA-C7F1-4B2A-8271-3D2BAD91DE5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726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25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36B6290-75B5-4151-AF7E-027E01750225}" type="slidenum">
              <a:rPr lang="ru-RU"/>
              <a:pPr eaLnBrk="1" hangingPunct="1"/>
              <a:t>2</a:t>
            </a:fld>
            <a:endParaRPr lang="ru-RU"/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626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765E36F-6725-4840-9F53-595F0E632438}" type="slidenum">
              <a:rPr lang="ru-RU"/>
              <a:pPr eaLnBrk="1" hangingPunct="1"/>
              <a:t>7</a:t>
            </a:fld>
            <a:endParaRPr lang="ru-RU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181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BB84432-28E8-481A-8675-CC6127F32198}" type="slidenum">
              <a:rPr lang="ru-RU"/>
              <a:pPr eaLnBrk="1" hangingPunct="1"/>
              <a:t>13</a:t>
            </a:fld>
            <a:endParaRPr lang="ru-RU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109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954A336-492D-4225-8ACB-BE95A89F8572}" type="slidenum">
              <a:rPr lang="ru-RU"/>
              <a:pPr eaLnBrk="1" hangingPunct="1"/>
              <a:t>18</a:t>
            </a:fld>
            <a:endParaRPr lang="ru-RU"/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443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607E3A3-8297-469C-A306-B8BFDFD9F1B9}" type="slidenum">
              <a:rPr lang="ru-RU" sz="1200"/>
              <a:pPr algn="r" eaLnBrk="1" hangingPunct="1"/>
              <a:t>20</a:t>
            </a:fld>
            <a:endParaRPr lang="ru-RU" sz="1200"/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441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16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93438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75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403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451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301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766636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40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637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63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1529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09288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25352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p.cz/pages/weba_vyhlaskapv_neper.htm" TargetMode="External"/><Relationship Id="rId2" Type="http://schemas.openxmlformats.org/officeDocument/2006/relationships/hyperlink" Target="http://www.nkp.cz/pages/weba_zakonpv_neper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git.cz/pages/sbirkatxt.asp?zdroj=sb00101&amp;cd=76&amp;typ=r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oou.cz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business.center.cz/business/pravo/zakony/verejne-zakazky/" TargetMode="External"/><Relationship Id="rId3" Type="http://schemas.openxmlformats.org/officeDocument/2006/relationships/hyperlink" Target="http://www.cz-museums.cz/amg/UserFiles/File/Deni%20v%20oboru/Legislativa/122.pdf" TargetMode="External"/><Relationship Id="rId7" Type="http://schemas.openxmlformats.org/officeDocument/2006/relationships/hyperlink" Target="http://www.sagit.cz/pages/uz.asp?tema_id=19&amp;cd=43&amp;typ=r&amp;det=61&amp;levelid=502493" TargetMode="External"/><Relationship Id="rId2" Type="http://schemas.openxmlformats.org/officeDocument/2006/relationships/hyperlink" Target="http://knihovnam.nkp.cz/docs/Zakon_273_1993_audiovizualni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bcanskyzakonik.justice.cz/cz/uvodni-stranka.html" TargetMode="External"/><Relationship Id="rId5" Type="http://schemas.openxmlformats.org/officeDocument/2006/relationships/hyperlink" Target="http://www.msmt.cz/uploads/soubory/zakony/VKZakonplatnezneni111_1998.pdf" TargetMode="External"/><Relationship Id="rId4" Type="http://schemas.openxmlformats.org/officeDocument/2006/relationships/hyperlink" Target="http://www.sagit.cz/pages/sbirkatxt.asp?zdroj=sb01067&amp;cd=76&amp;typ=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docs/Koncepce04_10.doc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dk.cz/koncepce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koncepce.knihovna.cz" TargetMode="External"/><Relationship Id="rId2" Type="http://schemas.openxmlformats.org/officeDocument/2006/relationships/hyperlink" Target="http://www.svkos.cz/data/xinha/sdruk/ks2010/koncepce_2011-2014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p.cz/o_knihovnach/AutZak/Index.ht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sekce.php3?page=03_Leg/01_LegPod/MetodVKIS_2011.htm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nihovny.cz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p.cz/o_knihovnach/AutZak/Index.htm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p.cz/o_knihovnach/AutZak/Index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cr.cz/cz/autorske-pravo/navrh-novely-autorskeho-zakona-predlozen-vlade-171520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p.cz/o-knihovne/odborne-cinnosti/oddeleni-periodik/povinny-vytisk/zakonypv" TargetMode="External"/><Relationship Id="rId2" Type="http://schemas.openxmlformats.org/officeDocument/2006/relationships/hyperlink" Target="http://knihovnam.nkp.cz/sekce.php3?page=03_Leg/01_LegPod/Zakon46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p.cz/o-knihovne/odborne-cinnosti/oddeleni-periodik/povinny-vytisk/prijemp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4800" smtClean="0">
                <a:solidFill>
                  <a:srgbClr val="FFFF00"/>
                </a:solidFill>
              </a:rPr>
              <a:t>Metody knihovnické práce (VIKBA04)</a:t>
            </a:r>
            <a:endParaRPr lang="uk-UA" sz="4800" smtClean="0">
              <a:solidFill>
                <a:srgbClr val="FFFF00"/>
              </a:solidFill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marL="0" indent="0" algn="r">
              <a:lnSpc>
                <a:spcPct val="100000"/>
              </a:lnSpc>
              <a:buFontTx/>
              <a:buNone/>
            </a:pPr>
            <a:r>
              <a:rPr lang="cs-CZ" sz="2400" b="1" smtClean="0">
                <a:solidFill>
                  <a:schemeClr val="bg1"/>
                </a:solidFill>
              </a:rPr>
              <a:t>Martin Krčál</a:t>
            </a:r>
            <a:endParaRPr lang="uk-UA" sz="2400" b="1" smtClean="0">
              <a:solidFill>
                <a:schemeClr val="bg1"/>
              </a:solidFill>
            </a:endParaRP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395288" y="616585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Tahoma" panose="020B0604030504040204" pitchFamily="34" charset="0"/>
              </a:rPr>
              <a:t>EIZ - kurz pro studenty KISK FF MU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Brno, </a:t>
            </a:r>
            <a:r>
              <a:rPr lang="cs-CZ" b="1" dirty="0" smtClean="0">
                <a:latin typeface="Tahoma" panose="020B0604030504040204" pitchFamily="34" charset="0"/>
              </a:rPr>
              <a:t>18. října 2013</a:t>
            </a:r>
            <a:endParaRPr lang="cs-CZ" dirty="0">
              <a:latin typeface="Tahoma" panose="020B0604030504040204" pitchFamily="34" charset="0"/>
            </a:endParaRP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684213" y="3068638"/>
            <a:ext cx="7920037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>
                <a:solidFill>
                  <a:schemeClr val="bg1"/>
                </a:solidFill>
                <a:latin typeface="Verdana" panose="020B0604030504040204" pitchFamily="34" charset="0"/>
              </a:rPr>
              <a:t>4. Další legislativa a koncepce rozvoje knihoven</a:t>
            </a:r>
          </a:p>
        </p:txBody>
      </p:sp>
      <p:pic>
        <p:nvPicPr>
          <p:cNvPr id="112647" name="Picture 7" descr="OPVK_MU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589588"/>
            <a:ext cx="5256212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Neperiodický tisk</a:t>
            </a:r>
            <a:endParaRPr lang="cs-CZ" sz="3200" smtClean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zákon 37/1995 ze dne 8. února 1995 o </a:t>
            </a:r>
            <a:r>
              <a:rPr lang="cs-CZ" b="1" smtClean="0"/>
              <a:t>neperiodických</a:t>
            </a:r>
            <a:r>
              <a:rPr lang="cs-CZ" smtClean="0"/>
              <a:t> publikacích</a:t>
            </a:r>
          </a:p>
          <a:p>
            <a:pPr lvl="1"/>
            <a:r>
              <a:rPr lang="cs-CZ" smtClean="0"/>
              <a:t>§3 a §4, sankce §5</a:t>
            </a:r>
          </a:p>
          <a:p>
            <a:r>
              <a:rPr lang="cs-CZ" smtClean="0"/>
              <a:t>do 30 dnů</a:t>
            </a:r>
          </a:p>
          <a:p>
            <a:r>
              <a:rPr lang="cs-CZ" smtClean="0"/>
              <a:t>nesplnění povinnosti</a:t>
            </a:r>
          </a:p>
          <a:p>
            <a:pPr lvl="1"/>
            <a:r>
              <a:rPr lang="cs-CZ" smtClean="0"/>
              <a:t>pokuta 15000Kč</a:t>
            </a:r>
          </a:p>
          <a:p>
            <a:pPr eaLnBrk="1" hangingPunct="1"/>
            <a:r>
              <a:rPr lang="cs-CZ" sz="2800" smtClean="0"/>
              <a:t>realizováno vyhláškou</a:t>
            </a:r>
          </a:p>
          <a:p>
            <a:pPr lvl="1" eaLnBrk="1" hangingPunct="1"/>
            <a:r>
              <a:rPr lang="cs-CZ" sz="2200" smtClean="0">
                <a:hlinkClick r:id="rId3"/>
              </a:rPr>
              <a:t>252/1995 Sb.</a:t>
            </a:r>
            <a:endParaRPr lang="cs-CZ" smtClean="0"/>
          </a:p>
          <a:p>
            <a:endParaRPr lang="cs-CZ" smtClean="0"/>
          </a:p>
          <a:p>
            <a:pPr>
              <a:buFontTx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Povinné výtisky – kdo má právo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2x Národní knihovna ČR</a:t>
            </a:r>
          </a:p>
          <a:p>
            <a:pPr eaLnBrk="1" hangingPunct="1"/>
            <a:r>
              <a:rPr lang="cs-CZ" sz="2800" smtClean="0"/>
              <a:t>1x MZK v Brně</a:t>
            </a:r>
          </a:p>
          <a:p>
            <a:pPr eaLnBrk="1" hangingPunct="1"/>
            <a:r>
              <a:rPr lang="cs-CZ" sz="2800" smtClean="0"/>
              <a:t>1x Státní vědecká knihovna v Olomouci</a:t>
            </a:r>
          </a:p>
          <a:p>
            <a:pPr eaLnBrk="1" hangingPunct="1"/>
            <a:r>
              <a:rPr lang="cs-CZ" sz="2800" smtClean="0"/>
              <a:t>1x krajské knihovně dle sídla vydavatele </a:t>
            </a:r>
          </a:p>
          <a:p>
            <a:pPr eaLnBrk="1" hangingPunct="1"/>
            <a:r>
              <a:rPr lang="cs-CZ" sz="2800" smtClean="0"/>
              <a:t>1x Knihovna a tiskárna pro nevidomé K. E. Macana v Praze</a:t>
            </a:r>
            <a:endParaRPr lang="cs-CZ" smtClean="0"/>
          </a:p>
          <a:p>
            <a:pPr lvl="1" eaLnBrk="1" hangingPunct="1"/>
            <a:r>
              <a:rPr lang="cs-CZ" smtClean="0"/>
              <a:t>jen pokud je určeno pro nevidomé a slabozraké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Písemně nabídnout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Knihovna AV ČR</a:t>
            </a:r>
          </a:p>
          <a:p>
            <a:pPr eaLnBrk="1" hangingPunct="1"/>
            <a:r>
              <a:rPr lang="cs-CZ" smtClean="0"/>
              <a:t>Parlamentní knihovna</a:t>
            </a:r>
          </a:p>
          <a:p>
            <a:pPr eaLnBrk="1" hangingPunct="1"/>
            <a:r>
              <a:rPr lang="cs-CZ" smtClean="0"/>
              <a:t>Národní technická knihovna v Praze</a:t>
            </a:r>
          </a:p>
          <a:p>
            <a:pPr eaLnBrk="1" hangingPunct="1"/>
            <a:r>
              <a:rPr lang="cs-CZ" smtClean="0"/>
              <a:t>Knihovna Národního muzea</a:t>
            </a:r>
          </a:p>
          <a:p>
            <a:pPr eaLnBrk="1" hangingPunct="1"/>
            <a:r>
              <a:rPr lang="cs-CZ" smtClean="0"/>
              <a:t>Knihovna Památníku písemnictví</a:t>
            </a:r>
          </a:p>
          <a:p>
            <a:pPr eaLnBrk="1" hangingPunct="1"/>
            <a:r>
              <a:rPr lang="cs-CZ" smtClean="0"/>
              <a:t>všechny krajské vědecké knihovny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6600" smtClean="0">
                <a:solidFill>
                  <a:srgbClr val="FFFF00"/>
                </a:solidFill>
              </a:rPr>
              <a:t>Zákon na ochranu osobních údajů</a:t>
            </a:r>
            <a:endParaRPr lang="uk-UA" sz="6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Ochrana osobních údajů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dirty="0" smtClean="0"/>
              <a:t>zákon </a:t>
            </a:r>
            <a:r>
              <a:rPr lang="cs-CZ" dirty="0" smtClean="0">
                <a:hlinkClick r:id="rId2"/>
              </a:rPr>
              <a:t>101/2000 Sb.</a:t>
            </a:r>
            <a:r>
              <a:rPr lang="cs-CZ" dirty="0" smtClean="0"/>
              <a:t>, o ochraně osobních údajů a o změně některých zákonů </a:t>
            </a:r>
          </a:p>
          <a:p>
            <a:pPr eaLnBrk="1" hangingPunct="1">
              <a:lnSpc>
                <a:spcPct val="110000"/>
              </a:lnSpc>
            </a:pPr>
            <a:r>
              <a:rPr lang="cs-CZ" dirty="0" smtClean="0"/>
              <a:t>osobní údaje zpracovávané: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státními orgány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orgány územní samosprávy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jiné orgány veřejné moci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fyzické a právnické osoby</a:t>
            </a:r>
          </a:p>
          <a:p>
            <a:pPr eaLnBrk="1" hangingPunct="1">
              <a:lnSpc>
                <a:spcPct val="110000"/>
              </a:lnSpc>
            </a:pPr>
            <a:r>
              <a:rPr lang="cs-CZ" dirty="0" smtClean="0"/>
              <a:t>automatizovaně nebo jinak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ucelená DB, ne nahodile nebo pro sebe</a:t>
            </a:r>
          </a:p>
          <a:p>
            <a:pPr eaLnBrk="1" hangingPunct="1">
              <a:lnSpc>
                <a:spcPct val="110000"/>
              </a:lnSpc>
            </a:pPr>
            <a:r>
              <a:rPr lang="cs-CZ" dirty="0" smtClean="0"/>
              <a:t>práva a povinnosti správce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povinnosti správce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stanovit pro jaké účely zpracovává údaje</a:t>
            </a:r>
          </a:p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stanovit prostředky a způsob zpracování</a:t>
            </a:r>
          </a:p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zajistit přesné zpracování údajů</a:t>
            </a:r>
          </a:p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zajistit aktualizaci/opravu údajů</a:t>
            </a:r>
          </a:p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uchovávat údaje pouze po dobu nezbytnou ke zpracování</a:t>
            </a:r>
          </a:p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shromažďovat pouze údaje k danému účelu (k čemu byl udělen </a:t>
            </a:r>
            <a:r>
              <a:rPr lang="cs-CZ" b="1" smtClean="0">
                <a:latin typeface="Arial" panose="020B0604020202020204" pitchFamily="34" charset="0"/>
              </a:rPr>
              <a:t>souhlas</a:t>
            </a:r>
            <a:r>
              <a:rPr lang="cs-CZ" smtClean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nesdružovat údaje získané pro jiné účely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zpracování bez souhlasu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zpracování nezbytné pro dodržení právní povinnosti správce</a:t>
            </a:r>
          </a:p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zpracování pro plnění smlouvy</a:t>
            </a:r>
          </a:p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pro ochranu práv a právem chráněných zájmů správce, příjemce nebo jiné dotčené osoby</a:t>
            </a:r>
          </a:p>
          <a:p>
            <a:pPr lvl="1">
              <a:lnSpc>
                <a:spcPct val="80000"/>
              </a:lnSpc>
            </a:pPr>
            <a:r>
              <a:rPr lang="cs-CZ" sz="2000" smtClean="0">
                <a:latin typeface="Arial" panose="020B0604020202020204" pitchFamily="34" charset="0"/>
              </a:rPr>
              <a:t>musí být nezbytné</a:t>
            </a:r>
          </a:p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osobní údaje o veřejně činné osobě, funkcionáři či zaměstnanci veřejné správy, které vypovídají o jeho veřejné anebo úřední činnosti, o jeho funkčním nebo pracovním zařazení</a:t>
            </a:r>
          </a:p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zpracování pro účely archivnictví podle zvláštního zákona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Ochrana osobních údajů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likvidace osobních údajů</a:t>
            </a:r>
          </a:p>
          <a:p>
            <a:pPr eaLnBrk="1" hangingPunct="1"/>
            <a:r>
              <a:rPr lang="cs-CZ" smtClean="0"/>
              <a:t>sankce</a:t>
            </a:r>
          </a:p>
          <a:p>
            <a:pPr eaLnBrk="1" hangingPunct="1"/>
            <a:r>
              <a:rPr lang="cs-CZ" smtClean="0"/>
              <a:t>působnost, organizace a činnosti </a:t>
            </a:r>
            <a:r>
              <a:rPr lang="cs-CZ" smtClean="0">
                <a:hlinkClick r:id="rId2"/>
              </a:rPr>
              <a:t>Úřadu pro ochranu osobních údajů</a:t>
            </a:r>
            <a:endParaRPr lang="cs-CZ" smtClean="0"/>
          </a:p>
          <a:p>
            <a:pPr eaLnBrk="1" hangingPunct="1"/>
            <a:r>
              <a:rPr lang="cs-CZ" smtClean="0"/>
              <a:t>více info: http://www.oou.cz/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6600" smtClean="0">
                <a:solidFill>
                  <a:srgbClr val="FFFF00"/>
                </a:solidFill>
              </a:rPr>
              <a:t>Další zákony</a:t>
            </a:r>
            <a:endParaRPr lang="uk-UA" sz="6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Další zákony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z="2000" smtClean="0">
                <a:hlinkClick r:id="rId2"/>
              </a:rPr>
              <a:t>Zákon č. 273/1993 Sb., o některých podmínkách výroby, šíření a archivování audiovizuálních děl</a:t>
            </a:r>
            <a:endParaRPr lang="cs-CZ" sz="2000" smtClean="0"/>
          </a:p>
          <a:p>
            <a:pPr eaLnBrk="1" hangingPunct="1">
              <a:lnSpc>
                <a:spcPct val="110000"/>
              </a:lnSpc>
            </a:pPr>
            <a:r>
              <a:rPr lang="cs-CZ" sz="2000" smtClean="0">
                <a:hlinkClick r:id="rId3" tooltip="Odkaz se otevře v novém okně"/>
              </a:rPr>
              <a:t>Zákon č. 122/2000 Sb., o ochraně sbírek muzejní povahy a o změně některých dalších zákonů, ve znění pozdějších předpisů</a:t>
            </a:r>
            <a:endParaRPr lang="cs-CZ" sz="2000" smtClean="0"/>
          </a:p>
          <a:p>
            <a:pPr eaLnBrk="1" hangingPunct="1">
              <a:lnSpc>
                <a:spcPct val="110000"/>
              </a:lnSpc>
            </a:pPr>
            <a:r>
              <a:rPr lang="cs-CZ" sz="2000" smtClean="0">
                <a:hlinkClick r:id="rId4"/>
              </a:rPr>
              <a:t>Zákon 67/2001 Sb. o požární ochraně </a:t>
            </a:r>
            <a:endParaRPr lang="cs-CZ" sz="2000" smtClean="0"/>
          </a:p>
          <a:p>
            <a:pPr eaLnBrk="1" hangingPunct="1">
              <a:lnSpc>
                <a:spcPct val="110000"/>
              </a:lnSpc>
            </a:pPr>
            <a:r>
              <a:rPr lang="cs-CZ" sz="2000" smtClean="0">
                <a:hlinkClick r:id="rId5"/>
              </a:rPr>
              <a:t>Zákon č. 111/1998 Sb., o vysokých školách</a:t>
            </a:r>
            <a:endParaRPr lang="cs-CZ" sz="2000" smtClean="0"/>
          </a:p>
          <a:p>
            <a:pPr eaLnBrk="1" hangingPunct="1">
              <a:lnSpc>
                <a:spcPct val="110000"/>
              </a:lnSpc>
            </a:pPr>
            <a:r>
              <a:rPr lang="cs-CZ" sz="2000" smtClean="0">
                <a:hlinkClick r:id="rId6"/>
              </a:rPr>
              <a:t>Občanský zákoník</a:t>
            </a:r>
            <a:endParaRPr lang="cs-CZ" sz="2000" smtClean="0"/>
          </a:p>
          <a:p>
            <a:pPr eaLnBrk="1" hangingPunct="1">
              <a:lnSpc>
                <a:spcPct val="110000"/>
              </a:lnSpc>
            </a:pPr>
            <a:r>
              <a:rPr lang="cs-CZ" sz="2000" smtClean="0">
                <a:hlinkClick r:id="rId7"/>
              </a:rPr>
              <a:t>Zákon 480/2004 Sb.</a:t>
            </a:r>
            <a:r>
              <a:rPr lang="cs-CZ" sz="2000" smtClean="0">
                <a:latin typeface="Arial" panose="020B0604020202020204" pitchFamily="34" charset="0"/>
                <a:hlinkClick r:id="rId7"/>
              </a:rPr>
              <a:t>,</a:t>
            </a:r>
            <a:r>
              <a:rPr lang="cs-CZ" sz="2000" smtClean="0">
                <a:hlinkClick r:id="rId7"/>
              </a:rPr>
              <a:t> o některých službách informační společnosti a o změně některých zákonů (zákon o některých službách informační společnosti) </a:t>
            </a:r>
            <a:endParaRPr lang="cs-CZ" sz="2000" smtClean="0"/>
          </a:p>
          <a:p>
            <a:pPr eaLnBrk="1" hangingPunct="1">
              <a:lnSpc>
                <a:spcPct val="110000"/>
              </a:lnSpc>
            </a:pPr>
            <a:r>
              <a:rPr lang="cs-CZ" sz="2100" smtClean="0">
                <a:latin typeface="Arial" panose="020B0604020202020204" pitchFamily="34" charset="0"/>
                <a:hlinkClick r:id="rId8"/>
              </a:rPr>
              <a:t>Zákon č. 137/2006 Sb., o veřejných zakázkách</a:t>
            </a:r>
            <a:endParaRPr lang="cs-CZ" sz="210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daňové zákony (např. DPH)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smtClean="0">
                <a:solidFill>
                  <a:srgbClr val="FFFF00"/>
                </a:solidFill>
              </a:rPr>
              <a:t>Autorský zákon</a:t>
            </a:r>
            <a:endParaRPr lang="uk-UA" sz="7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6600" smtClean="0">
                <a:solidFill>
                  <a:srgbClr val="FFFF00"/>
                </a:solidFill>
              </a:rPr>
              <a:t>Koncepce rozvoje knihoven</a:t>
            </a:r>
            <a:endParaRPr lang="uk-UA" sz="6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Koncepce knihoven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strategický dokument</a:t>
            </a:r>
          </a:p>
          <a:p>
            <a:r>
              <a:rPr lang="cs-CZ" dirty="0" smtClean="0"/>
              <a:t>fungování knihoven</a:t>
            </a:r>
          </a:p>
          <a:p>
            <a:pPr lvl="1"/>
            <a:r>
              <a:rPr lang="cs-CZ" dirty="0" smtClean="0"/>
              <a:t>cíle</a:t>
            </a:r>
            <a:r>
              <a:rPr lang="cs-CZ" dirty="0" smtClean="0">
                <a:latin typeface="Arial" panose="020B0604020202020204" pitchFamily="34" charset="0"/>
              </a:rPr>
              <a:t> na určité období</a:t>
            </a:r>
          </a:p>
          <a:p>
            <a:r>
              <a:rPr lang="cs-CZ" dirty="0" smtClean="0"/>
              <a:t>připravuje Ústřední knihovnická rada</a:t>
            </a:r>
          </a:p>
          <a:p>
            <a:r>
              <a:rPr lang="cs-CZ" dirty="0" smtClean="0"/>
              <a:t>schvaluje vláda</a:t>
            </a:r>
            <a:endParaRPr lang="cs-CZ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Koncepce 2004-2010</a:t>
            </a:r>
            <a:endParaRPr lang="cs-CZ" sz="3200" smtClean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rovný přístup pro všechny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k publikovaným dokumentům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k informačním zdrojům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prostřednictvím knihovního systému</a:t>
            </a:r>
          </a:p>
          <a:p>
            <a:pPr>
              <a:lnSpc>
                <a:spcPct val="110000"/>
              </a:lnSpc>
            </a:pPr>
            <a:r>
              <a:rPr lang="cs-CZ" smtClean="0"/>
              <a:t>tvorba informační infrastruktury pro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výchovu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celoživotní vzdělávání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uspokojování kulturních zájmů občanů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výzkum a vývoj</a:t>
            </a:r>
          </a:p>
          <a:p>
            <a:pPr>
              <a:lnSpc>
                <a:spcPct val="110000"/>
              </a:lnSpc>
            </a:pPr>
            <a:r>
              <a:rPr lang="cs-CZ" smtClean="0"/>
              <a:t>podílet se na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ekonomických aktivitách jednotlivce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nezávislém rozhodování jednotlivce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Dílčí cíle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formování knihovního systému</a:t>
            </a:r>
          </a:p>
          <a:p>
            <a:pPr lvl="1"/>
            <a:r>
              <a:rPr lang="cs-CZ" smtClean="0"/>
              <a:t>spolupráce mezi knihovnami</a:t>
            </a:r>
          </a:p>
          <a:p>
            <a:pPr lvl="1"/>
            <a:r>
              <a:rPr lang="cs-CZ" smtClean="0"/>
              <a:t>mezinárodní zapojení</a:t>
            </a:r>
          </a:p>
          <a:p>
            <a:pPr lvl="1"/>
            <a:r>
              <a:rPr lang="cs-CZ" smtClean="0"/>
              <a:t>využití ICT</a:t>
            </a:r>
          </a:p>
          <a:p>
            <a:pPr lvl="1"/>
            <a:r>
              <a:rPr lang="cs-CZ" smtClean="0"/>
              <a:t>sdílená katalogizace, souborné katalogy, portály</a:t>
            </a:r>
          </a:p>
          <a:p>
            <a:pPr lvl="1"/>
            <a:r>
              <a:rPr lang="cs-CZ" smtClean="0"/>
              <a:t>fungující systém podpory regionálních funkcí knihoven</a:t>
            </a:r>
          </a:p>
          <a:p>
            <a:pPr lvl="1"/>
            <a:r>
              <a:rPr lang="cs-CZ" smtClean="0"/>
              <a:t>nedaří se začlenit knihovny do výuky (na školách)</a:t>
            </a:r>
          </a:p>
          <a:p>
            <a:pPr lvl="1"/>
            <a:r>
              <a:rPr lang="cs-CZ" smtClean="0"/>
              <a:t>nedaří se mezioborová spolupráce na úrovni krajů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Rovný přístup k VKIS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legislativa</a:t>
            </a:r>
          </a:p>
          <a:p>
            <a:pPr lvl="1"/>
            <a:r>
              <a:rPr lang="cs-CZ" smtClean="0"/>
              <a:t>nutná novela AZ – 2006 = stanovila princip odměn za výpůjčky (hradí NK ČR)</a:t>
            </a:r>
          </a:p>
          <a:p>
            <a:pPr lvl="1"/>
            <a:r>
              <a:rPr lang="cs-CZ" smtClean="0"/>
              <a:t>neřešena problematika digitalizace, osiřelá díla</a:t>
            </a:r>
          </a:p>
          <a:p>
            <a:pPr lvl="1"/>
            <a:r>
              <a:rPr lang="cs-CZ" smtClean="0"/>
              <a:t>absenční půjčování AV záznamů – nutný souhlas nositele práv, obtížné získat, prezenční půjčování na místě samém</a:t>
            </a:r>
          </a:p>
          <a:p>
            <a:r>
              <a:rPr lang="cs-CZ" smtClean="0"/>
              <a:t>ICT</a:t>
            </a:r>
          </a:p>
          <a:p>
            <a:pPr lvl="1"/>
            <a:r>
              <a:rPr lang="cs-CZ" smtClean="0"/>
              <a:t>zlepšit vybavenost knihoven ICT, daří se</a:t>
            </a:r>
          </a:p>
          <a:p>
            <a:pPr lvl="1"/>
            <a:r>
              <a:rPr lang="cs-CZ" smtClean="0"/>
              <a:t>internet, školení (CŽV) – bariéry, digital divide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Rovný přístup k VKIS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e-government</a:t>
            </a:r>
          </a:p>
          <a:p>
            <a:pPr lvl="1"/>
            <a:r>
              <a:rPr lang="cs-CZ" smtClean="0"/>
              <a:t>zapojit knihovny</a:t>
            </a:r>
          </a:p>
          <a:p>
            <a:pPr lvl="1"/>
            <a:r>
              <a:rPr lang="cs-CZ" smtClean="0"/>
              <a:t>návaznost na zákon o svobodném přístupu k info</a:t>
            </a:r>
          </a:p>
          <a:p>
            <a:pPr lvl="1"/>
            <a:r>
              <a:rPr lang="cs-CZ" smtClean="0"/>
              <a:t>knihovny jako informační centra</a:t>
            </a:r>
          </a:p>
          <a:p>
            <a:pPr lvl="1"/>
            <a:r>
              <a:rPr lang="cs-CZ" smtClean="0"/>
              <a:t>aktivizace občanů, budování komunit v místech, zájem o veřejnou správu</a:t>
            </a:r>
          </a:p>
          <a:p>
            <a:r>
              <a:rPr lang="cs-CZ" smtClean="0"/>
              <a:t>prostory</a:t>
            </a:r>
          </a:p>
          <a:p>
            <a:pPr lvl="1"/>
            <a:r>
              <a:rPr lang="cs-CZ" smtClean="0"/>
              <a:t>zlepšit prostory knihoven</a:t>
            </a:r>
          </a:p>
          <a:p>
            <a:pPr lvl="1"/>
            <a:r>
              <a:rPr lang="cs-CZ" smtClean="0"/>
              <a:t>vybavení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Tvorba a zpracování fondů a infozdrojů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financování nákupu knihovních fondů</a:t>
            </a:r>
          </a:p>
          <a:p>
            <a:pPr lvl="1"/>
            <a:r>
              <a:rPr lang="cs-CZ" smtClean="0"/>
              <a:t>podfinancování</a:t>
            </a:r>
          </a:p>
          <a:p>
            <a:pPr lvl="1"/>
            <a:r>
              <a:rPr lang="cs-CZ" smtClean="0"/>
              <a:t>akviziční politiky</a:t>
            </a:r>
          </a:p>
          <a:p>
            <a:pPr lvl="1"/>
            <a:r>
              <a:rPr lang="cs-CZ" smtClean="0"/>
              <a:t>spolupráce při akvizici</a:t>
            </a:r>
          </a:p>
          <a:p>
            <a:r>
              <a:rPr lang="cs-CZ" smtClean="0"/>
              <a:t>zlepšit přístup k EIZ</a:t>
            </a:r>
          </a:p>
          <a:p>
            <a:pPr lvl="1"/>
            <a:r>
              <a:rPr lang="cs-CZ" smtClean="0"/>
              <a:t>konzorcia, spolupráce</a:t>
            </a:r>
          </a:p>
          <a:p>
            <a:pPr lvl="1"/>
            <a:r>
              <a:rPr lang="cs-CZ" smtClean="0"/>
              <a:t>spolupráce s vydavateli a distributory – vyjednávání licencí</a:t>
            </a:r>
          </a:p>
          <a:p>
            <a:pPr lvl="1"/>
            <a:r>
              <a:rPr lang="cs-CZ" smtClean="0"/>
              <a:t>retrokatalogizace</a:t>
            </a:r>
          </a:p>
          <a:p>
            <a:pPr lvl="1"/>
            <a:r>
              <a:rPr lang="cs-CZ" smtClean="0"/>
              <a:t>souborné katalogy a infobrány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smtClean="0"/>
              <a:t>Ochrana a zpřístupnění kulturního dědictví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katalogizace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zkvalitnit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registrace šedé literatury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podpořit vznik nových nástrojů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trvalé uchovávání</a:t>
            </a:r>
          </a:p>
          <a:p>
            <a:pPr>
              <a:lnSpc>
                <a:spcPct val="110000"/>
              </a:lnSpc>
            </a:pPr>
            <a:r>
              <a:rPr lang="cs-CZ" smtClean="0"/>
              <a:t>koncepce trvalého uchovávání fondů a EIZ (kulturní dědictví)</a:t>
            </a:r>
          </a:p>
          <a:p>
            <a:pPr lvl="1">
              <a:lnSpc>
                <a:spcPct val="90000"/>
              </a:lnSpc>
            </a:pPr>
            <a:r>
              <a:rPr lang="cs-CZ" smtClean="0">
                <a:hlinkClick r:id="rId2"/>
              </a:rPr>
              <a:t>http://www.ndk.cz/koncepce</a:t>
            </a:r>
            <a:endParaRPr lang="cs-CZ" smtClean="0"/>
          </a:p>
          <a:p>
            <a:pPr lvl="1">
              <a:lnSpc>
                <a:spcPct val="90000"/>
              </a:lnSpc>
            </a:pPr>
            <a:r>
              <a:rPr lang="cs-CZ" smtClean="0"/>
              <a:t>i2010:digitální knihovny (2005/1194) – projekt Evropské komise – doporučení k digitalizaci kulturního dědictví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pokračování digitalizace + zpřístupnění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hlinkClick r:id="rId2"/>
              </a:rPr>
              <a:t>Koncepce </a:t>
            </a:r>
            <a:r>
              <a:rPr lang="cs-CZ" sz="3200" dirty="0" smtClean="0">
                <a:hlinkClick r:id="rId2"/>
              </a:rPr>
              <a:t>2011-2015</a:t>
            </a:r>
            <a:endParaRPr lang="cs-CZ" sz="3200" dirty="0" smtClean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prezentováno na Seči v září 2010</a:t>
            </a:r>
          </a:p>
          <a:p>
            <a:r>
              <a:rPr lang="cs-CZ" dirty="0" smtClean="0"/>
              <a:t>proč ji potřebujeme???</a:t>
            </a:r>
          </a:p>
          <a:p>
            <a:pPr lvl="1"/>
            <a:r>
              <a:rPr lang="cs-CZ" dirty="0" smtClean="0"/>
              <a:t>změny ve společnosti, rozvoj ICT,...</a:t>
            </a:r>
          </a:p>
          <a:p>
            <a:pPr lvl="1"/>
            <a:r>
              <a:rPr lang="cs-CZ" dirty="0" smtClean="0"/>
              <a:t>potřebují lidé knihovny</a:t>
            </a:r>
          </a:p>
          <a:p>
            <a:pPr lvl="1"/>
            <a:r>
              <a:rPr lang="cs-CZ" dirty="0" smtClean="0"/>
              <a:t>jak to udělat, aby potřebovali?</a:t>
            </a:r>
          </a:p>
          <a:p>
            <a:pPr lvl="1"/>
            <a:r>
              <a:rPr lang="cs-CZ" dirty="0" smtClean="0"/>
              <a:t>konkurence internetu???</a:t>
            </a:r>
          </a:p>
          <a:p>
            <a:r>
              <a:rPr lang="cs-CZ" dirty="0" smtClean="0"/>
              <a:t>spokojený </a:t>
            </a:r>
            <a:r>
              <a:rPr lang="cs-CZ" dirty="0" smtClean="0"/>
              <a:t>čtenář</a:t>
            </a:r>
          </a:p>
          <a:p>
            <a:r>
              <a:rPr lang="cs-CZ" dirty="0" smtClean="0"/>
              <a:t>21 priorit</a:t>
            </a:r>
          </a:p>
          <a:p>
            <a:r>
              <a:rPr lang="cs-CZ" dirty="0" smtClean="0">
                <a:hlinkClick r:id="rId3" action="ppaction://hlinkfile"/>
              </a:rPr>
              <a:t>koncepce.knihovna.cz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České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6000 knihoven v ČR</a:t>
            </a:r>
          </a:p>
          <a:p>
            <a:r>
              <a:rPr lang="cs-CZ" dirty="0" smtClean="0"/>
              <a:t>40% dospělé populace, většina dětí a mládeže</a:t>
            </a:r>
          </a:p>
          <a:p>
            <a:r>
              <a:rPr lang="cs-CZ" dirty="0" smtClean="0"/>
              <a:t>72 mil. výpůjček</a:t>
            </a:r>
          </a:p>
          <a:p>
            <a:r>
              <a:rPr lang="cs-CZ" dirty="0" smtClean="0"/>
              <a:t>22 mil. návštěvníků</a:t>
            </a:r>
          </a:p>
        </p:txBody>
      </p:sp>
    </p:spTree>
    <p:extLst>
      <p:ext uri="{BB962C8B-B14F-4D97-AF65-F5344CB8AC3E}">
        <p14:creationId xmlns:p14="http://schemas.microsoft.com/office/powerpoint/2010/main" val="366147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hlinkClick r:id="rId2"/>
              </a:rPr>
              <a:t>Autorský zákon</a:t>
            </a:r>
            <a:endParaRPr lang="cs-CZ" sz="320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121/2000 Sb. – zákon ze dne 7. dubna 2000 o právu autorském, o právech souvisejících s právem autorským a o změně některých zákonů (autorský zákon)</a:t>
            </a:r>
            <a:endParaRPr lang="cs-CZ" smtClean="0"/>
          </a:p>
          <a:p>
            <a:pPr eaLnBrk="1" hangingPunct="1"/>
            <a:r>
              <a:rPr lang="cs-CZ" sz="2800" smtClean="0"/>
              <a:t>platnost od 1.12.2000</a:t>
            </a:r>
          </a:p>
          <a:p>
            <a:pPr eaLnBrk="1" hangingPunct="1"/>
            <a:r>
              <a:rPr lang="cs-CZ" sz="2800" smtClean="0"/>
              <a:t>novela v roce 2006 (216/2006 Sb.)</a:t>
            </a:r>
          </a:p>
          <a:p>
            <a:pPr eaLnBrk="1" hangingPunct="1"/>
            <a:r>
              <a:rPr lang="cs-CZ" sz="2800" smtClean="0"/>
              <a:t>připravuje se další novela (2012???)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Hlavní témata</a:t>
            </a:r>
            <a:endParaRPr lang="cs-CZ" sz="3200" dirty="0" smtClean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 smtClean="0"/>
              <a:t>knihovna </a:t>
            </a:r>
            <a:r>
              <a:rPr lang="cs-CZ" sz="2800" dirty="0" smtClean="0"/>
              <a:t>jako komunitní centrum</a:t>
            </a:r>
          </a:p>
          <a:p>
            <a:r>
              <a:rPr lang="cs-CZ" sz="2800" dirty="0" smtClean="0"/>
              <a:t>moderní a efektivní služby pro všechny</a:t>
            </a:r>
          </a:p>
          <a:p>
            <a:r>
              <a:rPr lang="cs-CZ" sz="2800" dirty="0" smtClean="0"/>
              <a:t>„</a:t>
            </a:r>
            <a:r>
              <a:rPr lang="cs-CZ" sz="2800" dirty="0" smtClean="0"/>
              <a:t>silný“ portál</a:t>
            </a:r>
          </a:p>
          <a:p>
            <a:r>
              <a:rPr lang="cs-CZ" sz="2800" dirty="0" smtClean="0"/>
              <a:t>digitalizace a uchování kulturního dědictví</a:t>
            </a:r>
          </a:p>
          <a:p>
            <a:pPr lvl="1"/>
            <a:r>
              <a:rPr lang="cs-CZ" dirty="0" smtClean="0"/>
              <a:t>podpora </a:t>
            </a:r>
            <a:r>
              <a:rPr lang="cs-CZ" dirty="0" smtClean="0"/>
              <a:t>digitalizace na </a:t>
            </a:r>
            <a:r>
              <a:rPr lang="cs-CZ" dirty="0" smtClean="0"/>
              <a:t>různých místech</a:t>
            </a:r>
            <a:endParaRPr lang="cs-CZ" dirty="0" smtClean="0"/>
          </a:p>
          <a:p>
            <a:pPr lvl="2"/>
            <a:r>
              <a:rPr lang="cs-CZ" sz="1600" dirty="0" smtClean="0"/>
              <a:t>NDK, regiony, oborové instituce, specializované projekty</a:t>
            </a:r>
          </a:p>
          <a:p>
            <a:pPr lvl="1"/>
            <a:r>
              <a:rPr lang="cs-CZ" dirty="0" smtClean="0"/>
              <a:t>koncepční řešení dlouhodobé ochrany </a:t>
            </a:r>
            <a:r>
              <a:rPr lang="cs-CZ" dirty="0"/>
              <a:t>e</a:t>
            </a:r>
            <a:r>
              <a:rPr lang="cs-CZ" dirty="0" smtClean="0"/>
              <a:t>lektronických dokumentů</a:t>
            </a:r>
          </a:p>
          <a:p>
            <a:pPr lvl="1"/>
            <a:r>
              <a:rPr lang="cs-CZ" dirty="0" smtClean="0"/>
              <a:t>trvalé uchování tradičních fondů</a:t>
            </a:r>
          </a:p>
          <a:p>
            <a:pPr lvl="1"/>
            <a:r>
              <a:rPr lang="cs-CZ" dirty="0" smtClean="0"/>
              <a:t>maximální zpřístupnění e-dokumentů</a:t>
            </a:r>
          </a:p>
          <a:p>
            <a:pPr lvl="1"/>
            <a:endParaRPr lang="cs-CZ" sz="2000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Hlavní témata</a:t>
            </a:r>
            <a:endParaRPr lang="cs-CZ" sz="3200" dirty="0" smtClean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dirty="0" smtClean="0"/>
              <a:t>dostupnost EIZ</a:t>
            </a:r>
          </a:p>
          <a:p>
            <a:pPr lvl="1">
              <a:lnSpc>
                <a:spcPct val="110000"/>
              </a:lnSpc>
            </a:pPr>
            <a:r>
              <a:rPr lang="cs-CZ" sz="2200" dirty="0" smtClean="0"/>
              <a:t>pro </a:t>
            </a:r>
            <a:r>
              <a:rPr lang="cs-CZ" sz="2200" dirty="0" smtClean="0"/>
              <a:t>vědu a výzkum (</a:t>
            </a:r>
            <a:r>
              <a:rPr lang="cs-CZ" sz="2200" dirty="0" err="1" smtClean="0"/>
              <a:t>VaV</a:t>
            </a:r>
            <a:r>
              <a:rPr lang="cs-CZ" sz="2200" dirty="0" smtClean="0"/>
              <a:t>) po roce 2011</a:t>
            </a:r>
          </a:p>
          <a:p>
            <a:pPr lvl="1">
              <a:lnSpc>
                <a:spcPct val="110000"/>
              </a:lnSpc>
            </a:pPr>
            <a:r>
              <a:rPr lang="cs-CZ" sz="2200" dirty="0" smtClean="0"/>
              <a:t>efektivní přístup k EIZ pro veřejnost</a:t>
            </a:r>
          </a:p>
          <a:p>
            <a:pPr>
              <a:lnSpc>
                <a:spcPct val="110000"/>
              </a:lnSpc>
            </a:pPr>
            <a:r>
              <a:rPr lang="cs-CZ" sz="2800" dirty="0" smtClean="0"/>
              <a:t>rozvoj lidských zdrojů v knihovnách</a:t>
            </a:r>
          </a:p>
          <a:p>
            <a:pPr lvl="1">
              <a:lnSpc>
                <a:spcPct val="110000"/>
              </a:lnSpc>
            </a:pPr>
            <a:r>
              <a:rPr lang="cs-CZ" sz="2200" dirty="0" smtClean="0"/>
              <a:t>koncepce </a:t>
            </a:r>
            <a:r>
              <a:rPr lang="cs-CZ" sz="2200" dirty="0" smtClean="0"/>
              <a:t>CŽV pro </a:t>
            </a:r>
            <a:r>
              <a:rPr lang="cs-CZ" sz="2200" dirty="0" smtClean="0"/>
              <a:t>knihovnictví</a:t>
            </a:r>
          </a:p>
          <a:p>
            <a:pPr lvl="1">
              <a:lnSpc>
                <a:spcPct val="110000"/>
              </a:lnSpc>
            </a:pPr>
            <a:r>
              <a:rPr lang="cs-CZ" sz="2200" dirty="0" smtClean="0"/>
              <a:t>potřeby praxe</a:t>
            </a:r>
            <a:endParaRPr lang="cs-CZ" sz="2200" dirty="0" smtClean="0"/>
          </a:p>
          <a:p>
            <a:pPr>
              <a:lnSpc>
                <a:spcPct val="110000"/>
              </a:lnSpc>
            </a:pPr>
            <a:r>
              <a:rPr lang="cs-CZ" sz="2800" dirty="0" smtClean="0"/>
              <a:t>vzdělávání a podpora čtenářství</a:t>
            </a:r>
          </a:p>
          <a:p>
            <a:pPr>
              <a:lnSpc>
                <a:spcPct val="110000"/>
              </a:lnSpc>
            </a:pPr>
            <a:r>
              <a:rPr lang="cs-CZ" sz="2800" dirty="0" smtClean="0"/>
              <a:t>optimalizace </a:t>
            </a:r>
            <a:r>
              <a:rPr lang="cs-CZ" sz="2800" dirty="0" smtClean="0"/>
              <a:t>struktury </a:t>
            </a:r>
            <a:r>
              <a:rPr lang="cs-CZ" sz="2800" dirty="0" smtClean="0"/>
              <a:t>grantů</a:t>
            </a:r>
          </a:p>
          <a:p>
            <a:pPr>
              <a:lnSpc>
                <a:spcPct val="110000"/>
              </a:lnSpc>
            </a:pPr>
            <a:r>
              <a:rPr lang="cs-CZ" sz="2800" dirty="0" smtClean="0"/>
              <a:t>ovlivňovat legislativní změny</a:t>
            </a:r>
          </a:p>
          <a:p>
            <a:pPr lvl="1">
              <a:lnSpc>
                <a:spcPct val="110000"/>
              </a:lnSpc>
            </a:pPr>
            <a:r>
              <a:rPr lang="cs-CZ" sz="2200" dirty="0" smtClean="0"/>
              <a:t>AZ, OOÚ, PV, KZ,...</a:t>
            </a:r>
          </a:p>
          <a:p>
            <a:pPr>
              <a:lnSpc>
                <a:spcPct val="110000"/>
              </a:lnSpc>
            </a:pPr>
            <a:endParaRPr lang="cs-CZ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Koncepce </a:t>
            </a:r>
            <a:r>
              <a:rPr lang="cs-CZ" sz="3200" dirty="0" smtClean="0"/>
              <a:t>2011-2015</a:t>
            </a:r>
            <a:endParaRPr lang="cs-CZ" sz="3200" dirty="0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Pracovní skupiny:</a:t>
            </a:r>
          </a:p>
          <a:p>
            <a:pPr lvl="1"/>
            <a:r>
              <a:rPr lang="cs-CZ" smtClean="0"/>
              <a:t>Klient a služby (Řehák)</a:t>
            </a:r>
          </a:p>
          <a:p>
            <a:pPr lvl="1"/>
            <a:r>
              <a:rPr lang="cs-CZ" smtClean="0"/>
              <a:t>Procesy a legislativa (Lhoták)</a:t>
            </a:r>
          </a:p>
          <a:p>
            <a:pPr lvl="1"/>
            <a:r>
              <a:rPr lang="cs-CZ" smtClean="0"/>
              <a:t>Fondy (Svoboda)</a:t>
            </a:r>
          </a:p>
          <a:p>
            <a:pPr lvl="1"/>
            <a:r>
              <a:rPr lang="cs-CZ" smtClean="0"/>
              <a:t>Financování (Richter)</a:t>
            </a:r>
          </a:p>
          <a:p>
            <a:pPr lvl="1"/>
            <a:r>
              <a:rPr lang="cs-CZ" smtClean="0"/>
              <a:t>Pracovníci a jejich rozvoj (Houšková)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Klient a </a:t>
            </a:r>
            <a:r>
              <a:rPr lang="cs-CZ" dirty="0" smtClean="0"/>
              <a:t>služby</a:t>
            </a:r>
            <a:endParaRPr lang="cs-CZ" dirty="0" smtClean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vzdálený přístup</a:t>
            </a:r>
          </a:p>
          <a:p>
            <a:pPr lvl="1"/>
            <a:r>
              <a:rPr lang="cs-CZ" dirty="0" smtClean="0"/>
              <a:t>Kde chceme být??? Kde musíme být???</a:t>
            </a:r>
          </a:p>
          <a:p>
            <a:r>
              <a:rPr lang="cs-CZ" dirty="0" smtClean="0"/>
              <a:t>knihovna jako komunitní </a:t>
            </a:r>
            <a:r>
              <a:rPr lang="cs-CZ" dirty="0" smtClean="0"/>
              <a:t>centrum</a:t>
            </a:r>
          </a:p>
          <a:p>
            <a:r>
              <a:rPr lang="cs-CZ" dirty="0" smtClean="0"/>
              <a:t>podpora regionálních funkcí</a:t>
            </a:r>
          </a:p>
          <a:p>
            <a:r>
              <a:rPr lang="cs-CZ" dirty="0" smtClean="0"/>
              <a:t>standardizace</a:t>
            </a:r>
            <a:endParaRPr lang="cs-CZ" dirty="0" smtClean="0"/>
          </a:p>
          <a:p>
            <a:pPr lvl="1"/>
            <a:r>
              <a:rPr lang="cs-CZ" dirty="0" smtClean="0"/>
              <a:t>nové služby na míru</a:t>
            </a:r>
          </a:p>
          <a:p>
            <a:pPr lvl="1"/>
            <a:r>
              <a:rPr lang="cs-CZ" dirty="0" smtClean="0"/>
              <a:t>standardy </a:t>
            </a:r>
            <a:r>
              <a:rPr lang="cs-CZ" dirty="0" smtClean="0"/>
              <a:t>kvality VKIS </a:t>
            </a:r>
            <a:r>
              <a:rPr lang="cs-CZ" dirty="0" smtClean="0"/>
              <a:t>– např. prostory a vybavení </a:t>
            </a:r>
            <a:r>
              <a:rPr lang="cs-CZ" dirty="0" smtClean="0"/>
              <a:t>knihoven</a:t>
            </a:r>
          </a:p>
          <a:p>
            <a:pPr lvl="1"/>
            <a:r>
              <a:rPr lang="cs-CZ" dirty="0" smtClean="0">
                <a:hlinkClick r:id="rId2"/>
              </a:rPr>
              <a:t>metodika MK ČR</a:t>
            </a:r>
            <a:endParaRPr lang="cs-CZ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Klient a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marketing</a:t>
            </a:r>
          </a:p>
          <a:p>
            <a:pPr lvl="1"/>
            <a:r>
              <a:rPr lang="cs-CZ" sz="2000" dirty="0" smtClean="0"/>
              <a:t>„Veřejnost je prostřednictvím marketingu služeb nutné přesvědčit, že knihovna již není jen půjčovna knih, ale stává se informačním, vzdělávacím, kulturním a komunitním centrem, s čímž souvisí nutná </a:t>
            </a:r>
            <a:r>
              <a:rPr lang="cs-CZ" sz="2000" b="1" dirty="0" smtClean="0"/>
              <a:t>podpora marketingových aktivit</a:t>
            </a:r>
            <a:r>
              <a:rPr lang="cs-CZ" sz="2000" dirty="0" smtClean="0"/>
              <a:t>.“</a:t>
            </a:r>
          </a:p>
          <a:p>
            <a:r>
              <a:rPr lang="cs-CZ" dirty="0" smtClean="0"/>
              <a:t>výzkumy potřeb uživatelů</a:t>
            </a:r>
          </a:p>
          <a:p>
            <a:r>
              <a:rPr lang="cs-CZ" dirty="0" smtClean="0"/>
              <a:t>design služeb</a:t>
            </a:r>
          </a:p>
          <a:p>
            <a:r>
              <a:rPr lang="cs-CZ" dirty="0" smtClean="0"/>
              <a:t>ROI výzkumy</a:t>
            </a:r>
          </a:p>
          <a:p>
            <a:pPr lvl="1"/>
            <a:r>
              <a:rPr lang="cs-CZ" dirty="0" smtClean="0"/>
              <a:t>vyplatí se knihovny???</a:t>
            </a:r>
          </a:p>
          <a:p>
            <a:pPr lvl="1"/>
            <a:r>
              <a:rPr lang="cs-CZ" dirty="0" smtClean="0"/>
              <a:t>co dávají za tu cenu společnosti????</a:t>
            </a:r>
          </a:p>
        </p:txBody>
      </p:sp>
    </p:spTree>
    <p:extLst>
      <p:ext uri="{BB962C8B-B14F-4D97-AF65-F5344CB8AC3E}">
        <p14:creationId xmlns:p14="http://schemas.microsoft.com/office/powerpoint/2010/main" val="3446652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Metodika ROI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dirty="0" smtClean="0"/>
              <a:t>ROI = </a:t>
            </a:r>
            <a:r>
              <a:rPr lang="cs-CZ" dirty="0" smtClean="0"/>
              <a:t>Return </a:t>
            </a:r>
            <a:r>
              <a:rPr lang="cs-CZ" dirty="0" smtClean="0"/>
              <a:t>on </a:t>
            </a:r>
            <a:r>
              <a:rPr lang="cs-CZ" dirty="0" err="1" smtClean="0"/>
              <a:t>Investment</a:t>
            </a:r>
            <a:endParaRPr lang="cs-CZ" dirty="0" smtClean="0"/>
          </a:p>
          <a:p>
            <a:pPr lvl="1"/>
            <a:r>
              <a:rPr lang="cs-CZ" dirty="0" smtClean="0"/>
              <a:t>měření návratnosti investic</a:t>
            </a:r>
          </a:p>
          <a:p>
            <a:r>
              <a:rPr lang="cs-CZ" dirty="0" smtClean="0"/>
              <a:t>knihovnické služby převážně bezplatné</a:t>
            </a:r>
          </a:p>
          <a:p>
            <a:pPr lvl="1"/>
            <a:r>
              <a:rPr lang="cs-CZ" dirty="0" smtClean="0"/>
              <a:t>kolik stojí???</a:t>
            </a:r>
          </a:p>
          <a:p>
            <a:pPr lvl="1"/>
            <a:r>
              <a:rPr lang="cs-CZ" dirty="0" smtClean="0"/>
              <a:t>jaký je jejich přínos???</a:t>
            </a:r>
          </a:p>
          <a:p>
            <a:pPr lvl="1"/>
            <a:r>
              <a:rPr lang="cs-CZ" dirty="0" smtClean="0"/>
              <a:t>lze vyjádřit v Kč???</a:t>
            </a:r>
          </a:p>
          <a:p>
            <a:r>
              <a:rPr lang="cs-CZ" dirty="0" smtClean="0"/>
              <a:t>srovnání s konkurencí</a:t>
            </a:r>
          </a:p>
          <a:p>
            <a:pPr lvl="1"/>
            <a:r>
              <a:rPr lang="cs-CZ" dirty="0" smtClean="0"/>
              <a:t>internet, digitalizace, firmy poskytující </a:t>
            </a:r>
            <a:r>
              <a:rPr lang="cs-CZ" dirty="0" err="1" smtClean="0"/>
              <a:t>info</a:t>
            </a:r>
            <a:endParaRPr lang="cs-CZ" dirty="0" smtClean="0"/>
          </a:p>
          <a:p>
            <a:pPr lvl="1"/>
            <a:r>
              <a:rPr lang="cs-CZ" dirty="0" smtClean="0"/>
              <a:t>neumí to dělat levněji???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Rovný přístup ke službám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bezbariérové knihovny</a:t>
            </a:r>
          </a:p>
          <a:p>
            <a:pPr lvl="1"/>
            <a:r>
              <a:rPr lang="cs-CZ" dirty="0" smtClean="0"/>
              <a:t>lidé s postižením</a:t>
            </a:r>
          </a:p>
          <a:p>
            <a:pPr lvl="1"/>
            <a:r>
              <a:rPr lang="cs-CZ" dirty="0" smtClean="0"/>
              <a:t>národnostní menšiny</a:t>
            </a:r>
          </a:p>
          <a:p>
            <a:pPr lvl="1"/>
            <a:r>
              <a:rPr lang="cs-CZ" dirty="0" smtClean="0"/>
              <a:t>sociálně znevýhodněné skupiny</a:t>
            </a:r>
          </a:p>
          <a:p>
            <a:r>
              <a:rPr lang="cs-CZ" dirty="0" smtClean="0"/>
              <a:t>pomoc malým knihovnám</a:t>
            </a:r>
          </a:p>
          <a:p>
            <a:pPr lvl="1"/>
            <a:r>
              <a:rPr lang="cs-CZ" dirty="0" smtClean="0"/>
              <a:t>koordinační činnost nadřízených knihoven</a:t>
            </a:r>
          </a:p>
          <a:p>
            <a:pPr lvl="1"/>
            <a:r>
              <a:rPr lang="cs-CZ" dirty="0" smtClean="0"/>
              <a:t>regionální funkce knihoven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81215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Procesy a legislativa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 smtClean="0"/>
              <a:t>podpora silných centralizovaných služeb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odkudkoliv, kdykoliv, cokoliv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silný portál = vše na jednom místě, propojení knihoven, budování komunit, knihovna = rozhraní do systému</a:t>
            </a:r>
          </a:p>
          <a:p>
            <a:pPr lvl="2">
              <a:lnSpc>
                <a:spcPct val="90000"/>
              </a:lnSpc>
            </a:pPr>
            <a:r>
              <a:rPr lang="cs-CZ" dirty="0" err="1" smtClean="0"/>
              <a:t>info</a:t>
            </a:r>
            <a:r>
              <a:rPr lang="cs-CZ" dirty="0" smtClean="0"/>
              <a:t> o dokumentech</a:t>
            </a:r>
          </a:p>
          <a:p>
            <a:pPr lvl="2">
              <a:lnSpc>
                <a:spcPct val="90000"/>
              </a:lnSpc>
            </a:pPr>
            <a:r>
              <a:rPr lang="cs-CZ" dirty="0" err="1" smtClean="0"/>
              <a:t>info</a:t>
            </a:r>
            <a:r>
              <a:rPr lang="cs-CZ" dirty="0" smtClean="0"/>
              <a:t> o knihovnách</a:t>
            </a:r>
          </a:p>
          <a:p>
            <a:pPr lvl="2">
              <a:lnSpc>
                <a:spcPct val="90000"/>
              </a:lnSpc>
            </a:pPr>
            <a:r>
              <a:rPr lang="cs-CZ" dirty="0" smtClean="0"/>
              <a:t>další služby – např. kontextová </a:t>
            </a:r>
            <a:r>
              <a:rPr lang="cs-CZ" dirty="0" smtClean="0"/>
              <a:t>nabídka</a:t>
            </a:r>
          </a:p>
          <a:p>
            <a:pPr lvl="2">
              <a:lnSpc>
                <a:spcPct val="90000"/>
              </a:lnSpc>
            </a:pPr>
            <a:r>
              <a:rPr lang="cs-CZ" dirty="0" smtClean="0">
                <a:hlinkClick r:id="rId2"/>
              </a:rPr>
              <a:t>www.knihovny.cz</a:t>
            </a:r>
            <a:endParaRPr lang="cs-CZ" dirty="0" smtClean="0"/>
          </a:p>
          <a:p>
            <a:pPr lvl="1">
              <a:lnSpc>
                <a:spcPct val="90000"/>
              </a:lnSpc>
            </a:pPr>
            <a:r>
              <a:rPr lang="cs-CZ" dirty="0" smtClean="0"/>
              <a:t>sdílení </a:t>
            </a:r>
            <a:r>
              <a:rPr lang="cs-CZ" dirty="0" smtClean="0"/>
              <a:t>uživatelských identit (</a:t>
            </a:r>
            <a:r>
              <a:rPr lang="cs-CZ" dirty="0" err="1" smtClean="0"/>
              <a:t>Shibboleth</a:t>
            </a:r>
            <a:r>
              <a:rPr lang="cs-CZ" dirty="0" smtClean="0"/>
              <a:t>, </a:t>
            </a:r>
            <a:r>
              <a:rPr lang="cs-CZ" dirty="0" err="1" smtClean="0"/>
              <a:t>MojeID</a:t>
            </a:r>
            <a:r>
              <a:rPr lang="cs-CZ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centrální katalogizace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Procesy a legislativa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cs-CZ" dirty="0" smtClean="0"/>
              <a:t>centrální povinný výtisk</a:t>
            </a:r>
          </a:p>
          <a:p>
            <a:pPr lvl="2">
              <a:lnSpc>
                <a:spcPct val="90000"/>
              </a:lnSpc>
            </a:pPr>
            <a:r>
              <a:rPr lang="cs-CZ" dirty="0" smtClean="0"/>
              <a:t>elektronický PV, </a:t>
            </a:r>
            <a:r>
              <a:rPr lang="cs-CZ" dirty="0" err="1" smtClean="0"/>
              <a:t>webarchiv</a:t>
            </a:r>
            <a:r>
              <a:rPr lang="cs-CZ" dirty="0" smtClean="0"/>
              <a:t> v rámci PV, právo sklízet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nutná změna legislativy (zejména AZ)</a:t>
            </a:r>
          </a:p>
        </p:txBody>
      </p:sp>
    </p:spTree>
    <p:extLst>
      <p:ext uri="{BB962C8B-B14F-4D97-AF65-F5344CB8AC3E}">
        <p14:creationId xmlns:p14="http://schemas.microsoft.com/office/powerpoint/2010/main" val="6737542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Procesy a legislativa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online platby</a:t>
            </a:r>
          </a:p>
          <a:p>
            <a:pPr lvl="1"/>
            <a:r>
              <a:rPr lang="cs-CZ" dirty="0" err="1" smtClean="0"/>
              <a:t>paypal</a:t>
            </a:r>
            <a:r>
              <a:rPr lang="cs-CZ" dirty="0" smtClean="0"/>
              <a:t>, </a:t>
            </a:r>
            <a:r>
              <a:rPr lang="cs-CZ" dirty="0" err="1" smtClean="0"/>
              <a:t>PaySec</a:t>
            </a:r>
            <a:r>
              <a:rPr lang="cs-CZ" dirty="0" smtClean="0"/>
              <a:t>, </a:t>
            </a:r>
            <a:r>
              <a:rPr lang="cs-CZ" dirty="0" err="1" smtClean="0"/>
              <a:t>PremiumSMS</a:t>
            </a:r>
            <a:r>
              <a:rPr lang="cs-CZ" dirty="0" smtClean="0"/>
              <a:t>, </a:t>
            </a:r>
            <a:r>
              <a:rPr lang="cs-CZ" dirty="0" smtClean="0"/>
              <a:t>městské karty,...</a:t>
            </a:r>
            <a:endParaRPr lang="cs-CZ" dirty="0" smtClean="0"/>
          </a:p>
          <a:p>
            <a:r>
              <a:rPr lang="cs-CZ" dirty="0" smtClean="0"/>
              <a:t>MVS</a:t>
            </a:r>
          </a:p>
          <a:p>
            <a:pPr lvl="1"/>
            <a:r>
              <a:rPr lang="cs-CZ" dirty="0" smtClean="0"/>
              <a:t>zaslání dokumentu poštou domů </a:t>
            </a:r>
            <a:r>
              <a:rPr lang="cs-CZ" dirty="0" smtClean="0"/>
              <a:t>čtenáři</a:t>
            </a:r>
            <a:endParaRPr lang="cs-CZ" dirty="0" smtClean="0"/>
          </a:p>
          <a:p>
            <a:pPr lvl="1"/>
            <a:r>
              <a:rPr lang="cs-CZ" dirty="0" smtClean="0"/>
              <a:t>dodání kopií (fyzicky, elektronicky, pošta)</a:t>
            </a:r>
          </a:p>
          <a:p>
            <a:pPr lvl="1"/>
            <a:r>
              <a:rPr lang="cs-CZ" dirty="0" smtClean="0"/>
              <a:t>zrychlení služeb – elektronické</a:t>
            </a:r>
          </a:p>
          <a:p>
            <a:r>
              <a:rPr lang="cs-CZ" dirty="0" smtClean="0"/>
              <a:t>financování EIZ</a:t>
            </a:r>
          </a:p>
          <a:p>
            <a:pPr lvl="1"/>
            <a:r>
              <a:rPr lang="cs-CZ" dirty="0" smtClean="0"/>
              <a:t>efektivnost</a:t>
            </a:r>
          </a:p>
          <a:p>
            <a:pPr lvl="1"/>
            <a:r>
              <a:rPr lang="cs-CZ" dirty="0" smtClean="0"/>
              <a:t>nutná spolupráce</a:t>
            </a:r>
          </a:p>
          <a:p>
            <a:pPr lvl="1"/>
            <a:r>
              <a:rPr lang="cs-CZ" dirty="0" smtClean="0"/>
              <a:t>klíčové pro </a:t>
            </a:r>
            <a:r>
              <a:rPr lang="cs-CZ" dirty="0" err="1" smtClean="0"/>
              <a:t>VaV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hlinkClick r:id="rId2"/>
              </a:rPr>
              <a:t>Autorský zákon</a:t>
            </a:r>
            <a:endParaRPr lang="cs-CZ" sz="3200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sz="2800" smtClean="0"/>
              <a:t>definice: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mtClean="0"/>
              <a:t>autor, autorství, spoluautorství, anonym, dílo, zveřejnění a vydání díla,</a:t>
            </a:r>
            <a:r>
              <a:rPr lang="cs-CZ" sz="2000" smtClean="0"/>
              <a:t>…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vznik a obsah práva autorského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užití díla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sdělování veřejnosti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další majetková práva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mtClean="0"/>
              <a:t>trvání MP, odměny, volná díla, volné užití, omezení AP, citace, katalogové licence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ochrana práva autorského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úprava smluvních typů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licenční smlouvy, zaměstnanecká díla, kolektivní díla, školní díla, díla na objednávku, soutěžní díla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Podpora vzdělávání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informační </a:t>
            </a:r>
            <a:r>
              <a:rPr lang="cs-CZ" dirty="0" smtClean="0"/>
              <a:t>gramotnost</a:t>
            </a:r>
            <a:endParaRPr lang="cs-CZ" dirty="0"/>
          </a:p>
          <a:p>
            <a:r>
              <a:rPr lang="cs-CZ" dirty="0"/>
              <a:t>čtenářská </a:t>
            </a:r>
            <a:r>
              <a:rPr lang="cs-CZ" dirty="0" smtClean="0"/>
              <a:t>gramotnost</a:t>
            </a:r>
          </a:p>
          <a:p>
            <a:r>
              <a:rPr lang="cs-CZ" dirty="0" smtClean="0"/>
              <a:t>funkční gramotnost</a:t>
            </a:r>
          </a:p>
          <a:p>
            <a:r>
              <a:rPr lang="cs-CZ" dirty="0" smtClean="0"/>
              <a:t>počítačová gramotnost</a:t>
            </a:r>
          </a:p>
        </p:txBody>
      </p:sp>
    </p:spTree>
    <p:extLst>
      <p:ext uri="{BB962C8B-B14F-4D97-AF65-F5344CB8AC3E}">
        <p14:creationId xmlns:p14="http://schemas.microsoft.com/office/powerpoint/2010/main" val="1334121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Podpora vzdělávání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informační </a:t>
            </a:r>
            <a:r>
              <a:rPr lang="cs-CZ" dirty="0" smtClean="0"/>
              <a:t>gramotnost</a:t>
            </a:r>
          </a:p>
          <a:p>
            <a:pPr lvl="1"/>
            <a:r>
              <a:rPr lang="cs-CZ" dirty="0" smtClean="0"/>
              <a:t>schopnost pracovat s informacemi</a:t>
            </a:r>
            <a:endParaRPr lang="cs-CZ" dirty="0"/>
          </a:p>
          <a:p>
            <a:r>
              <a:rPr lang="cs-CZ" dirty="0"/>
              <a:t>čtenářská </a:t>
            </a:r>
            <a:r>
              <a:rPr lang="cs-CZ" dirty="0" smtClean="0"/>
              <a:t>gramotnost</a:t>
            </a:r>
          </a:p>
          <a:p>
            <a:pPr lvl="1"/>
            <a:r>
              <a:rPr lang="cs-CZ" dirty="0" smtClean="0"/>
              <a:t>schopnost rozumět formám psaného jazyka</a:t>
            </a:r>
            <a:endParaRPr lang="cs-CZ" dirty="0"/>
          </a:p>
          <a:p>
            <a:r>
              <a:rPr lang="cs-CZ" dirty="0"/>
              <a:t>funkční </a:t>
            </a:r>
            <a:r>
              <a:rPr lang="cs-CZ" dirty="0" smtClean="0"/>
              <a:t>gramotnost</a:t>
            </a:r>
          </a:p>
          <a:p>
            <a:pPr lvl="1"/>
            <a:r>
              <a:rPr lang="cs-CZ" sz="2000" dirty="0" smtClean="0"/>
              <a:t>literární – </a:t>
            </a:r>
            <a:r>
              <a:rPr lang="cs-CZ" sz="1800" dirty="0" smtClean="0"/>
              <a:t>najít a porozumět </a:t>
            </a:r>
            <a:r>
              <a:rPr lang="cs-CZ" sz="1800" dirty="0" err="1" smtClean="0"/>
              <a:t>info</a:t>
            </a:r>
            <a:r>
              <a:rPr lang="cs-CZ" sz="1800" dirty="0" smtClean="0"/>
              <a:t> z textu</a:t>
            </a:r>
            <a:endParaRPr lang="cs-CZ" sz="2000" dirty="0" smtClean="0"/>
          </a:p>
          <a:p>
            <a:pPr lvl="1"/>
            <a:r>
              <a:rPr lang="cs-CZ" sz="2000" dirty="0" smtClean="0"/>
              <a:t>dokumentová – </a:t>
            </a:r>
            <a:r>
              <a:rPr lang="cs-CZ" sz="1800" dirty="0" smtClean="0"/>
              <a:t>vyhledávání dokumentů a </a:t>
            </a:r>
            <a:r>
              <a:rPr lang="cs-CZ" sz="1800" dirty="0" err="1" smtClean="0"/>
              <a:t>info</a:t>
            </a:r>
            <a:r>
              <a:rPr lang="cs-CZ" sz="1800" dirty="0" smtClean="0"/>
              <a:t> v ní</a:t>
            </a:r>
          </a:p>
          <a:p>
            <a:pPr lvl="1"/>
            <a:r>
              <a:rPr lang="cs-CZ" sz="2000" dirty="0" smtClean="0"/>
              <a:t>numerická – práce s čísly</a:t>
            </a:r>
            <a:endParaRPr lang="cs-CZ" sz="2000" dirty="0"/>
          </a:p>
          <a:p>
            <a:r>
              <a:rPr lang="cs-CZ" dirty="0"/>
              <a:t>počítačová </a:t>
            </a:r>
            <a:r>
              <a:rPr lang="cs-CZ" dirty="0" smtClean="0"/>
              <a:t>gramotnost</a:t>
            </a:r>
          </a:p>
          <a:p>
            <a:pPr lvl="1"/>
            <a:r>
              <a:rPr lang="cs-CZ" dirty="0" smtClean="0"/>
              <a:t>schopnost využívat počítač v životě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1873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rozvoj komunitní role knihoven</a:t>
            </a:r>
          </a:p>
          <a:p>
            <a:r>
              <a:rPr lang="cs-CZ" dirty="0" smtClean="0"/>
              <a:t>knihovna jako součást vzdělávacího systému ve školách i v celoživotním učení</a:t>
            </a:r>
          </a:p>
          <a:p>
            <a:r>
              <a:rPr lang="cs-CZ" dirty="0" smtClean="0"/>
              <a:t>podpora čtenářské gramotnosti</a:t>
            </a:r>
          </a:p>
          <a:p>
            <a:r>
              <a:rPr lang="cs-CZ" dirty="0" smtClean="0"/>
              <a:t>podpora zkvalitňování a stálého doplňování knihovních fondů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68384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Fondy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druhy fondů</a:t>
            </a:r>
          </a:p>
          <a:p>
            <a:pPr lvl="1"/>
            <a:r>
              <a:rPr lang="cs-CZ" smtClean="0"/>
              <a:t>tradiční – základní prvek</a:t>
            </a:r>
          </a:p>
          <a:p>
            <a:pPr lvl="1"/>
            <a:r>
              <a:rPr lang="cs-CZ" smtClean="0"/>
              <a:t>digitalizované – uchovávání tradičních</a:t>
            </a:r>
          </a:p>
          <a:p>
            <a:pPr lvl="1"/>
            <a:r>
              <a:rPr lang="cs-CZ" smtClean="0"/>
              <a:t>digital born – široká dostupnost</a:t>
            </a:r>
          </a:p>
          <a:p>
            <a:r>
              <a:rPr lang="cs-CZ" smtClean="0"/>
              <a:t>zajistit efektivní uchovávání všech</a:t>
            </a:r>
          </a:p>
          <a:p>
            <a:r>
              <a:rPr lang="cs-CZ" smtClean="0"/>
              <a:t>problematika digitalizace</a:t>
            </a:r>
          </a:p>
          <a:p>
            <a:pPr lvl="1"/>
            <a:r>
              <a:rPr lang="cs-CZ" smtClean="0"/>
              <a:t>podpora na všech úrovních</a:t>
            </a:r>
          </a:p>
          <a:p>
            <a:pPr lvl="1"/>
            <a:r>
              <a:rPr lang="cs-CZ" smtClean="0"/>
              <a:t>koncepce pro dlouhodobou ochranu</a:t>
            </a:r>
          </a:p>
          <a:p>
            <a:pPr lvl="1"/>
            <a:r>
              <a:rPr lang="cs-CZ" smtClean="0"/>
              <a:t>maximální zpřístupnění (AZ!!!) a využívání dokumentů</a:t>
            </a:r>
          </a:p>
          <a:p>
            <a:pPr lvl="1"/>
            <a:r>
              <a:rPr lang="cs-CZ" smtClean="0"/>
              <a:t>spolupráce knihoven při digitalizaci (AZ!)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Lidé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r>
              <a:rPr lang="cs-CZ" smtClean="0"/>
              <a:t>generační výměna</a:t>
            </a:r>
          </a:p>
          <a:p>
            <a:r>
              <a:rPr lang="cs-CZ" smtClean="0"/>
              <a:t>vzdělání knihovníků</a:t>
            </a:r>
          </a:p>
          <a:p>
            <a:pPr lvl="1"/>
            <a:r>
              <a:rPr lang="cs-CZ" smtClean="0"/>
              <a:t>knihovnictví + jiný obor</a:t>
            </a:r>
          </a:p>
          <a:p>
            <a:r>
              <a:rPr lang="cs-CZ" smtClean="0"/>
              <a:t>nízká prestiž profese</a:t>
            </a:r>
          </a:p>
          <a:p>
            <a:r>
              <a:rPr lang="cs-CZ" smtClean="0"/>
              <a:t>budování a rozvoj komunity</a:t>
            </a:r>
          </a:p>
          <a:p>
            <a:r>
              <a:rPr lang="cs-CZ" smtClean="0"/>
              <a:t>analýza aktuálního stavu</a:t>
            </a:r>
          </a:p>
          <a:p>
            <a:r>
              <a:rPr lang="cs-CZ" smtClean="0"/>
              <a:t>důraz na kvalitní a </a:t>
            </a:r>
            <a:r>
              <a:rPr lang="cs-CZ" b="1" smtClean="0"/>
              <a:t>vstřícný</a:t>
            </a:r>
            <a:r>
              <a:rPr lang="cs-CZ" smtClean="0"/>
              <a:t> personál</a:t>
            </a:r>
          </a:p>
          <a:p>
            <a:pPr lvl="1"/>
            <a:r>
              <a:rPr lang="cs-CZ" smtClean="0"/>
              <a:t>motivace</a:t>
            </a:r>
          </a:p>
          <a:p>
            <a:pPr lvl="1"/>
            <a:r>
              <a:rPr lang="cs-CZ" smtClean="0"/>
              <a:t>kvalifikace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Lidé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koncepce CŽV pro knihovnictví</a:t>
            </a:r>
          </a:p>
          <a:p>
            <a:pPr lvl="1"/>
            <a:r>
              <a:rPr lang="cs-CZ" smtClean="0"/>
              <a:t>podporování CŽV (např. e-kurzy, rekvalifikační kurzy – sjednocení úrovně)</a:t>
            </a:r>
          </a:p>
          <a:p>
            <a:pPr lvl="1"/>
            <a:r>
              <a:rPr lang="cs-CZ" smtClean="0"/>
              <a:t>evaluace programů CŽV</a:t>
            </a:r>
          </a:p>
          <a:p>
            <a:pPr lvl="1"/>
            <a:r>
              <a:rPr lang="cs-CZ" smtClean="0"/>
              <a:t>akreditace programů CŽV</a:t>
            </a:r>
          </a:p>
          <a:p>
            <a:pPr lvl="2"/>
            <a:r>
              <a:rPr lang="cs-CZ" smtClean="0"/>
              <a:t>certifikované zkoušky pro knihovnické pozice</a:t>
            </a:r>
          </a:p>
          <a:p>
            <a:pPr lvl="2"/>
            <a:r>
              <a:rPr lang="cs-CZ" smtClean="0"/>
              <a:t>školící pracoviště</a:t>
            </a:r>
          </a:p>
          <a:p>
            <a:pPr lvl="1"/>
            <a:r>
              <a:rPr lang="cs-CZ" smtClean="0"/>
              <a:t>zohlednit potřeby praxe</a:t>
            </a:r>
          </a:p>
          <a:p>
            <a:pPr lvl="2"/>
            <a:r>
              <a:rPr lang="cs-CZ" smtClean="0"/>
              <a:t>katalog pracovních pozic</a:t>
            </a:r>
          </a:p>
          <a:p>
            <a:r>
              <a:rPr lang="cs-CZ" smtClean="0"/>
              <a:t>řízení lidských zdrojů</a:t>
            </a:r>
          </a:p>
          <a:p>
            <a:pPr lvl="1"/>
            <a:r>
              <a:rPr lang="cs-CZ" smtClean="0"/>
              <a:t>použití moderních metod</a:t>
            </a:r>
          </a:p>
          <a:p>
            <a:pPr lvl="1"/>
            <a:r>
              <a:rPr lang="cs-CZ" smtClean="0"/>
              <a:t>školení pro vedoucí pracovníky </a:t>
            </a:r>
            <a:r>
              <a:rPr lang="cs-CZ" sz="1800" smtClean="0"/>
              <a:t>(povinná???)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Lidé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specifikovat nové pracovní pozice</a:t>
            </a:r>
          </a:p>
          <a:p>
            <a:r>
              <a:rPr lang="cs-CZ" smtClean="0"/>
              <a:t>využít zkušenosti ze zemí EU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Závěr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využití potenciálu systému knihoven</a:t>
            </a:r>
          </a:p>
          <a:p>
            <a:r>
              <a:rPr lang="cs-CZ" smtClean="0"/>
              <a:t>nové služby</a:t>
            </a:r>
          </a:p>
          <a:p>
            <a:pPr lvl="1"/>
            <a:r>
              <a:rPr lang="cs-CZ" smtClean="0"/>
              <a:t>potřeba neustálé inovace</a:t>
            </a:r>
          </a:p>
          <a:p>
            <a:r>
              <a:rPr lang="cs-CZ" smtClean="0"/>
              <a:t>nové metodiky a standardy</a:t>
            </a:r>
          </a:p>
          <a:p>
            <a:r>
              <a:rPr lang="cs-CZ" smtClean="0"/>
              <a:t>tvorba komunit</a:t>
            </a:r>
          </a:p>
          <a:p>
            <a:r>
              <a:rPr lang="cs-CZ" smtClean="0"/>
              <a:t>zapojení moderních ICT</a:t>
            </a:r>
          </a:p>
          <a:p>
            <a:r>
              <a:rPr lang="cs-CZ" smtClean="0"/>
              <a:t>optimalizace grantů</a:t>
            </a:r>
          </a:p>
          <a:p>
            <a:r>
              <a:rPr lang="cs-CZ" b="1" smtClean="0"/>
              <a:t>spolupráce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979613" y="4294188"/>
            <a:ext cx="6399212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cs-CZ" b="1" smtClean="0"/>
              <a:t>Děkuji Vám za pozornost</a:t>
            </a:r>
            <a:endParaRPr lang="en-US" b="1" smtClean="0"/>
          </a:p>
        </p:txBody>
      </p:sp>
      <p:pic>
        <p:nvPicPr>
          <p:cNvPr id="110595" name="Picture 3" descr="billboard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06850" y="2062163"/>
            <a:ext cx="2284413" cy="2047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cs-CZ" sz="2000" b="1" dirty="0">
                <a:latin typeface="Verdana" panose="020B0604030504040204" pitchFamily="34" charset="0"/>
              </a:rPr>
              <a:t>Martin Krčál</a:t>
            </a:r>
          </a:p>
          <a:p>
            <a:pPr algn="r"/>
            <a:r>
              <a:rPr lang="cs-CZ" sz="2000" b="1" dirty="0" smtClean="0">
                <a:latin typeface="Verdana" panose="020B0604030504040204" pitchFamily="34" charset="0"/>
              </a:rPr>
              <a:t>krcal@phil.muni.cz</a:t>
            </a:r>
            <a:endParaRPr lang="cs-CZ" sz="2000" b="1" dirty="0">
              <a:latin typeface="Verdana" panose="020B0604030504040204" pitchFamily="34" charset="0"/>
            </a:endParaRPr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hlinkClick r:id="rId2"/>
              </a:rPr>
              <a:t>Autorský zákon</a:t>
            </a:r>
            <a:endParaRPr lang="cs-CZ" sz="3200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sz="2800" smtClean="0"/>
              <a:t>audiovizuální díla, PC programy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mtClean="0"/>
              <a:t>autor, autorství, spoluautorství, anonym, dílo, zveřejnění a vydání díla,</a:t>
            </a:r>
            <a:r>
              <a:rPr lang="cs-CZ" sz="2000" smtClean="0"/>
              <a:t>…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výkonní umělci, výrobci zvukového záznamu, vysílatel,… 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práva pořizovatele DB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kolektivní správa práv</a:t>
            </a:r>
          </a:p>
          <a:p>
            <a:pPr lvl="1" eaLnBrk="1" hangingPunct="1">
              <a:lnSpc>
                <a:spcPct val="80000"/>
              </a:lnSpc>
            </a:pPr>
            <a:r>
              <a:rPr lang="cs-CZ" smtClean="0"/>
              <a:t>kolektivní správce, práva a povinnosti, dozor, pravidla rozdělování vybraných prostředků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změny souvisejících zákonů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příloha – sazebník odměn</a:t>
            </a:r>
          </a:p>
          <a:p>
            <a:pPr eaLnBrk="1" hangingPunct="1">
              <a:lnSpc>
                <a:spcPct val="100000"/>
              </a:lnSpc>
            </a:pPr>
            <a:endParaRPr lang="cs-CZ" sz="28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Novela 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transponování EU směrnic</a:t>
            </a:r>
          </a:p>
          <a:p>
            <a:pPr lvl="1"/>
            <a:r>
              <a:rPr lang="cs-CZ" dirty="0" smtClean="0"/>
              <a:t>směrnice o prodloužení doby ochrany práv ke </a:t>
            </a:r>
            <a:r>
              <a:rPr lang="cs-CZ" b="1" dirty="0" smtClean="0"/>
              <a:t>zvukovým nahrávkám</a:t>
            </a:r>
          </a:p>
          <a:p>
            <a:pPr lvl="2"/>
            <a:r>
              <a:rPr lang="cs-CZ" dirty="0" smtClean="0"/>
              <a:t>50 </a:t>
            </a:r>
            <a:r>
              <a:rPr lang="cs-CZ" dirty="0"/>
              <a:t>-</a:t>
            </a:r>
            <a:r>
              <a:rPr lang="en-US" dirty="0" smtClean="0"/>
              <a:t>&gt;</a:t>
            </a:r>
            <a:r>
              <a:rPr lang="cs-CZ" dirty="0" smtClean="0"/>
              <a:t> 70 let</a:t>
            </a:r>
          </a:p>
          <a:p>
            <a:pPr lvl="1"/>
            <a:r>
              <a:rPr lang="cs-CZ" dirty="0" smtClean="0"/>
              <a:t>směrnice o některých povolených způsobech </a:t>
            </a:r>
            <a:r>
              <a:rPr lang="cs-CZ" b="1" dirty="0" smtClean="0"/>
              <a:t>užití osiřelých děl</a:t>
            </a:r>
          </a:p>
          <a:p>
            <a:r>
              <a:rPr lang="cs-CZ" dirty="0" smtClean="0">
                <a:hlinkClick r:id="rId2"/>
              </a:rPr>
              <a:t>více </a:t>
            </a:r>
            <a:r>
              <a:rPr lang="cs-CZ" dirty="0" err="1" smtClean="0">
                <a:hlinkClick r:id="rId2"/>
              </a:rPr>
              <a:t>info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0490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6600" smtClean="0">
                <a:solidFill>
                  <a:srgbClr val="FFFF00"/>
                </a:solidFill>
              </a:rPr>
              <a:t>Zákon o povinném výtisku</a:t>
            </a:r>
            <a:endParaRPr lang="uk-UA" sz="6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hlinkClick r:id="rId2"/>
              </a:rPr>
              <a:t>Periodický tisk</a:t>
            </a:r>
            <a:endParaRPr lang="cs-CZ" sz="3200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z="2800" dirty="0" smtClean="0"/>
              <a:t>zákon </a:t>
            </a:r>
            <a:r>
              <a:rPr lang="cs-CZ" sz="2800" dirty="0" smtClean="0">
                <a:hlinkClick r:id="rId3"/>
              </a:rPr>
              <a:t>46/2000</a:t>
            </a:r>
            <a:r>
              <a:rPr lang="cs-CZ" sz="2800" dirty="0" smtClean="0"/>
              <a:t> ze dne 22. února 2000 o právech a povinnostech při vydávání </a:t>
            </a:r>
            <a:r>
              <a:rPr lang="cs-CZ" sz="2800" b="1" dirty="0" smtClean="0"/>
              <a:t>periodického</a:t>
            </a:r>
            <a:r>
              <a:rPr lang="cs-CZ" sz="2800" dirty="0" smtClean="0"/>
              <a:t> tisku a o změně některých dalších zákonů (tiskový zákon)</a:t>
            </a:r>
          </a:p>
          <a:p>
            <a:pPr eaLnBrk="1" hangingPunct="1">
              <a:lnSpc>
                <a:spcPct val="110000"/>
              </a:lnSpc>
            </a:pPr>
            <a:r>
              <a:rPr lang="cs-CZ" sz="2800" dirty="0" smtClean="0"/>
              <a:t>§ 9 Povinné výtisky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 smtClean="0"/>
              <a:t>vydavatel má povinnost dodat do 7 dnů PV do vybraných knihoven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 smtClean="0"/>
              <a:t>písemně nabídnout dokument ke koupi dalším vybraným </a:t>
            </a:r>
            <a:r>
              <a:rPr lang="cs-CZ" sz="2200" dirty="0" smtClean="0"/>
              <a:t>knihovnám</a:t>
            </a:r>
            <a:endParaRPr lang="cs-CZ" sz="22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Povinné výtisky periodik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2x Národní knihovna České republiky</a:t>
            </a:r>
          </a:p>
          <a:p>
            <a:r>
              <a:rPr lang="cs-CZ" sz="2000" dirty="0" smtClean="0"/>
              <a:t>1x Moravská zemská knihovna v Brně</a:t>
            </a:r>
          </a:p>
          <a:p>
            <a:r>
              <a:rPr lang="cs-CZ" sz="2000" dirty="0" smtClean="0"/>
              <a:t>1x knihovna Národního muzea v Praze</a:t>
            </a:r>
          </a:p>
          <a:p>
            <a:r>
              <a:rPr lang="cs-CZ" sz="2000" dirty="0" smtClean="0"/>
              <a:t>1x Ministerstvo kultury ČR</a:t>
            </a:r>
          </a:p>
          <a:p>
            <a:r>
              <a:rPr lang="cs-CZ" sz="2000" dirty="0" smtClean="0"/>
              <a:t>1x Parlamentní knihovna</a:t>
            </a:r>
          </a:p>
          <a:p>
            <a:r>
              <a:rPr lang="cs-CZ" sz="2000" dirty="0" smtClean="0"/>
              <a:t>1x regionální povinný výtisk příslušné státní vědecké knihovně</a:t>
            </a:r>
          </a:p>
          <a:p>
            <a:r>
              <a:rPr lang="cs-CZ" sz="2000" dirty="0" smtClean="0"/>
              <a:t>1x regionální povinný výtisk Městské knihovně hlavního města Prahy</a:t>
            </a:r>
          </a:p>
          <a:p>
            <a:r>
              <a:rPr lang="cs-CZ" sz="2000" dirty="0" smtClean="0"/>
              <a:t>1x povinný výtisk periodického tisku, který je vydavatelem určen pro nevidomé nebo slabozraké, Knihovně a tiskárně pro nevidomé K. E. </a:t>
            </a:r>
            <a:r>
              <a:rPr lang="cs-CZ" sz="2000" dirty="0" err="1" smtClean="0"/>
              <a:t>Macana</a:t>
            </a:r>
            <a:r>
              <a:rPr lang="cs-CZ" sz="2000" dirty="0" smtClean="0"/>
              <a:t> v Praze</a:t>
            </a:r>
          </a:p>
        </p:txBody>
      </p:sp>
    </p:spTree>
    <p:extLst>
      <p:ext uri="{BB962C8B-B14F-4D97-AF65-F5344CB8AC3E}">
        <p14:creationId xmlns:p14="http://schemas.microsoft.com/office/powerpoint/2010/main" val="839009303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4414</TotalTime>
  <Words>1736</Words>
  <Application>Microsoft Office PowerPoint</Application>
  <PresentationFormat>Předvádění na obrazovce (4:3)</PresentationFormat>
  <Paragraphs>359</Paragraphs>
  <Slides>48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3" baseType="lpstr">
      <vt:lpstr>Arial</vt:lpstr>
      <vt:lpstr>Tahoma</vt:lpstr>
      <vt:lpstr>Verdana</vt:lpstr>
      <vt:lpstr>Wingdings</vt:lpstr>
      <vt:lpstr>template</vt:lpstr>
      <vt:lpstr>Metody knihovnické práce (VIKBA04)</vt:lpstr>
      <vt:lpstr>Autorský zákon</vt:lpstr>
      <vt:lpstr>Autorský zákon</vt:lpstr>
      <vt:lpstr>Autorský zákon</vt:lpstr>
      <vt:lpstr>Autorský zákon</vt:lpstr>
      <vt:lpstr>Novela AZ</vt:lpstr>
      <vt:lpstr>Zákon o povinném výtisku</vt:lpstr>
      <vt:lpstr>Periodický tisk</vt:lpstr>
      <vt:lpstr>Povinné výtisky periodik</vt:lpstr>
      <vt:lpstr>Neperiodický tisk</vt:lpstr>
      <vt:lpstr>Povinné výtisky – kdo má právo</vt:lpstr>
      <vt:lpstr>Písemně nabídnout</vt:lpstr>
      <vt:lpstr>Zákon na ochranu osobních údajů</vt:lpstr>
      <vt:lpstr>Ochrana osobních údajů</vt:lpstr>
      <vt:lpstr>povinnosti správce</vt:lpstr>
      <vt:lpstr>zpracování bez souhlasu</vt:lpstr>
      <vt:lpstr>Ochrana osobních údajů</vt:lpstr>
      <vt:lpstr>Další zákony</vt:lpstr>
      <vt:lpstr>Další zákony</vt:lpstr>
      <vt:lpstr>Koncepce rozvoje knihoven</vt:lpstr>
      <vt:lpstr>Koncepce knihoven</vt:lpstr>
      <vt:lpstr>Koncepce 2004-2010</vt:lpstr>
      <vt:lpstr>Dílčí cíle</vt:lpstr>
      <vt:lpstr>Rovný přístup k VKIS</vt:lpstr>
      <vt:lpstr>Rovný přístup k VKIS</vt:lpstr>
      <vt:lpstr>Tvorba a zpracování fondů a infozdrojů</vt:lpstr>
      <vt:lpstr>Ochrana a zpřístupnění kulturního dědictví</vt:lpstr>
      <vt:lpstr>Koncepce 2011-2015</vt:lpstr>
      <vt:lpstr>České knihovny</vt:lpstr>
      <vt:lpstr>Hlavní témata</vt:lpstr>
      <vt:lpstr>Hlavní témata</vt:lpstr>
      <vt:lpstr>Koncepce 2011-2015</vt:lpstr>
      <vt:lpstr>Klient a služby</vt:lpstr>
      <vt:lpstr>Klient a služby</vt:lpstr>
      <vt:lpstr>Metodika ROI</vt:lpstr>
      <vt:lpstr>Rovný přístup ke službám</vt:lpstr>
      <vt:lpstr>Procesy a legislativa</vt:lpstr>
      <vt:lpstr>Procesy a legislativa</vt:lpstr>
      <vt:lpstr>Procesy a legislativa</vt:lpstr>
      <vt:lpstr>Podpora vzdělávání</vt:lpstr>
      <vt:lpstr>Podpora vzdělávání</vt:lpstr>
      <vt:lpstr>Podpora vzdělávání</vt:lpstr>
      <vt:lpstr>Fondy</vt:lpstr>
      <vt:lpstr>Lidé</vt:lpstr>
      <vt:lpstr>Lidé</vt:lpstr>
      <vt:lpstr>Lidé</vt:lpstr>
      <vt:lpstr>Závěr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190</cp:revision>
  <dcterms:created xsi:type="dcterms:W3CDTF">2008-06-02T21:04:14Z</dcterms:created>
  <dcterms:modified xsi:type="dcterms:W3CDTF">2013-10-17T21:10:24Z</dcterms:modified>
</cp:coreProperties>
</file>