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62" r:id="rId3"/>
    <p:sldId id="363" r:id="rId4"/>
    <p:sldId id="365" r:id="rId5"/>
    <p:sldId id="364" r:id="rId6"/>
    <p:sldId id="369" r:id="rId7"/>
    <p:sldId id="368" r:id="rId8"/>
    <p:sldId id="370" r:id="rId9"/>
    <p:sldId id="367" r:id="rId10"/>
    <p:sldId id="412" r:id="rId11"/>
    <p:sldId id="417" r:id="rId12"/>
    <p:sldId id="419" r:id="rId13"/>
    <p:sldId id="423" r:id="rId14"/>
    <p:sldId id="424" r:id="rId15"/>
    <p:sldId id="418" r:id="rId16"/>
    <p:sldId id="421" r:id="rId17"/>
    <p:sldId id="422" r:id="rId18"/>
    <p:sldId id="474" r:id="rId19"/>
    <p:sldId id="475" r:id="rId20"/>
    <p:sldId id="420" r:id="rId21"/>
    <p:sldId id="425" r:id="rId22"/>
    <p:sldId id="432" r:id="rId23"/>
    <p:sldId id="433" r:id="rId24"/>
    <p:sldId id="434" r:id="rId25"/>
    <p:sldId id="427" r:id="rId26"/>
    <p:sldId id="428" r:id="rId27"/>
    <p:sldId id="414" r:id="rId28"/>
    <p:sldId id="438" r:id="rId29"/>
    <p:sldId id="429" r:id="rId30"/>
    <p:sldId id="435" r:id="rId31"/>
    <p:sldId id="436" r:id="rId32"/>
    <p:sldId id="437" r:id="rId33"/>
    <p:sldId id="430" r:id="rId34"/>
    <p:sldId id="476" r:id="rId35"/>
    <p:sldId id="477" r:id="rId36"/>
    <p:sldId id="478" r:id="rId37"/>
    <p:sldId id="479" r:id="rId38"/>
    <p:sldId id="455" r:id="rId39"/>
    <p:sldId id="445" r:id="rId40"/>
    <p:sldId id="446" r:id="rId41"/>
    <p:sldId id="447" r:id="rId42"/>
    <p:sldId id="448" r:id="rId43"/>
    <p:sldId id="449" r:id="rId44"/>
    <p:sldId id="450" r:id="rId45"/>
    <p:sldId id="470" r:id="rId46"/>
    <p:sldId id="457" r:id="rId47"/>
    <p:sldId id="458" r:id="rId48"/>
    <p:sldId id="459" r:id="rId49"/>
    <p:sldId id="472" r:id="rId50"/>
    <p:sldId id="460" r:id="rId51"/>
    <p:sldId id="471" r:id="rId52"/>
    <p:sldId id="462" r:id="rId53"/>
    <p:sldId id="463" r:id="rId54"/>
    <p:sldId id="464" r:id="rId55"/>
    <p:sldId id="465" r:id="rId56"/>
    <p:sldId id="466" r:id="rId57"/>
    <p:sldId id="467" r:id="rId58"/>
    <p:sldId id="469" r:id="rId59"/>
    <p:sldId id="413" r:id="rId60"/>
    <p:sldId id="482" r:id="rId61"/>
    <p:sldId id="439" r:id="rId62"/>
    <p:sldId id="483" r:id="rId63"/>
    <p:sldId id="484" r:id="rId64"/>
    <p:sldId id="481" r:id="rId65"/>
    <p:sldId id="440" r:id="rId66"/>
    <p:sldId id="441" r:id="rId67"/>
    <p:sldId id="442" r:id="rId68"/>
    <p:sldId id="426" r:id="rId69"/>
    <p:sldId id="486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DBB912-F82A-4BAF-B192-B7155E937CF2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320671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F7939-F2EC-4725-9AD8-26990C705681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FB2D3-984C-492D-8C3C-55991E44B971}" type="slidenum">
              <a:rPr lang="ru-RU" altLang="cs-CZ"/>
              <a:pPr/>
              <a:t>69</a:t>
            </a:fld>
            <a:endParaRPr lang="ru-RU" altLang="cs-CZ"/>
          </a:p>
        </p:txBody>
      </p:sp>
      <p:sp>
        <p:nvSpPr>
          <p:cNvPr id="73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F26E5-7607-413B-BD2E-FCABEBB17A4A}" type="slidenum">
              <a:rPr lang="ru-RU" altLang="cs-CZ"/>
              <a:pPr/>
              <a:t>9</a:t>
            </a:fld>
            <a:endParaRPr lang="ru-RU" altLang="cs-CZ"/>
          </a:p>
        </p:txBody>
      </p:sp>
      <p:sp>
        <p:nvSpPr>
          <p:cNvPr id="571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32970-673F-4856-B65B-606DADACD5D0}" type="slidenum">
              <a:rPr lang="ru-RU" altLang="cs-CZ"/>
              <a:pPr/>
              <a:t>10</a:t>
            </a:fld>
            <a:endParaRPr lang="ru-RU" altLang="cs-CZ"/>
          </a:p>
        </p:txBody>
      </p:sp>
      <p:sp>
        <p:nvSpPr>
          <p:cNvPr id="636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81CCD-9F5D-4C71-8024-80421CA85A9F}" type="slidenum">
              <a:rPr lang="ru-RU" altLang="cs-CZ"/>
              <a:pPr/>
              <a:t>27</a:t>
            </a:fld>
            <a:endParaRPr lang="ru-RU" altLang="cs-CZ"/>
          </a:p>
        </p:txBody>
      </p:sp>
      <p:sp>
        <p:nvSpPr>
          <p:cNvPr id="641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71672-5A8E-4473-BE04-368590DE7CE7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1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29A4E-45B3-48CC-8ED2-C580B54A0EDD}" type="slidenum">
              <a:rPr lang="ru-RU" altLang="cs-CZ"/>
              <a:pPr/>
              <a:t>38</a:t>
            </a:fld>
            <a:endParaRPr lang="ru-RU" altLang="cs-CZ"/>
          </a:p>
        </p:txBody>
      </p:sp>
      <p:sp>
        <p:nvSpPr>
          <p:cNvPr id="68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870A3-8118-4A0F-AF9C-1A4FE807FDC3}" type="slidenum">
              <a:rPr lang="ru-RU" altLang="cs-CZ"/>
              <a:pPr/>
              <a:t>45</a:t>
            </a:fld>
            <a:endParaRPr lang="ru-RU" altLang="cs-CZ"/>
          </a:p>
        </p:txBody>
      </p:sp>
      <p:sp>
        <p:nvSpPr>
          <p:cNvPr id="70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B68B1-26C3-4384-A303-733D4892B0E0}" type="slidenum">
              <a:rPr lang="ru-RU" altLang="cs-CZ"/>
              <a:pPr/>
              <a:t>59</a:t>
            </a:fld>
            <a:endParaRPr lang="ru-RU" altLang="cs-CZ"/>
          </a:p>
        </p:txBody>
      </p:sp>
      <p:sp>
        <p:nvSpPr>
          <p:cNvPr id="638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76780-76A1-4068-844B-7DF1B765C10D}" type="slidenum">
              <a:rPr lang="ru-RU" altLang="cs-CZ"/>
              <a:pPr/>
              <a:t>65</a:t>
            </a:fld>
            <a:endParaRPr lang="ru-RU" altLang="cs-CZ"/>
          </a:p>
        </p:txBody>
      </p:sp>
      <p:sp>
        <p:nvSpPr>
          <p:cNvPr id="67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09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8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41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36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00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17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94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8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46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0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1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k.cz/app/uvod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techlib.cz/cs/262-vp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nkp.cz/sluzby/edodo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tlibrary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hyperlink" Target="http://kramerius.mzk.cz/search/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.htm#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pcr.cz/akce-a-projekty/akce-skip/tyden-knihoven-3.-9.-rijna-2011-2013-15.-rocnik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800">
                <a:solidFill>
                  <a:srgbClr val="FFFF00"/>
                </a:solidFill>
              </a:rPr>
              <a:t>Metody knihovnické práce (VIKBA04)</a:t>
            </a:r>
            <a:endParaRPr lang="uk-UA" altLang="cs-CZ" sz="4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</a:t>
            </a:r>
            <a:r>
              <a:rPr lang="cs-CZ" altLang="cs-CZ" b="1" dirty="0" smtClean="0">
                <a:latin typeface="Tahoma" pitchFamily="34" charset="0"/>
              </a:rPr>
              <a:t>8. listopadu 2013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Verdana" pitchFamily="34" charset="0"/>
              </a:rPr>
              <a:t>7. Knihovnické a informační služby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Výpůjční 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Výpůjční služby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služba knihovny</a:t>
            </a:r>
          </a:p>
          <a:p>
            <a:r>
              <a:rPr lang="cs-CZ" altLang="cs-CZ"/>
              <a:t>půjčování knihovních jednotek</a:t>
            </a:r>
          </a:p>
          <a:p>
            <a:r>
              <a:rPr lang="cs-CZ" altLang="cs-CZ"/>
              <a:t>přijímaní vrácených k.j.</a:t>
            </a:r>
          </a:p>
          <a:p>
            <a:r>
              <a:rPr lang="cs-CZ" altLang="cs-CZ"/>
              <a:t>prolongace (prodloužení)</a:t>
            </a:r>
          </a:p>
          <a:p>
            <a:r>
              <a:rPr lang="cs-CZ" altLang="cs-CZ"/>
              <a:t>rezervace</a:t>
            </a:r>
          </a:p>
          <a:p>
            <a:r>
              <a:rPr lang="cs-CZ" altLang="cs-CZ"/>
              <a:t>upomínky</a:t>
            </a:r>
          </a:p>
          <a:p>
            <a:r>
              <a:rPr lang="cs-CZ" altLang="cs-CZ"/>
              <a:t>evidence čtenářů</a:t>
            </a:r>
          </a:p>
          <a:p>
            <a:r>
              <a:rPr lang="cs-CZ" altLang="cs-CZ"/>
              <a:t>statistiky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Právní úprava VS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knihovní zákon</a:t>
            </a:r>
          </a:p>
          <a:p>
            <a:pPr lvl="1"/>
            <a:r>
              <a:rPr lang="cs-CZ" altLang="cs-CZ"/>
              <a:t>obecně</a:t>
            </a:r>
          </a:p>
          <a:p>
            <a:r>
              <a:rPr lang="cs-CZ" altLang="cs-CZ"/>
              <a:t>občanský zákoník</a:t>
            </a:r>
          </a:p>
          <a:p>
            <a:pPr lvl="1"/>
            <a:r>
              <a:rPr lang="cs-CZ" altLang="cs-CZ"/>
              <a:t>vztah čtenář-knihovna</a:t>
            </a:r>
          </a:p>
          <a:p>
            <a:r>
              <a:rPr lang="cs-CZ" altLang="cs-CZ"/>
              <a:t>knihovní a výpůjční řád knihovny</a:t>
            </a:r>
          </a:p>
          <a:p>
            <a:pPr lvl="1"/>
            <a:r>
              <a:rPr lang="cs-CZ" altLang="cs-CZ"/>
              <a:t>není-li něco definováno, řídí se OZ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Knihovní řád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pravidla pro využívání knihovního fondu a služeb</a:t>
            </a:r>
          </a:p>
          <a:p>
            <a:r>
              <a:rPr lang="cs-CZ" altLang="cs-CZ"/>
              <a:t>pro různé typy knihoven</a:t>
            </a:r>
          </a:p>
          <a:p>
            <a:r>
              <a:rPr lang="cs-CZ" altLang="cs-CZ"/>
              <a:t>vzory KŘ na webu NKP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KŘ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  <a:p>
            <a:pPr lvl="1"/>
            <a:r>
              <a:rPr lang="cs-CZ" altLang="cs-CZ"/>
              <a:t>kdo se může stát uživatelem, za jakých podmínek, dělení uživatelů, způsob registrace, platby za registraci</a:t>
            </a:r>
          </a:p>
          <a:p>
            <a:r>
              <a:rPr lang="cs-CZ" altLang="cs-CZ"/>
              <a:t>přehled služeb</a:t>
            </a:r>
          </a:p>
          <a:p>
            <a:pPr lvl="1"/>
            <a:r>
              <a:rPr lang="cs-CZ" altLang="cs-CZ"/>
              <a:t>charakteristika, jaké služby jakému okruhu uživatelů, délka výpůjček, poplatky, sankce, podmínky</a:t>
            </a:r>
          </a:p>
          <a:p>
            <a:r>
              <a:rPr lang="cs-CZ" altLang="cs-CZ"/>
              <a:t>práva a povinnosti uživatelů</a:t>
            </a:r>
          </a:p>
          <a:p>
            <a:r>
              <a:rPr lang="cs-CZ" altLang="cs-CZ"/>
              <a:t>pravidla využívání studoven a ICT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čtenáře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vypůjčit si dokument</a:t>
            </a:r>
          </a:p>
          <a:p>
            <a:pPr lvl="1"/>
            <a:r>
              <a:rPr lang="cs-CZ" altLang="cs-CZ"/>
              <a:t>užívat jej sám (v rámci rodiny)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chránit vypůjčený dokument před poškozením, ztrátou, zničením</a:t>
            </a:r>
          </a:p>
          <a:p>
            <a:pPr lvl="1"/>
            <a:r>
              <a:rPr lang="cs-CZ" altLang="cs-CZ"/>
              <a:t>okamžitě ohlásit poškození, ztrátu, zničení</a:t>
            </a:r>
          </a:p>
          <a:p>
            <a:pPr lvl="1"/>
            <a:r>
              <a:rPr lang="cs-CZ" altLang="cs-CZ"/>
              <a:t>dodržovat výpůjční lhůtu, platit upomínky</a:t>
            </a:r>
          </a:p>
          <a:p>
            <a:pPr lvl="1"/>
            <a:r>
              <a:rPr lang="cs-CZ" altLang="cs-CZ"/>
              <a:t>na žádost knihovny dokument vrátit dříve (pokud byl zapůjčen bezplatně)</a:t>
            </a:r>
          </a:p>
        </p:txBody>
      </p:sp>
      <p:pic>
        <p:nvPicPr>
          <p:cNvPr id="647172" name="Picture 4" descr="MC9003907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87325"/>
            <a:ext cx="20224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knihovny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požadovat vrácení dokumentu i před ukončením výpůjčky (bezplatné půjčení)</a:t>
            </a:r>
          </a:p>
          <a:p>
            <a:pPr lvl="1"/>
            <a:r>
              <a:rPr lang="cs-CZ" altLang="cs-CZ"/>
              <a:t>vybírat upomínky za pozdní vrácení</a:t>
            </a:r>
          </a:p>
          <a:p>
            <a:pPr lvl="1"/>
            <a:r>
              <a:rPr lang="cs-CZ" altLang="cs-CZ"/>
              <a:t>neprodloužit výpůjčku (v případě zájmu dalších uživatelů)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vyžadovat vrácení dokumentu po uplynutí výpůjční lhůty</a:t>
            </a:r>
          </a:p>
          <a:p>
            <a:pPr lvl="1"/>
            <a:r>
              <a:rPr lang="cs-CZ" altLang="cs-CZ"/>
              <a:t>vymáhat náhradu ztracené nebo poškozené výpůjčky (i soudně)</a:t>
            </a:r>
          </a:p>
        </p:txBody>
      </p:sp>
      <p:pic>
        <p:nvPicPr>
          <p:cNvPr id="651268" name="Picture 4" descr="MC9000567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8752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Právo na náhradu škody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promlčí se 2 roky ode dne, kdy:</a:t>
            </a:r>
          </a:p>
          <a:p>
            <a:pPr lvl="1"/>
            <a:r>
              <a:rPr lang="cs-CZ" altLang="cs-CZ"/>
              <a:t>čtenář ohlásil ztrátu nebo poškození výpůjčky</a:t>
            </a:r>
          </a:p>
          <a:p>
            <a:pPr lvl="1"/>
            <a:r>
              <a:rPr lang="cs-CZ" altLang="cs-CZ"/>
              <a:t>knihovna prokázala čtenáři ztrátu nebo poškození výpůjčky</a:t>
            </a:r>
          </a:p>
          <a:p>
            <a:r>
              <a:rPr lang="cs-CZ" altLang="cs-CZ"/>
              <a:t>povinnost hlídat termíny!!!</a:t>
            </a:r>
          </a:p>
        </p:txBody>
      </p:sp>
      <p:pic>
        <p:nvPicPr>
          <p:cNvPr id="652292" name="Picture 4" descr="MC900354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půjčování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3376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vracení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3606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4559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382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Veřejné knihovnické a informační služby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služby poskytované knihovnou</a:t>
            </a:r>
          </a:p>
          <a:p>
            <a:r>
              <a:rPr lang="cs-CZ" altLang="cs-CZ"/>
              <a:t>definovány knihovním zákonem</a:t>
            </a:r>
          </a:p>
          <a:p>
            <a:r>
              <a:rPr lang="cs-CZ" altLang="cs-CZ"/>
              <a:t>poskytovány bezplatně</a:t>
            </a:r>
          </a:p>
          <a:p>
            <a:pPr lvl="1"/>
            <a:r>
              <a:rPr lang="cs-CZ" altLang="cs-CZ"/>
              <a:t>výjimky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Dělení VS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absenční</a:t>
            </a:r>
          </a:p>
          <a:p>
            <a:r>
              <a:rPr lang="cs-CZ" altLang="cs-CZ"/>
              <a:t>prezenční</a:t>
            </a:r>
          </a:p>
          <a:p>
            <a:r>
              <a:rPr lang="cs-CZ" altLang="cs-CZ"/>
              <a:t>cirkulační</a:t>
            </a:r>
          </a:p>
          <a:p>
            <a:r>
              <a:rPr lang="cs-CZ" altLang="cs-CZ"/>
              <a:t>MVS, MMVS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Absenční výpůjčky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mimo knihovnu</a:t>
            </a:r>
          </a:p>
          <a:p>
            <a:r>
              <a:rPr lang="cs-CZ" altLang="cs-CZ"/>
              <a:t>omezení počtu současných výpůjček</a:t>
            </a:r>
          </a:p>
          <a:p>
            <a:pPr lvl="1"/>
            <a:r>
              <a:rPr lang="cs-CZ" altLang="cs-CZ"/>
              <a:t>např. 10, 30, neomezeno</a:t>
            </a:r>
          </a:p>
          <a:p>
            <a:r>
              <a:rPr lang="cs-CZ" altLang="cs-CZ"/>
              <a:t>dělení</a:t>
            </a:r>
          </a:p>
          <a:p>
            <a:pPr lvl="1"/>
            <a:r>
              <a:rPr lang="cs-CZ" altLang="cs-CZ"/>
              <a:t>měsíční (30 dnů)</a:t>
            </a:r>
          </a:p>
          <a:p>
            <a:pPr lvl="1"/>
            <a:r>
              <a:rPr lang="cs-CZ" altLang="cs-CZ"/>
              <a:t>dlouhodobá/trvalá</a:t>
            </a:r>
          </a:p>
          <a:p>
            <a:pPr lvl="2"/>
            <a:r>
              <a:rPr lang="cs-CZ" altLang="cs-CZ"/>
              <a:t>semestr, pracovní poměr</a:t>
            </a:r>
          </a:p>
          <a:p>
            <a:pPr lvl="1"/>
            <a:r>
              <a:rPr lang="cs-CZ" altLang="cs-CZ"/>
              <a:t>krátkodobá</a:t>
            </a:r>
          </a:p>
          <a:p>
            <a:pPr lvl="2"/>
            <a:r>
              <a:rPr lang="cs-CZ" altLang="cs-CZ"/>
              <a:t>žádané dokumenty</a:t>
            </a:r>
          </a:p>
          <a:p>
            <a:pPr lvl="2"/>
            <a:r>
              <a:rPr lang="cs-CZ" altLang="cs-CZ"/>
              <a:t>např. 1 týden</a:t>
            </a:r>
          </a:p>
          <a:p>
            <a:pPr lvl="2"/>
            <a:r>
              <a:rPr lang="cs-CZ" altLang="cs-CZ"/>
              <a:t>výpůjčky přes noc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Prolongace = prodloužení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prodloužení výpůjční lhůty</a:t>
            </a:r>
          </a:p>
          <a:p>
            <a:r>
              <a:rPr lang="cs-CZ" altLang="cs-CZ"/>
              <a:t>nesmí být další požadavek</a:t>
            </a:r>
          </a:p>
          <a:p>
            <a:r>
              <a:rPr lang="cs-CZ" altLang="cs-CZ"/>
              <a:t>pro statistiky nová výpůjčka</a:t>
            </a:r>
          </a:p>
          <a:p>
            <a:r>
              <a:rPr lang="cs-CZ" altLang="cs-CZ"/>
              <a:t>prostřednictvím AKS</a:t>
            </a:r>
          </a:p>
          <a:p>
            <a:pPr lvl="1"/>
            <a:r>
              <a:rPr lang="cs-CZ" altLang="cs-CZ"/>
              <a:t>čtenářské konto</a:t>
            </a:r>
          </a:p>
          <a:p>
            <a:pPr lvl="1"/>
            <a:r>
              <a:rPr lang="cs-CZ" altLang="cs-CZ"/>
              <a:t>na výpůjčním pultu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Rezervace dokumentů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pokud je dokument vypůjčený</a:t>
            </a:r>
          </a:p>
          <a:p>
            <a:r>
              <a:rPr lang="cs-CZ" altLang="cs-CZ"/>
              <a:t>uživatel v řadě čekatelů</a:t>
            </a:r>
          </a:p>
          <a:p>
            <a:r>
              <a:rPr lang="cs-CZ" altLang="cs-CZ"/>
              <a:t>po vrácení se odešle upozornění dalšímu v pořadí</a:t>
            </a:r>
          </a:p>
          <a:p>
            <a:pPr lvl="1"/>
            <a:r>
              <a:rPr lang="cs-CZ" altLang="cs-CZ"/>
              <a:t>elektronicky (AKS, e-mail)</a:t>
            </a:r>
          </a:p>
          <a:p>
            <a:pPr lvl="1"/>
            <a:r>
              <a:rPr lang="cs-CZ" altLang="cs-CZ"/>
              <a:t>písemně, telefonicky</a:t>
            </a:r>
          </a:p>
          <a:p>
            <a:r>
              <a:rPr lang="cs-CZ" altLang="cs-CZ"/>
              <a:t>poplatky???</a:t>
            </a:r>
          </a:p>
          <a:p>
            <a:r>
              <a:rPr lang="cs-CZ" altLang="cs-CZ"/>
              <a:t>omezení počtu rezervací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Upomínky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poplatek za pozdní vrácení</a:t>
            </a:r>
          </a:p>
          <a:p>
            <a:r>
              <a:rPr lang="cs-CZ" altLang="cs-CZ"/>
              <a:t>definovány v KŘ</a:t>
            </a:r>
          </a:p>
          <a:p>
            <a:r>
              <a:rPr lang="cs-CZ" altLang="cs-CZ"/>
              <a:t>upozornění</a:t>
            </a:r>
          </a:p>
          <a:p>
            <a:pPr lvl="1"/>
            <a:r>
              <a:rPr lang="cs-CZ" altLang="cs-CZ"/>
              <a:t>elektronicky (AKS, e-mail od knihovníka)</a:t>
            </a:r>
          </a:p>
          <a:p>
            <a:pPr lvl="1"/>
            <a:r>
              <a:rPr lang="cs-CZ" altLang="cs-CZ"/>
              <a:t>písemně, telefonicky</a:t>
            </a:r>
          </a:p>
          <a:p>
            <a:pPr lvl="1"/>
            <a:r>
              <a:rPr lang="cs-CZ" altLang="cs-CZ"/>
              <a:t>upomínky se evidují</a:t>
            </a:r>
          </a:p>
          <a:p>
            <a:pPr lvl="1"/>
            <a:r>
              <a:rPr lang="cs-CZ" altLang="cs-CZ"/>
              <a:t>poslední = doporučený dopis</a:t>
            </a:r>
          </a:p>
          <a:p>
            <a:r>
              <a:rPr lang="cs-CZ" altLang="cs-CZ"/>
              <a:t>lze uplatňovat soudně</a:t>
            </a:r>
          </a:p>
          <a:p>
            <a:r>
              <a:rPr lang="cs-CZ" altLang="cs-CZ"/>
              <a:t>podepsaný doklad o výpůjčce???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Prezenční výpůjčky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pouze do studovny</a:t>
            </a:r>
          </a:p>
          <a:p>
            <a:r>
              <a:rPr lang="cs-CZ" altLang="cs-CZ"/>
              <a:t>žádaná literatura, málo výtisků, vzácná nebo drahá literatura</a:t>
            </a:r>
          </a:p>
          <a:p>
            <a:r>
              <a:rPr lang="cs-CZ" altLang="cs-CZ"/>
              <a:t>odlišení od absenčního fondu</a:t>
            </a:r>
          </a:p>
          <a:p>
            <a:pPr lvl="1"/>
            <a:r>
              <a:rPr lang="cs-CZ" altLang="cs-CZ"/>
              <a:t>např. červený proužek, kolečko apod.</a:t>
            </a:r>
          </a:p>
          <a:p>
            <a:r>
              <a:rPr lang="cs-CZ" altLang="cs-CZ"/>
              <a:t>výpůjčky přes noc</a:t>
            </a:r>
          </a:p>
          <a:p>
            <a:r>
              <a:rPr lang="cs-CZ" altLang="cs-CZ"/>
              <a:t>periodika, VŠKP, AV nosiče</a:t>
            </a:r>
          </a:p>
        </p:txBody>
      </p:sp>
      <p:sp>
        <p:nvSpPr>
          <p:cNvPr id="657412" name="Oval 6"/>
          <p:cNvSpPr>
            <a:spLocks noChangeArrowheads="1"/>
          </p:cNvSpPr>
          <p:nvPr/>
        </p:nvSpPr>
        <p:spPr bwMode="auto">
          <a:xfrm>
            <a:off x="7956550" y="112553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877050" y="333375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Cirkulace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v rámci instituce</a:t>
            </a:r>
          </a:p>
          <a:p>
            <a:r>
              <a:rPr lang="cs-CZ" altLang="cs-CZ"/>
              <a:t>zejména pro časopisy</a:t>
            </a:r>
          </a:p>
          <a:p>
            <a:r>
              <a:rPr lang="cs-CZ" altLang="cs-CZ"/>
              <a:t>předem dané pořadí a lhůty vrácení</a:t>
            </a:r>
          </a:p>
        </p:txBody>
      </p:sp>
      <p:grpSp>
        <p:nvGrpSpPr>
          <p:cNvPr id="658438" name="Group 6"/>
          <p:cNvGrpSpPr>
            <a:grpSpLocks noChangeAspect="1"/>
          </p:cNvGrpSpPr>
          <p:nvPr/>
        </p:nvGrpSpPr>
        <p:grpSpPr bwMode="auto">
          <a:xfrm>
            <a:off x="3563938" y="3644900"/>
            <a:ext cx="2430462" cy="2592388"/>
            <a:chOff x="2381" y="2296"/>
            <a:chExt cx="1531" cy="1633"/>
          </a:xfrm>
        </p:grpSpPr>
        <p:sp>
          <p:nvSpPr>
            <p:cNvPr id="65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5" name="Freeform 13"/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6" name="Freeform 14"/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7" name="Freeform 15"/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8" name="Freeform 16"/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9" name="Freeform 17"/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0" name="Freeform 18"/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1" name="Freeform 19"/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2" name="Freeform 20"/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8" name="Freeform 26"/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Meziknihovní 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služby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druhy:</a:t>
            </a:r>
          </a:p>
          <a:p>
            <a:pPr lvl="1"/>
            <a:r>
              <a:rPr lang="cs-CZ" altLang="cs-CZ"/>
              <a:t>meziknihovní informační služby (MIS)</a:t>
            </a:r>
          </a:p>
          <a:p>
            <a:pPr lvl="1"/>
            <a:r>
              <a:rPr lang="cs-CZ" altLang="cs-CZ" b="1"/>
              <a:t>meziknihovní výpůjční služby</a:t>
            </a:r>
            <a:r>
              <a:rPr lang="cs-CZ" altLang="cs-CZ"/>
              <a:t> (MVS)</a:t>
            </a:r>
          </a:p>
          <a:p>
            <a:pPr lvl="1"/>
            <a:r>
              <a:rPr lang="cs-CZ" altLang="cs-CZ"/>
              <a:t>meziknihovní reprografické služby (MRS)</a:t>
            </a:r>
          </a:p>
          <a:p>
            <a:pPr lvl="1"/>
            <a:r>
              <a:rPr lang="cs-CZ" altLang="cs-CZ" b="1"/>
              <a:t>mezinárodní meziknihovní výpůjční služby</a:t>
            </a:r>
            <a:r>
              <a:rPr lang="cs-CZ" altLang="cs-CZ"/>
              <a:t> (MIS)</a:t>
            </a:r>
          </a:p>
          <a:p>
            <a:r>
              <a:rPr lang="cs-CZ" altLang="cs-CZ" sz="3400"/>
              <a:t>realizace</a:t>
            </a:r>
          </a:p>
          <a:p>
            <a:pPr lvl="1"/>
            <a:r>
              <a:rPr lang="cs-CZ" altLang="cs-CZ" sz="2800"/>
              <a:t>elektronicky (formulář, e-mail)</a:t>
            </a:r>
          </a:p>
          <a:p>
            <a:pPr lvl="1"/>
            <a:r>
              <a:rPr lang="cs-CZ" altLang="cs-CZ" sz="2800"/>
              <a:t>písemně</a:t>
            </a:r>
          </a:p>
          <a:p>
            <a:r>
              <a:rPr lang="cs-CZ" altLang="cs-CZ" sz="3400">
                <a:hlinkClick r:id="rId2"/>
              </a:rPr>
              <a:t>vyhláška č. 88/2002Sb.</a:t>
            </a:r>
            <a:endParaRPr lang="cs-CZ" altLang="cs-CZ" sz="3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výpůjční služby (MVS)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mezi českými knihovnami</a:t>
            </a:r>
          </a:p>
          <a:p>
            <a:r>
              <a:rPr lang="cs-CZ" altLang="cs-CZ"/>
              <a:t>formulář na webu, e-mail, žádanka</a:t>
            </a:r>
          </a:p>
          <a:p>
            <a:r>
              <a:rPr lang="cs-CZ" altLang="cs-CZ"/>
              <a:t>bezplatně</a:t>
            </a:r>
          </a:p>
          <a:p>
            <a:pPr lvl="1"/>
            <a:r>
              <a:rPr lang="cs-CZ" altLang="cs-CZ"/>
              <a:t>dodávající knihovna může vyžadovat náklady (např. zhotovení kopie, poštovné)</a:t>
            </a:r>
          </a:p>
          <a:p>
            <a:r>
              <a:rPr lang="cs-CZ" altLang="cs-CZ"/>
              <a:t>povinnost ze zákona</a:t>
            </a:r>
          </a:p>
          <a:p>
            <a:r>
              <a:rPr lang="cs-CZ" altLang="cs-CZ"/>
              <a:t>dokument nebo xerokopie</a:t>
            </a:r>
          </a:p>
          <a:p>
            <a:r>
              <a:rPr lang="cs-CZ" altLang="cs-CZ"/>
              <a:t>eDD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Definice služeb v KZ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zpřístupňování dokumentů z fondu knihovny</a:t>
            </a:r>
          </a:p>
          <a:p>
            <a:r>
              <a:rPr lang="cs-CZ" altLang="cs-CZ" sz="2600"/>
              <a:t>zpřístupňování dokumentů z jiné knihovny</a:t>
            </a:r>
          </a:p>
          <a:p>
            <a:pPr lvl="1"/>
            <a:r>
              <a:rPr lang="cs-CZ" altLang="cs-CZ" sz="2000"/>
              <a:t>MVS</a:t>
            </a:r>
          </a:p>
          <a:p>
            <a:r>
              <a:rPr lang="cs-CZ" altLang="cs-CZ" sz="2600">
                <a:solidFill>
                  <a:srgbClr val="008000"/>
                </a:solidFill>
              </a:rPr>
              <a:t>ústní</a:t>
            </a:r>
            <a:r>
              <a:rPr lang="cs-CZ" altLang="cs-CZ" sz="2600"/>
              <a:t> bibliografické, referenčních a faktografických info a rešerší</a:t>
            </a:r>
          </a:p>
          <a:p>
            <a:r>
              <a:rPr lang="cs-CZ" altLang="cs-CZ" sz="2600"/>
              <a:t>zprostředkování info z vnějších informačních zdrojů</a:t>
            </a:r>
          </a:p>
          <a:p>
            <a:pPr lvl="1"/>
            <a:r>
              <a:rPr lang="cs-CZ" altLang="cs-CZ" sz="2000"/>
              <a:t>zejména informací ze státní správy a samosprávy</a:t>
            </a:r>
          </a:p>
          <a:p>
            <a:r>
              <a:rPr lang="cs-CZ" altLang="cs-CZ" sz="2600"/>
              <a:t>přístupu k info na internetu</a:t>
            </a:r>
          </a:p>
          <a:p>
            <a:pPr lvl="1"/>
            <a:r>
              <a:rPr lang="cs-CZ" altLang="cs-CZ" sz="2000"/>
              <a:t>neplatné zdroje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Náležitosti žádosti MVS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identifikační údaje žádající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identifikační údaje dotazované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jednoznačná identifikace dokumentu nebo jeho části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autor, název, strany, místo, vydavatel, rok vydaní, identifikátory (ISBN, ISSN, DOI,...)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do kdy je žádost relevantní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požadavky na způsob dodání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dokument, xerokopie, e-kopie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žádající knihovny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výpůjčce</a:t>
            </a:r>
          </a:p>
          <a:p>
            <a:r>
              <a:rPr lang="cs-CZ" altLang="cs-CZ"/>
              <a:t>dodržet výpůjční lhůtu</a:t>
            </a:r>
          </a:p>
          <a:p>
            <a:pPr lvl="1"/>
            <a:r>
              <a:rPr lang="cs-CZ" altLang="cs-CZ"/>
              <a:t>má právo požádat o prodloužení</a:t>
            </a:r>
          </a:p>
          <a:p>
            <a:r>
              <a:rPr lang="cs-CZ" altLang="cs-CZ"/>
              <a:t>řídit se pokyny půjčující knihovny</a:t>
            </a:r>
          </a:p>
          <a:p>
            <a:pPr lvl="1"/>
            <a:r>
              <a:rPr lang="cs-CZ" altLang="cs-CZ"/>
              <a:t>např. půjčit dokument jen prezenčně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půjčující knihovny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půjčeném dokumentu</a:t>
            </a:r>
          </a:p>
          <a:p>
            <a:r>
              <a:rPr lang="cs-CZ" altLang="cs-CZ"/>
              <a:t>dodržet 14-ti denní lhůtu na vyřízení výpůjčky</a:t>
            </a:r>
          </a:p>
          <a:p>
            <a:r>
              <a:rPr lang="cs-CZ" altLang="cs-CZ"/>
              <a:t>informovat o vyřízení žádosti</a:t>
            </a:r>
          </a:p>
          <a:p>
            <a:pPr lvl="1"/>
            <a:r>
              <a:rPr lang="cs-CZ" altLang="cs-CZ"/>
              <a:t>kladné, záporné (+důvody)</a:t>
            </a:r>
          </a:p>
          <a:p>
            <a:r>
              <a:rPr lang="cs-CZ" altLang="cs-CZ"/>
              <a:t>platí náklady na poštovné a balné</a:t>
            </a:r>
          </a:p>
          <a:p>
            <a:pPr lvl="1"/>
            <a:r>
              <a:rPr lang="cs-CZ" altLang="cs-CZ"/>
              <a:t>může vymáhat na žádající knihovně</a:t>
            </a:r>
          </a:p>
          <a:p>
            <a:pPr lvl="1"/>
            <a:r>
              <a:rPr lang="cs-CZ" altLang="cs-CZ"/>
              <a:t>na základě faktury nebo předplatného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MMVS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mezinárodní služba </a:t>
            </a:r>
            <a:r>
              <a:rPr lang="cs-CZ" altLang="cs-CZ" sz="2200"/>
              <a:t>(IFLA žádanka)</a:t>
            </a:r>
          </a:p>
          <a:p>
            <a:r>
              <a:rPr lang="cs-CZ" altLang="cs-CZ" sz="2600"/>
              <a:t>zajišťuje např. NKP, MZK, NTK, NLK, KnAV ČR, VK OL</a:t>
            </a:r>
          </a:p>
          <a:p>
            <a:r>
              <a:rPr lang="cs-CZ" altLang="cs-CZ" sz="2600"/>
              <a:t>placená služba</a:t>
            </a:r>
          </a:p>
          <a:p>
            <a:r>
              <a:rPr lang="cs-CZ" altLang="cs-CZ" sz="2600"/>
              <a:t>poplatky (ceník MZK)</a:t>
            </a:r>
          </a:p>
        </p:txBody>
      </p:sp>
      <p:graphicFrame>
        <p:nvGraphicFramePr>
          <p:cNvPr id="660543" name="Group 63"/>
          <p:cNvGraphicFramePr>
            <a:graphicFrameLocks noGrp="1"/>
          </p:cNvGraphicFramePr>
          <p:nvPr>
            <p:ph sz="half" idx="2"/>
          </p:nvPr>
        </p:nvGraphicFramePr>
        <p:xfrm>
          <a:off x="1619250" y="4078288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/>
                <a:gridCol w="1512888"/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Reprografické 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Reprografické služby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možnost kopírování a skenování</a:t>
            </a:r>
          </a:p>
          <a:p>
            <a:r>
              <a:rPr lang="cs-CZ" altLang="cs-CZ"/>
              <a:t>multifunkční kopírky</a:t>
            </a:r>
          </a:p>
          <a:p>
            <a:pPr lvl="1"/>
            <a:r>
              <a:rPr lang="cs-CZ" altLang="cs-CZ"/>
              <a:t>interní platební systém (na MU SUPO)</a:t>
            </a:r>
          </a:p>
          <a:p>
            <a:pPr lvl="1"/>
            <a:r>
              <a:rPr lang="cs-CZ" altLang="cs-CZ"/>
              <a:t>platba v hotovosti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</a:t>
            </a:r>
          </a:p>
          <a:p>
            <a:pPr lvl="1"/>
            <a:r>
              <a:rPr lang="cs-CZ" altLang="cs-CZ"/>
              <a:t>dobíjení přes bankovníky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odvody společnosti DILIA</a:t>
            </a:r>
          </a:p>
          <a:p>
            <a:pPr marL="742950" lvl="1" indent="-285750">
              <a:tabLst/>
            </a:pPr>
            <a:r>
              <a:rPr lang="cs-CZ" altLang="cs-CZ"/>
              <a:t>smlouva s DILIA</a:t>
            </a:r>
          </a:p>
          <a:p>
            <a:pPr marL="742950" lvl="1" indent="-285750">
              <a:tabLst/>
            </a:pPr>
            <a:r>
              <a:rPr lang="cs-CZ" altLang="cs-CZ"/>
              <a:t>hlásí se počet všech rozmnoženin</a:t>
            </a:r>
          </a:p>
          <a:p>
            <a:pPr marL="742950" lvl="1" indent="-285750">
              <a:tabLst/>
            </a:pPr>
            <a:r>
              <a:rPr lang="cs-CZ" altLang="cs-CZ"/>
              <a:t>knihovny = kategorie A (70</a:t>
            </a:r>
            <a:r>
              <a:rPr lang="en-US" altLang="cs-CZ"/>
              <a:t>%</a:t>
            </a:r>
            <a:r>
              <a:rPr lang="cs-CZ" altLang="cs-CZ"/>
              <a:t>)</a:t>
            </a:r>
          </a:p>
          <a:p>
            <a:pPr marL="742950" lvl="1" indent="-285750">
              <a:tabLst/>
            </a:pPr>
            <a:r>
              <a:rPr lang="cs-CZ" altLang="cs-CZ"/>
              <a:t>0.20Kč (čb kopie)</a:t>
            </a:r>
          </a:p>
          <a:p>
            <a:pPr marL="742950" lvl="1" indent="-285750">
              <a:tabLst/>
            </a:pPr>
            <a:r>
              <a:rPr lang="cs-CZ" altLang="cs-CZ"/>
              <a:t>0.40Kč (barevná kopie)</a:t>
            </a:r>
          </a:p>
          <a:p>
            <a:pPr marL="742950" lvl="1" indent="-285750">
              <a:tabLst/>
            </a:pPr>
            <a:r>
              <a:rPr lang="cs-CZ" altLang="cs-CZ"/>
              <a:t>+DPH</a:t>
            </a:r>
          </a:p>
          <a:p>
            <a:pPr marL="449263" indent="-449263">
              <a:tabLst/>
            </a:pPr>
            <a:r>
              <a:rPr lang="cs-CZ" altLang="cs-CZ"/>
              <a:t>náklady na kopírování</a:t>
            </a:r>
          </a:p>
          <a:p>
            <a:pPr marL="449263" indent="-449263">
              <a:tabLst/>
            </a:pPr>
            <a:endParaRPr lang="cs-CZ" altLang="cs-CZ"/>
          </a:p>
          <a:p>
            <a:pPr marL="449263" indent="-449263">
              <a:tabLst/>
            </a:pPr>
            <a:r>
              <a:rPr lang="cs-CZ" altLang="cs-CZ"/>
              <a:t>novela AZ (podzim 2012)???</a:t>
            </a:r>
          </a:p>
        </p:txBody>
      </p:sp>
      <p:sp>
        <p:nvSpPr>
          <p:cNvPr id="71782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Kopírování na objednávku</a:t>
            </a:r>
          </a:p>
        </p:txBody>
      </p:sp>
      <p:sp>
        <p:nvSpPr>
          <p:cNvPr id="717828" name="Text Box 7"/>
          <p:cNvSpPr txBox="1">
            <a:spLocks noChangeArrowheads="1"/>
          </p:cNvSpPr>
          <p:nvPr/>
        </p:nvSpPr>
        <p:spPr bwMode="auto">
          <a:xfrm>
            <a:off x="1619250" y="5589588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/>
              <a:t>DILIA + cena kopie + práce = </a:t>
            </a:r>
            <a:r>
              <a:rPr lang="cs-CZ" altLang="cs-CZ" sz="2400" b="1">
                <a:solidFill>
                  <a:srgbClr val="008000"/>
                </a:solidFill>
              </a:rPr>
              <a:t>výsledná cena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CoD = 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12875"/>
            <a:ext cx="7777162" cy="5400675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služba na MU</a:t>
            </a:r>
          </a:p>
          <a:p>
            <a:pPr marL="449263" indent="-449263">
              <a:tabLst/>
            </a:pPr>
            <a:r>
              <a:rPr lang="cs-CZ" altLang="cs-CZ"/>
              <a:t>pouze z fondu knihoven MU</a:t>
            </a:r>
          </a:p>
          <a:p>
            <a:pPr marL="449263" indent="-449263">
              <a:tabLst/>
            </a:pPr>
            <a:r>
              <a:rPr lang="cs-CZ" altLang="cs-CZ"/>
              <a:t>prozatím FF, FSS a již brzy i KUK, PedF, PraF</a:t>
            </a:r>
          </a:p>
          <a:p>
            <a:pPr marL="449263" indent="-449263">
              <a:tabLst/>
            </a:pPr>
            <a:r>
              <a:rPr lang="cs-CZ" altLang="cs-CZ"/>
              <a:t>cena 1.70Kč</a:t>
            </a:r>
          </a:p>
          <a:p>
            <a:pPr marL="449263" indent="-449263">
              <a:tabLst/>
            </a:pPr>
            <a:r>
              <a:rPr lang="cs-CZ" altLang="cs-CZ"/>
              <a:t>napojení na Aleph</a:t>
            </a:r>
          </a:p>
          <a:p>
            <a:pPr marL="449263" indent="-449263">
              <a:tabLst/>
            </a:pPr>
            <a:r>
              <a:rPr lang="cs-CZ" altLang="cs-CZ"/>
              <a:t>vlastní administrace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952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Služby EDD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e-služby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El. dodávání dokumentů</a:t>
            </a:r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/>
              <a:t>dodávání elektronických kopií</a:t>
            </a:r>
          </a:p>
          <a:p>
            <a:pPr marL="361950" indent="-361950">
              <a:tabLst/>
            </a:pPr>
            <a:r>
              <a:rPr lang="cs-CZ" altLang="cs-CZ"/>
              <a:t>z fondu knihoven</a:t>
            </a:r>
          </a:p>
          <a:p>
            <a:pPr marL="361950" indent="-361950">
              <a:tabLst/>
            </a:pPr>
            <a:r>
              <a:rPr lang="cs-CZ" altLang="cs-CZ"/>
              <a:t>kolektivní smlouva DILIA a NK ČR</a:t>
            </a:r>
          </a:p>
          <a:p>
            <a:pPr marL="361950" indent="-361950">
              <a:tabLst/>
            </a:pPr>
            <a:r>
              <a:rPr lang="cs-CZ" altLang="cs-CZ"/>
              <a:t>změny od 1.4.2011</a:t>
            </a:r>
          </a:p>
          <a:p>
            <a:pPr marL="742950" lvl="1" indent="-285750">
              <a:tabLst/>
            </a:pPr>
            <a:r>
              <a:rPr lang="cs-CZ" altLang="cs-CZ"/>
              <a:t>2 varianty</a:t>
            </a:r>
          </a:p>
          <a:p>
            <a:pPr marL="742950" lvl="1" indent="-285750">
              <a:tabLst/>
            </a:pPr>
            <a:r>
              <a:rPr lang="cs-CZ" altLang="cs-CZ"/>
              <a:t>snížení cen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Volitelné služby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přístup k placeným informacím</a:t>
            </a:r>
          </a:p>
          <a:p>
            <a:pPr lvl="1"/>
            <a:r>
              <a:rPr lang="cs-CZ" altLang="cs-CZ"/>
              <a:t>např. e-zdroje</a:t>
            </a:r>
          </a:p>
          <a:p>
            <a:r>
              <a:rPr lang="cs-CZ" altLang="cs-CZ"/>
              <a:t>kulturní, výchovná a vzdělávací činnost</a:t>
            </a:r>
          </a:p>
          <a:p>
            <a:r>
              <a:rPr lang="cs-CZ" altLang="cs-CZ"/>
              <a:t>vydávání tematických publikací</a:t>
            </a:r>
          </a:p>
          <a:p>
            <a:r>
              <a:rPr lang="cs-CZ" altLang="cs-CZ"/>
              <a:t>poskytování reprografických služeb</a:t>
            </a:r>
          </a:p>
          <a:p>
            <a:r>
              <a:rPr lang="cs-CZ" altLang="cs-CZ"/>
              <a:t>bibliografické, referenční a faktografické informací písemně</a:t>
            </a:r>
          </a:p>
          <a:p>
            <a:r>
              <a:rPr lang="cs-CZ" altLang="cs-CZ"/>
              <a:t>rešerše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A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přenos mezi knihovnami, vytištění uživateli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2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581525"/>
            <a:ext cx="16351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B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uživatele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5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006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761038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Služby EDD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>
                <a:hlinkClick r:id="rId2"/>
              </a:rPr>
              <a:t>Virtuální polytechnická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>
                <a:hlinkClick r:id="rId3"/>
              </a:rPr>
              <a:t>Elektronická pedagogická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 err="1">
                <a:hlinkClick r:id="rId4"/>
              </a:rPr>
              <a:t>eDDO</a:t>
            </a:r>
            <a:r>
              <a:rPr lang="cs-CZ" altLang="cs-CZ" dirty="0"/>
              <a:t> - dodavatelské centrum pro společenské a přírodní vědy NK </a:t>
            </a:r>
            <a:r>
              <a:rPr lang="cs-CZ" altLang="cs-CZ" dirty="0" smtClean="0"/>
              <a:t>ČR </a:t>
            </a:r>
            <a:endParaRPr lang="cs-CZ" altLang="cs-CZ" dirty="0"/>
          </a:p>
        </p:txBody>
      </p:sp>
      <p:pic>
        <p:nvPicPr>
          <p:cNvPr id="6809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10842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868863"/>
            <a:ext cx="1223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1381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altLang="cs-CZ" sz="320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341438"/>
            <a:ext cx="7777162" cy="5327650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/>
              <a:t>terminálový přístup</a:t>
            </a:r>
          </a:p>
          <a:p>
            <a:pPr marL="1077913" lvl="1" indent="-446088">
              <a:tabLst/>
            </a:pPr>
            <a:r>
              <a:rPr lang="cs-CZ" altLang="cs-CZ"/>
              <a:t>přes Aleph</a:t>
            </a:r>
          </a:p>
          <a:p>
            <a:pPr marL="449263" indent="-449263">
              <a:tabLst/>
            </a:pPr>
            <a:r>
              <a:rPr lang="cs-CZ" altLang="cs-CZ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/>
              <a:t>projekt FRVŠ</a:t>
            </a:r>
          </a:p>
        </p:txBody>
      </p:sp>
      <p:pic>
        <p:nvPicPr>
          <p:cNvPr id="68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333375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Budování el. archivů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</a:t>
            </a:r>
            <a:r>
              <a:rPr lang="cs-CZ" altLang="cs-CZ" dirty="0" smtClean="0"/>
              <a:t>Repozitar.cz</a:t>
            </a:r>
            <a:endParaRPr lang="cs-CZ" altLang="cs-CZ" dirty="0"/>
          </a:p>
          <a:p>
            <a:pPr marL="449263" indent="-449263">
              <a:tabLst/>
            </a:pPr>
            <a:endParaRPr lang="cs-CZ" altLang="cs-CZ" dirty="0"/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006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E-knihy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půjčování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Aktuální situace v ČR</a:t>
            </a:r>
          </a:p>
        </p:txBody>
      </p:sp>
      <p:pic>
        <p:nvPicPr>
          <p:cNvPr id="69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8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92229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92230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Zkušenosti knihoven s e-knihami</a:t>
            </a:r>
          </a:p>
        </p:txBody>
      </p:sp>
      <p:pic>
        <p:nvPicPr>
          <p:cNvPr id="693251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2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4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5" name="Picture 2" descr="http://t2.gstatic.com/images?q=tbn:ANd9GcQ27TKO6hAK5ru5mPS2eVSMTECa0GEkkOKt1_SJdyK-Vf5MRUYF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971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6" name="Picture 4" descr="http://t1.gstatic.com/images?q=tbn:ANd9GcQv3giECbR1MCrkIl0VLx_By1YOjY-GddwxkWxVlBuFTBSDj9iA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6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96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7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8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9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0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1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2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992646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3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5" name="Picture 1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1" y="4725144"/>
            <a:ext cx="1800225" cy="9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e-Čtečky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půjčování čteček…</a:t>
            </a:r>
          </a:p>
          <a:p>
            <a:pPr marL="449263" indent="-449263">
              <a:tabLst/>
            </a:pPr>
            <a:r>
              <a:rPr lang="cs-CZ" altLang="cs-CZ"/>
              <a:t>…a co obsah???</a:t>
            </a:r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47275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Bezplatně???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půjčování audio a video</a:t>
            </a:r>
          </a:p>
          <a:p>
            <a:r>
              <a:rPr lang="cs-CZ" altLang="cs-CZ"/>
              <a:t>náklady na MVS</a:t>
            </a:r>
          </a:p>
          <a:p>
            <a:r>
              <a:rPr lang="cs-CZ" altLang="cs-CZ"/>
              <a:t>poplatky za MMVS</a:t>
            </a:r>
          </a:p>
          <a:p>
            <a:r>
              <a:rPr lang="cs-CZ" altLang="cs-CZ"/>
              <a:t>poplatky za registraci</a:t>
            </a:r>
          </a:p>
          <a:p>
            <a:r>
              <a:rPr lang="cs-CZ" altLang="cs-CZ"/>
              <a:t>poplatky za kopie/tisk/skenování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Půjčování čteček</a:t>
            </a:r>
          </a:p>
        </p:txBody>
      </p:sp>
      <p:sp>
        <p:nvSpPr>
          <p:cNvPr id="695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400">
                <a:hlinkClick r:id="rId2"/>
              </a:rPr>
              <a:t>Výpůjčky čteček</a:t>
            </a:r>
            <a:endParaRPr lang="cs-CZ" altLang="cs-CZ" sz="2400"/>
          </a:p>
          <a:p>
            <a:pPr lvl="1"/>
            <a:r>
              <a:rPr lang="cs-CZ" altLang="cs-CZ"/>
              <a:t>Knihovna Jiřího Mahena v Brně</a:t>
            </a:r>
          </a:p>
          <a:p>
            <a:pPr lvl="1"/>
            <a:r>
              <a:rPr lang="cs-CZ" altLang="cs-CZ"/>
              <a:t>Moravská zemská knihovna</a:t>
            </a:r>
          </a:p>
          <a:p>
            <a:pPr lvl="1"/>
            <a:r>
              <a:rPr lang="cs-CZ" altLang="cs-CZ"/>
              <a:t>Městská knihovna v Praze</a:t>
            </a:r>
          </a:p>
          <a:p>
            <a:pPr lvl="1"/>
            <a:r>
              <a:rPr lang="cs-CZ" altLang="cs-CZ"/>
              <a:t>Krajská vědecká knihovna Liberec</a:t>
            </a:r>
          </a:p>
          <a:p>
            <a:pPr lvl="1"/>
            <a:r>
              <a:rPr lang="cs-CZ" altLang="cs-CZ"/>
              <a:t>Studijní vědecká knihovna v HK</a:t>
            </a:r>
          </a:p>
          <a:p>
            <a:pPr lvl="1"/>
            <a:r>
              <a:rPr lang="cs-CZ" altLang="cs-CZ"/>
              <a:t>Jihočeská vědecká knihovna v ČB</a:t>
            </a:r>
          </a:p>
          <a:p>
            <a:pPr lvl="1"/>
            <a:r>
              <a:rPr lang="cs-CZ" altLang="cs-CZ"/>
              <a:t>Masarykova veřejná knihovna Vsetín</a:t>
            </a:r>
          </a:p>
          <a:p>
            <a:pPr lvl="1"/>
            <a:r>
              <a:rPr lang="cs-CZ" altLang="cs-CZ"/>
              <a:t>Moravskoslezská vědecká knihovna v OV</a:t>
            </a:r>
          </a:p>
          <a:p>
            <a:pPr lvl="1"/>
            <a:r>
              <a:rPr lang="cs-CZ" altLang="cs-CZ"/>
              <a:t>Masarykova univerzita</a:t>
            </a:r>
          </a:p>
          <a:p>
            <a:pPr lvl="2"/>
            <a:r>
              <a:rPr lang="cs-CZ" altLang="cs-CZ"/>
              <a:t>FF, PedF</a:t>
            </a:r>
          </a:p>
          <a:p>
            <a:pPr lvl="1"/>
            <a:r>
              <a:rPr lang="cs-CZ" altLang="cs-CZ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Půjčování e-čteček - podmínky</a:t>
            </a:r>
          </a:p>
        </p:txBody>
      </p:sp>
      <p:pic>
        <p:nvPicPr>
          <p:cNvPr id="70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37830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29225"/>
            <a:ext cx="208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2963"/>
            <a:ext cx="13017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26273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3</a:t>
            </a:r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15478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4</a:t>
            </a:r>
          </a:p>
        </p:txBody>
      </p:sp>
      <p:sp>
        <p:nvSpPr>
          <p:cNvPr id="708617" name="Text Box 9"/>
          <p:cNvSpPr txBox="1">
            <a:spLocks noChangeArrowheads="1"/>
          </p:cNvSpPr>
          <p:nvPr/>
        </p:nvSpPr>
        <p:spPr bwMode="auto">
          <a:xfrm>
            <a:off x="7740650" y="6599238"/>
            <a:ext cx="1008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800" b="1"/>
              <a:t>B</a:t>
            </a:r>
            <a:r>
              <a:rPr lang="en-US" altLang="cs-CZ" sz="800" b="1"/>
              <a:t>&amp;</a:t>
            </a:r>
            <a:r>
              <a:rPr lang="cs-CZ" altLang="cs-CZ" sz="800" b="1"/>
              <a:t>N Nook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většinou kauce</a:t>
            </a:r>
          </a:p>
          <a:p>
            <a:r>
              <a:rPr lang="cs-CZ" altLang="cs-CZ"/>
              <a:t>na 1 týden – 1 měsíc</a:t>
            </a:r>
          </a:p>
          <a:p>
            <a:r>
              <a:rPr lang="cs-CZ" altLang="cs-CZ"/>
              <a:t>obsah</a:t>
            </a:r>
          </a:p>
          <a:p>
            <a:pPr lvl="1"/>
            <a:r>
              <a:rPr lang="cs-CZ" altLang="cs-CZ"/>
              <a:t>kolekce volně dostupných e-knih</a:t>
            </a:r>
          </a:p>
          <a:p>
            <a:pPr lvl="1"/>
            <a:r>
              <a:rPr lang="cs-CZ" altLang="cs-CZ"/>
              <a:t>prázdná čtečka, obsah nahrává uživatel</a:t>
            </a:r>
          </a:p>
          <a:p>
            <a:pPr lvl="1"/>
            <a:r>
              <a:rPr lang="cs-CZ" altLang="cs-CZ"/>
              <a:t>promazání po vrácení</a:t>
            </a:r>
          </a:p>
          <a:p>
            <a:r>
              <a:rPr lang="cs-CZ" altLang="cs-CZ"/>
              <a:t>velký zájem</a:t>
            </a:r>
          </a:p>
          <a:p>
            <a:pPr lvl="1"/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Problémy s půjčováním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/>
              <a:t>neexistující trh v ČR </a:t>
            </a:r>
            <a:r>
              <a:rPr lang="cs-CZ" altLang="cs-CZ" sz="2000"/>
              <a:t>(pro knihovny)</a:t>
            </a:r>
          </a:p>
          <a:p>
            <a:r>
              <a:rPr lang="cs-CZ" altLang="cs-CZ"/>
              <a:t>neexistující obchodní model pro ČR</a:t>
            </a:r>
          </a:p>
          <a:p>
            <a:r>
              <a:rPr lang="cs-CZ" altLang="cs-CZ"/>
              <a:t>cena e-knih</a:t>
            </a:r>
          </a:p>
          <a:p>
            <a:r>
              <a:rPr lang="cs-CZ" altLang="cs-CZ"/>
              <a:t>autorské právo</a:t>
            </a:r>
          </a:p>
          <a:p>
            <a:pPr lvl="1"/>
            <a:r>
              <a:rPr lang="cs-CZ" altLang="cs-CZ"/>
              <a:t>je půjčování čteček legální?</a:t>
            </a:r>
          </a:p>
          <a:p>
            <a:pPr lvl="1"/>
            <a:r>
              <a:rPr lang="cs-CZ" altLang="cs-CZ"/>
              <a:t>definice e-knihy</a:t>
            </a:r>
          </a:p>
          <a:p>
            <a:r>
              <a:rPr lang="cs-CZ" altLang="cs-CZ"/>
              <a:t>licenční smlouvy</a:t>
            </a:r>
          </a:p>
          <a:p>
            <a:pPr lvl="1"/>
            <a:r>
              <a:rPr lang="cs-CZ" altLang="cs-CZ"/>
              <a:t>vydavatel - autor</a:t>
            </a:r>
          </a:p>
        </p:txBody>
      </p:sp>
      <p:pic>
        <p:nvPicPr>
          <p:cNvPr id="698372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84663"/>
            <a:ext cx="2663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Zásadní otázka - dodávání obsahu</a:t>
            </a:r>
          </a:p>
        </p:txBody>
      </p:sp>
      <p:pic>
        <p:nvPicPr>
          <p:cNvPr id="699395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6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7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Modely v akademické sféře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roční předplatné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trvalý nákup</a:t>
            </a:r>
          </a:p>
          <a:p>
            <a:pPr>
              <a:lnSpc>
                <a:spcPct val="110000"/>
              </a:lnSpc>
            </a:pPr>
            <a:r>
              <a:rPr lang="cs-CZ" altLang="cs-CZ"/>
              <a:t>„výkupné“ do open access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konzorcia knihoven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zapojení uživatelů (mikroplatby)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tisk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knihovny jako distributoři obsahu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long tail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prodej kapitol???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jiné modely (+půjčování)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Jednání s vydavateli</a:t>
            </a:r>
          </a:p>
        </p:txBody>
      </p:sp>
      <p:pic>
        <p:nvPicPr>
          <p:cNvPr id="701443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444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Obchodní modely půjčování</a:t>
            </a:r>
            <a:endParaRPr lang="cs-CZ" altLang="cs-CZ" dirty="0"/>
          </a:p>
        </p:txBody>
      </p:sp>
      <p:pic>
        <p:nvPicPr>
          <p:cNvPr id="70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3"/>
            <a:ext cx="2638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470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93" y="1560836"/>
            <a:ext cx="3304084" cy="1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72" name="Picture 8" descr="http://www.fraus.cz/images/fra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27" y="3284984"/>
            <a:ext cx="1943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Příklady ze zahraničí</a:t>
            </a:r>
          </a:p>
        </p:txBody>
      </p:sp>
      <p:sp>
        <p:nvSpPr>
          <p:cNvPr id="7034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Amazon a Overdrive</a:t>
            </a:r>
          </a:p>
          <a:p>
            <a:pPr lvl="1"/>
            <a:r>
              <a:rPr lang="cs-CZ" altLang="cs-CZ"/>
              <a:t>od roku 2002</a:t>
            </a:r>
          </a:p>
          <a:p>
            <a:pPr lvl="1"/>
            <a:r>
              <a:rPr lang="cs-CZ" altLang="cs-CZ"/>
              <a:t>zejména USA a další země, ne ČR</a:t>
            </a:r>
          </a:p>
          <a:p>
            <a:r>
              <a:rPr lang="cs-CZ" altLang="cs-CZ"/>
              <a:t>DiViBib a služba </a:t>
            </a:r>
            <a:r>
              <a:rPr lang="cs-CZ" altLang="cs-CZ">
                <a:hlinkClick r:id="rId2"/>
              </a:rPr>
              <a:t>OnLeihe</a:t>
            </a:r>
            <a:endParaRPr lang="cs-CZ" altLang="cs-CZ"/>
          </a:p>
          <a:p>
            <a:pPr lvl="1"/>
            <a:r>
              <a:rPr lang="cs-CZ" altLang="cs-CZ"/>
              <a:t>GER, AUT, SWI</a:t>
            </a:r>
          </a:p>
          <a:p>
            <a:pPr lvl="1"/>
            <a:r>
              <a:rPr lang="cs-CZ" altLang="cs-CZ"/>
              <a:t>od roku 2007</a:t>
            </a:r>
          </a:p>
          <a:p>
            <a:pPr lvl="1"/>
            <a:r>
              <a:rPr lang="cs-CZ" altLang="cs-CZ"/>
              <a:t>předplacená služba knihovnou</a:t>
            </a:r>
          </a:p>
          <a:p>
            <a:r>
              <a:rPr lang="cs-CZ" altLang="cs-CZ">
                <a:hlinkClick r:id="rId3"/>
              </a:rPr>
              <a:t>OpenLibrary</a:t>
            </a:r>
            <a:endParaRPr lang="cs-CZ" altLang="cs-CZ"/>
          </a:p>
          <a:p>
            <a:pPr lvl="1"/>
            <a:r>
              <a:rPr lang="cs-CZ" altLang="cs-CZ"/>
              <a:t>volně dostupné knihy</a:t>
            </a:r>
          </a:p>
          <a:p>
            <a:pPr lvl="1"/>
            <a:r>
              <a:rPr lang="cs-CZ" altLang="cs-CZ"/>
              <a:t>1mil.+ e-knih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Budoucnost e-knih v knihovnách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služby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(2) Veřejné knihovnické a informační služby, uvedené v odstavci 1, je provozovatel knihovny povinen poskytovat bezplatně, s výjimkou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knihovního fondu knihovny, které mají povahu rozmnoženin zvukového či zvukově obrazového záznamu,</a:t>
            </a:r>
            <a:r>
              <a:rPr lang="cs-CZ" altLang="cs-CZ" sz="2000">
                <a:hlinkClick r:id="rId2"/>
              </a:rPr>
              <a:t>3)</a:t>
            </a:r>
            <a:endParaRPr lang="cs-CZ" altLang="cs-CZ" sz="2000"/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jiných knihoven zprostředkováním jejich rozmnoženin v rámci meziknihovních reprografických služeb,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knihoven v rámci mezinárodních meziknihovních služeb.</a:t>
            </a:r>
          </a:p>
          <a:p>
            <a:pPr>
              <a:lnSpc>
                <a:spcPct val="110000"/>
              </a:lnSpc>
            </a:pPr>
            <a:endParaRPr lang="cs-CZ" altLang="cs-CZ" sz="2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potřeba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definice dle </a:t>
            </a:r>
            <a:r>
              <a:rPr lang="cs-CZ" altLang="cs-CZ">
                <a:hlinkClick r:id="rId2"/>
              </a:rPr>
              <a:t>A. Stöcklové</a:t>
            </a:r>
            <a:r>
              <a:rPr lang="cs-CZ" altLang="cs-CZ"/>
              <a:t>:</a:t>
            </a:r>
          </a:p>
          <a:p>
            <a:pPr lvl="1"/>
            <a:r>
              <a:rPr lang="cs-CZ" altLang="cs-CZ"/>
              <a:t>Deficit informací, který je nutný k vyřešení nějakého úkolu či problému.</a:t>
            </a:r>
          </a:p>
          <a:p>
            <a:pPr lvl="1"/>
            <a:r>
              <a:rPr lang="cs-CZ" altLang="cs-CZ"/>
              <a:t>Vědomí deficitu je prvním krokem k uspokojování informačních potřeb.</a:t>
            </a:r>
          </a:p>
          <a:p>
            <a:pPr lvl="1"/>
            <a:r>
              <a:rPr lang="cs-CZ" altLang="cs-CZ"/>
              <a:t>Druhým krokem je identifikace těchto potřeb.</a:t>
            </a:r>
          </a:p>
          <a:p>
            <a:r>
              <a:rPr lang="cs-CZ" altLang="cs-CZ"/>
              <a:t>dělení IP</a:t>
            </a:r>
          </a:p>
          <a:p>
            <a:pPr lvl="1"/>
            <a:r>
              <a:rPr lang="cs-CZ" altLang="cs-CZ"/>
              <a:t>osobní</a:t>
            </a:r>
          </a:p>
          <a:p>
            <a:pPr lvl="1"/>
            <a:r>
              <a:rPr lang="cs-CZ" altLang="cs-CZ"/>
              <a:t>profesní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5900"/>
            <a:ext cx="7777162" cy="54721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380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380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3800"/>
              <a:t>= </a:t>
            </a:r>
          </a:p>
          <a:p>
            <a:pPr algn="ctr">
              <a:buFontTx/>
              <a:buNone/>
            </a:pPr>
            <a:r>
              <a:rPr lang="cs-CZ" altLang="cs-CZ" sz="4600" b="1">
                <a:solidFill>
                  <a:schemeClr val="hlink"/>
                </a:solidFill>
              </a:rPr>
              <a:t>základní</a:t>
            </a:r>
            <a:r>
              <a:rPr lang="cs-CZ" altLang="cs-CZ" sz="4600"/>
              <a:t> úkol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poskytování informací</a:t>
            </a:r>
          </a:p>
          <a:p>
            <a:pPr lvl="1"/>
            <a:r>
              <a:rPr lang="cs-CZ" altLang="cs-CZ"/>
              <a:t>z knihovny (fond knihovny, služby,...)</a:t>
            </a:r>
          </a:p>
          <a:p>
            <a:pPr lvl="1"/>
            <a:r>
              <a:rPr lang="cs-CZ" altLang="cs-CZ"/>
              <a:t>z okolí (informace ze státní správy,...)</a:t>
            </a:r>
          </a:p>
          <a:p>
            <a:r>
              <a:rPr lang="cs-CZ" altLang="cs-CZ"/>
              <a:t>poradenství</a:t>
            </a:r>
          </a:p>
          <a:p>
            <a:pPr lvl="1"/>
            <a:r>
              <a:rPr lang="cs-CZ" altLang="cs-CZ"/>
              <a:t>jak co udělat</a:t>
            </a:r>
          </a:p>
          <a:p>
            <a:pPr lvl="1"/>
            <a:r>
              <a:rPr lang="cs-CZ" altLang="cs-CZ"/>
              <a:t>např. pomoc při vyhledávání DB, jak správně citovat, jak psát odborné práce,...</a:t>
            </a:r>
          </a:p>
          <a:p>
            <a:r>
              <a:rPr lang="cs-CZ" altLang="cs-CZ"/>
              <a:t>služba </a:t>
            </a:r>
            <a:r>
              <a:rPr lang="cs-CZ" altLang="cs-CZ">
                <a:hlinkClick r:id="rId2"/>
              </a:rPr>
              <a:t>Ptejte se knihovny</a:t>
            </a: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důraz na kvalitu a přesnost</a:t>
            </a:r>
          </a:p>
          <a:p>
            <a:pPr lvl="1"/>
            <a:r>
              <a:rPr lang="cs-CZ" altLang="cs-CZ"/>
              <a:t>relevantní informace</a:t>
            </a:r>
          </a:p>
          <a:p>
            <a:pPr lvl="1"/>
            <a:r>
              <a:rPr lang="cs-CZ" altLang="cs-CZ"/>
              <a:t>redundantní informace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Rešeršní služby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/>
              <a:t>co je rešerše?</a:t>
            </a:r>
          </a:p>
          <a:p>
            <a:pPr lvl="1"/>
            <a:r>
              <a:rPr lang="cs-CZ" altLang="cs-CZ"/>
              <a:t>soupis záznamů dokumentů</a:t>
            </a:r>
          </a:p>
          <a:p>
            <a:pPr lvl="1"/>
            <a:r>
              <a:rPr lang="cs-CZ" altLang="cs-CZ"/>
              <a:t>souhrn faktografických informací</a:t>
            </a:r>
          </a:p>
          <a:p>
            <a:pPr lvl="1"/>
            <a:r>
              <a:rPr lang="cs-CZ" altLang="cs-CZ"/>
              <a:t>proces vyhledání informací</a:t>
            </a:r>
          </a:p>
          <a:p>
            <a:r>
              <a:rPr lang="cs-CZ" altLang="cs-CZ"/>
              <a:t>recherche (FRA) = vyhledávání, pátrání, výzkum, bádání</a:t>
            </a:r>
          </a:p>
          <a:p>
            <a:r>
              <a:rPr lang="cs-CZ" altLang="cs-CZ"/>
              <a:t>formální úprava dříve upravena normou</a:t>
            </a:r>
          </a:p>
          <a:p>
            <a:pPr lvl="1"/>
            <a:r>
              <a:rPr lang="cs-CZ" altLang="cs-CZ"/>
              <a:t>ČSN 01 0198 (010198) Formální úprava rešerší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Vzdělávání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a kulturní akce</a:t>
            </a:r>
            <a:endParaRPr lang="uk-UA" altLang="cs-CZ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Akademické knihovny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kurzy IG a PG</a:t>
            </a:r>
          </a:p>
          <a:p>
            <a:pPr lvl="1"/>
            <a:r>
              <a:rPr lang="cs-CZ" altLang="cs-CZ"/>
              <a:t>pokusy o průnik do výuky</a:t>
            </a:r>
          </a:p>
          <a:p>
            <a:pPr lvl="1"/>
            <a:r>
              <a:rPr lang="cs-CZ" altLang="cs-CZ"/>
              <a:t>e-learning</a:t>
            </a:r>
          </a:p>
          <a:p>
            <a:r>
              <a:rPr lang="cs-CZ" altLang="cs-CZ"/>
              <a:t>individuální konzultace</a:t>
            </a:r>
          </a:p>
          <a:p>
            <a:r>
              <a:rPr lang="cs-CZ" altLang="cs-CZ"/>
              <a:t>výukové materiály</a:t>
            </a:r>
          </a:p>
          <a:p>
            <a:r>
              <a:rPr lang="cs-CZ" altLang="cs-CZ"/>
              <a:t>akce </a:t>
            </a:r>
            <a:r>
              <a:rPr lang="cs-CZ" altLang="cs-CZ">
                <a:hlinkClick r:id="rId2"/>
              </a:rPr>
              <a:t>Týden knihoven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Veřejné knihovny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kurzy PG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podpora čtenářství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výukové programy pro školy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autorská čtení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akce pro děti</a:t>
            </a:r>
          </a:p>
          <a:p>
            <a:pPr>
              <a:lnSpc>
                <a:spcPct val="110000"/>
              </a:lnSpc>
            </a:pPr>
            <a:r>
              <a:rPr lang="cs-CZ" altLang="cs-CZ"/>
              <a:t>kulturní akce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výstavy, soutěže,...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vzdělávání knihovníků v rámci regionální funkce knihoven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Požadavky na pracovníky služeb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730115" name="Picture 3" descr="billboar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2600">
                <a:solidFill>
                  <a:srgbClr val="008000"/>
                </a:solidFill>
              </a:rPr>
              <a:t>skutečně vynaložených nákladů</a:t>
            </a:r>
            <a:r>
              <a:rPr lang="cs-CZ" altLang="cs-CZ" sz="2600"/>
              <a:t>. </a:t>
            </a:r>
          </a:p>
          <a:p>
            <a:r>
              <a:rPr lang="cs-CZ" altLang="cs-CZ" sz="2600"/>
              <a:t>(5) Provozovatel knihovny je oprávněn požadovat úhradu nákladů vynaložených na administrativní úkony spojené s evidencí uživatelů knihovny.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Pravidla poskytování služeb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definovány v knihovním řádu</a:t>
            </a:r>
          </a:p>
          <a:p>
            <a:r>
              <a:rPr lang="cs-CZ" altLang="cs-CZ"/>
              <a:t>povinný dokument</a:t>
            </a:r>
          </a:p>
          <a:p>
            <a:r>
              <a:rPr lang="cs-CZ" altLang="cs-CZ"/>
              <a:t>rovný přístup ke službám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Přehled služeb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knihovny</a:t>
            </a:r>
            <a:endParaRPr lang="uk-UA" altLang="cs-CZ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4287</TotalTime>
  <Words>1686</Words>
  <Application>Microsoft Office PowerPoint</Application>
  <PresentationFormat>Předvádění na obrazovce (4:3)</PresentationFormat>
  <Paragraphs>416</Paragraphs>
  <Slides>69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Tahoma</vt:lpstr>
      <vt:lpstr>Verdana</vt:lpstr>
      <vt:lpstr>Wingdings</vt:lpstr>
      <vt:lpstr>template</vt:lpstr>
      <vt:lpstr>Metody knihovnické práce (VIKBA04)</vt:lpstr>
      <vt:lpstr>Veřejné knihovnické a informační služby</vt:lpstr>
      <vt:lpstr>Definice služeb v KZ</vt:lpstr>
      <vt:lpstr>Volitelné služby</vt:lpstr>
      <vt:lpstr>Bezplatně???</vt:lpstr>
      <vt:lpstr>Platba za služby v KZ</vt:lpstr>
      <vt:lpstr>Platba za služby v KZ</vt:lpstr>
      <vt:lpstr>Pravidla poskytování služeb</vt:lpstr>
      <vt:lpstr>Přehled služeb knihovny</vt:lpstr>
      <vt:lpstr>Výpůjční služby</vt:lpstr>
      <vt:lpstr>Výpůjční služby</vt:lpstr>
      <vt:lpstr>Právní úprava VS</vt:lpstr>
      <vt:lpstr>Knihovní řád</vt:lpstr>
      <vt:lpstr>Obsah KŘ</vt:lpstr>
      <vt:lpstr>Práva a povinnosti čtenáře</vt:lpstr>
      <vt:lpstr>Práva a povinnosti knihovny</vt:lpstr>
      <vt:lpstr>Právo na náhradu škody</vt:lpstr>
      <vt:lpstr>Zajištění půjčování</vt:lpstr>
      <vt:lpstr>Zajištění vracení</vt:lpstr>
      <vt:lpstr>Dělení VS</vt:lpstr>
      <vt:lpstr>Absenční výpůjčky</vt:lpstr>
      <vt:lpstr>Prolongace = prodloužení</vt:lpstr>
      <vt:lpstr>Rezervace dokumentů</vt:lpstr>
      <vt:lpstr>Upomínky</vt:lpstr>
      <vt:lpstr>Prezenční výpůjčky</vt:lpstr>
      <vt:lpstr>Cirkulace</vt:lpstr>
      <vt:lpstr>Meziknihovní služby</vt:lpstr>
      <vt:lpstr>Meziknihovní služby</vt:lpstr>
      <vt:lpstr>Meziknihovní výpůjční služby (MVS)</vt:lpstr>
      <vt:lpstr>Náležitosti žádosti MVS</vt:lpstr>
      <vt:lpstr>Povinnosti žádající knihovny</vt:lpstr>
      <vt:lpstr>Povinnosti půjčující knihovny</vt:lpstr>
      <vt:lpstr>MMVS</vt:lpstr>
      <vt:lpstr>Reprografické služby</vt:lpstr>
      <vt:lpstr>Reprografické služby</vt:lpstr>
      <vt:lpstr>Kopírování na objednávku</vt:lpstr>
      <vt:lpstr>CoD = </vt:lpstr>
      <vt:lpstr>Služby EDD a e-služby</vt:lpstr>
      <vt:lpstr>El. dodávání dokumentů</vt:lpstr>
      <vt:lpstr>Varianta A</vt:lpstr>
      <vt:lpstr>Varianta B</vt:lpstr>
      <vt:lpstr>Služby EDD</vt:lpstr>
      <vt:lpstr>Prezentace aplikace PowerPoint</vt:lpstr>
      <vt:lpstr>Budování el. archivů</vt:lpstr>
      <vt:lpstr>E-knihy a půjčování</vt:lpstr>
      <vt:lpstr>Aktuální situace v ČR</vt:lpstr>
      <vt:lpstr>Zkušenosti knihoven s e-knihami</vt:lpstr>
      <vt:lpstr>Digitalizace a nové služby knihoven</vt:lpstr>
      <vt:lpstr>e-Čtečky</vt:lpstr>
      <vt:lpstr>Půjčování čteček</vt:lpstr>
      <vt:lpstr>Půjčování e-čteček - podmínky</vt:lpstr>
      <vt:lpstr>Problémy s půjčováním</vt:lpstr>
      <vt:lpstr>Zásadní otázka - dodávání obsahu</vt:lpstr>
      <vt:lpstr>Modely v akademické sféře</vt:lpstr>
      <vt:lpstr>Jednání s vydavateli</vt:lpstr>
      <vt:lpstr>Obchodní modely půjčování</vt:lpstr>
      <vt:lpstr>Příklady ze zahraničí</vt:lpstr>
      <vt:lpstr>Budoucnost e-knih v knihovnách</vt:lpstr>
      <vt:lpstr>Informační služby</vt:lpstr>
      <vt:lpstr>Informační potřeba</vt:lpstr>
      <vt:lpstr>Prezentace aplikace PowerPoint</vt:lpstr>
      <vt:lpstr>Informační služby</vt:lpstr>
      <vt:lpstr>Informační služby</vt:lpstr>
      <vt:lpstr>Rešeršní služby</vt:lpstr>
      <vt:lpstr>Vzdělávání a kulturní akce</vt:lpstr>
      <vt:lpstr>Akademické knihovny</vt:lpstr>
      <vt:lpstr>Veřejné knihovny</vt:lpstr>
      <vt:lpstr>Požadavky na pracovníky služeb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168</cp:revision>
  <dcterms:created xsi:type="dcterms:W3CDTF">2008-06-02T21:04:14Z</dcterms:created>
  <dcterms:modified xsi:type="dcterms:W3CDTF">2013-11-05T16:04:18Z</dcterms:modified>
</cp:coreProperties>
</file>