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7" r:id="rId7"/>
    <p:sldId id="260" r:id="rId8"/>
    <p:sldId id="261" r:id="rId9"/>
    <p:sldId id="269" r:id="rId10"/>
    <p:sldId id="262" r:id="rId11"/>
    <p:sldId id="263" r:id="rId12"/>
    <p:sldId id="264" r:id="rId13"/>
    <p:sldId id="265" r:id="rId14"/>
    <p:sldId id="268" r:id="rId15"/>
    <p:sldId id="270" r:id="rId16"/>
    <p:sldId id="271" r:id="rId17"/>
    <p:sldId id="272" r:id="rId18"/>
    <p:sldId id="273" r:id="rId19"/>
    <p:sldId id="276" r:id="rId20"/>
    <p:sldId id="275" r:id="rId21"/>
    <p:sldId id="274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A3DC7-C17D-4C17-A52A-D8F5E188E1DA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3518-DD85-4C8F-9B02-B73BE175D8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A3DC7-C17D-4C17-A52A-D8F5E188E1DA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3518-DD85-4C8F-9B02-B73BE175D8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A3DC7-C17D-4C17-A52A-D8F5E188E1DA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3518-DD85-4C8F-9B02-B73BE175D8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A3DC7-C17D-4C17-A52A-D8F5E188E1DA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3518-DD85-4C8F-9B02-B73BE175D8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A3DC7-C17D-4C17-A52A-D8F5E188E1DA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3518-DD85-4C8F-9B02-B73BE175D8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A3DC7-C17D-4C17-A52A-D8F5E188E1DA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3518-DD85-4C8F-9B02-B73BE175D8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A3DC7-C17D-4C17-A52A-D8F5E188E1DA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3518-DD85-4C8F-9B02-B73BE175D8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A3DC7-C17D-4C17-A52A-D8F5E188E1DA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3518-DD85-4C8F-9B02-B73BE175D8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A3DC7-C17D-4C17-A52A-D8F5E188E1DA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3518-DD85-4C8F-9B02-B73BE175D8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A3DC7-C17D-4C17-A52A-D8F5E188E1DA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3518-DD85-4C8F-9B02-B73BE175D8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A3DC7-C17D-4C17-A52A-D8F5E188E1DA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D3518-DD85-4C8F-9B02-B73BE175D8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</a:schemeClr>
            </a:gs>
            <a:gs pos="50000">
              <a:schemeClr val="bg1">
                <a:lumMod val="85000"/>
              </a:schemeClr>
            </a:gs>
            <a:gs pos="100000">
              <a:schemeClr val="bg1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A3DC7-C17D-4C17-A52A-D8F5E188E1DA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D3518-DD85-4C8F-9B02-B73BE175D8D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>
                <a:solidFill>
                  <a:schemeClr val="accent2"/>
                </a:solidFill>
              </a:rPr>
              <a:t>Nejčastější chyby</a:t>
            </a:r>
            <a:endParaRPr lang="cs-CZ" sz="5400" b="1" dirty="0">
              <a:solidFill>
                <a:schemeClr val="accent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Metodologie pro ISK, Úkol - dotazník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Špatně nastavená souslednost</a:t>
            </a:r>
            <a:endParaRPr lang="cs-CZ" b="1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060848"/>
            <a:ext cx="36195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2492896"/>
            <a:ext cx="358140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Šipka ohnutá nahoru 7"/>
          <p:cNvSpPr/>
          <p:nvPr/>
        </p:nvSpPr>
        <p:spPr>
          <a:xfrm rot="5400000">
            <a:off x="3599892" y="3104964"/>
            <a:ext cx="936104" cy="216024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ový popisek 8"/>
          <p:cNvSpPr/>
          <p:nvPr/>
        </p:nvSpPr>
        <p:spPr>
          <a:xfrm>
            <a:off x="755576" y="5157192"/>
            <a:ext cx="2016224" cy="1296144"/>
          </a:xfrm>
          <a:prstGeom prst="wedgeRectCallout">
            <a:avLst>
              <a:gd name="adj1" fmla="val 73815"/>
              <a:gd name="adj2" fmla="val -8064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Nastavte si filtrování odpovědí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Více možných odpovědí</a:t>
            </a:r>
            <a:endParaRPr lang="cs-CZ" b="1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00808"/>
            <a:ext cx="5001922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ový popisek 5"/>
          <p:cNvSpPr/>
          <p:nvPr/>
        </p:nvSpPr>
        <p:spPr>
          <a:xfrm>
            <a:off x="467544" y="4221088"/>
            <a:ext cx="2880320" cy="792088"/>
          </a:xfrm>
          <a:prstGeom prst="wedgeRectCallout">
            <a:avLst>
              <a:gd name="adj1" fmla="val -17152"/>
              <a:gd name="adj2" fmla="val -1721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Proč otázka umožňuje zaškrtnout obojí?</a:t>
            </a:r>
            <a:endParaRPr lang="cs-CZ" sz="1400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1700808"/>
            <a:ext cx="3095625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Složitě, když to jde jednoduše</a:t>
            </a:r>
            <a:endParaRPr lang="cs-CZ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84784"/>
            <a:ext cx="8335894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933056"/>
            <a:ext cx="5429250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ový popisek 5"/>
          <p:cNvSpPr/>
          <p:nvPr/>
        </p:nvSpPr>
        <p:spPr>
          <a:xfrm>
            <a:off x="6084168" y="4509120"/>
            <a:ext cx="2808312" cy="1656184"/>
          </a:xfrm>
          <a:prstGeom prst="wedgeRectCallout">
            <a:avLst>
              <a:gd name="adj1" fmla="val -99167"/>
              <a:gd name="adj2" fmla="val 80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Pokud zaškrtnete „ano“, nelze již nic napsat do „počet knih“ (lze vybrat jen jednu variantu odpovědi)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Polouzavřené</a:t>
            </a:r>
            <a:r>
              <a:rPr lang="cs-CZ" b="1" dirty="0" smtClean="0"/>
              <a:t> otázky</a:t>
            </a:r>
            <a:endParaRPr lang="cs-CZ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628800"/>
            <a:ext cx="62579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ový popisek 4"/>
          <p:cNvSpPr/>
          <p:nvPr/>
        </p:nvSpPr>
        <p:spPr>
          <a:xfrm>
            <a:off x="467544" y="3789040"/>
            <a:ext cx="2232248" cy="864096"/>
          </a:xfrm>
          <a:prstGeom prst="wedgeRectCallout">
            <a:avLst>
              <a:gd name="adj1" fmla="val 1603"/>
              <a:gd name="adj2" fmla="val -170474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Zde by se hodilo „prosím upřesněte“</a:t>
            </a:r>
            <a:endParaRPr lang="cs-CZ" sz="1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Nevhodný typ otázky</a:t>
            </a:r>
            <a:endParaRPr lang="cs-CZ" b="1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12776"/>
            <a:ext cx="8408251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501008"/>
            <a:ext cx="5038725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ový popisek 5"/>
          <p:cNvSpPr/>
          <p:nvPr/>
        </p:nvSpPr>
        <p:spPr>
          <a:xfrm>
            <a:off x="5724128" y="4293096"/>
            <a:ext cx="2736304" cy="1800200"/>
          </a:xfrm>
          <a:prstGeom prst="wedgeRectCallout">
            <a:avLst>
              <a:gd name="adj1" fmla="val -139489"/>
              <a:gd name="adj2" fmla="val -663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Seřazování je dobré, ale dobře slouží jen ve chvíli, kdy jste si jistí, že respondent všechny zná a dokáže seřadit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Dvouhlavňové otázky</a:t>
            </a:r>
            <a:endParaRPr lang="cs-CZ" b="1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628800"/>
            <a:ext cx="72866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ový popisek 4"/>
          <p:cNvSpPr/>
          <p:nvPr/>
        </p:nvSpPr>
        <p:spPr>
          <a:xfrm>
            <a:off x="2699792" y="2708920"/>
            <a:ext cx="3960440" cy="936104"/>
          </a:xfrm>
          <a:prstGeom prst="wedgeRectCallout">
            <a:avLst>
              <a:gd name="adj1" fmla="val -40241"/>
              <a:gd name="adj2" fmla="val -114459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Ptáte se na dvě věci v jedné otázce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„Nevím“ není středová kategorie</a:t>
            </a:r>
            <a:endParaRPr lang="cs-CZ" b="1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00808"/>
            <a:ext cx="5295900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ový popisek 4"/>
          <p:cNvSpPr/>
          <p:nvPr/>
        </p:nvSpPr>
        <p:spPr>
          <a:xfrm>
            <a:off x="2411760" y="2852936"/>
            <a:ext cx="2376264" cy="1728192"/>
          </a:xfrm>
          <a:prstGeom prst="wedgeRectCallout">
            <a:avLst>
              <a:gd name="adj1" fmla="val -100025"/>
              <a:gd name="adj2" fmla="val -3642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Odpověď „nevím“ není středová kategorie (jako </a:t>
            </a:r>
            <a:r>
              <a:rPr lang="cs-CZ" sz="1400" dirty="0" err="1" smtClean="0"/>
              <a:t>např</a:t>
            </a:r>
            <a:r>
              <a:rPr lang="cs-CZ" sz="1400" dirty="0" smtClean="0"/>
              <a:t> „ani ano, ani ne“. Vhodnější je dávat ji jako poslední možnost</a:t>
            </a:r>
            <a:endParaRPr lang="cs-CZ" sz="1400" dirty="0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5085184"/>
            <a:ext cx="683895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Příliš hrubá kategorizace</a:t>
            </a:r>
            <a:endParaRPr lang="cs-CZ" b="1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84784"/>
            <a:ext cx="2887704" cy="2097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Nejasné instrukce</a:t>
            </a:r>
            <a:endParaRPr lang="cs-CZ" b="1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628800"/>
            <a:ext cx="6486525" cy="478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ový popisek 4"/>
          <p:cNvSpPr/>
          <p:nvPr/>
        </p:nvSpPr>
        <p:spPr>
          <a:xfrm>
            <a:off x="539552" y="3645024"/>
            <a:ext cx="3888432" cy="2160240"/>
          </a:xfrm>
          <a:prstGeom prst="wedgeRectCallout">
            <a:avLst>
              <a:gd name="adj1" fmla="val 78002"/>
              <a:gd name="adj2" fmla="val -65099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Pro preferovaný formát mám zaškrtnout 1 nebo 5? 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Citlivé otázky</a:t>
            </a:r>
            <a:endParaRPr lang="cs-CZ" b="1" dirty="0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772816"/>
            <a:ext cx="5132046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ový popisek 4"/>
          <p:cNvSpPr/>
          <p:nvPr/>
        </p:nvSpPr>
        <p:spPr>
          <a:xfrm>
            <a:off x="3851920" y="4725144"/>
            <a:ext cx="3168352" cy="1656184"/>
          </a:xfrm>
          <a:prstGeom prst="wedgeRectCallout">
            <a:avLst>
              <a:gd name="adj1" fmla="val -117034"/>
              <a:gd name="adj2" fmla="val -1079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Jak nejlépe naformulovat?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Sociodemografické</a:t>
            </a:r>
            <a:r>
              <a:rPr lang="cs-CZ" b="1" dirty="0" smtClean="0"/>
              <a:t> otázky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Umístění </a:t>
            </a:r>
            <a:r>
              <a:rPr lang="cs-CZ" dirty="0" err="1" smtClean="0"/>
              <a:t>sociodemografických</a:t>
            </a:r>
            <a:r>
              <a:rPr lang="cs-CZ" dirty="0" smtClean="0"/>
              <a:t> otázek na začátku dotazníku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068960"/>
            <a:ext cx="3075210" cy="2256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Špatně pochopený úkol?</a:t>
            </a:r>
            <a:endParaRPr lang="cs-CZ" b="1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72816"/>
            <a:ext cx="6232951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ový popisek 4"/>
          <p:cNvSpPr/>
          <p:nvPr/>
        </p:nvSpPr>
        <p:spPr>
          <a:xfrm>
            <a:off x="3995936" y="3068960"/>
            <a:ext cx="3600400" cy="2088232"/>
          </a:xfrm>
          <a:prstGeom prst="wedgeRectCallout">
            <a:avLst>
              <a:gd name="adj1" fmla="val -63530"/>
              <a:gd name="adj2" fmla="val -64422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Na tuto otázku by vám neměli odpovídat respondenti, tu vám zodpoví analýza dat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???</a:t>
            </a:r>
            <a:endParaRPr lang="cs-CZ" b="1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628800"/>
            <a:ext cx="36385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b="1" dirty="0"/>
              <a:t>Odpovědi nejsou výlučné</a:t>
            </a:r>
          </a:p>
        </p:txBody>
      </p:sp>
      <p:pic>
        <p:nvPicPr>
          <p:cNvPr id="6" name="Zástupný symbol pro obsah 5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2"/>
            <a:ext cx="2736304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7" descr="Bez názvu-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4293096"/>
            <a:ext cx="2907937" cy="2247619"/>
          </a:xfrm>
          <a:prstGeom prst="rect">
            <a:avLst/>
          </a:prstGeom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21536" y="1772816"/>
            <a:ext cx="2771899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Obdélníkový popisek 9"/>
          <p:cNvSpPr/>
          <p:nvPr/>
        </p:nvSpPr>
        <p:spPr>
          <a:xfrm>
            <a:off x="6948264" y="4293096"/>
            <a:ext cx="1944216" cy="1944216"/>
          </a:xfrm>
          <a:prstGeom prst="wedgeRectCallout">
            <a:avLst>
              <a:gd name="adj1" fmla="val -43539"/>
              <a:gd name="adj2" fmla="val -123938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Tablet nemá obrazovku? Co čtení na mobilu nebo notebooku?</a:t>
            </a:r>
            <a:endParaRPr lang="cs-CZ" sz="14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3888" y="1772816"/>
            <a:ext cx="1885950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1880" y="3933056"/>
            <a:ext cx="3286125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b="1" dirty="0"/>
              <a:t>Odpovědi nejsou výlučné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1772816"/>
            <a:ext cx="142875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556792"/>
            <a:ext cx="3362325" cy="299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b="1" dirty="0"/>
              <a:t>Odpovědi nejsou </a:t>
            </a:r>
            <a:r>
              <a:rPr lang="cs-CZ" b="1" dirty="0" smtClean="0"/>
              <a:t>kompletní</a:t>
            </a:r>
            <a:endParaRPr lang="cs-CZ" b="1" dirty="0"/>
          </a:p>
        </p:txBody>
      </p:sp>
      <p:pic>
        <p:nvPicPr>
          <p:cNvPr id="4" name="Obrázek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132856"/>
            <a:ext cx="3076575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3635896" y="1628800"/>
            <a:ext cx="2876550" cy="533400"/>
          </a:xfrm>
          <a:prstGeom prst="wedgeRoundRectCallout">
            <a:avLst>
              <a:gd name="adj1" fmla="val -79689"/>
              <a:gd name="adj2" fmla="val 162763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Chybí možnost „Jiné, upřesněte“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Obrázek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653136"/>
            <a:ext cx="1971675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2915816" y="4293096"/>
            <a:ext cx="2085975" cy="1676400"/>
          </a:xfrm>
          <a:prstGeom prst="wedgeRoundRectCallout">
            <a:avLst>
              <a:gd name="adj1" fmla="val -86134"/>
              <a:gd name="adj2" fmla="val 12384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Chybí možnost „Jiné, upřesněte“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(Co třeba „od přátel“, „ve škole“, …?)</a:t>
            </a:r>
            <a:br>
              <a:rPr kumimoji="0" 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</a:br>
            <a:r>
              <a:rPr kumimoji="0" 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Navíc logičtější by bylo, kdyby měla otázka více možných odpovědí (</a:t>
            </a:r>
            <a:r>
              <a:rPr kumimoji="0" lang="cs-CZ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checkboxy</a:t>
            </a:r>
            <a:r>
              <a:rPr kumimoji="0" lang="cs-C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)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2492896"/>
            <a:ext cx="36195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Obdélníkový popisek 9"/>
          <p:cNvSpPr/>
          <p:nvPr/>
        </p:nvSpPr>
        <p:spPr>
          <a:xfrm>
            <a:off x="5940152" y="4653136"/>
            <a:ext cx="2808312" cy="720080"/>
          </a:xfrm>
          <a:prstGeom prst="wedgeRectCallout">
            <a:avLst>
              <a:gd name="adj1" fmla="val -9980"/>
              <a:gd name="adj2" fmla="val -1633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Co když v minulosti zvažoval/a nákup, ale pak se rozhodl, že ne?</a:t>
            </a:r>
            <a:endParaRPr lang="cs-CZ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Odpovědi nejsou kompletní</a:t>
            </a:r>
            <a:endParaRPr lang="cs-CZ" b="1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844824"/>
            <a:ext cx="2304256" cy="1600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ový popisek 4"/>
          <p:cNvSpPr/>
          <p:nvPr/>
        </p:nvSpPr>
        <p:spPr>
          <a:xfrm>
            <a:off x="0" y="3933056"/>
            <a:ext cx="2664296" cy="936104"/>
          </a:xfrm>
          <a:prstGeom prst="wedgeRectCallout">
            <a:avLst>
              <a:gd name="adj1" fmla="val 5529"/>
              <a:gd name="adj2" fmla="val -14607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Co interval jednou měsíčně a méně? (jednou za půl roku…)</a:t>
            </a:r>
            <a:endParaRPr lang="cs-CZ" sz="1600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7525" y="1747838"/>
            <a:ext cx="3028950" cy="33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élníkový popisek 6"/>
          <p:cNvSpPr/>
          <p:nvPr/>
        </p:nvSpPr>
        <p:spPr>
          <a:xfrm>
            <a:off x="5220072" y="4941168"/>
            <a:ext cx="2304256" cy="1440160"/>
          </a:xfrm>
          <a:prstGeom prst="wedgeRectCallout">
            <a:avLst>
              <a:gd name="adj1" fmla="val -65692"/>
              <a:gd name="adj2" fmla="val -1592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Chybí možnost „jiné“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b="1" dirty="0" smtClean="0"/>
              <a:t>Nespecifikovaný čas, místo atd.</a:t>
            </a:r>
            <a:endParaRPr lang="cs-CZ" b="1" dirty="0"/>
          </a:p>
        </p:txBody>
      </p:sp>
      <p:pic>
        <p:nvPicPr>
          <p:cNvPr id="4" name="Obrázek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00808"/>
            <a:ext cx="2376264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611560" y="4653136"/>
            <a:ext cx="1876425" cy="2047875"/>
          </a:xfrm>
          <a:prstGeom prst="wedgeRoundRectCallout">
            <a:avLst>
              <a:gd name="adj1" fmla="val 25300"/>
              <a:gd name="adj2" fmla="val -78366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Co to znamená?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Respondent pravděpodobně nebude vědět, jak odpovědět. </a:t>
            </a:r>
            <a:b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</a:br>
            <a: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Co to je 10? (10 stran denně? 10 knih do měsíce? 10 dní v měsíci?)</a:t>
            </a:r>
            <a:b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</a:br>
            <a: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Navíc zde nejsou také výlučné kategorie (!)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Otevřená odpověď, když může být uzavřená</a:t>
            </a:r>
            <a:endParaRPr lang="cs-CZ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72816"/>
            <a:ext cx="4733925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ový popisek 4"/>
          <p:cNvSpPr/>
          <p:nvPr/>
        </p:nvSpPr>
        <p:spPr>
          <a:xfrm>
            <a:off x="5796136" y="1772816"/>
            <a:ext cx="3024336" cy="1584176"/>
          </a:xfrm>
          <a:prstGeom prst="wedgeRectCallout">
            <a:avLst>
              <a:gd name="adj1" fmla="val -82179"/>
              <a:gd name="adj2" fmla="val 340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Zvl. v delších dotaznících nenuťte respondenty klikat a psát více, než je nutné, zvyšujete si tím chybovost, snižujete </a:t>
            </a:r>
            <a:r>
              <a:rPr lang="cs-CZ" sz="1400" dirty="0" err="1" smtClean="0"/>
              <a:t>responzi</a:t>
            </a:r>
            <a:r>
              <a:rPr lang="cs-CZ" sz="1400" dirty="0" smtClean="0"/>
              <a:t> a ztěžujete si vyhodnocení</a:t>
            </a:r>
            <a:endParaRPr lang="cs-CZ" sz="140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3789040"/>
            <a:ext cx="73914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Otevřená odpověď, když může být uzavřená</a:t>
            </a:r>
            <a:endParaRPr lang="cs-CZ" b="1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28800"/>
            <a:ext cx="8298125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Juvenis">
      <a:majorFont>
        <a:latin typeface="Juvenis"/>
        <a:ea typeface=""/>
        <a:cs typeface=""/>
      </a:majorFont>
      <a:minorFont>
        <a:latin typeface="Juveni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317</Words>
  <Application>Microsoft Office PowerPoint</Application>
  <PresentationFormat>Předvádění na obrazovce (4:3)</PresentationFormat>
  <Paragraphs>43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sady Office</vt:lpstr>
      <vt:lpstr>Nejčastější chyby</vt:lpstr>
      <vt:lpstr>Sociodemografické otázky</vt:lpstr>
      <vt:lpstr>Odpovědi nejsou výlučné</vt:lpstr>
      <vt:lpstr>Odpovědi nejsou výlučné</vt:lpstr>
      <vt:lpstr>Odpovědi nejsou kompletní</vt:lpstr>
      <vt:lpstr>Odpovědi nejsou kompletní</vt:lpstr>
      <vt:lpstr>Nespecifikovaný čas, místo atd.</vt:lpstr>
      <vt:lpstr>Otevřená odpověď, když může být uzavřená</vt:lpstr>
      <vt:lpstr>Otevřená odpověď, když může být uzavřená</vt:lpstr>
      <vt:lpstr>Špatně nastavená souslednost</vt:lpstr>
      <vt:lpstr>Více možných odpovědí</vt:lpstr>
      <vt:lpstr>Složitě, když to jde jednoduše</vt:lpstr>
      <vt:lpstr>Polouzavřené otázky</vt:lpstr>
      <vt:lpstr>Nevhodný typ otázky</vt:lpstr>
      <vt:lpstr>Dvouhlavňové otázky</vt:lpstr>
      <vt:lpstr>„Nevím“ není středová kategorie</vt:lpstr>
      <vt:lpstr>Příliš hrubá kategorizace</vt:lpstr>
      <vt:lpstr>Nejasné instrukce</vt:lpstr>
      <vt:lpstr>Citlivé otázky</vt:lpstr>
      <vt:lpstr>Špatně pochopený úkol?</vt:lpstr>
      <vt:lpstr>???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Nejčastější chyby</dc:title>
  <dc:creator>Ladislava Suchá</dc:creator>
  <cp:lastModifiedBy>Ladislava Suchá</cp:lastModifiedBy>
  <cp:revision>6</cp:revision>
  <dcterms:created xsi:type="dcterms:W3CDTF">2013-11-28T20:31:10Z</dcterms:created>
  <dcterms:modified xsi:type="dcterms:W3CDTF">2013-11-29T08:18:08Z</dcterms:modified>
</cp:coreProperties>
</file>