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91" r:id="rId4"/>
    <p:sldId id="289" r:id="rId5"/>
    <p:sldId id="290" r:id="rId6"/>
    <p:sldId id="257" r:id="rId7"/>
    <p:sldId id="258" r:id="rId8"/>
    <p:sldId id="261" r:id="rId9"/>
    <p:sldId id="259" r:id="rId10"/>
    <p:sldId id="292" r:id="rId11"/>
    <p:sldId id="260" r:id="rId12"/>
    <p:sldId id="262" r:id="rId13"/>
    <p:sldId id="267" r:id="rId14"/>
    <p:sldId id="268" r:id="rId15"/>
    <p:sldId id="264" r:id="rId16"/>
    <p:sldId id="265" r:id="rId17"/>
    <p:sldId id="266" r:id="rId18"/>
    <p:sldId id="286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7" r:id="rId27"/>
    <p:sldId id="278" r:id="rId28"/>
    <p:sldId id="279" r:id="rId29"/>
    <p:sldId id="285" r:id="rId30"/>
    <p:sldId id="280" r:id="rId31"/>
    <p:sldId id="281" r:id="rId32"/>
    <p:sldId id="282" r:id="rId33"/>
    <p:sldId id="283" r:id="rId34"/>
    <p:sldId id="284" r:id="rId35"/>
    <p:sldId id="276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B1D625C-30A2-4012-9B01-711CB70AA7E4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D6DD479-7D51-444C-9F83-4BE68FBB027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x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nacademy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ecademy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ktualne.centrum.cz/ekonomika/podnikani/clanek.phtml?id=788965" TargetMode="External"/><Relationship Id="rId2" Type="http://schemas.openxmlformats.org/officeDocument/2006/relationships/hyperlink" Target="http://zpravy.idnes.cz/vyuka-s-tablety-0iq-/domaci.aspx?c=A131016_211430_domaci_jj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c4lpt.co.uk/top100tools/dropbox/" TargetMode="External"/><Relationship Id="rId3" Type="http://schemas.openxmlformats.org/officeDocument/2006/relationships/hyperlink" Target="http://c4lpt.co.uk/top100tools/google-docsdrive/" TargetMode="External"/><Relationship Id="rId7" Type="http://schemas.openxmlformats.org/officeDocument/2006/relationships/hyperlink" Target="http://c4lpt.co.uk/top100tools/evernote/" TargetMode="External"/><Relationship Id="rId2" Type="http://schemas.openxmlformats.org/officeDocument/2006/relationships/hyperlink" Target="http://c4lpt.co.uk/top100tools/twit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4lpt.co.uk/top100tools/powerpoint/" TargetMode="External"/><Relationship Id="rId11" Type="http://schemas.openxmlformats.org/officeDocument/2006/relationships/hyperlink" Target="http://c4lpt.co.uk/top100tools/googleplu" TargetMode="External"/><Relationship Id="rId5" Type="http://schemas.openxmlformats.org/officeDocument/2006/relationships/hyperlink" Target="http://c4lpt.co.uk/top100tools/google-search/" TargetMode="External"/><Relationship Id="rId10" Type="http://schemas.openxmlformats.org/officeDocument/2006/relationships/hyperlink" Target="http://c4lpt.co.uk/top100tools/facebook/" TargetMode="External"/><Relationship Id="rId4" Type="http://schemas.openxmlformats.org/officeDocument/2006/relationships/hyperlink" Target="http://c4lpt.co.uk/top100tools/youtube/" TargetMode="External"/><Relationship Id="rId9" Type="http://schemas.openxmlformats.org/officeDocument/2006/relationships/hyperlink" Target="http://c4lpt.co.uk/top100tools/wordpress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c4lpt.co.uk/top100tools/word/" TargetMode="External"/><Relationship Id="rId3" Type="http://schemas.openxmlformats.org/officeDocument/2006/relationships/hyperlink" Target="http://c4lpt.co.uk/top100tools/linkedin/" TargetMode="External"/><Relationship Id="rId7" Type="http://schemas.openxmlformats.org/officeDocument/2006/relationships/hyperlink" Target="http://c4lpt.co.uk/top100tools/slideshare/" TargetMode="External"/><Relationship Id="rId2" Type="http://schemas.openxmlformats.org/officeDocument/2006/relationships/hyperlink" Target="http://c4lpt.co.uk/top100tools/mood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4lpt.co.uk/top100tools/prezi/" TargetMode="External"/><Relationship Id="rId11" Type="http://schemas.openxmlformats.org/officeDocument/2006/relationships/hyperlink" Target="http://c4lpt.co.uk/top100tools/yammer/" TargetMode="External"/><Relationship Id="rId5" Type="http://schemas.openxmlformats.org/officeDocument/2006/relationships/hyperlink" Target="http://c4lpt.co.uk/top100tools/wikipedia/" TargetMode="External"/><Relationship Id="rId10" Type="http://schemas.openxmlformats.org/officeDocument/2006/relationships/hyperlink" Target="http://c4lpt.co.uk/top100tools/feedly/" TargetMode="External"/><Relationship Id="rId4" Type="http://schemas.openxmlformats.org/officeDocument/2006/relationships/hyperlink" Target="http://c4lpt.co.uk/top100tools/skype/" TargetMode="External"/><Relationship Id="rId9" Type="http://schemas.openxmlformats.org/officeDocument/2006/relationships/hyperlink" Target="http://c4lpt.co.uk/top100tools/blogger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Nové technologie v (sebe)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Černý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6218"/>
            <a:ext cx="9144000" cy="167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využití </a:t>
            </a:r>
            <a:r>
              <a:rPr lang="cs-CZ" dirty="0" err="1" smtClean="0"/>
              <a:t>konektivismu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– snaha o využití synergie a sdílení zdrojů</a:t>
            </a:r>
          </a:p>
          <a:p>
            <a:r>
              <a:rPr lang="cs-CZ" dirty="0" smtClean="0"/>
              <a:t>Osobní znalostní management</a:t>
            </a:r>
          </a:p>
          <a:p>
            <a:r>
              <a:rPr lang="cs-CZ" dirty="0" smtClean="0"/>
              <a:t>Design vzdělávacího prostředí</a:t>
            </a:r>
          </a:p>
          <a:p>
            <a:r>
              <a:rPr lang="cs-CZ" dirty="0" smtClean="0"/>
              <a:t>Práce s médii a zprávami</a:t>
            </a:r>
          </a:p>
          <a:p>
            <a:r>
              <a:rPr lang="cs-CZ" smtClean="0"/>
              <a:t>…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78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informací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20131"/>
            <a:ext cx="6096000" cy="3086100"/>
          </a:xfrm>
        </p:spPr>
      </p:pic>
    </p:spTree>
    <p:extLst>
      <p:ext uri="{BB962C8B-B14F-4D97-AF65-F5344CB8AC3E}">
        <p14:creationId xmlns:p14="http://schemas.microsoft.com/office/powerpoint/2010/main" val="20013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a význam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Otevření vzdělávání.</a:t>
            </a:r>
          </a:p>
          <a:p>
            <a:r>
              <a:rPr lang="cs-CZ" dirty="0" smtClean="0"/>
              <a:t>Humanitární rozměr.</a:t>
            </a:r>
          </a:p>
          <a:p>
            <a:r>
              <a:rPr lang="cs-CZ" dirty="0" smtClean="0"/>
              <a:t>Celoživotní vzdělávání.</a:t>
            </a:r>
          </a:p>
          <a:p>
            <a:r>
              <a:rPr lang="cs-CZ" dirty="0" smtClean="0"/>
              <a:t>Prostor pro převrácenou třídu.</a:t>
            </a:r>
          </a:p>
          <a:p>
            <a:r>
              <a:rPr lang="cs-CZ" dirty="0" smtClean="0"/>
              <a:t>Možnost dobré </a:t>
            </a:r>
            <a:r>
              <a:rPr lang="cs-CZ" dirty="0" err="1" smtClean="0"/>
              <a:t>personalisace</a:t>
            </a:r>
            <a:r>
              <a:rPr lang="cs-CZ" dirty="0" smtClean="0"/>
              <a:t> vzdělávacího procesu.</a:t>
            </a:r>
          </a:p>
          <a:p>
            <a:r>
              <a:rPr lang="cs-CZ" dirty="0" smtClean="0"/>
              <a:t>Možnost „vyzkoušet“ vzdělávání také někde jinde.</a:t>
            </a:r>
          </a:p>
          <a:p>
            <a:endParaRPr lang="cs-CZ" dirty="0"/>
          </a:p>
          <a:p>
            <a:r>
              <a:rPr lang="cs-CZ" dirty="0" smtClean="0"/>
              <a:t>Problémy s motivací, hodnocením, projekty…</a:t>
            </a:r>
          </a:p>
        </p:txBody>
      </p:sp>
    </p:spTree>
    <p:extLst>
      <p:ext uri="{BB962C8B-B14F-4D97-AF65-F5344CB8AC3E}">
        <p14:creationId xmlns:p14="http://schemas.microsoft.com/office/powerpoint/2010/main" val="23412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dráha technologií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84894"/>
            <a:ext cx="8208912" cy="5190373"/>
          </a:xfrm>
        </p:spPr>
      </p:pic>
    </p:spTree>
    <p:extLst>
      <p:ext uri="{BB962C8B-B14F-4D97-AF65-F5344CB8AC3E}">
        <p14:creationId xmlns:p14="http://schemas.microsoft.com/office/powerpoint/2010/main" val="1122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dX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https://www.edx.org</a:t>
            </a:r>
            <a:endParaRPr lang="cs-CZ" dirty="0" smtClean="0"/>
          </a:p>
          <a:p>
            <a:r>
              <a:rPr lang="en-US" dirty="0" smtClean="0"/>
              <a:t>Harvard University</a:t>
            </a:r>
            <a:r>
              <a:rPr lang="cs-CZ" dirty="0" smtClean="0"/>
              <a:t>, MIT, </a:t>
            </a:r>
            <a:r>
              <a:rPr lang="cs-CZ" dirty="0" err="1" smtClean="0"/>
              <a:t>Bekeley</a:t>
            </a:r>
            <a:r>
              <a:rPr lang="cs-CZ" dirty="0" smtClean="0"/>
              <a:t>...</a:t>
            </a:r>
          </a:p>
          <a:p>
            <a:r>
              <a:rPr lang="cs-CZ" dirty="0" smtClean="0"/>
              <a:t>Dnes se postupně přidávají další.</a:t>
            </a:r>
          </a:p>
          <a:p>
            <a:r>
              <a:rPr lang="cs-CZ" dirty="0" smtClean="0"/>
              <a:t>Spojení videa, diskusí, projektů a testů.</a:t>
            </a:r>
          </a:p>
          <a:p>
            <a:r>
              <a:rPr lang="cs-CZ" dirty="0" smtClean="0"/>
              <a:t>Možnost zisku certifikátu</a:t>
            </a:r>
          </a:p>
          <a:p>
            <a:r>
              <a:rPr lang="cs-CZ" dirty="0" smtClean="0"/>
              <a:t>Zajímavé prestižní kurzy hlavně z přírodních a technických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https://www.coursera.org</a:t>
            </a:r>
            <a:endParaRPr lang="cs-CZ" dirty="0" smtClean="0"/>
          </a:p>
          <a:p>
            <a:r>
              <a:rPr lang="cs-CZ" dirty="0" err="1" smtClean="0"/>
              <a:t>Standford</a:t>
            </a:r>
            <a:r>
              <a:rPr lang="cs-CZ" dirty="0" smtClean="0"/>
              <a:t> University, University </a:t>
            </a:r>
            <a:r>
              <a:rPr lang="cs-CZ" dirty="0" err="1" smtClean="0"/>
              <a:t>of</a:t>
            </a:r>
            <a:r>
              <a:rPr lang="cs-CZ" dirty="0" smtClean="0"/>
              <a:t> Michigan, University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Pennsylvania</a:t>
            </a:r>
            <a:r>
              <a:rPr lang="cs-CZ" dirty="0" smtClean="0"/>
              <a:t>, University </a:t>
            </a:r>
            <a:r>
              <a:rPr lang="cs-CZ" dirty="0" err="1" smtClean="0"/>
              <a:t>of</a:t>
            </a:r>
            <a:r>
              <a:rPr lang="cs-CZ" dirty="0" smtClean="0"/>
              <a:t> Illinois či </a:t>
            </a:r>
            <a:r>
              <a:rPr lang="cs-CZ" dirty="0" err="1" smtClean="0"/>
              <a:t>Princeton</a:t>
            </a:r>
            <a:r>
              <a:rPr lang="cs-CZ" dirty="0" smtClean="0"/>
              <a:t> University…</a:t>
            </a:r>
          </a:p>
          <a:p>
            <a:r>
              <a:rPr lang="cs-CZ" dirty="0" smtClean="0"/>
              <a:t>Tlak na kvalitu, certifikáty.</a:t>
            </a:r>
          </a:p>
          <a:p>
            <a:r>
              <a:rPr lang="cs-CZ" dirty="0" smtClean="0"/>
              <a:t>Důraz kladen na video, testy a projekty.</a:t>
            </a:r>
            <a:endParaRPr lang="cs-CZ" dirty="0"/>
          </a:p>
          <a:p>
            <a:r>
              <a:rPr lang="cs-CZ" dirty="0" smtClean="0"/>
              <a:t>Stovky kurzů</a:t>
            </a:r>
          </a:p>
        </p:txBody>
      </p:sp>
    </p:spTree>
    <p:extLst>
      <p:ext uri="{BB962C8B-B14F-4D97-AF65-F5344CB8AC3E}">
        <p14:creationId xmlns:p14="http://schemas.microsoft.com/office/powerpoint/2010/main" val="32501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Khan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2006 </a:t>
            </a:r>
            <a:r>
              <a:rPr lang="cs-CZ" dirty="0" err="1" smtClean="0"/>
              <a:t>Salman</a:t>
            </a:r>
            <a:r>
              <a:rPr lang="cs-CZ" dirty="0" smtClean="0"/>
              <a:t> </a:t>
            </a:r>
            <a:r>
              <a:rPr lang="cs-CZ" dirty="0" err="1" smtClean="0"/>
              <a:t>Khan</a:t>
            </a:r>
            <a:endParaRPr lang="cs-CZ" dirty="0" smtClean="0"/>
          </a:p>
          <a:p>
            <a:r>
              <a:rPr lang="cs-CZ" dirty="0" smtClean="0"/>
              <a:t>Od ZŠ po universitu</a:t>
            </a:r>
          </a:p>
          <a:p>
            <a:r>
              <a:rPr lang="cs-CZ" dirty="0" smtClean="0"/>
              <a:t>Základ je ve videu – dnes je jich přes 3500 na </a:t>
            </a:r>
            <a:r>
              <a:rPr lang="cs-CZ" dirty="0" err="1" smtClean="0"/>
              <a:t>YouTube</a:t>
            </a:r>
            <a:r>
              <a:rPr lang="cs-CZ" dirty="0" smtClean="0"/>
              <a:t>.</a:t>
            </a:r>
          </a:p>
          <a:p>
            <a:r>
              <a:rPr lang="cs-CZ" dirty="0" smtClean="0"/>
              <a:t>Hodně matematiky a přírodních věd.</a:t>
            </a:r>
          </a:p>
          <a:p>
            <a:r>
              <a:rPr lang="cs-CZ" dirty="0" smtClean="0"/>
              <a:t>Postupně testy, </a:t>
            </a:r>
            <a:r>
              <a:rPr lang="cs-CZ" dirty="0" err="1" smtClean="0"/>
              <a:t>gamifikace</a:t>
            </a:r>
            <a:r>
              <a:rPr lang="cs-CZ" dirty="0" smtClean="0"/>
              <a:t> a další prvky.</a:t>
            </a:r>
          </a:p>
          <a:p>
            <a:r>
              <a:rPr lang="cs-CZ" dirty="0" smtClean="0">
                <a:hlinkClick r:id="rId2"/>
              </a:rPr>
              <a:t>http://www.khanacademy.org/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92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Codecademy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http://www.codecademy.com/</a:t>
            </a:r>
            <a:endParaRPr lang="cs-CZ" smtClean="0"/>
          </a:p>
          <a:p>
            <a:r>
              <a:rPr lang="cs-CZ" dirty="0" smtClean="0"/>
              <a:t>Výuka programování pro každého.</a:t>
            </a:r>
          </a:p>
          <a:p>
            <a:r>
              <a:rPr lang="cs-CZ" dirty="0" smtClean="0"/>
              <a:t>Žádné týdny či milníky, ale kontinuální výuka.</a:t>
            </a:r>
          </a:p>
          <a:p>
            <a:r>
              <a:rPr lang="cs-CZ" dirty="0" smtClean="0"/>
              <a:t>Automatizovaný průchod, podpora komunit.</a:t>
            </a:r>
          </a:p>
          <a:p>
            <a:r>
              <a:rPr lang="cs-CZ" dirty="0" smtClean="0"/>
              <a:t>Lekce:</a:t>
            </a:r>
          </a:p>
          <a:p>
            <a:r>
              <a:rPr lang="cs-CZ" dirty="0" err="1" smtClean="0"/>
              <a:t>JavaScript</a:t>
            </a:r>
            <a:endParaRPr lang="cs-CZ" dirty="0" smtClean="0"/>
          </a:p>
          <a:p>
            <a:pPr lvl="1"/>
            <a:r>
              <a:rPr lang="cs-CZ" dirty="0" smtClean="0"/>
              <a:t>HTML/CSS</a:t>
            </a:r>
          </a:p>
          <a:p>
            <a:pPr lvl="1"/>
            <a:r>
              <a:rPr lang="cs-CZ" dirty="0" smtClean="0"/>
              <a:t>PHP </a:t>
            </a:r>
          </a:p>
          <a:p>
            <a:pPr lvl="1"/>
            <a:r>
              <a:rPr lang="cs-CZ" dirty="0" smtClean="0"/>
              <a:t>Python</a:t>
            </a:r>
          </a:p>
          <a:p>
            <a:pPr lvl="1"/>
            <a:r>
              <a:rPr lang="cs-CZ" dirty="0" smtClean="0"/>
              <a:t>Ruby</a:t>
            </a:r>
          </a:p>
          <a:p>
            <a:pPr lvl="1"/>
            <a:r>
              <a:rPr lang="cs-CZ" dirty="0" err="1" smtClean="0"/>
              <a:t>APIs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825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sociální informatika?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spojení ICT a sociálního či psychologického kontextu, promýšlení vztahů, výhod, ale také hrozeb.</a:t>
            </a:r>
          </a:p>
          <a:p>
            <a:r>
              <a:rPr lang="cs-CZ" dirty="0" smtClean="0"/>
              <a:t>„</a:t>
            </a:r>
            <a:r>
              <a:rPr lang="cs-CZ" dirty="0"/>
              <a:t>Má silně interdisciplinární charakter, neboť spojuje informatiku, psychologii, sociologii, matematiku, dějepis, lingvistiku nebo fonetiku do jednoho rámce. 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Je stará necelých 30 let.</a:t>
            </a:r>
          </a:p>
          <a:p>
            <a:r>
              <a:rPr lang="cs-CZ" dirty="0" smtClean="0"/>
              <a:t>Široké spektrum podoborů a dílčích řešených témat.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85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2011 měly školy na prvním a druhém stupni, střední a vyšší odborné školy na 100 žáků k dispozici v průměru přibližně 15 </a:t>
            </a:r>
            <a:r>
              <a:rPr lang="cs-CZ" dirty="0" smtClean="0"/>
              <a:t>PC.</a:t>
            </a:r>
          </a:p>
          <a:p>
            <a:r>
              <a:rPr lang="cs-CZ" dirty="0" smtClean="0"/>
              <a:t>Podle </a:t>
            </a:r>
            <a:r>
              <a:rPr lang="cs-CZ" i="1" dirty="0" smtClean="0"/>
              <a:t>Výroční </a:t>
            </a:r>
            <a:r>
              <a:rPr lang="cs-CZ" i="1" dirty="0"/>
              <a:t>zprávy</a:t>
            </a:r>
            <a:r>
              <a:rPr lang="cs-CZ" dirty="0"/>
              <a:t> České školní inspekce za školní rok </a:t>
            </a:r>
            <a:r>
              <a:rPr lang="cs-CZ" dirty="0" smtClean="0"/>
              <a:t>11/12 ve </a:t>
            </a:r>
            <a:r>
              <a:rPr lang="cs-CZ" dirty="0"/>
              <a:t>srovnání </a:t>
            </a:r>
            <a:r>
              <a:rPr lang="cs-CZ" dirty="0" smtClean="0"/>
              <a:t>s rokem 08/09 </a:t>
            </a:r>
            <a:r>
              <a:rPr lang="cs-CZ" dirty="0"/>
              <a:t>klesl počet osobních počítačů na 100 žáků nejvíce na středních školách, a to až o dva (-2,3) počítače, na základních školách bylo zaznamenáno pouze nepatrné snížení (-0,3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 USA je situace asi dvakrát příznivější pro technologie.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0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Common</a:t>
            </a:r>
            <a:r>
              <a:rPr lang="cs-CZ" i="1" dirty="0"/>
              <a:t> </a:t>
            </a:r>
            <a:r>
              <a:rPr lang="cs-CZ" i="1" dirty="0" err="1"/>
              <a:t>Sense</a:t>
            </a:r>
            <a:r>
              <a:rPr lang="cs-CZ" i="1" dirty="0"/>
              <a:t> </a:t>
            </a:r>
            <a:r>
              <a:rPr lang="cs-CZ" i="1" dirty="0" smtClean="0"/>
              <a:t>Media:</a:t>
            </a:r>
            <a:r>
              <a:rPr lang="cs-CZ" dirty="0" smtClean="0"/>
              <a:t> 53 % </a:t>
            </a:r>
            <a:r>
              <a:rPr lang="cs-CZ" dirty="0"/>
              <a:t>2 – 4 letých </a:t>
            </a:r>
            <a:r>
              <a:rPr lang="cs-CZ" dirty="0" smtClean="0"/>
              <a:t>dětí a </a:t>
            </a:r>
            <a:r>
              <a:rPr lang="cs-CZ" dirty="0"/>
              <a:t>většina (</a:t>
            </a:r>
            <a:r>
              <a:rPr lang="cs-CZ" dirty="0" smtClean="0"/>
              <a:t>90 %) </a:t>
            </a:r>
            <a:r>
              <a:rPr lang="cs-CZ" dirty="0"/>
              <a:t>5 – 8 letých dětí v USA už někdy použila </a:t>
            </a:r>
            <a:r>
              <a:rPr lang="cs-CZ" dirty="0" smtClean="0"/>
              <a:t>počítač. 68 % </a:t>
            </a:r>
            <a:r>
              <a:rPr lang="cs-CZ" dirty="0"/>
              <a:t>dětí ve věku 5 – 8 let ho používali minimálně jednou </a:t>
            </a:r>
            <a:r>
              <a:rPr lang="cs-CZ" dirty="0" smtClean="0"/>
              <a:t>týdně.</a:t>
            </a:r>
          </a:p>
          <a:p>
            <a:r>
              <a:rPr lang="cs-CZ" dirty="0" smtClean="0"/>
              <a:t>Chytrý </a:t>
            </a:r>
            <a:r>
              <a:rPr lang="cs-CZ" dirty="0"/>
              <a:t>telefon, video </a:t>
            </a:r>
            <a:r>
              <a:rPr lang="cs-CZ" dirty="0" smtClean="0"/>
              <a:t>iPod</a:t>
            </a:r>
            <a:r>
              <a:rPr lang="cs-CZ" dirty="0"/>
              <a:t>, </a:t>
            </a:r>
            <a:r>
              <a:rPr lang="cs-CZ" dirty="0" err="1"/>
              <a:t>iPad</a:t>
            </a:r>
            <a:r>
              <a:rPr lang="cs-CZ" dirty="0"/>
              <a:t> nebo podobné zařízení již někdy </a:t>
            </a:r>
            <a:r>
              <a:rPr lang="cs-CZ" dirty="0" smtClean="0"/>
              <a:t>použilo 39 % </a:t>
            </a:r>
            <a:r>
              <a:rPr lang="cs-CZ" dirty="0"/>
              <a:t>2 – 4 letých a polovina </a:t>
            </a:r>
            <a:r>
              <a:rPr lang="cs-CZ" dirty="0" smtClean="0"/>
              <a:t>52 % </a:t>
            </a:r>
            <a:r>
              <a:rPr lang="cs-CZ" dirty="0"/>
              <a:t>5 – 8 letých </a:t>
            </a:r>
            <a:r>
              <a:rPr lang="cs-CZ" dirty="0" smtClean="0"/>
              <a:t>dětí.</a:t>
            </a:r>
          </a:p>
          <a:p>
            <a:endParaRPr lang="cs-CZ" dirty="0"/>
          </a:p>
          <a:p>
            <a:r>
              <a:rPr lang="cs-CZ" dirty="0" smtClean="0"/>
              <a:t>Generace Y, digitální domorodci vs. </a:t>
            </a:r>
            <a:r>
              <a:rPr lang="cs-CZ" dirty="0"/>
              <a:t>m</a:t>
            </a:r>
            <a:r>
              <a:rPr lang="cs-CZ" dirty="0" smtClean="0"/>
              <a:t>igranti,…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8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Daty řízení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znamená, že žák dostane trojku? Že se umí na kole rozjet, ale neumí zatáčet? Nebo brzdit?</a:t>
            </a:r>
          </a:p>
          <a:p>
            <a:r>
              <a:rPr lang="cs-CZ" dirty="0" smtClean="0"/>
              <a:t>Má smysl někoho učit integrovat, když neumí derivovat?</a:t>
            </a:r>
          </a:p>
          <a:p>
            <a:r>
              <a:rPr lang="cs-CZ" dirty="0" smtClean="0"/>
              <a:t>Problematika inklusivního vzdělávání</a:t>
            </a:r>
          </a:p>
          <a:p>
            <a:r>
              <a:rPr lang="cs-CZ" dirty="0" smtClean="0"/>
              <a:t>Problematika práce s nadanými žáky</a:t>
            </a:r>
          </a:p>
          <a:p>
            <a:endParaRPr lang="cs-CZ" dirty="0"/>
          </a:p>
          <a:p>
            <a:r>
              <a:rPr lang="cs-CZ" dirty="0" smtClean="0"/>
              <a:t>Každý žák postupuje svým tempem – učitel nepřednáší, ale pomáhá či cvičí.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6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Převrácená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žák postupuje svým tempem, učitel vidí jeho pokroky a může mu efektivně pomoci.</a:t>
            </a:r>
          </a:p>
          <a:p>
            <a:r>
              <a:rPr lang="cs-CZ" dirty="0" smtClean="0"/>
              <a:t>Hodnocení je podle splněné mety.</a:t>
            </a:r>
          </a:p>
          <a:p>
            <a:r>
              <a:rPr lang="cs-CZ" dirty="0" smtClean="0"/>
              <a:t>Učitel nepřednáší nebo jen minimálně, jsou užívány online zdroje.</a:t>
            </a:r>
          </a:p>
          <a:p>
            <a:r>
              <a:rPr lang="cs-CZ" dirty="0" smtClean="0"/>
              <a:t>Převrácenost spočívá v tom, že se úkoly dělají ve škole, přednášky se poslouchají doma (primárně).</a:t>
            </a:r>
          </a:p>
          <a:p>
            <a:r>
              <a:rPr lang="cs-CZ" dirty="0" smtClean="0"/>
              <a:t>Spojení s konceptem daty řízeného školství.</a:t>
            </a:r>
          </a:p>
          <a:p>
            <a:r>
              <a:rPr lang="cs-CZ" dirty="0" smtClean="0"/>
              <a:t>Dobrá návaznost na </a:t>
            </a:r>
            <a:r>
              <a:rPr lang="cs-CZ" dirty="0" err="1" smtClean="0"/>
              <a:t>konektivistickou</a:t>
            </a:r>
            <a:r>
              <a:rPr lang="cs-CZ" dirty="0" smtClean="0"/>
              <a:t> výuku.</a:t>
            </a:r>
          </a:p>
        </p:txBody>
      </p:sp>
    </p:spTree>
    <p:extLst>
      <p:ext uri="{BB962C8B-B14F-4D97-AF65-F5344CB8AC3E}">
        <p14:creationId xmlns:p14="http://schemas.microsoft.com/office/powerpoint/2010/main" val="18240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Tablety, tabule,…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Výuka s </a:t>
            </a:r>
            <a:r>
              <a:rPr lang="cs-CZ" dirty="0" err="1" smtClean="0"/>
              <a:t>iPady</a:t>
            </a:r>
            <a:r>
              <a:rPr lang="cs-CZ" dirty="0" smtClean="0"/>
              <a:t> studenty baví:</a:t>
            </a:r>
          </a:p>
          <a:p>
            <a:pPr lvl="1"/>
            <a:r>
              <a:rPr lang="cs-CZ" dirty="0">
                <a:hlinkClick r:id="rId2"/>
              </a:rPr>
              <a:t>http://zpravy.idnes.cz/vyuka-s-tablety-0iq-/</a:t>
            </a:r>
            <a:r>
              <a:rPr lang="cs-CZ" dirty="0" smtClean="0">
                <a:hlinkClick r:id="rId2"/>
              </a:rPr>
              <a:t>domaci.aspx?c=A131016_211430_domaci_jj</a:t>
            </a:r>
            <a:endParaRPr lang="cs-CZ" dirty="0" smtClean="0"/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aktualne.centrum.cz/ekonomika/podnikani/clanek.phtml?id=788965</a:t>
            </a:r>
            <a:endParaRPr lang="cs-CZ" dirty="0" smtClean="0"/>
          </a:p>
          <a:p>
            <a:r>
              <a:rPr lang="cs-CZ" dirty="0" smtClean="0"/>
              <a:t>Zatím převládají pozitivní zkušenosti.</a:t>
            </a:r>
          </a:p>
          <a:p>
            <a:r>
              <a:rPr lang="cs-CZ" dirty="0" smtClean="0"/>
              <a:t>Problém s přizpůsobení látky, výkladu.</a:t>
            </a:r>
          </a:p>
          <a:p>
            <a:r>
              <a:rPr lang="cs-CZ" dirty="0" smtClean="0"/>
              <a:t>Cestou není užívat digitální učebnice a učit postaru, ale učit zcela jinak.</a:t>
            </a:r>
          </a:p>
          <a:p>
            <a:r>
              <a:rPr lang="cs-CZ" dirty="0" smtClean="0"/>
              <a:t>Existují i první učebnice v češtině.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9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Academia.edu</a:t>
            </a:r>
          </a:p>
          <a:p>
            <a:r>
              <a:rPr lang="cs-CZ" dirty="0" err="1" smtClean="0"/>
              <a:t>Mendeley</a:t>
            </a:r>
            <a:endParaRPr lang="cs-CZ" dirty="0" smtClean="0"/>
          </a:p>
          <a:p>
            <a:r>
              <a:rPr lang="cs-CZ" dirty="0" err="1" smtClean="0"/>
              <a:t>ResearchGate</a:t>
            </a:r>
            <a:endParaRPr lang="cs-CZ" dirty="0" smtClean="0"/>
          </a:p>
          <a:p>
            <a:r>
              <a:rPr lang="cs-CZ" dirty="0" err="1" smtClean="0"/>
              <a:t>LinkedIn</a:t>
            </a:r>
            <a:endParaRPr lang="cs-CZ" dirty="0" smtClean="0"/>
          </a:p>
          <a:p>
            <a:r>
              <a:rPr lang="cs-CZ" dirty="0" err="1" smtClean="0"/>
              <a:t>ResearcherID</a:t>
            </a:r>
            <a:endParaRPr lang="cs-CZ" dirty="0"/>
          </a:p>
          <a:p>
            <a:r>
              <a:rPr lang="cs-CZ" dirty="0" smtClean="0"/>
              <a:t>…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172" y="3573016"/>
            <a:ext cx="6497074" cy="309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 20 nástrojů pro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866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1-10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1 </a:t>
            </a:r>
            <a:r>
              <a:rPr lang="cs-CZ" u="sng" dirty="0" err="1">
                <a:hlinkClick r:id="rId2"/>
              </a:rPr>
              <a:t>Twitter</a:t>
            </a:r>
            <a:r>
              <a:rPr lang="cs-CZ" dirty="0"/>
              <a:t> </a:t>
            </a:r>
            <a:r>
              <a:rPr lang="cs-CZ" dirty="0" err="1"/>
              <a:t>Social</a:t>
            </a:r>
            <a:r>
              <a:rPr lang="cs-CZ" dirty="0"/>
              <a:t> network and </a:t>
            </a:r>
            <a:r>
              <a:rPr lang="cs-CZ" dirty="0" err="1"/>
              <a:t>micro-blogging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 </a:t>
            </a:r>
            <a:r>
              <a:rPr lang="cs-CZ" dirty="0" err="1" smtClean="0"/>
              <a:t>same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 </a:t>
            </a:r>
            <a:r>
              <a:rPr lang="cs-CZ" u="sng" dirty="0">
                <a:hlinkClick r:id="rId3"/>
              </a:rPr>
              <a:t>Google Drive/</a:t>
            </a:r>
            <a:r>
              <a:rPr lang="cs-CZ" u="sng" dirty="0" err="1">
                <a:hlinkClick r:id="rId3"/>
              </a:rPr>
              <a:t>Docs</a:t>
            </a:r>
            <a:r>
              <a:rPr lang="cs-CZ" dirty="0"/>
              <a:t> Office </a:t>
            </a:r>
            <a:r>
              <a:rPr lang="cs-CZ" dirty="0" err="1"/>
              <a:t>suite</a:t>
            </a:r>
            <a:r>
              <a:rPr lang="cs-CZ" dirty="0"/>
              <a:t> &amp; 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up </a:t>
            </a:r>
            <a:r>
              <a:rPr lang="cs-CZ" dirty="0" smtClean="0"/>
              <a:t>1</a:t>
            </a:r>
          </a:p>
          <a:p>
            <a:r>
              <a:rPr lang="cs-CZ" dirty="0" smtClean="0"/>
              <a:t>3</a:t>
            </a:r>
            <a:r>
              <a:rPr lang="cs-CZ" dirty="0"/>
              <a:t> </a:t>
            </a:r>
            <a:r>
              <a:rPr lang="cs-CZ" u="sng" dirty="0" err="1">
                <a:hlinkClick r:id="rId4" tooltip="2 – YouTube"/>
              </a:rPr>
              <a:t>YouTube</a:t>
            </a:r>
            <a:r>
              <a:rPr lang="cs-CZ" dirty="0"/>
              <a:t> Video-</a:t>
            </a:r>
            <a:r>
              <a:rPr lang="cs-CZ" dirty="0" err="1"/>
              <a:t>sharing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1</a:t>
            </a:r>
          </a:p>
          <a:p>
            <a:r>
              <a:rPr lang="cs-CZ" dirty="0" smtClean="0"/>
              <a:t>4</a:t>
            </a:r>
            <a:r>
              <a:rPr lang="cs-CZ" dirty="0"/>
              <a:t> </a:t>
            </a:r>
            <a:r>
              <a:rPr lang="cs-CZ" u="sng" dirty="0">
                <a:hlinkClick r:id="rId5"/>
              </a:rPr>
              <a:t>Google </a:t>
            </a:r>
            <a:r>
              <a:rPr lang="cs-CZ" u="sng" dirty="0" err="1">
                <a:hlinkClick r:id="rId5"/>
              </a:rPr>
              <a:t>Search</a:t>
            </a:r>
            <a:r>
              <a:rPr lang="cs-CZ" dirty="0"/>
              <a:t> Web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  </a:t>
            </a:r>
            <a:r>
              <a:rPr lang="cs-CZ" dirty="0" err="1" smtClean="0"/>
              <a:t>same</a:t>
            </a:r>
            <a:endParaRPr lang="cs-CZ" dirty="0"/>
          </a:p>
          <a:p>
            <a:r>
              <a:rPr lang="cs-CZ" dirty="0" smtClean="0"/>
              <a:t>5</a:t>
            </a:r>
            <a:r>
              <a:rPr lang="cs-CZ" dirty="0"/>
              <a:t> </a:t>
            </a:r>
            <a:r>
              <a:rPr lang="cs-CZ" u="sng" dirty="0">
                <a:hlinkClick r:id="rId6" tooltip="8 – PowerPoint"/>
              </a:rPr>
              <a:t>PowerPoint</a:t>
            </a:r>
            <a:r>
              <a:rPr lang="cs-CZ" dirty="0"/>
              <a:t> </a:t>
            </a:r>
            <a:r>
              <a:rPr lang="cs-CZ" dirty="0" err="1"/>
              <a:t>Presentation</a:t>
            </a:r>
            <a:r>
              <a:rPr lang="cs-CZ" dirty="0"/>
              <a:t> software  up </a:t>
            </a:r>
            <a:r>
              <a:rPr lang="cs-CZ" dirty="0" smtClean="0"/>
              <a:t>3</a:t>
            </a:r>
          </a:p>
          <a:p>
            <a:r>
              <a:rPr lang="cs-CZ" dirty="0" smtClean="0"/>
              <a:t>6</a:t>
            </a:r>
            <a:r>
              <a:rPr lang="cs-CZ" dirty="0"/>
              <a:t> </a:t>
            </a:r>
            <a:r>
              <a:rPr lang="cs-CZ" u="sng" dirty="0" err="1">
                <a:hlinkClick r:id="rId7"/>
              </a:rPr>
              <a:t>Evernote</a:t>
            </a:r>
            <a:r>
              <a:rPr lang="cs-CZ" dirty="0"/>
              <a:t> </a:t>
            </a:r>
            <a:r>
              <a:rPr lang="cs-CZ" dirty="0" err="1"/>
              <a:t>Productivity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up </a:t>
            </a:r>
            <a:r>
              <a:rPr lang="cs-CZ" dirty="0" smtClean="0"/>
              <a:t>6</a:t>
            </a:r>
          </a:p>
          <a:p>
            <a:r>
              <a:rPr lang="cs-CZ" dirty="0" smtClean="0"/>
              <a:t>7</a:t>
            </a:r>
            <a:r>
              <a:rPr lang="cs-CZ" dirty="0"/>
              <a:t> </a:t>
            </a:r>
            <a:r>
              <a:rPr lang="cs-CZ" u="sng" dirty="0" err="1">
                <a:hlinkClick r:id="rId8"/>
              </a:rPr>
              <a:t>Dropbox</a:t>
            </a:r>
            <a:r>
              <a:rPr lang="cs-CZ" dirty="0"/>
              <a:t> 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cs-CZ" dirty="0" err="1"/>
              <a:t>storage</a:t>
            </a:r>
            <a:r>
              <a:rPr lang="cs-CZ" dirty="0"/>
              <a:t> &amp; </a:t>
            </a:r>
            <a:r>
              <a:rPr lang="cs-CZ" dirty="0" err="1"/>
              <a:t>synchronization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1 </a:t>
            </a:r>
            <a:endParaRPr lang="cs-CZ" dirty="0" smtClean="0"/>
          </a:p>
          <a:p>
            <a:r>
              <a:rPr lang="cs-CZ" dirty="0"/>
              <a:t>8 </a:t>
            </a:r>
            <a:r>
              <a:rPr lang="cs-CZ" u="sng" dirty="0" err="1">
                <a:hlinkClick r:id="rId9"/>
              </a:rPr>
              <a:t>WordPress</a:t>
            </a:r>
            <a:r>
              <a:rPr lang="cs-CZ" dirty="0"/>
              <a:t> </a:t>
            </a:r>
            <a:r>
              <a:rPr lang="cs-CZ" dirty="0" err="1"/>
              <a:t>Blogging</a:t>
            </a:r>
            <a:r>
              <a:rPr lang="cs-CZ" dirty="0"/>
              <a:t>/</a:t>
            </a:r>
            <a:r>
              <a:rPr lang="cs-CZ" dirty="0" err="1"/>
              <a:t>website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3</a:t>
            </a:r>
          </a:p>
          <a:p>
            <a:r>
              <a:rPr lang="cs-CZ" dirty="0" smtClean="0"/>
              <a:t>9</a:t>
            </a:r>
            <a:r>
              <a:rPr lang="cs-CZ" dirty="0"/>
              <a:t> </a:t>
            </a:r>
            <a:r>
              <a:rPr lang="cs-CZ" u="sng" dirty="0" err="1">
                <a:hlinkClick r:id="rId10" tooltip="9 – Facebook"/>
              </a:rPr>
              <a:t>Facebook</a:t>
            </a:r>
            <a:r>
              <a:rPr lang="cs-CZ" dirty="0"/>
              <a:t> </a:t>
            </a:r>
            <a:r>
              <a:rPr lang="cs-CZ" dirty="0" err="1"/>
              <a:t>Social</a:t>
            </a:r>
            <a:r>
              <a:rPr lang="cs-CZ" dirty="0"/>
              <a:t> network </a:t>
            </a:r>
            <a:r>
              <a:rPr lang="cs-CZ" dirty="0" err="1"/>
              <a:t>same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10</a:t>
            </a:r>
            <a:r>
              <a:rPr lang="cs-CZ" dirty="0"/>
              <a:t> </a:t>
            </a:r>
            <a:r>
              <a:rPr lang="cs-CZ" u="sng" dirty="0">
                <a:hlinkClick r:id="rId11"/>
              </a:rPr>
              <a:t>Google+ &amp; </a:t>
            </a:r>
            <a:r>
              <a:rPr lang="cs-CZ" u="sng" dirty="0" err="1">
                <a:hlinkClick r:id="rId11"/>
              </a:rPr>
              <a:t>Hangouts</a:t>
            </a:r>
            <a:r>
              <a:rPr lang="cs-CZ" dirty="0"/>
              <a:t> 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networking</a:t>
            </a:r>
            <a:r>
              <a:rPr lang="cs-CZ" dirty="0"/>
              <a:t> &amp; video </a:t>
            </a:r>
            <a:r>
              <a:rPr lang="cs-CZ" dirty="0" err="1"/>
              <a:t>meetings</a:t>
            </a:r>
            <a:r>
              <a:rPr lang="cs-CZ" dirty="0"/>
              <a:t>  up </a:t>
            </a:r>
            <a:r>
              <a:rPr lang="cs-CZ" dirty="0" smtClean="0"/>
              <a:t>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86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11-20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11 </a:t>
            </a:r>
            <a:r>
              <a:rPr lang="cs-CZ" u="sng" dirty="0" err="1">
                <a:hlinkClick r:id="rId2"/>
              </a:rPr>
              <a:t>Moodle</a:t>
            </a:r>
            <a:r>
              <a:rPr lang="cs-CZ" dirty="0"/>
              <a:t> </a:t>
            </a:r>
            <a:r>
              <a:rPr lang="cs-CZ" dirty="0" err="1"/>
              <a:t>Course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  </a:t>
            </a:r>
            <a:r>
              <a:rPr lang="cs-CZ" dirty="0" err="1" smtClean="0"/>
              <a:t>same</a:t>
            </a:r>
            <a:endParaRPr lang="cs-CZ" dirty="0" smtClean="0"/>
          </a:p>
          <a:p>
            <a:r>
              <a:rPr lang="cs-CZ" dirty="0" smtClean="0"/>
              <a:t>12</a:t>
            </a:r>
            <a:r>
              <a:rPr lang="cs-CZ" dirty="0"/>
              <a:t> </a:t>
            </a:r>
            <a:r>
              <a:rPr lang="cs-CZ" u="sng" dirty="0" err="1">
                <a:hlinkClick r:id="rId3"/>
              </a:rPr>
              <a:t>LinkedIn</a:t>
            </a:r>
            <a:r>
              <a:rPr lang="cs-CZ" dirty="0"/>
              <a:t> Professional </a:t>
            </a:r>
            <a:r>
              <a:rPr lang="cs-CZ" dirty="0" err="1"/>
              <a:t>social</a:t>
            </a:r>
            <a:r>
              <a:rPr lang="cs-CZ" dirty="0"/>
              <a:t> network  up </a:t>
            </a:r>
            <a:r>
              <a:rPr lang="cs-CZ" dirty="0" smtClean="0"/>
              <a:t>11</a:t>
            </a:r>
          </a:p>
          <a:p>
            <a:r>
              <a:rPr lang="cs-CZ" dirty="0" smtClean="0"/>
              <a:t>13</a:t>
            </a:r>
            <a:r>
              <a:rPr lang="cs-CZ" dirty="0"/>
              <a:t> </a:t>
            </a:r>
            <a:r>
              <a:rPr lang="cs-CZ" u="sng" dirty="0" err="1">
                <a:hlinkClick r:id="rId4"/>
              </a:rPr>
              <a:t>Skype</a:t>
            </a:r>
            <a:r>
              <a:rPr lang="cs-CZ" dirty="0"/>
              <a:t> Text and </a:t>
            </a:r>
            <a:r>
              <a:rPr lang="cs-CZ" dirty="0" err="1"/>
              <a:t>voice</a:t>
            </a:r>
            <a:r>
              <a:rPr lang="cs-CZ" dirty="0"/>
              <a:t> chat </a:t>
            </a:r>
            <a:r>
              <a:rPr lang="cs-CZ" dirty="0" err="1"/>
              <a:t>tool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6</a:t>
            </a:r>
          </a:p>
          <a:p>
            <a:r>
              <a:rPr lang="cs-CZ" dirty="0" smtClean="0"/>
              <a:t>14</a:t>
            </a:r>
            <a:r>
              <a:rPr lang="cs-CZ" dirty="0"/>
              <a:t> </a:t>
            </a:r>
            <a:r>
              <a:rPr lang="cs-CZ" u="sng" dirty="0" err="1">
                <a:hlinkClick r:id="rId5" tooltip="10 – Wikipedia"/>
              </a:rPr>
              <a:t>Wikipedia</a:t>
            </a:r>
            <a:r>
              <a:rPr lang="cs-CZ" dirty="0"/>
              <a:t> </a:t>
            </a:r>
            <a:r>
              <a:rPr lang="cs-CZ" dirty="0" err="1"/>
              <a:t>Collaborative</a:t>
            </a:r>
            <a:r>
              <a:rPr lang="cs-CZ" dirty="0"/>
              <a:t> </a:t>
            </a:r>
            <a:r>
              <a:rPr lang="cs-CZ" dirty="0" err="1"/>
              <a:t>encyclopaedia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4</a:t>
            </a:r>
          </a:p>
          <a:p>
            <a:r>
              <a:rPr lang="cs-CZ" dirty="0" smtClean="0"/>
              <a:t>15</a:t>
            </a:r>
            <a:r>
              <a:rPr lang="cs-CZ" dirty="0"/>
              <a:t> </a:t>
            </a:r>
            <a:r>
              <a:rPr lang="cs-CZ" u="sng" dirty="0" err="1">
                <a:hlinkClick r:id="rId6"/>
              </a:rPr>
              <a:t>Prezi</a:t>
            </a:r>
            <a:r>
              <a:rPr lang="cs-CZ" dirty="0"/>
              <a:t> 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and </a:t>
            </a:r>
            <a:r>
              <a:rPr lang="cs-CZ" dirty="0" err="1"/>
              <a:t>hosting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1</a:t>
            </a:r>
          </a:p>
          <a:p>
            <a:r>
              <a:rPr lang="cs-CZ" dirty="0" smtClean="0"/>
              <a:t>16</a:t>
            </a:r>
            <a:r>
              <a:rPr lang="cs-CZ" dirty="0"/>
              <a:t> </a:t>
            </a:r>
            <a:r>
              <a:rPr lang="cs-CZ" u="sng" dirty="0" err="1">
                <a:hlinkClick r:id="rId7"/>
              </a:rPr>
              <a:t>Slideshare</a:t>
            </a:r>
            <a:r>
              <a:rPr lang="cs-CZ" dirty="0"/>
              <a:t> 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hosting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3</a:t>
            </a:r>
          </a:p>
          <a:p>
            <a:r>
              <a:rPr lang="cs-CZ" dirty="0" smtClean="0"/>
              <a:t>17</a:t>
            </a:r>
            <a:r>
              <a:rPr lang="cs-CZ" dirty="0"/>
              <a:t> </a:t>
            </a:r>
            <a:r>
              <a:rPr lang="cs-CZ" u="sng" dirty="0">
                <a:hlinkClick r:id="rId8"/>
              </a:rPr>
              <a:t>Word</a:t>
            </a:r>
            <a:r>
              <a:rPr lang="cs-CZ" dirty="0"/>
              <a:t> 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software up </a:t>
            </a:r>
            <a:r>
              <a:rPr lang="cs-CZ" dirty="0" smtClean="0"/>
              <a:t>2</a:t>
            </a:r>
          </a:p>
          <a:p>
            <a:r>
              <a:rPr lang="cs-CZ" dirty="0" smtClean="0"/>
              <a:t>18</a:t>
            </a:r>
            <a:r>
              <a:rPr lang="cs-CZ" dirty="0"/>
              <a:t> </a:t>
            </a:r>
            <a:r>
              <a:rPr lang="cs-CZ" u="sng" dirty="0" err="1">
                <a:hlinkClick r:id="rId9"/>
              </a:rPr>
              <a:t>Blogger</a:t>
            </a:r>
            <a:r>
              <a:rPr lang="cs-CZ" u="sng" dirty="0">
                <a:hlinkClick r:id="rId9"/>
              </a:rPr>
              <a:t>/</a:t>
            </a:r>
            <a:r>
              <a:rPr lang="cs-CZ" u="sng" dirty="0" err="1">
                <a:hlinkClick r:id="rId9"/>
              </a:rPr>
              <a:t>Blogspot</a:t>
            </a:r>
            <a:r>
              <a:rPr lang="cs-CZ" dirty="0"/>
              <a:t> </a:t>
            </a:r>
            <a:r>
              <a:rPr lang="cs-CZ" dirty="0" err="1"/>
              <a:t>Blogging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 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smtClean="0"/>
              <a:t>3</a:t>
            </a:r>
          </a:p>
          <a:p>
            <a:r>
              <a:rPr lang="cs-CZ" dirty="0" smtClean="0"/>
              <a:t>19</a:t>
            </a:r>
            <a:r>
              <a:rPr lang="cs-CZ" dirty="0"/>
              <a:t> </a:t>
            </a:r>
            <a:r>
              <a:rPr lang="cs-CZ" u="sng" dirty="0" err="1">
                <a:hlinkClick r:id="rId10"/>
              </a:rPr>
              <a:t>Feedly</a:t>
            </a:r>
            <a:r>
              <a:rPr lang="cs-CZ" dirty="0"/>
              <a:t> RSS </a:t>
            </a:r>
            <a:r>
              <a:rPr lang="cs-CZ" dirty="0" err="1"/>
              <a:t>reader</a:t>
            </a:r>
            <a:r>
              <a:rPr lang="cs-CZ" dirty="0"/>
              <a:t>/</a:t>
            </a:r>
            <a:r>
              <a:rPr lang="cs-CZ" dirty="0" err="1"/>
              <a:t>aggregator</a:t>
            </a:r>
            <a:r>
              <a:rPr lang="cs-CZ" dirty="0"/>
              <a:t>  </a:t>
            </a:r>
            <a:r>
              <a:rPr lang="cs-CZ" b="1" dirty="0" smtClean="0"/>
              <a:t>NEW</a:t>
            </a:r>
            <a:endParaRPr lang="cs-CZ" dirty="0"/>
          </a:p>
          <a:p>
            <a:r>
              <a:rPr lang="cs-CZ" dirty="0" smtClean="0"/>
              <a:t>20</a:t>
            </a:r>
            <a:r>
              <a:rPr lang="cs-CZ" dirty="0"/>
              <a:t> </a:t>
            </a:r>
            <a:r>
              <a:rPr lang="cs-CZ" u="sng" dirty="0" err="1">
                <a:hlinkClick r:id="rId11"/>
              </a:rPr>
              <a:t>Yammer</a:t>
            </a:r>
            <a:r>
              <a:rPr lang="cs-CZ" dirty="0"/>
              <a:t> 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network  </a:t>
            </a:r>
            <a:r>
              <a:rPr lang="cs-CZ" dirty="0" err="1" smtClean="0"/>
              <a:t>same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7546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konkrétní technologie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6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informatika v kontextu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852581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Big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Kritická v objemu, čase či struktuře.</a:t>
            </a:r>
          </a:p>
          <a:p>
            <a:r>
              <a:rPr lang="cs-CZ" dirty="0" smtClean="0"/>
              <a:t>Knihovny disponují </a:t>
            </a:r>
            <a:r>
              <a:rPr lang="cs-CZ" dirty="0" err="1" smtClean="0"/>
              <a:t>metadaty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Možnost distribuovaných výpočtů a zajímavých projektů.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856043"/>
            <a:ext cx="600075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Internet </a:t>
            </a:r>
            <a:r>
              <a:rPr lang="cs-CZ" b="1" dirty="0" smtClean="0"/>
              <a:t>věcí a </a:t>
            </a:r>
            <a:r>
              <a:rPr lang="cs-CZ" b="1" dirty="0"/>
              <a:t>rozšířená </a:t>
            </a:r>
            <a:r>
              <a:rPr lang="cs-CZ" b="1" dirty="0" smtClean="0"/>
              <a:t>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strojů s přidanou hodnotou</a:t>
            </a:r>
          </a:p>
          <a:p>
            <a:r>
              <a:rPr lang="cs-CZ" dirty="0" smtClean="0"/>
              <a:t>Rozvoj senzorických sítí  - neustálé generování nových aktuálních dat</a:t>
            </a:r>
          </a:p>
          <a:p>
            <a:r>
              <a:rPr lang="cs-CZ" dirty="0" smtClean="0"/>
              <a:t>Rozšířená realita – od telefonu po Google </a:t>
            </a:r>
            <a:r>
              <a:rPr lang="cs-CZ" dirty="0" err="1" smtClean="0"/>
              <a:t>Glass</a:t>
            </a:r>
            <a:endParaRPr lang="cs-CZ" dirty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3162300"/>
            <a:ext cx="62865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3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Sémantický web a </a:t>
            </a:r>
            <a:r>
              <a:rPr lang="cs-CZ" b="1" dirty="0" smtClean="0"/>
              <a:t>desktop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RDF technologie</a:t>
            </a:r>
          </a:p>
          <a:p>
            <a:r>
              <a:rPr lang="cs-CZ" dirty="0" smtClean="0"/>
              <a:t>Od dat ke znalostem</a:t>
            </a:r>
          </a:p>
          <a:p>
            <a:r>
              <a:rPr lang="cs-CZ" dirty="0" smtClean="0"/>
              <a:t>Znalostní databáze</a:t>
            </a:r>
          </a:p>
          <a:p>
            <a:r>
              <a:rPr lang="cs-CZ" dirty="0" smtClean="0"/>
              <a:t>Propustnost dat a informací skrze aplikace</a:t>
            </a:r>
          </a:p>
          <a:p>
            <a:r>
              <a:rPr lang="cs-CZ" dirty="0" smtClean="0"/>
              <a:t>Projekt Nepomuk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072796"/>
            <a:ext cx="3785204" cy="378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Velké multimediální </a:t>
            </a:r>
            <a:r>
              <a:rPr lang="cs-CZ" b="1" dirty="0" smtClean="0"/>
              <a:t>obrazovky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Obklopení se se informacemi</a:t>
            </a:r>
          </a:p>
          <a:p>
            <a:r>
              <a:rPr lang="cs-CZ" dirty="0" smtClean="0"/>
              <a:t>Interaktivní prvky</a:t>
            </a:r>
          </a:p>
          <a:p>
            <a:r>
              <a:rPr lang="cs-CZ" dirty="0" smtClean="0"/>
              <a:t>Haptické či dotekové ovládání</a:t>
            </a:r>
          </a:p>
          <a:p>
            <a:r>
              <a:rPr lang="cs-CZ" dirty="0" smtClean="0"/>
              <a:t>Důležitý rozměr sociální interakce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10000"/>
            <a:ext cx="457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Cloud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SAAS — software jako služba (ze "Software as a </a:t>
            </a:r>
            <a:r>
              <a:rPr lang="cs-CZ" dirty="0" err="1"/>
              <a:t>Service</a:t>
            </a:r>
            <a:r>
              <a:rPr lang="cs-CZ" dirty="0"/>
              <a:t>")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PAAS — platforma jako služba (z "</a:t>
            </a:r>
            <a:r>
              <a:rPr lang="cs-CZ" dirty="0" err="1"/>
              <a:t>Platform</a:t>
            </a:r>
            <a:r>
              <a:rPr lang="cs-CZ" dirty="0"/>
              <a:t> as a </a:t>
            </a:r>
            <a:r>
              <a:rPr lang="cs-CZ" dirty="0" err="1"/>
              <a:t>Service</a:t>
            </a:r>
            <a:r>
              <a:rPr lang="cs-CZ" dirty="0" smtClean="0"/>
              <a:t>")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IAAS - infrastruktura jako služba (z "</a:t>
            </a:r>
            <a:r>
              <a:rPr lang="cs-CZ" dirty="0" err="1"/>
              <a:t>Infrastructure</a:t>
            </a:r>
            <a:r>
              <a:rPr lang="cs-CZ" dirty="0"/>
              <a:t> as a </a:t>
            </a:r>
            <a:r>
              <a:rPr lang="cs-CZ" dirty="0" err="1"/>
              <a:t>Service</a:t>
            </a:r>
            <a:r>
              <a:rPr lang="cs-CZ" dirty="0"/>
              <a:t>")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4333875"/>
            <a:ext cx="47625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 Připomínky? Náměty?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7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základní metody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Východní </a:t>
            </a:r>
            <a:r>
              <a:rPr lang="cs-CZ" b="1" dirty="0"/>
              <a:t>pojetí sociální </a:t>
            </a:r>
            <a:r>
              <a:rPr lang="cs-CZ" b="1" dirty="0" smtClean="0"/>
              <a:t>informatiky </a:t>
            </a:r>
            <a:r>
              <a:rPr lang="cs-CZ" dirty="0" smtClean="0"/>
              <a:t>(studium komunikace se mění na studium chování lidí pod vlivem informací)</a:t>
            </a:r>
          </a:p>
          <a:p>
            <a:r>
              <a:rPr lang="cs-CZ" b="1" dirty="0" smtClean="0"/>
              <a:t>Západní pojetí </a:t>
            </a:r>
            <a:r>
              <a:rPr lang="cs-CZ" dirty="0" smtClean="0"/>
              <a:t>(silná orientace na firemní témata):</a:t>
            </a:r>
          </a:p>
          <a:p>
            <a:pPr lvl="1"/>
            <a:r>
              <a:rPr lang="cs-CZ" dirty="0"/>
              <a:t>Normativní</a:t>
            </a:r>
          </a:p>
          <a:p>
            <a:pPr lvl="1"/>
            <a:r>
              <a:rPr lang="cs-CZ" dirty="0"/>
              <a:t>Analytický</a:t>
            </a:r>
          </a:p>
          <a:p>
            <a:pPr lvl="1"/>
            <a:r>
              <a:rPr lang="cs-CZ" dirty="0"/>
              <a:t>Kritický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3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v kontextu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HCI (návrh rozhraní, procesů, </a:t>
            </a:r>
            <a:r>
              <a:rPr lang="cs-CZ" dirty="0" err="1" smtClean="0"/>
              <a:t>protypování</a:t>
            </a:r>
            <a:r>
              <a:rPr lang="cs-CZ" dirty="0" smtClean="0"/>
              <a:t>, vztah k mobilním technologiím,…)</a:t>
            </a:r>
          </a:p>
          <a:p>
            <a:r>
              <a:rPr lang="cs-CZ" dirty="0" smtClean="0"/>
              <a:t>Umělá inteligence a přirozený jazyk</a:t>
            </a:r>
          </a:p>
          <a:p>
            <a:r>
              <a:rPr lang="cs-CZ" dirty="0" err="1"/>
              <a:t>Affective</a:t>
            </a:r>
            <a:r>
              <a:rPr lang="cs-CZ" dirty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/>
              <a:t>Efektivita práce a modelování </a:t>
            </a:r>
            <a:r>
              <a:rPr lang="cs-CZ" dirty="0" smtClean="0"/>
              <a:t>kooperace</a:t>
            </a:r>
          </a:p>
          <a:p>
            <a:r>
              <a:rPr lang="cs-CZ" dirty="0" err="1" smtClean="0"/>
              <a:t>Socialbots</a:t>
            </a:r>
            <a:endParaRPr lang="cs-CZ" dirty="0" smtClean="0"/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0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257776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Vzdělávací paradigmata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124472"/>
              </p:ext>
            </p:extLst>
          </p:nvPr>
        </p:nvGraphicFramePr>
        <p:xfrm>
          <a:off x="539552" y="1519836"/>
          <a:ext cx="8064896" cy="46454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64096"/>
                <a:gridCol w="1584176"/>
                <a:gridCol w="1512168"/>
                <a:gridCol w="2016224"/>
                <a:gridCol w="2088232"/>
              </a:tblGrid>
              <a:tr h="456105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/>
                      </a:r>
                      <a:br>
                        <a:rPr lang="cs-CZ" sz="1400" dirty="0"/>
                      </a:br>
                      <a:r>
                        <a:rPr lang="cs-CZ" sz="1400" dirty="0"/>
                        <a:t>Behaviorismus</a:t>
                      </a:r>
                      <a:endParaRPr lang="cs-CZ" sz="1400" b="1" dirty="0"/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Kognitivismus</a:t>
                      </a:r>
                      <a:endParaRPr lang="cs-CZ" sz="1400" b="1" dirty="0"/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Konstruktivismus</a:t>
                      </a:r>
                      <a:endParaRPr lang="cs-CZ" sz="1400" b="1"/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Konektivismus</a:t>
                      </a:r>
                      <a:endParaRPr lang="cs-CZ" sz="1400" b="1" dirty="0"/>
                    </a:p>
                  </a:txBody>
                  <a:tcPr marL="35085" marR="35085" marT="17542" marB="17542" anchor="ctr"/>
                </a:tc>
              </a:tr>
              <a:tr h="877125">
                <a:tc>
                  <a:txBody>
                    <a:bodyPr/>
                    <a:lstStyle/>
                    <a:p>
                      <a:r>
                        <a:rPr lang="cs-CZ" sz="1400"/>
                        <a:t>Princip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černá skřínka – zkoumá se jen vnější chování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strukturované programovatelné poznávání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individuální poznávání založené na sociálním principu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chápání informačních struktur v síti</a:t>
                      </a:r>
                    </a:p>
                  </a:txBody>
                  <a:tcPr marL="35085" marR="35085" marT="17542" marB="17542" anchor="ctr"/>
                </a:tc>
              </a:tr>
              <a:tr h="877125">
                <a:tc>
                  <a:txBody>
                    <a:bodyPr/>
                    <a:lstStyle/>
                    <a:p>
                      <a:r>
                        <a:rPr lang="cs-CZ" sz="1400"/>
                        <a:t>Proč?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metoda cukru a biče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řízené poznávání navazující na předchozí znalosti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osobní nasazení, sociální a kulturní prostředí, aktivizace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různorodost sítě umožňuje najít pro sebe nejvhodnější cestu</a:t>
                      </a:r>
                    </a:p>
                  </a:txBody>
                  <a:tcPr marL="35085" marR="35085" marT="17542" marB="17542" anchor="ctr"/>
                </a:tc>
              </a:tr>
              <a:tr h="877125">
                <a:tc>
                  <a:txBody>
                    <a:bodyPr/>
                    <a:lstStyle/>
                    <a:p>
                      <a:r>
                        <a:rPr lang="cs-CZ" sz="1400"/>
                        <a:t>Funkce paměti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opakovaná zkušenost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kódování, ukládání, vybavení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znalosti dynamicky konstruovány na základě předchozích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znalosti konstruovány na základě dynamicky se měnící sítě</a:t>
                      </a:r>
                    </a:p>
                  </a:txBody>
                  <a:tcPr marL="35085" marR="35085" marT="17542" marB="17542" anchor="ctr"/>
                </a:tc>
              </a:tr>
              <a:tr h="877125">
                <a:tc>
                  <a:txBody>
                    <a:bodyPr/>
                    <a:lstStyle/>
                    <a:p>
                      <a:r>
                        <a:rPr lang="cs-CZ" sz="1400"/>
                        <a:t>Jak?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podnět, reakce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definování cílů podle osnov, plnění plánu, ověřování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vlastní zájem, osobní kontakt s lidmi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aktivní účast v síti</a:t>
                      </a:r>
                    </a:p>
                  </a:txBody>
                  <a:tcPr marL="35085" marR="35085" marT="17542" marB="17542" anchor="ctr"/>
                </a:tc>
              </a:tr>
              <a:tr h="561360">
                <a:tc>
                  <a:txBody>
                    <a:bodyPr/>
                    <a:lstStyle/>
                    <a:p>
                      <a:r>
                        <a:rPr lang="cs-CZ" sz="1400"/>
                        <a:t>Metoda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plnění úkolu (dril)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učení zpaměti, procvičování, zkoušení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řešení problémových úloh</a:t>
                      </a:r>
                    </a:p>
                  </a:txBody>
                  <a:tcPr marL="35085" marR="35085" marT="17542" marB="17542" anchor="ctr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komplexní přístup využívající rozličné zdroje</a:t>
                      </a:r>
                    </a:p>
                  </a:txBody>
                  <a:tcPr marL="35085" marR="35085" marT="17542" marB="1754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8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 vzdělání?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Suma vědomostí, znalostí a dovedností?</a:t>
            </a:r>
          </a:p>
          <a:p>
            <a:r>
              <a:rPr lang="cs-CZ" dirty="0" smtClean="0"/>
              <a:t>Schopnost řešit problémové úlohy?</a:t>
            </a:r>
          </a:p>
          <a:p>
            <a:r>
              <a:rPr lang="cs-CZ" dirty="0" smtClean="0"/>
              <a:t>Veřejný nebo soukromí statek?</a:t>
            </a:r>
          </a:p>
          <a:p>
            <a:r>
              <a:rPr lang="cs-CZ" dirty="0" smtClean="0"/>
              <a:t>Schopnost uplatnit se na trhu práce?</a:t>
            </a:r>
          </a:p>
          <a:p>
            <a:r>
              <a:rPr lang="cs-CZ" dirty="0" smtClean="0"/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8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Společnost, kde primárním ekonomickým statkem jsou informace.</a:t>
            </a:r>
          </a:p>
          <a:p>
            <a:r>
              <a:rPr lang="cs-CZ" dirty="0" smtClean="0"/>
              <a:t>Exponenciální růst dle </a:t>
            </a:r>
            <a:r>
              <a:rPr lang="cs-CZ" dirty="0" err="1" smtClean="0"/>
              <a:t>Moorova</a:t>
            </a:r>
            <a:r>
              <a:rPr lang="cs-CZ" dirty="0" smtClean="0"/>
              <a:t> zákona.</a:t>
            </a:r>
          </a:p>
          <a:p>
            <a:r>
              <a:rPr lang="cs-CZ" dirty="0" smtClean="0"/>
              <a:t>Zásadní proměny v oblasti technologií, ekonomiky, managementu, kultury, komunikace,… i vzdělávání.</a:t>
            </a:r>
          </a:p>
          <a:p>
            <a:r>
              <a:rPr lang="cs-CZ" dirty="0" smtClean="0"/>
              <a:t>Problém digitální propasti.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0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Konektivismus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Učení je chápáno jako specifický proces, během kterého jsou propojovány jednotlivé uzly znalostí a vzniká tak jejich jedinečný kontext, který může být u každého člověka jiný. Můžeme říci, že uzel představuje v síti informaci a znalosti odpovídá spojení mezi uzly, tedy hrana obecného grafu. Učení je pak konstrukcí takového grafu jednotlivcem v informační společnosti.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Poznávání je založeno poznání rozdílných, často na první pohled protichůdných či nekompatibilních kultur, pohledů, postů či myšlenek.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Primární je schopnost poznávat. Vlastní znalosti jsou sice důležité, ale vzhledem k jejich dostupnosti méně, než analytické a kognitivní schopnosti.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Tvorba komunit a navazování sociální interakce (tedy tvorba sociálního kapitálu) je nezbytná.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Důležitou schopností je identifikace interdisciplinárních vazeb, hledání hraničních témat a nových oborů a přístupů.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Informace mohou podléhat změnám. Pravdivostní funkce poznání je časově závislá.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I neživá zařízení jsou schopna učení – viz neuronové sítě, učící se algoritmy, softwarový agenti atp.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300" dirty="0"/>
              <a:t>Důležitá je schopnost vlastního rozhodování, posuzování toho, co je momentálně přínosné a důležité. S měnící se realitou je třeba se rozhodovat neustále znovu.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213</TotalTime>
  <Words>953</Words>
  <Application>Microsoft Office PowerPoint</Application>
  <PresentationFormat>Předvádění na obrazovce (4:3)</PresentationFormat>
  <Paragraphs>210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Došky</vt:lpstr>
      <vt:lpstr>Nové technologie v (sebe) vzdělávání</vt:lpstr>
      <vt:lpstr>Co je sociální informatika?</vt:lpstr>
      <vt:lpstr>Sociální informatika v kontextu vzdělávání</vt:lpstr>
      <vt:lpstr>Tři základní metody přístupu</vt:lpstr>
      <vt:lpstr>Témata v kontextu učení</vt:lpstr>
      <vt:lpstr>Vzdělávací paradigmata</vt:lpstr>
      <vt:lpstr>Co to je vzdělání?</vt:lpstr>
      <vt:lpstr>Informační společnost</vt:lpstr>
      <vt:lpstr>Konektivismus</vt:lpstr>
      <vt:lpstr>Oblasti využití konektivismu</vt:lpstr>
      <vt:lpstr>Cena informací</vt:lpstr>
      <vt:lpstr>MOOC</vt:lpstr>
      <vt:lpstr>Vlastnosti a význam</vt:lpstr>
      <vt:lpstr>Životní dráha technologií</vt:lpstr>
      <vt:lpstr>edX</vt:lpstr>
      <vt:lpstr>Coursera</vt:lpstr>
      <vt:lpstr>Khan Academy</vt:lpstr>
      <vt:lpstr>Codecademy</vt:lpstr>
      <vt:lpstr>Výzvy</vt:lpstr>
      <vt:lpstr>Data</vt:lpstr>
      <vt:lpstr>Děti</vt:lpstr>
      <vt:lpstr>Daty řízení školství</vt:lpstr>
      <vt:lpstr>Převrácená třída</vt:lpstr>
      <vt:lpstr>Tablety, tabule,…</vt:lpstr>
      <vt:lpstr>Sociální sítě</vt:lpstr>
      <vt:lpstr>TOP 20 nástrojů pro vzdělávání</vt:lpstr>
      <vt:lpstr>1-10</vt:lpstr>
      <vt:lpstr>11-20</vt:lpstr>
      <vt:lpstr>Vybrané konkrétní technologie</vt:lpstr>
      <vt:lpstr>Big data</vt:lpstr>
      <vt:lpstr>Internet věcí a rozšířená realita</vt:lpstr>
      <vt:lpstr>Sémantický web a desktop</vt:lpstr>
      <vt:lpstr>Velké multimediální obrazovky</vt:lpstr>
      <vt:lpstr>Cloud</vt:lpstr>
      <vt:lpstr>Otázky? Připomínky? Náměty?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technologie ve vzdělávání</dc:title>
  <dc:creator>Michal Černý</dc:creator>
  <cp:lastModifiedBy>Michal Černý</cp:lastModifiedBy>
  <cp:revision>19</cp:revision>
  <dcterms:created xsi:type="dcterms:W3CDTF">2013-10-21T08:12:17Z</dcterms:created>
  <dcterms:modified xsi:type="dcterms:W3CDTF">2013-12-06T11:09:11Z</dcterms:modified>
</cp:coreProperties>
</file>