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301" r:id="rId3"/>
    <p:sldId id="273" r:id="rId4"/>
    <p:sldId id="332" r:id="rId5"/>
    <p:sldId id="331" r:id="rId6"/>
    <p:sldId id="302" r:id="rId7"/>
    <p:sldId id="303" r:id="rId8"/>
    <p:sldId id="327" r:id="rId9"/>
    <p:sldId id="330" r:id="rId10"/>
    <p:sldId id="304" r:id="rId11"/>
    <p:sldId id="305" r:id="rId12"/>
    <p:sldId id="306" r:id="rId13"/>
    <p:sldId id="326" r:id="rId14"/>
    <p:sldId id="307" r:id="rId15"/>
    <p:sldId id="308" r:id="rId16"/>
    <p:sldId id="309" r:id="rId17"/>
    <p:sldId id="310" r:id="rId18"/>
    <p:sldId id="311" r:id="rId19"/>
    <p:sldId id="312" r:id="rId20"/>
    <p:sldId id="313" r:id="rId21"/>
    <p:sldId id="314" r:id="rId22"/>
    <p:sldId id="315" r:id="rId23"/>
    <p:sldId id="316" r:id="rId24"/>
    <p:sldId id="328" r:id="rId25"/>
    <p:sldId id="329" r:id="rId26"/>
    <p:sldId id="317" r:id="rId27"/>
    <p:sldId id="318" r:id="rId28"/>
    <p:sldId id="319" r:id="rId29"/>
    <p:sldId id="320" r:id="rId30"/>
    <p:sldId id="321" r:id="rId31"/>
    <p:sldId id="322" r:id="rId32"/>
    <p:sldId id="323" r:id="rId33"/>
    <p:sldId id="324" r:id="rId34"/>
    <p:sldId id="325" r:id="rId3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cal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 varScale="1">
        <p:scale>
          <a:sx n="74" d="100"/>
          <a:sy n="74" d="100"/>
        </p:scale>
        <p:origin x="13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01897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6963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AD9D23B-2B4F-4311-8D3B-CE5FE326C4B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26946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6838FB-7876-4E9B-A2AD-5BBB90553BE2}" type="slidenum">
              <a:rPr lang="ru-RU"/>
              <a:pPr/>
              <a:t>1</a:t>
            </a:fld>
            <a:endParaRPr lang="ru-RU"/>
          </a:p>
        </p:txBody>
      </p:sp>
      <p:sp>
        <p:nvSpPr>
          <p:cNvPr id="2344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921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9EAEFD-D776-4212-B79B-974DF52EB151}" type="slidenum">
              <a:rPr lang="ru-RU"/>
              <a:pPr/>
              <a:t>2</a:t>
            </a:fld>
            <a:endParaRPr lang="ru-RU"/>
          </a:p>
        </p:txBody>
      </p:sp>
      <p:sp>
        <p:nvSpPr>
          <p:cNvPr id="2805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9082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9122D-BA6D-430B-9691-3DD385F5ABAA}" type="slidenum">
              <a:rPr lang="ru-RU"/>
              <a:pPr/>
              <a:t>3</a:t>
            </a:fld>
            <a:endParaRPr lang="ru-RU"/>
          </a:p>
        </p:txBody>
      </p:sp>
      <p:sp>
        <p:nvSpPr>
          <p:cNvPr id="2355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7810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9122D-BA6D-430B-9691-3DD385F5ABAA}" type="slidenum">
              <a:rPr lang="ru-RU"/>
              <a:pPr/>
              <a:t>4</a:t>
            </a:fld>
            <a:endParaRPr lang="ru-RU"/>
          </a:p>
        </p:txBody>
      </p:sp>
      <p:sp>
        <p:nvSpPr>
          <p:cNvPr id="2355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644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9122D-BA6D-430B-9691-3DD385F5ABAA}" type="slidenum">
              <a:rPr lang="ru-RU"/>
              <a:pPr/>
              <a:t>5</a:t>
            </a:fld>
            <a:endParaRPr lang="ru-RU"/>
          </a:p>
        </p:txBody>
      </p:sp>
      <p:sp>
        <p:nvSpPr>
          <p:cNvPr id="2355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5816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EE990E-AC89-4CD6-B4E1-9DE23AD39A84}" type="slidenum">
              <a:rPr lang="ru-RU"/>
              <a:pPr/>
              <a:t>10</a:t>
            </a:fld>
            <a:endParaRPr lang="ru-RU"/>
          </a:p>
        </p:txBody>
      </p:sp>
      <p:sp>
        <p:nvSpPr>
          <p:cNvPr id="4935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1291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8F3400-F1FE-4295-858F-E785D749D943}" type="slidenum">
              <a:rPr lang="ru-RU"/>
              <a:pPr/>
              <a:t>34</a:t>
            </a:fld>
            <a:endParaRPr lang="ru-RU"/>
          </a:p>
        </p:txBody>
      </p:sp>
      <p:sp>
        <p:nvSpPr>
          <p:cNvPr id="5160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6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0033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Klepnutím lze upravit styl předlohy podnadpisů.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805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2883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0344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16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209289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228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93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3243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4130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082066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033110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styly předlohy textu.</a:t>
            </a:r>
          </a:p>
          <a:p>
            <a:pPr lvl="1"/>
            <a:r>
              <a:rPr lang="ru-RU" smtClean="0"/>
              <a:t>Druhá úroveň</a:t>
            </a:r>
          </a:p>
          <a:p>
            <a:pPr lvl="2"/>
            <a:r>
              <a:rPr lang="ru-RU" smtClean="0"/>
              <a:t>Třetí úroveň</a:t>
            </a:r>
          </a:p>
          <a:p>
            <a:pPr lvl="3"/>
            <a:r>
              <a:rPr lang="ru-RU" smtClean="0"/>
              <a:t>Čtvrtá úroveň</a:t>
            </a:r>
          </a:p>
          <a:p>
            <a:pPr lvl="4"/>
            <a:r>
              <a:rPr lang="ru-RU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9pPr>
    </p:titleStyle>
    <p:bodyStyle>
      <a:lvl1pPr marL="442913" indent="-442913" algn="l" rtl="0" fontAlgn="base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tabLst>
          <a:tab pos="442913" algn="l"/>
        </a:tabLst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5367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tabLst>
          <a:tab pos="442913" algn="l"/>
        </a:tabLst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944688" indent="-228600" algn="l" rtl="0" fontAlgn="base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3526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vyzkum/informacni-zdroje-pro-vyzkum-infoz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library.muni.cz/ezdroje/vzdaleny_pristup/?lang=cs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roam.cz/" TargetMode="External"/><Relationship Id="rId2" Type="http://schemas.openxmlformats.org/officeDocument/2006/relationships/hyperlink" Target="http://shibboleth.net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/ccc?key=0AtIqJTMrQ4BMdEhCV0o4SVVNWUdyaHZYWW1vQVhVNHc#gid=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ip.cz/ebooks.php" TargetMode="External"/><Relationship Id="rId2" Type="http://schemas.openxmlformats.org/officeDocument/2006/relationships/hyperlink" Target="http://www.aip.cz/ejournals.php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knihy.knihovna.cz/kniha/elektronicke-informacni-zdroj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google.com/spreadsheet/ccc?key=0AtIqJTMrQ4BMdEhCV0o4SVVNWUdyaHZYWW1vQVhVNHc#gid=0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texty.jinonice.cuni.cz/" TargetMode="External"/><Relationship Id="rId2" Type="http://schemas.openxmlformats.org/officeDocument/2006/relationships/hyperlink" Target="http://eknihy.knihovna.cz/kniha/elektronicke-informacni-zdroj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>
              <a:lnSpc>
                <a:spcPct val="120000"/>
              </a:lnSpc>
            </a:pPr>
            <a:r>
              <a:rPr lang="cs-CZ" sz="4800">
                <a:solidFill>
                  <a:srgbClr val="FFFF00"/>
                </a:solidFill>
              </a:rPr>
              <a:t>Elektronické informační zdroje (VIKBA25)</a:t>
            </a:r>
            <a:endParaRPr lang="uk-UA" sz="480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cs-CZ" sz="2400"/>
              <a:t>Martin Krčál</a:t>
            </a:r>
            <a:endParaRPr lang="uk-UA" sz="2400"/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43926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latin typeface="Tahoma" panose="020B0604030504040204" pitchFamily="34" charset="0"/>
              </a:rPr>
              <a:t>EIZ - kurz pro studenty KISK FF MU</a:t>
            </a: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b="1" dirty="0">
                <a:latin typeface="Tahoma" panose="020B0604030504040204" pitchFamily="34" charset="0"/>
              </a:rPr>
              <a:t>Brno, </a:t>
            </a:r>
            <a:r>
              <a:rPr lang="cs-CZ" b="1" dirty="0" smtClean="0">
                <a:latin typeface="Tahoma" panose="020B0604030504040204" pitchFamily="34" charset="0"/>
              </a:rPr>
              <a:t>20. </a:t>
            </a:r>
            <a:r>
              <a:rPr lang="cs-CZ" b="1" dirty="0">
                <a:latin typeface="Tahoma" panose="020B0604030504040204" pitchFamily="34" charset="0"/>
              </a:rPr>
              <a:t>září </a:t>
            </a:r>
            <a:r>
              <a:rPr lang="cs-CZ" b="1" dirty="0" smtClean="0">
                <a:latin typeface="Tahoma" panose="020B0604030504040204" pitchFamily="34" charset="0"/>
              </a:rPr>
              <a:t>2013</a:t>
            </a:r>
            <a:endParaRPr lang="cs-CZ" dirty="0">
              <a:latin typeface="Tahoma" panose="020B0604030504040204" pitchFamily="34" charset="0"/>
            </a:endParaRPr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684213" y="3068638"/>
            <a:ext cx="4968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chemeClr val="bg1"/>
                </a:solidFill>
                <a:latin typeface="Verdana" panose="020B0604030504040204" pitchFamily="34" charset="0"/>
              </a:rPr>
              <a:t>1. úvod do problematiky</a:t>
            </a:r>
          </a:p>
        </p:txBody>
      </p:sp>
      <p:pic>
        <p:nvPicPr>
          <p:cNvPr id="34832" name="Picture 16" descr="OPVK_MU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589588"/>
            <a:ext cx="5256212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>
              <a:lnSpc>
                <a:spcPct val="120000"/>
              </a:lnSpc>
            </a:pPr>
            <a:r>
              <a:rPr lang="cs-CZ" sz="8000">
                <a:solidFill>
                  <a:srgbClr val="FFFF00"/>
                </a:solidFill>
              </a:rPr>
              <a:t>Co jsou EIZ?</a:t>
            </a:r>
            <a:endParaRPr lang="uk-UA" sz="8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Charakteristika EIZ</a:t>
            </a:r>
          </a:p>
        </p:txBody>
      </p:sp>
      <p:sp>
        <p:nvSpPr>
          <p:cNvPr id="494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EIZ = elektronické informační zdroje, e-zdroje, databáze (???)</a:t>
            </a:r>
          </a:p>
          <a:p>
            <a:r>
              <a:rPr lang="cs-CZ"/>
              <a:t>EIZ = informační zdroje v digitální podobě dostupné pomocí strojově čitelných nosičů nebo sítí</a:t>
            </a:r>
          </a:p>
          <a:p>
            <a:pPr lvl="1"/>
            <a:r>
              <a:rPr lang="cs-CZ"/>
              <a:t>nosiče - CD, DVD, paměťové karty,…</a:t>
            </a:r>
          </a:p>
          <a:p>
            <a:pPr lvl="1"/>
            <a:r>
              <a:rPr lang="cs-CZ" b="1">
                <a:solidFill>
                  <a:srgbClr val="008000"/>
                </a:solidFill>
              </a:rPr>
              <a:t>sítě</a:t>
            </a:r>
            <a:r>
              <a:rPr lang="cs-CZ"/>
              <a:t> – intranet, internet</a:t>
            </a:r>
          </a:p>
          <a:p>
            <a:r>
              <a:rPr lang="cs-CZ"/>
              <a:t>EIZ z pohledu katalogizace = druh dokumentu při katalogizaci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Druhy EIZ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volně dostupné x profesionální</a:t>
            </a:r>
          </a:p>
          <a:p>
            <a:pPr>
              <a:buFontTx/>
              <a:buNone/>
            </a:pPr>
            <a:endParaRPr lang="cs-CZ" sz="1600" dirty="0"/>
          </a:p>
          <a:p>
            <a:r>
              <a:rPr lang="cs-CZ" b="1" dirty="0"/>
              <a:t>volně </a:t>
            </a:r>
            <a:r>
              <a:rPr lang="cs-CZ" b="1" dirty="0" smtClean="0"/>
              <a:t>dostupné</a:t>
            </a:r>
            <a:endParaRPr lang="cs-CZ" dirty="0"/>
          </a:p>
          <a:p>
            <a:pPr lvl="1"/>
            <a:r>
              <a:rPr lang="cs-CZ" dirty="0"/>
              <a:t>volně na internetu, volně dostupné DB</a:t>
            </a:r>
          </a:p>
          <a:p>
            <a:pPr lvl="1"/>
            <a:r>
              <a:rPr lang="cs-CZ" dirty="0"/>
              <a:t>vytvářeny profesionály, ale také laiky</a:t>
            </a:r>
          </a:p>
          <a:p>
            <a:pPr lvl="1"/>
            <a:r>
              <a:rPr lang="cs-CZ" dirty="0"/>
              <a:t>kvalitní x nekvalitní (???)</a:t>
            </a:r>
          </a:p>
          <a:p>
            <a:pPr lvl="1"/>
            <a:r>
              <a:rPr lang="cs-CZ" dirty="0"/>
              <a:t>nutno ověřovat ve více zdrojích, prověřit také zdroj</a:t>
            </a:r>
          </a:p>
          <a:p>
            <a:pPr lvl="1"/>
            <a:r>
              <a:rPr lang="cs-CZ" dirty="0"/>
              <a:t>plné texty, sekundární informace</a:t>
            </a:r>
          </a:p>
          <a:p>
            <a:pPr lvl="1"/>
            <a:r>
              <a:rPr lang="cs-CZ" dirty="0"/>
              <a:t>příklady</a:t>
            </a:r>
            <a:r>
              <a:rPr lang="cs-CZ" dirty="0" smtClean="0"/>
              <a:t>???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Příklady</a:t>
            </a:r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Thesis.cz</a:t>
            </a:r>
          </a:p>
          <a:p>
            <a:r>
              <a:rPr lang="cs-CZ"/>
              <a:t>Wikipedia</a:t>
            </a:r>
          </a:p>
          <a:p>
            <a:r>
              <a:rPr lang="cs-CZ"/>
              <a:t>katalogy knihoven</a:t>
            </a:r>
          </a:p>
          <a:p>
            <a:r>
              <a:rPr lang="cs-CZ"/>
              <a:t>Repozitář.cz</a:t>
            </a:r>
          </a:p>
          <a:p>
            <a:r>
              <a:rPr lang="cs-CZ"/>
              <a:t>Oapen</a:t>
            </a:r>
          </a:p>
          <a:p>
            <a:r>
              <a:rPr lang="cs-CZ"/>
              <a:t>...</a:t>
            </a:r>
          </a:p>
        </p:txBody>
      </p:sp>
      <p:pic>
        <p:nvPicPr>
          <p:cNvPr id="517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765175"/>
            <a:ext cx="904875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71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2281238"/>
            <a:ext cx="1933575" cy="237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712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300663"/>
            <a:ext cx="210502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Druhy EIZ</a:t>
            </a:r>
          </a:p>
        </p:txBody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/>
              <a:t>profesionální (komerční)</a:t>
            </a:r>
          </a:p>
          <a:p>
            <a:pPr lvl="1"/>
            <a:r>
              <a:rPr lang="cs-CZ"/>
              <a:t>databáze, digitální knihovny</a:t>
            </a:r>
          </a:p>
          <a:p>
            <a:pPr lvl="1"/>
            <a:r>
              <a:rPr lang="cs-CZ"/>
              <a:t>vytvářené profesionály</a:t>
            </a:r>
          </a:p>
          <a:p>
            <a:pPr lvl="1"/>
            <a:r>
              <a:rPr lang="cs-CZ"/>
              <a:t>kvalitní, ověřené a aktuální informace!!!</a:t>
            </a:r>
          </a:p>
          <a:p>
            <a:pPr lvl="1"/>
            <a:r>
              <a:rPr lang="cs-CZ"/>
              <a:t>e-journals (zejména FT článků), e-books</a:t>
            </a:r>
          </a:p>
          <a:p>
            <a:pPr lvl="1"/>
            <a:r>
              <a:rPr lang="cs-CZ"/>
              <a:t>z velké části nabízí plné texty, ale také pouze anotace</a:t>
            </a:r>
            <a:r>
              <a:rPr lang="en-US"/>
              <a:t> </a:t>
            </a:r>
            <a:r>
              <a:rPr lang="cs-CZ"/>
              <a:t>(nebo kombinace) a bibliografické údaje (Ulrich</a:t>
            </a:r>
            <a:r>
              <a:rPr lang="en-US"/>
              <a:t>’</a:t>
            </a:r>
            <a:r>
              <a:rPr lang="cs-CZ"/>
              <a:t>s PCI)</a:t>
            </a:r>
          </a:p>
          <a:p>
            <a:pPr lvl="1"/>
            <a:r>
              <a:rPr lang="cs-CZ"/>
              <a:t>přístup přes klientská rozhraní, databázová centra, intranet nebo strojově čitelné nosiče</a:t>
            </a:r>
          </a:p>
          <a:p>
            <a:pPr lvl="1"/>
            <a:r>
              <a:rPr lang="cs-CZ"/>
              <a:t>placené, velmi drahé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Financování</a:t>
            </a:r>
          </a:p>
        </p:txBody>
      </p:sp>
      <p:sp>
        <p:nvSpPr>
          <p:cNvPr id="497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kvalitní informace = zboží</a:t>
            </a:r>
          </a:p>
          <a:p>
            <a:r>
              <a:rPr lang="cs-CZ"/>
              <a:t>tvorba informací něco stojí</a:t>
            </a:r>
          </a:p>
          <a:p>
            <a:r>
              <a:rPr lang="cs-CZ"/>
              <a:t>komerční zájmy vydavatelů</a:t>
            </a:r>
          </a:p>
          <a:p>
            <a:r>
              <a:rPr lang="cs-CZ"/>
              <a:t>dříve financování jednodušší, komplikace s rozvojem internetu</a:t>
            </a:r>
          </a:p>
          <a:p>
            <a:r>
              <a:rPr lang="cs-CZ"/>
              <a:t>snadná replikace dat</a:t>
            </a:r>
          </a:p>
          <a:p>
            <a:r>
              <a:rPr lang="cs-CZ"/>
              <a:t>nové cesty, jak zpoplatnit informace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Druhy přístupů</a:t>
            </a:r>
          </a:p>
        </p:txBody>
      </p:sp>
      <p:sp>
        <p:nvSpPr>
          <p:cNvPr id="498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data na nosiči = platba za ks</a:t>
            </a:r>
          </a:p>
          <a:p>
            <a:r>
              <a:rPr lang="cs-CZ"/>
              <a:t>zpřístupnění v síti</a:t>
            </a:r>
          </a:p>
          <a:p>
            <a:pPr lvl="1"/>
            <a:r>
              <a:rPr lang="cs-CZ"/>
              <a:t>databázová centra</a:t>
            </a:r>
          </a:p>
          <a:p>
            <a:pPr lvl="1"/>
            <a:r>
              <a:rPr lang="cs-CZ" b="1">
                <a:solidFill>
                  <a:srgbClr val="008000"/>
                </a:solidFill>
              </a:rPr>
              <a:t>klientská rozhraní</a:t>
            </a:r>
          </a:p>
          <a:p>
            <a:pPr lvl="1"/>
            <a:r>
              <a:rPr lang="cs-CZ"/>
              <a:t>intranet instituce</a:t>
            </a:r>
          </a:p>
          <a:p>
            <a:pPr lvl="1"/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Základní modely platby za EIZ</a:t>
            </a:r>
          </a:p>
        </p:txBody>
      </p:sp>
      <p:sp>
        <p:nvSpPr>
          <p:cNvPr id="499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jednorázový nákup (např. CD, DVD)</a:t>
            </a:r>
          </a:p>
          <a:p>
            <a:r>
              <a:rPr lang="cs-CZ" dirty="0"/>
              <a:t>časově omezený přístup</a:t>
            </a:r>
          </a:p>
          <a:p>
            <a:pPr lvl="1"/>
            <a:r>
              <a:rPr lang="cs-CZ" dirty="0"/>
              <a:t>na určitou dobu (měsíc, rok,…)</a:t>
            </a:r>
          </a:p>
          <a:p>
            <a:pPr lvl="1"/>
            <a:r>
              <a:rPr lang="cs-CZ" dirty="0"/>
              <a:t>cena dle velikosti instituce a počtu potenciálních uživatelů nebo </a:t>
            </a:r>
            <a:r>
              <a:rPr lang="cs-CZ" dirty="0" smtClean="0"/>
              <a:t>přístupů</a:t>
            </a:r>
          </a:p>
          <a:p>
            <a:pPr lvl="2"/>
            <a:r>
              <a:rPr lang="cs-CZ" dirty="0" smtClean="0"/>
              <a:t>FTE (Full 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Equivalent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dirty="0"/>
              <a:t>počet souběžných přístupů</a:t>
            </a:r>
          </a:p>
          <a:p>
            <a:pPr lvl="1"/>
            <a:r>
              <a:rPr lang="cs-CZ" dirty="0"/>
              <a:t>platba za archiv, platba jen za omezený přístup (např. kolekce) apod.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Základní modely platby za EIZ</a:t>
            </a:r>
          </a:p>
        </p:txBody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600"/>
              <a:t>platba za využití</a:t>
            </a:r>
          </a:p>
          <a:p>
            <a:pPr lvl="1"/>
            <a:r>
              <a:rPr lang="cs-CZ"/>
              <a:t>pay-per-click, pay-as-you-go, pay-by-use</a:t>
            </a:r>
          </a:p>
          <a:p>
            <a:pPr lvl="1"/>
            <a:r>
              <a:rPr lang="cs-CZ"/>
              <a:t>platí se za stažení dokumentu nebo využití zdroje</a:t>
            </a:r>
          </a:p>
          <a:p>
            <a:pPr lvl="1"/>
            <a:r>
              <a:rPr lang="cs-CZ"/>
              <a:t>mikroplatby</a:t>
            </a:r>
          </a:p>
          <a:p>
            <a:pPr lvl="1"/>
            <a:r>
              <a:rPr lang="cs-CZ"/>
              <a:t>pro velké instituce nevýhodný</a:t>
            </a:r>
          </a:p>
          <a:p>
            <a:r>
              <a:rPr lang="cs-CZ"/>
              <a:t>nákup tištěné verze časopisu</a:t>
            </a:r>
          </a:p>
          <a:p>
            <a:pPr lvl="1"/>
            <a:r>
              <a:rPr lang="cs-CZ"/>
              <a:t>on-line verze zdarma nebo se slevou</a:t>
            </a:r>
          </a:p>
          <a:p>
            <a:r>
              <a:rPr lang="cs-CZ"/>
              <a:t>nové modely platby za e-knihy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Financování EIZ</a:t>
            </a:r>
          </a:p>
        </p:txBody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z vlastních zdrojů instituce</a:t>
            </a:r>
          </a:p>
          <a:p>
            <a:r>
              <a:rPr lang="cs-CZ"/>
              <a:t>grant + spoluúčast instituce</a:t>
            </a:r>
          </a:p>
          <a:p>
            <a:r>
              <a:rPr lang="cs-CZ"/>
              <a:t>plně hrazeno z grantu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Harmonogram kurzu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každý pátek 10:50 – 12:25</a:t>
            </a:r>
          </a:p>
          <a:p>
            <a:r>
              <a:rPr lang="cs-CZ" dirty="0" smtClean="0"/>
              <a:t>přednášky </a:t>
            </a:r>
            <a:r>
              <a:rPr lang="cs-CZ" dirty="0"/>
              <a:t>pro kombinované:</a:t>
            </a:r>
          </a:p>
          <a:p>
            <a:pPr lvl="1"/>
            <a:r>
              <a:rPr lang="cs-CZ" dirty="0" smtClean="0"/>
              <a:t>20.9</a:t>
            </a:r>
            <a:r>
              <a:rPr lang="cs-CZ" dirty="0"/>
              <a:t>., </a:t>
            </a:r>
            <a:r>
              <a:rPr lang="cs-CZ" dirty="0" smtClean="0"/>
              <a:t>11.10</a:t>
            </a:r>
            <a:r>
              <a:rPr lang="cs-CZ" dirty="0"/>
              <a:t>., </a:t>
            </a:r>
            <a:r>
              <a:rPr lang="cs-CZ" dirty="0" smtClean="0"/>
              <a:t>1.11</a:t>
            </a:r>
            <a:r>
              <a:rPr lang="cs-CZ" dirty="0"/>
              <a:t>. a </a:t>
            </a:r>
            <a:r>
              <a:rPr lang="cs-CZ" dirty="0" smtClean="0"/>
              <a:t>22.11</a:t>
            </a:r>
            <a:r>
              <a:rPr lang="cs-CZ" dirty="0"/>
              <a:t>.</a:t>
            </a:r>
          </a:p>
          <a:p>
            <a:r>
              <a:rPr lang="cs-CZ" dirty="0" smtClean="0"/>
              <a:t>11.11.(???) </a:t>
            </a:r>
            <a:r>
              <a:rPr lang="cs-CZ" dirty="0"/>
              <a:t>- </a:t>
            </a:r>
            <a:r>
              <a:rPr lang="cs-CZ" dirty="0" smtClean="0"/>
              <a:t>praktický workshop</a:t>
            </a:r>
            <a:endParaRPr lang="cs-CZ" dirty="0"/>
          </a:p>
          <a:p>
            <a:pPr lvl="1"/>
            <a:r>
              <a:rPr lang="cs-CZ" dirty="0" smtClean="0"/>
              <a:t>hodnocení vědy, citační databáze</a:t>
            </a:r>
          </a:p>
          <a:p>
            <a:pPr lvl="1"/>
            <a:r>
              <a:rPr lang="cs-CZ" dirty="0" smtClean="0"/>
              <a:t>v L12 na Veveří, délka WS 3-4 hodiny</a:t>
            </a:r>
            <a:endParaRPr lang="cs-CZ" dirty="0"/>
          </a:p>
          <a:p>
            <a:r>
              <a:rPr lang="cs-CZ" dirty="0" smtClean="0"/>
              <a:t>13.12</a:t>
            </a:r>
            <a:r>
              <a:rPr lang="cs-CZ" dirty="0"/>
              <a:t>. - písemný </a:t>
            </a:r>
            <a:r>
              <a:rPr lang="cs-CZ" dirty="0" smtClean="0"/>
              <a:t>test (</a:t>
            </a:r>
            <a:r>
              <a:rPr lang="cs-CZ" dirty="0" err="1" smtClean="0"/>
              <a:t>předtermín</a:t>
            </a:r>
            <a:r>
              <a:rPr lang="cs-CZ" dirty="0" smtClean="0"/>
              <a:t>)</a:t>
            </a:r>
          </a:p>
          <a:p>
            <a:r>
              <a:rPr lang="cs-CZ" dirty="0" smtClean="0"/>
              <a:t>leden 2014 – další termíny v </a:t>
            </a:r>
            <a:r>
              <a:rPr lang="cs-CZ" dirty="0" err="1" smtClean="0"/>
              <a:t>ISu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Typy licencí EIZ</a:t>
            </a:r>
          </a:p>
        </p:txBody>
      </p:sp>
      <p:sp>
        <p:nvSpPr>
          <p:cNvPr id="502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institucionální licence</a:t>
            </a:r>
          </a:p>
          <a:p>
            <a:pPr lvl="1"/>
            <a:r>
              <a:rPr lang="cs-CZ" dirty="0"/>
              <a:t>platná pro jednu instituci</a:t>
            </a:r>
          </a:p>
          <a:p>
            <a:r>
              <a:rPr lang="cs-CZ" dirty="0" err="1"/>
              <a:t>konzorcionální</a:t>
            </a:r>
            <a:r>
              <a:rPr lang="cs-CZ" dirty="0"/>
              <a:t> licence</a:t>
            </a:r>
          </a:p>
          <a:p>
            <a:pPr lvl="1"/>
            <a:r>
              <a:rPr lang="cs-CZ" dirty="0" err="1"/>
              <a:t>konzorcia</a:t>
            </a:r>
            <a:r>
              <a:rPr lang="cs-CZ" dirty="0"/>
              <a:t> více institucí</a:t>
            </a:r>
          </a:p>
          <a:p>
            <a:pPr lvl="1"/>
            <a:r>
              <a:rPr lang="cs-CZ" dirty="0"/>
              <a:t>rozdělení nákladů na pořízení e-zdroje</a:t>
            </a:r>
          </a:p>
          <a:p>
            <a:pPr lvl="1"/>
            <a:r>
              <a:rPr lang="cs-CZ" dirty="0"/>
              <a:t>v současnosti hodně využíváno</a:t>
            </a:r>
          </a:p>
          <a:p>
            <a:r>
              <a:rPr lang="cs-CZ" dirty="0"/>
              <a:t>národní licence</a:t>
            </a:r>
          </a:p>
          <a:p>
            <a:pPr lvl="1"/>
            <a:r>
              <a:rPr lang="cs-CZ" dirty="0"/>
              <a:t>celostátní, pro vybrané typy institucí</a:t>
            </a:r>
          </a:p>
          <a:p>
            <a:pPr lvl="1"/>
            <a:r>
              <a:rPr lang="cs-CZ" dirty="0"/>
              <a:t>LI (2000-2004), 1N (2005-2008), </a:t>
            </a:r>
            <a:r>
              <a:rPr lang="cs-CZ" dirty="0">
                <a:hlinkClick r:id="rId2"/>
              </a:rPr>
              <a:t>INFOZ</a:t>
            </a:r>
            <a:r>
              <a:rPr lang="cs-CZ" dirty="0"/>
              <a:t> (2009-2011), 2012 OP </a:t>
            </a:r>
            <a:r>
              <a:rPr lang="cs-CZ" dirty="0" err="1"/>
              <a:t>VaVPI</a:t>
            </a:r>
            <a:r>
              <a:rPr lang="cs-CZ" dirty="0"/>
              <a:t> (přírodní), 2012 – humanitní</a:t>
            </a:r>
            <a:r>
              <a:rPr lang="cs-CZ" dirty="0" smtClean="0"/>
              <a:t>???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Ceny za EIZ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stovky tisíc až miliony za rok</a:t>
            </a:r>
          </a:p>
          <a:p>
            <a:pPr lvl="1"/>
            <a:r>
              <a:rPr lang="cs-CZ"/>
              <a:t>dle kvality a cenové politiky producenta</a:t>
            </a:r>
          </a:p>
          <a:p>
            <a:r>
              <a:rPr lang="cs-CZ"/>
              <a:t>meziroční nárůst 5-7</a:t>
            </a:r>
            <a:r>
              <a:rPr lang="en-US"/>
              <a:t>%</a:t>
            </a:r>
            <a:endParaRPr lang="cs-CZ"/>
          </a:p>
          <a:p>
            <a:r>
              <a:rPr lang="cs-CZ"/>
              <a:t>realizace nákupu</a:t>
            </a:r>
          </a:p>
          <a:p>
            <a:pPr lvl="1"/>
            <a:r>
              <a:rPr lang="cs-CZ"/>
              <a:t>zprostředkovatelé – cena se navýší o provizi, kompletní servis a jednání s producentem na straně prostředníka (např. AiP, SUWECO, Medistyl,...)</a:t>
            </a:r>
          </a:p>
          <a:p>
            <a:pPr lvl="1"/>
            <a:r>
              <a:rPr lang="cs-CZ"/>
              <a:t>knihovna - odpadá provize, nutná znalost angličtiny, dovednost vyjednávat, umět hledat, časově náročné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Řízení přístupu k placeným EIZ</a:t>
            </a:r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heslo</a:t>
            </a:r>
          </a:p>
          <a:p>
            <a:pPr lvl="1"/>
            <a:r>
              <a:rPr lang="cs-CZ"/>
              <a:t>příliš se nepoužívá, možné zneužití</a:t>
            </a:r>
          </a:p>
          <a:p>
            <a:pPr lvl="1"/>
            <a:r>
              <a:rPr lang="cs-CZ"/>
              <a:t>nutno generovat heslo pro každého uživatele</a:t>
            </a:r>
          </a:p>
          <a:p>
            <a:pPr lvl="1"/>
            <a:r>
              <a:rPr lang="cs-CZ"/>
              <a:t>zkušební přístupy (dočasné univerzální heslo)</a:t>
            </a:r>
          </a:p>
          <a:p>
            <a:r>
              <a:rPr lang="cs-CZ"/>
              <a:t>rozsah IP</a:t>
            </a:r>
          </a:p>
          <a:p>
            <a:pPr lvl="1"/>
            <a:r>
              <a:rPr lang="cs-CZ"/>
              <a:t>přístup pro celou univerzitu, fakultu, pracoviště, konkrétní PC</a:t>
            </a:r>
          </a:p>
          <a:p>
            <a:pPr lvl="1"/>
            <a:r>
              <a:rPr lang="cs-CZ"/>
              <a:t>nutno nahlásit producentovi</a:t>
            </a:r>
          </a:p>
          <a:p>
            <a:pPr lvl="1"/>
            <a:r>
              <a:rPr lang="cs-CZ"/>
              <a:t>nejčastěji používané</a:t>
            </a:r>
          </a:p>
          <a:p>
            <a:pPr lvl="1"/>
            <a:r>
              <a:rPr lang="cs-CZ"/>
              <a:t>rozsah MU 147.251.*.*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Vzdálený přístup</a:t>
            </a:r>
          </a:p>
        </p:txBody>
      </p:sp>
      <p:sp>
        <p:nvSpPr>
          <p:cNvPr id="505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přístup z domova</a:t>
            </a:r>
          </a:p>
          <a:p>
            <a:r>
              <a:rPr lang="cs-CZ" dirty="0"/>
              <a:t>přidělení práv na určitou </a:t>
            </a:r>
            <a:r>
              <a:rPr lang="cs-CZ" dirty="0" smtClean="0"/>
              <a:t>dobu</a:t>
            </a:r>
          </a:p>
          <a:p>
            <a:r>
              <a:rPr lang="cs-CZ" dirty="0" smtClean="0"/>
              <a:t>více </a:t>
            </a:r>
            <a:r>
              <a:rPr lang="cs-CZ" dirty="0" err="1"/>
              <a:t>info</a:t>
            </a:r>
            <a:r>
              <a:rPr lang="cs-CZ" dirty="0"/>
              <a:t> o VP na </a:t>
            </a:r>
            <a:r>
              <a:rPr lang="cs-CZ" dirty="0">
                <a:hlinkClick r:id="rId2"/>
              </a:rPr>
              <a:t>e-zdroje MU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Druhy vzdáleného přístupu na MU</a:t>
            </a:r>
          </a:p>
        </p:txBody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err="1"/>
              <a:t>proxy</a:t>
            </a:r>
            <a:endParaRPr lang="cs-CZ" b="1" dirty="0"/>
          </a:p>
          <a:p>
            <a:pPr lvl="1"/>
            <a:r>
              <a:rPr lang="cs-CZ" dirty="0"/>
              <a:t>nutno nastavit prohlížeč, vždy nutná autentizace, složitější způsob, na úroveň fakult</a:t>
            </a:r>
          </a:p>
          <a:p>
            <a:r>
              <a:rPr lang="cs-CZ" b="1" dirty="0"/>
              <a:t>EZ-</a:t>
            </a:r>
            <a:r>
              <a:rPr lang="cs-CZ" b="1" dirty="0" err="1"/>
              <a:t>proxy</a:t>
            </a:r>
            <a:endParaRPr lang="cs-CZ" b="1" dirty="0"/>
          </a:p>
          <a:p>
            <a:pPr lvl="1"/>
            <a:r>
              <a:rPr lang="cs-CZ" dirty="0"/>
              <a:t>jemnější nastavení práv</a:t>
            </a:r>
          </a:p>
          <a:p>
            <a:r>
              <a:rPr lang="cs-CZ" sz="2600" b="1" dirty="0" err="1" smtClean="0"/>
              <a:t>OpenVPN</a:t>
            </a:r>
            <a:r>
              <a:rPr lang="cs-CZ" sz="2600" b="1" dirty="0" smtClean="0"/>
              <a:t> </a:t>
            </a:r>
            <a:r>
              <a:rPr lang="cs-CZ" sz="2600" dirty="0" smtClean="0"/>
              <a:t>(dříve VPN)</a:t>
            </a:r>
            <a:endParaRPr lang="cs-CZ" sz="2600" dirty="0"/>
          </a:p>
          <a:p>
            <a:pPr lvl="1"/>
            <a:r>
              <a:rPr lang="cs-CZ" dirty="0"/>
              <a:t>vytvoření šifrovaného „tunelu“ mezi uživatelem a serverem, PC klienta se tváří jako součást sítě instituce, jednoduchá instalace a zprovoznění (instalační soubor)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Druhy vzdáleného přístupu na MU</a:t>
            </a:r>
          </a:p>
        </p:txBody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err="1"/>
              <a:t>Shibboleth</a:t>
            </a:r>
            <a:endParaRPr lang="cs-CZ" b="1" dirty="0"/>
          </a:p>
          <a:p>
            <a:pPr lvl="1"/>
            <a:r>
              <a:rPr lang="cs-CZ" dirty="0"/>
              <a:t>pouze k vybraným zdrojům</a:t>
            </a:r>
          </a:p>
          <a:p>
            <a:pPr lvl="1"/>
            <a:r>
              <a:rPr lang="cs-CZ" dirty="0"/>
              <a:t>získává velkou podporu u producentů </a:t>
            </a:r>
            <a:r>
              <a:rPr lang="cs-CZ" dirty="0" smtClean="0"/>
              <a:t>EIZ</a:t>
            </a:r>
          </a:p>
          <a:p>
            <a:pPr lvl="1"/>
            <a:r>
              <a:rPr lang="cs-CZ" dirty="0" smtClean="0">
                <a:hlinkClick r:id="rId2"/>
              </a:rPr>
              <a:t>http://shibboleth.net</a:t>
            </a:r>
            <a:endParaRPr lang="cs-CZ" dirty="0"/>
          </a:p>
          <a:p>
            <a:r>
              <a:rPr lang="cs-CZ" b="1" dirty="0" err="1"/>
              <a:t>Eduroam</a:t>
            </a:r>
            <a:endParaRPr lang="cs-CZ" b="1" dirty="0"/>
          </a:p>
          <a:p>
            <a:pPr lvl="1"/>
            <a:r>
              <a:rPr lang="cs-CZ" dirty="0"/>
              <a:t>podpora všech významných univerzit</a:t>
            </a:r>
          </a:p>
          <a:p>
            <a:pPr lvl="1"/>
            <a:r>
              <a:rPr lang="cs-CZ" dirty="0"/>
              <a:t>možnost připojit se k domovské síti z jiné univerzity</a:t>
            </a:r>
          </a:p>
          <a:p>
            <a:pPr lvl="1"/>
            <a:r>
              <a:rPr lang="cs-CZ" dirty="0"/>
              <a:t>práva přístupu ke </a:t>
            </a:r>
            <a:r>
              <a:rPr lang="cs-CZ" dirty="0" smtClean="0"/>
              <a:t>zdrojům</a:t>
            </a:r>
          </a:p>
          <a:p>
            <a:pPr lvl="1"/>
            <a:r>
              <a:rPr lang="cs-CZ" dirty="0" smtClean="0">
                <a:hlinkClick r:id="rId3"/>
              </a:rPr>
              <a:t>http://www.eduroam.cz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Licenční podmínky</a:t>
            </a:r>
          </a:p>
        </p:txBody>
      </p:sp>
      <p:sp>
        <p:nvSpPr>
          <p:cNvPr id="506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specifické pro každý zdroj</a:t>
            </a:r>
          </a:p>
          <a:p>
            <a:r>
              <a:rPr lang="cs-CZ"/>
              <a:t>pouze pro studenty a zaměstnance instituce</a:t>
            </a:r>
          </a:p>
          <a:p>
            <a:r>
              <a:rPr lang="cs-CZ"/>
              <a:t>využívání jen pro osobní potřebu (pro studium nebo výzkum)</a:t>
            </a:r>
          </a:p>
          <a:p>
            <a:r>
              <a:rPr lang="cs-CZ">
                <a:solidFill>
                  <a:srgbClr val="FF1901"/>
                </a:solidFill>
              </a:rPr>
              <a:t>nelze</a:t>
            </a:r>
            <a:r>
              <a:rPr lang="cs-CZ"/>
              <a:t>:</a:t>
            </a:r>
          </a:p>
          <a:p>
            <a:pPr lvl="1"/>
            <a:r>
              <a:rPr lang="cs-CZ"/>
              <a:t>hromadně stahovat!!!</a:t>
            </a:r>
          </a:p>
          <a:p>
            <a:pPr lvl="1"/>
            <a:r>
              <a:rPr lang="cs-CZ"/>
              <a:t>budovat lokální archivy!!!</a:t>
            </a:r>
          </a:p>
          <a:p>
            <a:pPr lvl="1"/>
            <a:r>
              <a:rPr lang="cs-CZ"/>
              <a:t>poskytovat data třetím stranám!!!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Licenční podmínky - sankce</a:t>
            </a:r>
          </a:p>
        </p:txBody>
      </p:sp>
      <p:sp>
        <p:nvSpPr>
          <p:cNvPr id="507907" name="AutoShape 3"/>
          <p:cNvSpPr>
            <a:spLocks noChangeAspec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zamezení přístupu</a:t>
            </a:r>
          </a:p>
        </p:txBody>
      </p:sp>
      <p:pic>
        <p:nvPicPr>
          <p:cNvPr id="50790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916113"/>
            <a:ext cx="2952750" cy="2944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79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781300"/>
            <a:ext cx="2713038" cy="2713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7910" name="AutoShape 6"/>
          <p:cNvSpPr>
            <a:spLocks noChangeAspect="1" noChangeArrowheads="1"/>
          </p:cNvSpPr>
          <p:nvPr/>
        </p:nvSpPr>
        <p:spPr bwMode="auto">
          <a:xfrm>
            <a:off x="5437188" y="5373688"/>
            <a:ext cx="3455987" cy="131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42913" indent="-442913">
              <a:lnSpc>
                <a:spcPct val="120000"/>
              </a:lnSpc>
              <a:spcBef>
                <a:spcPct val="20000"/>
              </a:spcBef>
              <a:buBlip>
                <a:blip r:embed="rId4"/>
              </a:buBlip>
              <a:tabLst>
                <a:tab pos="442913" algn="l"/>
              </a:tabLst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1128713" indent="-419100">
              <a:spcBef>
                <a:spcPct val="20000"/>
              </a:spcBef>
              <a:buFont typeface="Wingdings" panose="05000000000000000000" pitchFamily="2" charset="2"/>
              <a:buChar char="v"/>
              <a:tabLst>
                <a:tab pos="442913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536700" indent="-228600">
              <a:spcBef>
                <a:spcPct val="20000"/>
              </a:spcBef>
              <a:buFont typeface="Wingdings" panose="05000000000000000000" pitchFamily="2" charset="2"/>
              <a:buChar char="§"/>
              <a:tabLst>
                <a:tab pos="4429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944688" indent="-228600">
              <a:spcBef>
                <a:spcPct val="20000"/>
              </a:spcBef>
              <a:buChar char="–"/>
              <a:tabLst>
                <a:tab pos="442913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352675" indent="-228600">
              <a:spcBef>
                <a:spcPct val="20000"/>
              </a:spcBef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809875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3267075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724275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4181475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r>
              <a:rPr lang="cs-CZ"/>
              <a:t>vysoká pokuta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7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7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07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7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07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07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07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07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7907" grpId="0" build="p"/>
      <p:bldP spid="5079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Kontrola vydavateli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monitoring přístupů</a:t>
            </a:r>
          </a:p>
          <a:p>
            <a:r>
              <a:rPr lang="cs-CZ"/>
              <a:t>monitoring stažených dat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Druhy databází dle obsahu</a:t>
            </a:r>
          </a:p>
        </p:txBody>
      </p:sp>
      <p:sp>
        <p:nvSpPr>
          <p:cNvPr id="509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bibliografické</a:t>
            </a:r>
          </a:p>
          <a:p>
            <a:r>
              <a:rPr lang="cs-CZ"/>
              <a:t>abstraktové</a:t>
            </a:r>
          </a:p>
          <a:p>
            <a:r>
              <a:rPr lang="cs-CZ"/>
              <a:t>fulltextové</a:t>
            </a:r>
          </a:p>
          <a:p>
            <a:r>
              <a:rPr lang="cs-CZ"/>
              <a:t>faktografické</a:t>
            </a:r>
          </a:p>
          <a:p>
            <a:pPr lvl="1"/>
            <a:r>
              <a:rPr lang="cs-CZ"/>
              <a:t>numerické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cs-CZ" sz="2000"/>
              <a:t>     např. statistická a matematická data</a:t>
            </a:r>
          </a:p>
          <a:p>
            <a:pPr lvl="1"/>
            <a:r>
              <a:rPr lang="cs-CZ"/>
              <a:t>fakta</a:t>
            </a:r>
            <a:endParaRPr lang="cs-CZ" sz="2000"/>
          </a:p>
          <a:p>
            <a:pPr lvl="1"/>
            <a:r>
              <a:rPr lang="cs-CZ"/>
              <a:t>adresáře, katalogy a rejstříky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cs-CZ" sz="2000"/>
              <a:t>     např. katalogy producentů, adresáře firem,…)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Požadavky pro ukončení kurzu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8101012" cy="5544393"/>
          </a:xfrm>
        </p:spPr>
        <p:txBody>
          <a:bodyPr/>
          <a:lstStyle/>
          <a:p>
            <a:r>
              <a:rPr lang="cs-CZ" sz="3300" dirty="0" smtClean="0"/>
              <a:t>varianta 1 - recenze</a:t>
            </a:r>
            <a:endParaRPr lang="cs-CZ" sz="3300" dirty="0"/>
          </a:p>
          <a:p>
            <a:pPr lvl="1"/>
            <a:r>
              <a:rPr lang="cs-CZ" sz="2700" dirty="0" smtClean="0"/>
              <a:t>databáze</a:t>
            </a:r>
            <a:r>
              <a:rPr lang="cs-CZ" sz="2700" dirty="0"/>
              <a:t>, </a:t>
            </a:r>
            <a:r>
              <a:rPr lang="cs-CZ" sz="2700" dirty="0" smtClean="0"/>
              <a:t>služba </a:t>
            </a:r>
            <a:r>
              <a:rPr lang="cs-CZ" sz="2700" dirty="0"/>
              <a:t>nebo </a:t>
            </a:r>
            <a:r>
              <a:rPr lang="cs-CZ" sz="2700" dirty="0" smtClean="0"/>
              <a:t>nástroj dle vlastního výběru</a:t>
            </a:r>
            <a:endParaRPr lang="cs-CZ" sz="2700" dirty="0"/>
          </a:p>
          <a:p>
            <a:pPr lvl="1"/>
            <a:r>
              <a:rPr lang="cs-CZ" sz="2800" dirty="0" smtClean="0"/>
              <a:t>nutná „rezervace“ databáze</a:t>
            </a:r>
          </a:p>
          <a:p>
            <a:pPr lvl="2"/>
            <a:r>
              <a:rPr lang="cs-CZ" sz="2100" dirty="0" smtClean="0">
                <a:hlinkClick r:id="rId3"/>
              </a:rPr>
              <a:t>registrace v Google </a:t>
            </a:r>
            <a:r>
              <a:rPr lang="cs-CZ" sz="2100" dirty="0" err="1" smtClean="0">
                <a:hlinkClick r:id="rId3"/>
              </a:rPr>
              <a:t>Docs</a:t>
            </a:r>
            <a:endParaRPr lang="cs-CZ" sz="2100" dirty="0" smtClean="0"/>
          </a:p>
          <a:p>
            <a:pPr lvl="1"/>
            <a:r>
              <a:rPr lang="cs-CZ" sz="2700" dirty="0" smtClean="0"/>
              <a:t>max</a:t>
            </a:r>
            <a:r>
              <a:rPr lang="cs-CZ" sz="2700" dirty="0"/>
              <a:t>. 4 studenti na </a:t>
            </a:r>
            <a:r>
              <a:rPr lang="cs-CZ" sz="2700" dirty="0" smtClean="0"/>
              <a:t>projekt</a:t>
            </a:r>
          </a:p>
          <a:p>
            <a:pPr lvl="1"/>
            <a:r>
              <a:rPr lang="cs-CZ" sz="2700" dirty="0" smtClean="0"/>
              <a:t>rozsah 10 - 15 stran</a:t>
            </a:r>
          </a:p>
          <a:p>
            <a:pPr lvl="1"/>
            <a:r>
              <a:rPr lang="cs-CZ" sz="2700" dirty="0" smtClean="0"/>
              <a:t>náležitosti odborného textu</a:t>
            </a:r>
          </a:p>
          <a:p>
            <a:pPr lvl="1"/>
            <a:r>
              <a:rPr lang="cs-CZ" sz="2700" dirty="0" smtClean="0"/>
              <a:t>možnost nabídnout do </a:t>
            </a:r>
            <a:r>
              <a:rPr lang="cs-CZ" sz="2700" dirty="0" err="1" smtClean="0"/>
              <a:t>Inflow</a:t>
            </a:r>
            <a:endParaRPr lang="cs-CZ" sz="2200" dirty="0" smtClean="0"/>
          </a:p>
          <a:p>
            <a:pPr lvl="1"/>
            <a:r>
              <a:rPr lang="cs-CZ" sz="2800" dirty="0" smtClean="0"/>
              <a:t>odevzdání do 29.11.2013</a:t>
            </a:r>
          </a:p>
          <a:p>
            <a:pPr lvl="2"/>
            <a:r>
              <a:rPr lang="cs-CZ" sz="2200" dirty="0" err="1" smtClean="0"/>
              <a:t>odevzdávárna</a:t>
            </a:r>
            <a:r>
              <a:rPr lang="cs-CZ" sz="2200" dirty="0" smtClean="0"/>
              <a:t> v </a:t>
            </a:r>
            <a:r>
              <a:rPr lang="cs-CZ" sz="2200" dirty="0" err="1" smtClean="0"/>
              <a:t>ISu</a:t>
            </a:r>
            <a:endParaRPr lang="cs-CZ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Druhy EIZ dle oborů</a:t>
            </a:r>
          </a:p>
        </p:txBody>
      </p:sp>
      <p:sp>
        <p:nvSpPr>
          <p:cNvPr id="510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univerzální – všeobecné</a:t>
            </a:r>
          </a:p>
          <a:p>
            <a:pPr lvl="1"/>
            <a:r>
              <a:rPr lang="cs-CZ"/>
              <a:t>Proquest, EBSCO, WoK, Scopus</a:t>
            </a:r>
          </a:p>
          <a:p>
            <a:r>
              <a:rPr lang="cs-CZ"/>
              <a:t>multioborové - více oborů</a:t>
            </a:r>
          </a:p>
          <a:p>
            <a:pPr lvl="1"/>
            <a:r>
              <a:rPr lang="cs-CZ"/>
              <a:t>OJO, CJO, Sage</a:t>
            </a:r>
          </a:p>
          <a:p>
            <a:r>
              <a:rPr lang="cs-CZ"/>
              <a:t>oborové – 1 obor</a:t>
            </a:r>
          </a:p>
          <a:p>
            <a:pPr lvl="1"/>
            <a:r>
              <a:rPr lang="cs-CZ"/>
              <a:t>LISA (knihovnictví a infověda)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Typy EIZ</a:t>
            </a:r>
          </a:p>
        </p:txBody>
      </p:sp>
      <p:sp>
        <p:nvSpPr>
          <p:cNvPr id="51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e-journals </a:t>
            </a:r>
          </a:p>
          <a:p>
            <a:pPr lvl="1"/>
            <a:r>
              <a:rPr lang="cs-CZ">
                <a:hlinkClick r:id="rId2"/>
              </a:rPr>
              <a:t>databáze článků</a:t>
            </a:r>
            <a:r>
              <a:rPr lang="cs-CZ"/>
              <a:t> (OJO, CJO, Proquest,…)</a:t>
            </a:r>
          </a:p>
          <a:p>
            <a:pPr lvl="1"/>
            <a:r>
              <a:rPr lang="cs-CZ"/>
              <a:t>předplatné</a:t>
            </a:r>
          </a:p>
          <a:p>
            <a:pPr lvl="1"/>
            <a:r>
              <a:rPr lang="cs-CZ"/>
              <a:t>(ne)zachován archiv (trvalý nákup)</a:t>
            </a:r>
          </a:p>
          <a:p>
            <a:r>
              <a:rPr lang="cs-CZ"/>
              <a:t>e-books</a:t>
            </a:r>
          </a:p>
          <a:p>
            <a:pPr lvl="1"/>
            <a:r>
              <a:rPr lang="cs-CZ">
                <a:hlinkClick r:id="rId3"/>
              </a:rPr>
              <a:t>databáze knih</a:t>
            </a:r>
            <a:r>
              <a:rPr lang="cs-CZ"/>
              <a:t> (Gale, ebrary, Safari,…)</a:t>
            </a:r>
          </a:p>
          <a:p>
            <a:pPr lvl="1"/>
            <a:r>
              <a:rPr lang="cs-CZ"/>
              <a:t>předplatné </a:t>
            </a:r>
            <a:r>
              <a:rPr lang="cs-CZ">
                <a:solidFill>
                  <a:srgbClr val="FF1901"/>
                </a:solidFill>
              </a:rPr>
              <a:t>x</a:t>
            </a:r>
            <a:r>
              <a:rPr lang="cs-CZ"/>
              <a:t> trvalý nákup</a:t>
            </a:r>
          </a:p>
          <a:p>
            <a:r>
              <a:rPr lang="cs-CZ"/>
              <a:t>fakta</a:t>
            </a:r>
          </a:p>
          <a:p>
            <a:pPr lvl="1"/>
            <a:r>
              <a:rPr lang="cs-CZ"/>
              <a:t>encyklopedie, slovníky, rejstříky, adresáře,…</a:t>
            </a:r>
          </a:p>
          <a:p>
            <a:pPr lvl="1"/>
            <a:r>
              <a:rPr lang="cs-CZ"/>
              <a:t>konkrétní informace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Jak pořizovat databáze</a:t>
            </a:r>
          </a:p>
        </p:txBody>
      </p:sp>
      <p:sp>
        <p:nvSpPr>
          <p:cNvPr id="513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dirty="0"/>
              <a:t>kontrola, duplicit v různých DB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seznamy časopisů v DB včetně pokrytí</a:t>
            </a:r>
            <a:endParaRPr lang="cs-CZ" dirty="0"/>
          </a:p>
          <a:p>
            <a:pPr lvl="1">
              <a:lnSpc>
                <a:spcPct val="90000"/>
              </a:lnSpc>
            </a:pPr>
            <a:r>
              <a:rPr lang="cs-CZ" dirty="0"/>
              <a:t>kvalita nebo kvantita???</a:t>
            </a:r>
          </a:p>
          <a:p>
            <a:pPr>
              <a:lnSpc>
                <a:spcPct val="110000"/>
              </a:lnSpc>
            </a:pPr>
            <a:r>
              <a:rPr lang="cs-CZ" dirty="0"/>
              <a:t>požadovat zkušební přístup</a:t>
            </a:r>
          </a:p>
          <a:p>
            <a:pPr>
              <a:lnSpc>
                <a:spcPct val="110000"/>
              </a:lnSpc>
            </a:pPr>
            <a:r>
              <a:rPr lang="cs-CZ" dirty="0"/>
              <a:t>preferovat trvalý archiv/nákup</a:t>
            </a:r>
          </a:p>
          <a:p>
            <a:pPr>
              <a:lnSpc>
                <a:spcPct val="110000"/>
              </a:lnSpc>
            </a:pPr>
            <a:r>
              <a:rPr lang="cs-CZ" dirty="0"/>
              <a:t>racionálně zhodnotit naše možnosti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počty přístupů, IP adres,…</a:t>
            </a:r>
          </a:p>
          <a:p>
            <a:pPr>
              <a:lnSpc>
                <a:spcPct val="110000"/>
              </a:lnSpc>
            </a:pPr>
            <a:r>
              <a:rPr lang="cs-CZ" dirty="0"/>
              <a:t>musí být poptávka</a:t>
            </a:r>
            <a:r>
              <a:rPr lang="cs-CZ" sz="2600" dirty="0"/>
              <a:t> (analýza, průzkum)</a:t>
            </a:r>
          </a:p>
          <a:p>
            <a:pPr>
              <a:lnSpc>
                <a:spcPct val="110000"/>
              </a:lnSpc>
            </a:pPr>
            <a:r>
              <a:rPr lang="cs-CZ" dirty="0"/>
              <a:t>dostatečná propagace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jak lze propagovat EIZ?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Příště</a:t>
            </a:r>
          </a:p>
        </p:txBody>
      </p:sp>
      <p:sp>
        <p:nvSpPr>
          <p:cNvPr id="514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významné databáze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79613" y="4294188"/>
            <a:ext cx="6399212" cy="719137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buFontTx/>
              <a:buNone/>
            </a:pPr>
            <a:r>
              <a:rPr lang="cs-CZ" b="1"/>
              <a:t>Děkuji Vám za pozornost</a:t>
            </a:r>
            <a:endParaRPr lang="en-US" b="1"/>
          </a:p>
        </p:txBody>
      </p:sp>
      <p:pic>
        <p:nvPicPr>
          <p:cNvPr id="515076" name="Picture 4" descr="billboard"/>
          <p:cNvPicPr>
            <a:picLocks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06850" y="2062163"/>
            <a:ext cx="2284413" cy="20478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5077" name="Text Box 5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cs-CZ" sz="2000" b="1">
                <a:latin typeface="Verdana" panose="020B0604030504040204" pitchFamily="34" charset="0"/>
              </a:rPr>
              <a:t>Martin Krčál</a:t>
            </a:r>
          </a:p>
          <a:p>
            <a:pPr algn="r"/>
            <a:r>
              <a:rPr lang="cs-CZ" sz="2000" b="1">
                <a:latin typeface="Verdana" panose="020B0604030504040204" pitchFamily="34" charset="0"/>
              </a:rPr>
              <a:t>krcal@fss.muni.cz</a:t>
            </a:r>
          </a:p>
        </p:txBody>
      </p:sp>
      <p:sp>
        <p:nvSpPr>
          <p:cNvPr id="5150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15079" name="Picture 7" descr="OPVK_MU_rgb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15888"/>
            <a:ext cx="6135688" cy="1173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Požadavky pro ukončení kurzu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8101012" cy="5544393"/>
          </a:xfrm>
        </p:spPr>
        <p:txBody>
          <a:bodyPr/>
          <a:lstStyle/>
          <a:p>
            <a:r>
              <a:rPr lang="cs-CZ" sz="3200" dirty="0" smtClean="0"/>
              <a:t>varianta 2 – vložení knihy do </a:t>
            </a:r>
            <a:r>
              <a:rPr lang="cs-CZ" sz="3200" dirty="0" err="1" smtClean="0"/>
              <a:t>KISKWiki</a:t>
            </a:r>
            <a:endParaRPr lang="cs-CZ" sz="3200" dirty="0" smtClean="0"/>
          </a:p>
          <a:p>
            <a:pPr lvl="1"/>
            <a:r>
              <a:rPr lang="cs-CZ" sz="2600" dirty="0" smtClean="0">
                <a:hlinkClick r:id="rId3"/>
              </a:rPr>
              <a:t>kniha </a:t>
            </a:r>
            <a:r>
              <a:rPr lang="cs-CZ" sz="2600" dirty="0" smtClean="0">
                <a:hlinkClick r:id="rId3"/>
              </a:rPr>
              <a:t>O. Fabiána</a:t>
            </a:r>
            <a:endParaRPr lang="cs-CZ" dirty="0" smtClean="0"/>
          </a:p>
          <a:p>
            <a:pPr lvl="1"/>
            <a:r>
              <a:rPr lang="cs-CZ" sz="2800" dirty="0" smtClean="0"/>
              <a:t>převod, aktualizace a rozšíření údajů</a:t>
            </a:r>
          </a:p>
          <a:p>
            <a:pPr lvl="1"/>
            <a:r>
              <a:rPr lang="cs-CZ" sz="2800" dirty="0" smtClean="0"/>
              <a:t>tým 5 studentů</a:t>
            </a:r>
            <a:endParaRPr lang="cs-CZ" sz="2800" dirty="0"/>
          </a:p>
          <a:p>
            <a:pPr lvl="1"/>
            <a:r>
              <a:rPr lang="cs-CZ" sz="2800" dirty="0" smtClean="0">
                <a:hlinkClick r:id="rId4"/>
              </a:rPr>
              <a:t>přihlášení k projektu v Google </a:t>
            </a:r>
            <a:r>
              <a:rPr lang="cs-CZ" sz="2800" dirty="0" err="1" smtClean="0">
                <a:hlinkClick r:id="rId4"/>
              </a:rPr>
              <a:t>Docs</a:t>
            </a:r>
            <a:endParaRPr lang="cs-CZ" sz="2800" dirty="0" smtClean="0"/>
          </a:p>
          <a:p>
            <a:pPr lvl="1"/>
            <a:r>
              <a:rPr lang="cs-CZ" sz="2800" dirty="0" smtClean="0"/>
              <a:t>odevzdání/předání do 29.11.2013</a:t>
            </a:r>
          </a:p>
        </p:txBody>
      </p:sp>
    </p:spTree>
    <p:extLst>
      <p:ext uri="{BB962C8B-B14F-4D97-AF65-F5344CB8AC3E}">
        <p14:creationId xmlns:p14="http://schemas.microsoft.com/office/powerpoint/2010/main" val="347195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Požadavky pro ukončení kurzu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300" dirty="0" smtClean="0"/>
              <a:t>test</a:t>
            </a:r>
            <a:endParaRPr lang="cs-CZ" sz="3300" dirty="0"/>
          </a:p>
          <a:p>
            <a:pPr lvl="1"/>
            <a:r>
              <a:rPr lang="cs-CZ" sz="2700" dirty="0"/>
              <a:t>termíny budou vyhlášeny v </a:t>
            </a:r>
            <a:r>
              <a:rPr lang="cs-CZ" sz="2700" dirty="0" err="1"/>
              <a:t>ISu</a:t>
            </a:r>
            <a:endParaRPr lang="cs-CZ" sz="2700" dirty="0"/>
          </a:p>
          <a:p>
            <a:pPr lvl="1"/>
            <a:r>
              <a:rPr lang="cs-CZ" sz="2700" dirty="0"/>
              <a:t>znalosti z kurzu, fakta a praxe</a:t>
            </a:r>
          </a:p>
          <a:p>
            <a:pPr lvl="1"/>
            <a:r>
              <a:rPr lang="cs-CZ" dirty="0" smtClean="0"/>
              <a:t>13.12.2013 </a:t>
            </a:r>
            <a:r>
              <a:rPr lang="cs-CZ" sz="2000" dirty="0"/>
              <a:t>(1. termín pro obě formy studia)</a:t>
            </a: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300850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Obsah kurzu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Úvod do EIZ</a:t>
            </a:r>
          </a:p>
          <a:p>
            <a:pPr lvl="1"/>
            <a:r>
              <a:rPr lang="cs-CZ" dirty="0"/>
              <a:t>terminologie, druhy a dělení EIZ, financování EIZ, aktuální stav EIZ v ČR, význam EIZ</a:t>
            </a:r>
          </a:p>
          <a:p>
            <a:r>
              <a:rPr lang="cs-CZ" dirty="0"/>
              <a:t>Profesionální zdroje informací</a:t>
            </a:r>
          </a:p>
          <a:p>
            <a:pPr lvl="1"/>
            <a:r>
              <a:rPr lang="cs-CZ" dirty="0"/>
              <a:t>databáze, databázová centra</a:t>
            </a:r>
          </a:p>
          <a:p>
            <a:r>
              <a:rPr lang="cs-CZ" dirty="0" smtClean="0"/>
              <a:t>E-knihy</a:t>
            </a:r>
            <a:endParaRPr lang="cs-CZ" dirty="0"/>
          </a:p>
          <a:p>
            <a:pPr lvl="1"/>
            <a:r>
              <a:rPr lang="cs-CZ" dirty="0" smtClean="0"/>
              <a:t>technologie, legislativa, aktuální stav</a:t>
            </a:r>
          </a:p>
          <a:p>
            <a:r>
              <a:rPr lang="cs-CZ" dirty="0" smtClean="0"/>
              <a:t>Open Access</a:t>
            </a:r>
          </a:p>
          <a:p>
            <a:pPr lvl="1"/>
            <a:r>
              <a:rPr lang="cs-CZ" dirty="0" smtClean="0"/>
              <a:t>vymezení, formy, aktuální trendy, příklady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Obsah kurzu</a:t>
            </a:r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Katalogy a </a:t>
            </a:r>
            <a:r>
              <a:rPr lang="cs-CZ" dirty="0" err="1" smtClean="0"/>
              <a:t>infobrány</a:t>
            </a:r>
            <a:endParaRPr lang="cs-CZ" dirty="0" smtClean="0"/>
          </a:p>
          <a:p>
            <a:pPr lvl="1"/>
            <a:r>
              <a:rPr lang="cs-CZ" dirty="0" smtClean="0"/>
              <a:t>online katalogy, souborné katalogy, informační brány, aktuální trendy</a:t>
            </a:r>
          </a:p>
          <a:p>
            <a:pPr>
              <a:lnSpc>
                <a:spcPct val="110000"/>
              </a:lnSpc>
            </a:pPr>
            <a:r>
              <a:rPr lang="cs-CZ" dirty="0" smtClean="0"/>
              <a:t>Nadstavbové </a:t>
            </a:r>
            <a:r>
              <a:rPr lang="cs-CZ" dirty="0"/>
              <a:t>nástroje a služby k EIZ</a:t>
            </a:r>
          </a:p>
          <a:p>
            <a:pPr lvl="1">
              <a:lnSpc>
                <a:spcPct val="90000"/>
              </a:lnSpc>
            </a:pPr>
            <a:r>
              <a:rPr lang="cs-CZ" dirty="0" err="1"/>
              <a:t>metavyhledávače</a:t>
            </a:r>
            <a:r>
              <a:rPr lang="cs-CZ" dirty="0"/>
              <a:t>, </a:t>
            </a:r>
            <a:r>
              <a:rPr lang="cs-CZ" dirty="0" err="1" smtClean="0"/>
              <a:t>discovery</a:t>
            </a:r>
            <a:r>
              <a:rPr lang="cs-CZ" dirty="0" smtClean="0"/>
              <a:t> služby, linkovací </a:t>
            </a:r>
            <a:r>
              <a:rPr lang="cs-CZ" dirty="0"/>
              <a:t>nástroje, </a:t>
            </a:r>
            <a:r>
              <a:rPr lang="cs-CZ" dirty="0" smtClean="0"/>
              <a:t>základní </a:t>
            </a:r>
            <a:r>
              <a:rPr lang="cs-CZ" dirty="0"/>
              <a:t>terminologie DK, možnosti přebírání záznamů, internetové projekty (např. Thesis.cz, Google </a:t>
            </a:r>
            <a:r>
              <a:rPr lang="cs-CZ" dirty="0" err="1"/>
              <a:t>Scholar</a:t>
            </a:r>
            <a:r>
              <a:rPr lang="cs-CZ" dirty="0"/>
              <a:t>, Google </a:t>
            </a:r>
            <a:r>
              <a:rPr lang="cs-CZ" dirty="0" err="1"/>
              <a:t>Books</a:t>
            </a:r>
            <a:r>
              <a:rPr lang="cs-CZ" dirty="0"/>
              <a:t>, </a:t>
            </a:r>
            <a:r>
              <a:rPr lang="cs-CZ" dirty="0" err="1"/>
              <a:t>Guttenberg</a:t>
            </a:r>
            <a:r>
              <a:rPr lang="cs-CZ" dirty="0"/>
              <a:t>,…)</a:t>
            </a:r>
          </a:p>
          <a:p>
            <a:pPr>
              <a:lnSpc>
                <a:spcPct val="110000"/>
              </a:lnSpc>
            </a:pPr>
            <a:r>
              <a:rPr lang="cs-CZ" dirty="0"/>
              <a:t>Aktuální trendy v EIZ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změny ve vyhledávání</a:t>
            </a:r>
            <a:endParaRPr lang="cs-CZ" dirty="0"/>
          </a:p>
          <a:p>
            <a:pPr lvl="1">
              <a:lnSpc>
                <a:spcPct val="90000"/>
              </a:lnSpc>
            </a:pPr>
            <a:r>
              <a:rPr lang="cs-CZ" dirty="0"/>
              <a:t>přístup přes mobilní </a:t>
            </a:r>
            <a:r>
              <a:rPr lang="cs-CZ" dirty="0" smtClean="0"/>
              <a:t>zařízení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Obsah kurzu</a:t>
            </a:r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dirty="0" smtClean="0"/>
              <a:t>Rešerše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vyhledávání informací (zásady), evaluace zdrojů, rešeršní strategie, tvorba rešerší</a:t>
            </a:r>
          </a:p>
          <a:p>
            <a:r>
              <a:rPr lang="cs-CZ" dirty="0" smtClean="0"/>
              <a:t>Citace a plagiátorství</a:t>
            </a:r>
            <a:endParaRPr lang="cs-CZ" dirty="0"/>
          </a:p>
          <a:p>
            <a:pPr lvl="1"/>
            <a:r>
              <a:rPr lang="cs-CZ" dirty="0"/>
              <a:t>citování, citační normy a styly, citační software, webové </a:t>
            </a:r>
            <a:r>
              <a:rPr lang="cs-CZ" dirty="0" err="1"/>
              <a:t>bookmarky</a:t>
            </a:r>
            <a:endParaRPr lang="cs-CZ" dirty="0"/>
          </a:p>
          <a:p>
            <a:r>
              <a:rPr lang="cs-CZ" dirty="0"/>
              <a:t>Hodnocení vědy a výzkumu</a:t>
            </a:r>
          </a:p>
          <a:p>
            <a:pPr lvl="1"/>
            <a:r>
              <a:rPr lang="cs-CZ" dirty="0"/>
              <a:t>citační indexy, </a:t>
            </a:r>
            <a:r>
              <a:rPr lang="cs-CZ" dirty="0" err="1"/>
              <a:t>impact</a:t>
            </a:r>
            <a:r>
              <a:rPr lang="cs-CZ" dirty="0"/>
              <a:t> </a:t>
            </a:r>
            <a:r>
              <a:rPr lang="cs-CZ" dirty="0" err="1"/>
              <a:t>factor</a:t>
            </a:r>
            <a:r>
              <a:rPr lang="cs-CZ" dirty="0"/>
              <a:t>, </a:t>
            </a:r>
            <a:r>
              <a:rPr lang="cs-CZ" dirty="0" err="1"/>
              <a:t>scientometrie</a:t>
            </a:r>
            <a:r>
              <a:rPr lang="cs-CZ" dirty="0"/>
              <a:t>, software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Základní literatura</a:t>
            </a:r>
          </a:p>
        </p:txBody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 dirty="0"/>
              <a:t>FABIÁN, Ondřej. </a:t>
            </a:r>
            <a:r>
              <a:rPr lang="cs-CZ" sz="2000" i="1" dirty="0"/>
              <a:t>Elektronické informační zdroje</a:t>
            </a:r>
            <a:r>
              <a:rPr lang="cs-CZ" sz="2000" dirty="0"/>
              <a:t> </a:t>
            </a:r>
            <a:r>
              <a:rPr lang="en-US" sz="2000" dirty="0"/>
              <a:t>[online</a:t>
            </a:r>
            <a:r>
              <a:rPr lang="en-US" sz="2000" dirty="0" smtClean="0"/>
              <a:t>].</a:t>
            </a:r>
            <a:r>
              <a:rPr lang="cs-CZ" sz="2000" dirty="0" smtClean="0"/>
              <a:t> Brno: Centrum NAKLIV, KISK FF MU, 2012. </a:t>
            </a:r>
            <a:r>
              <a:rPr lang="en-US" sz="2000" dirty="0" err="1"/>
              <a:t>Dostupn</a:t>
            </a:r>
            <a:r>
              <a:rPr lang="cs-CZ" sz="2000" dirty="0"/>
              <a:t>é </a:t>
            </a:r>
            <a:r>
              <a:rPr lang="cs-CZ" sz="2000" dirty="0" smtClean="0"/>
              <a:t>na </a:t>
            </a:r>
            <a:r>
              <a:rPr lang="cs-CZ" sz="2000" dirty="0" smtClean="0">
                <a:hlinkClick r:id="rId2"/>
              </a:rPr>
              <a:t>http://eknihy.knihovna.cz</a:t>
            </a:r>
            <a:endParaRPr lang="cs-CZ" sz="2000" dirty="0" smtClean="0"/>
          </a:p>
          <a:p>
            <a:r>
              <a:rPr lang="cs-CZ" sz="2000" dirty="0" smtClean="0"/>
              <a:t>PAPÍK</a:t>
            </a:r>
            <a:r>
              <a:rPr lang="cs-CZ" sz="2000" dirty="0"/>
              <a:t>, Richard. </a:t>
            </a:r>
            <a:r>
              <a:rPr lang="cs-CZ" sz="2000" i="1" dirty="0"/>
              <a:t>Strategie vyhledávání informací a elektronické informační zdroje</a:t>
            </a:r>
            <a:r>
              <a:rPr lang="cs-CZ" sz="2000" dirty="0"/>
              <a:t>. Praha: Velryba, 2011. ISBN 978-80-85860-22-1.</a:t>
            </a:r>
          </a:p>
          <a:p>
            <a:r>
              <a:rPr lang="cs-CZ" sz="2000" dirty="0"/>
              <a:t>VLASÁK, Rudolf. </a:t>
            </a:r>
            <a:r>
              <a:rPr lang="cs-CZ" sz="2000" i="1" dirty="0"/>
              <a:t>Světové informační systémy</a:t>
            </a:r>
            <a:r>
              <a:rPr lang="en-US" sz="2000" i="1" dirty="0"/>
              <a:t> </a:t>
            </a:r>
            <a:r>
              <a:rPr lang="en-US" sz="2000" dirty="0"/>
              <a:t>[online].</a:t>
            </a:r>
            <a:r>
              <a:rPr lang="cs-CZ" sz="2000" dirty="0"/>
              <a:t> Praha: ÚISK FF UK v Praze, 2008. </a:t>
            </a:r>
            <a:r>
              <a:rPr lang="en-US" sz="2000" dirty="0" err="1"/>
              <a:t>Dostupn</a:t>
            </a:r>
            <a:r>
              <a:rPr lang="cs-CZ" sz="2000" dirty="0"/>
              <a:t>é po registraci na </a:t>
            </a:r>
            <a:r>
              <a:rPr lang="cs-CZ" sz="2000" dirty="0">
                <a:hlinkClick r:id="rId3"/>
              </a:rPr>
              <a:t>http://texty.jinonice.cuni.cz</a:t>
            </a:r>
            <a:endParaRPr lang="en-US" sz="2000" dirty="0"/>
          </a:p>
          <a:p>
            <a:r>
              <a:rPr lang="en-US" sz="2000" dirty="0"/>
              <a:t>VAV</a:t>
            </a:r>
            <a:r>
              <a:rPr lang="cs-CZ" sz="2000" dirty="0"/>
              <a:t>ŘÍKOVÁ, Lucie. </a:t>
            </a:r>
            <a:r>
              <a:rPr lang="cs-CZ" sz="2000" i="1" dirty="0"/>
              <a:t>Úvod do </a:t>
            </a:r>
            <a:r>
              <a:rPr lang="cs-CZ" sz="2000" i="1" dirty="0" err="1"/>
              <a:t>scientometrie</a:t>
            </a:r>
            <a:r>
              <a:rPr lang="cs-CZ" sz="2000" dirty="0"/>
              <a:t> </a:t>
            </a:r>
            <a:r>
              <a:rPr lang="en-US" sz="2000" dirty="0"/>
              <a:t>[online].</a:t>
            </a:r>
            <a:r>
              <a:rPr lang="cs-CZ" sz="2000" dirty="0"/>
              <a:t> Praha: ÚISK FF UK v Praze, 2008. </a:t>
            </a:r>
            <a:r>
              <a:rPr lang="en-US" sz="2000" dirty="0" err="1"/>
              <a:t>Dostupn</a:t>
            </a:r>
            <a:r>
              <a:rPr lang="cs-CZ" sz="2000" dirty="0"/>
              <a:t>é po registraci na </a:t>
            </a:r>
            <a:r>
              <a:rPr lang="cs-CZ" sz="2000" dirty="0">
                <a:hlinkClick r:id="rId3"/>
              </a:rPr>
              <a:t>http://texty.jinonice.cuni.cz</a:t>
            </a:r>
            <a:endParaRPr lang="en-US" sz="2000" dirty="0"/>
          </a:p>
          <a:p>
            <a:endParaRPr lang="cs-CZ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3265</TotalTime>
  <Words>1288</Words>
  <Application>Microsoft Office PowerPoint</Application>
  <PresentationFormat>Předvádění na obrazovce (4:3)</PresentationFormat>
  <Paragraphs>246</Paragraphs>
  <Slides>34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9" baseType="lpstr">
      <vt:lpstr>Arial</vt:lpstr>
      <vt:lpstr>Tahoma</vt:lpstr>
      <vt:lpstr>Verdana</vt:lpstr>
      <vt:lpstr>Wingdings</vt:lpstr>
      <vt:lpstr>template</vt:lpstr>
      <vt:lpstr>Elektronické informační zdroje (VIKBA25)</vt:lpstr>
      <vt:lpstr>Harmonogram kurzu</vt:lpstr>
      <vt:lpstr>Požadavky pro ukončení kurzu</vt:lpstr>
      <vt:lpstr>Požadavky pro ukončení kurzu</vt:lpstr>
      <vt:lpstr>Požadavky pro ukončení kurzu</vt:lpstr>
      <vt:lpstr>Obsah kurzu</vt:lpstr>
      <vt:lpstr>Obsah kurzu</vt:lpstr>
      <vt:lpstr>Obsah kurzu</vt:lpstr>
      <vt:lpstr>Základní literatura</vt:lpstr>
      <vt:lpstr>Co jsou EIZ?</vt:lpstr>
      <vt:lpstr>Charakteristika EIZ</vt:lpstr>
      <vt:lpstr>Druhy EIZ</vt:lpstr>
      <vt:lpstr>Příklady</vt:lpstr>
      <vt:lpstr>Druhy EIZ</vt:lpstr>
      <vt:lpstr>Financování</vt:lpstr>
      <vt:lpstr>Druhy přístupů</vt:lpstr>
      <vt:lpstr>Základní modely platby za EIZ</vt:lpstr>
      <vt:lpstr>Základní modely platby za EIZ</vt:lpstr>
      <vt:lpstr>Financování EIZ</vt:lpstr>
      <vt:lpstr>Typy licencí EIZ</vt:lpstr>
      <vt:lpstr>Ceny za EIZ</vt:lpstr>
      <vt:lpstr>Řízení přístupu k placeným EIZ</vt:lpstr>
      <vt:lpstr>Vzdálený přístup</vt:lpstr>
      <vt:lpstr>Druhy vzdáleného přístupu na MU</vt:lpstr>
      <vt:lpstr>Druhy vzdáleného přístupu na MU</vt:lpstr>
      <vt:lpstr>Licenční podmínky</vt:lpstr>
      <vt:lpstr>Licenční podmínky - sankce</vt:lpstr>
      <vt:lpstr>Kontrola vydavateli</vt:lpstr>
      <vt:lpstr>Druhy databází dle obsahu</vt:lpstr>
      <vt:lpstr>Druhy EIZ dle oborů</vt:lpstr>
      <vt:lpstr>Typy EIZ</vt:lpstr>
      <vt:lpstr>Jak pořizovat databáze</vt:lpstr>
      <vt:lpstr>Příště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154</cp:revision>
  <dcterms:created xsi:type="dcterms:W3CDTF">2008-06-02T21:04:14Z</dcterms:created>
  <dcterms:modified xsi:type="dcterms:W3CDTF">2013-09-19T22:10:30Z</dcterms:modified>
</cp:coreProperties>
</file>