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56" r:id="rId3"/>
    <p:sldId id="357" r:id="rId4"/>
    <p:sldId id="359" r:id="rId5"/>
    <p:sldId id="360" r:id="rId6"/>
    <p:sldId id="358" r:id="rId7"/>
    <p:sldId id="353" r:id="rId8"/>
    <p:sldId id="343" r:id="rId9"/>
    <p:sldId id="345" r:id="rId10"/>
    <p:sldId id="351" r:id="rId11"/>
    <p:sldId id="352" r:id="rId12"/>
    <p:sldId id="301" r:id="rId13"/>
    <p:sldId id="327" r:id="rId14"/>
    <p:sldId id="326" r:id="rId15"/>
    <p:sldId id="338" r:id="rId16"/>
    <p:sldId id="329" r:id="rId17"/>
    <p:sldId id="355" r:id="rId18"/>
    <p:sldId id="330" r:id="rId19"/>
    <p:sldId id="331" r:id="rId20"/>
    <p:sldId id="332" r:id="rId21"/>
    <p:sldId id="337" r:id="rId22"/>
    <p:sldId id="333" r:id="rId23"/>
    <p:sldId id="334" r:id="rId24"/>
    <p:sldId id="335" r:id="rId25"/>
    <p:sldId id="336" r:id="rId26"/>
    <p:sldId id="339" r:id="rId27"/>
    <p:sldId id="328" r:id="rId28"/>
    <p:sldId id="318" r:id="rId29"/>
    <p:sldId id="258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86" d="100"/>
          <a:sy n="86" d="100"/>
        </p:scale>
        <p:origin x="-76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45EF0-9FD6-42F3-B763-D05017C3F2DC}" type="slidenum">
              <a:rPr lang="ru-RU" altLang="cs-CZ"/>
              <a:pPr eaLnBrk="1" hangingPunct="1"/>
              <a:t>7</a:t>
            </a:fld>
            <a:endParaRPr lang="ru-RU" altLang="cs-CZ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4EE45-74CB-4699-B039-99243A8F95FD}" type="slidenum">
              <a:rPr lang="ru-RU" altLang="cs-CZ"/>
              <a:pPr eaLnBrk="1" hangingPunct="1"/>
              <a:t>12</a:t>
            </a:fld>
            <a:endParaRPr lang="ru-RU" altLang="cs-CZ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6C1E1-88B4-42FC-AA86-1A7A88FB0200}" type="slidenum">
              <a:rPr lang="ru-RU" altLang="cs-CZ"/>
              <a:pPr eaLnBrk="1" hangingPunct="1"/>
              <a:t>13</a:t>
            </a:fld>
            <a:endParaRPr lang="ru-RU" altLang="cs-CZ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29</a:t>
            </a:fld>
            <a:endParaRPr lang="ru-RU" altLang="cs-CZ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s/index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library.muni.cz/ezdroje/zdroj.php?lang=cs&amp;id=254" TargetMode="External"/><Relationship Id="rId3" Type="http://schemas.openxmlformats.org/officeDocument/2006/relationships/hyperlink" Target="http://www.wkcr.cz/aspi/produkty/detail/aspi_system/" TargetMode="External"/><Relationship Id="rId7" Type="http://schemas.openxmlformats.org/officeDocument/2006/relationships/hyperlink" Target="http://www.oxfordmusiconline.com/subscriber/;jsessionid=70F4C1FB6027BCA733AEF67F41FCA8C9" TargetMode="External"/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pv.cz/cs/prumyslova-prava/vynalezy-patenty.html" TargetMode="External"/><Relationship Id="rId5" Type="http://schemas.openxmlformats.org/officeDocument/2006/relationships/hyperlink" Target="http://www.nssoud.cz/main2Col.aspx?cls=AnonymizovaneZneniList&amp;menu=188" TargetMode="External"/><Relationship Id="rId4" Type="http://schemas.openxmlformats.org/officeDocument/2006/relationships/hyperlink" Target="http://aplikace.mvcr.cz/sbirka-zakonu/" TargetMode="External"/><Relationship Id="rId9" Type="http://schemas.openxmlformats.org/officeDocument/2006/relationships/hyperlink" Target="http://library.muni.cz/ezdroje/zdroj.php?lang=cs&amp;id=4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vzdaleny_pristup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log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r.jst.go.jp/" TargetMode="External"/><Relationship Id="rId2" Type="http://schemas.openxmlformats.org/officeDocument/2006/relationships/hyperlink" Target="http://www.fiz-karlsruhe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s.org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stel.orbit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os.d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i.d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web.hwwilson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ds.datastarweb.com/ds/products/datastar/sheets/gddb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sigma.nkp.cz/F/D3RPSEP8RFJ2FXQM9ANK9XN95XFIKCPRLTKY5MEY26TUTA4CGE-12135?func=find-b&amp;find_code=WTD&amp;x=0&amp;y=0&amp;request=datab%C3%A1zov%C3%A9+centrum&amp;adjacent=N" TargetMode="External"/><Relationship Id="rId3" Type="http://schemas.openxmlformats.org/officeDocument/2006/relationships/hyperlink" Target="http://full.nkp.cz/nkkr/Nkkr0201/0201020.html" TargetMode="External"/><Relationship Id="rId7" Type="http://schemas.openxmlformats.org/officeDocument/2006/relationships/hyperlink" Target="http://knihovny.cvut.cz/vychova/vychova2/databaze/databazova_centra.html" TargetMode="External"/><Relationship Id="rId2" Type="http://schemas.openxmlformats.org/officeDocument/2006/relationships/hyperlink" Target="http://dialog.cvut.cz/docs/ch3.ph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ll.nkp.cz/nkkr/Nkkr0203/0203177.htm" TargetMode="External"/><Relationship Id="rId5" Type="http://schemas.openxmlformats.org/officeDocument/2006/relationships/hyperlink" Target="http://texty.jinonice.cuni.cz/studijni-texty/bratkova-eva/bratkova_04.pdf/view" TargetMode="External"/><Relationship Id="rId4" Type="http://schemas.openxmlformats.org/officeDocument/2006/relationships/hyperlink" Target="http://texty.jinonice.cuni.cz/studijni-texty/vlasak-rudolf/vlasak_03.pdf/view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ebas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iteseerx.ist.psu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ulrichsweb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europa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4. </a:t>
            </a:r>
            <a:r>
              <a:rPr lang="cs-CZ" altLang="cs-CZ" b="1" dirty="0">
                <a:latin typeface="Tahoma" pitchFamily="34" charset="0"/>
              </a:rPr>
              <a:t>října </a:t>
            </a:r>
            <a:r>
              <a:rPr lang="cs-CZ" altLang="cs-CZ" b="1" dirty="0" smtClean="0">
                <a:latin typeface="Tahoma" pitchFamily="34" charset="0"/>
              </a:rPr>
              <a:t>2013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3. Významné e-zdroje + db centra</a:t>
            </a: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EUR-Lex</a:t>
            </a:r>
            <a:endParaRPr lang="cs-CZ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přístup k právu EU</a:t>
            </a:r>
          </a:p>
          <a:p>
            <a:pPr eaLnBrk="1" hangingPunct="1"/>
            <a:r>
              <a:rPr lang="cs-CZ" altLang="cs-CZ" smtClean="0"/>
              <a:t>smlouvy, právní předpisy, zvykové právo a návrhy právních předpisů</a:t>
            </a:r>
          </a:p>
          <a:p>
            <a:pPr eaLnBrk="1" hangingPunct="1"/>
            <a:r>
              <a:rPr lang="cs-CZ" altLang="cs-CZ" smtClean="0"/>
              <a:t>vyhledávání, tematický rejstřík</a:t>
            </a:r>
          </a:p>
          <a:p>
            <a:pPr eaLnBrk="1" hangingPunct="1"/>
            <a:r>
              <a:rPr lang="cs-CZ" altLang="cs-CZ" smtClean="0"/>
              <a:t>ve všech jazycích EU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zdroje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Portál veřejné správy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3"/>
              </a:rPr>
              <a:t>ASPI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4"/>
              </a:rPr>
              <a:t>Sbírka zákonů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Sbírka rozhodnutí NSS v Brně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6"/>
              </a:rPr>
              <a:t>Databáze patentů a vynálezů</a:t>
            </a:r>
            <a:r>
              <a:rPr lang="cs-CZ" altLang="cs-CZ" dirty="0" smtClean="0"/>
              <a:t> ÚPV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7"/>
              </a:rPr>
              <a:t>Oxford Music Online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hlinkClick r:id="rId8"/>
              </a:rPr>
              <a:t>Environment</a:t>
            </a:r>
            <a:r>
              <a:rPr lang="cs-CZ" altLang="cs-CZ" dirty="0" smtClean="0">
                <a:hlinkClick r:id="rId8"/>
              </a:rPr>
              <a:t> </a:t>
            </a:r>
            <a:r>
              <a:rPr lang="cs-CZ" altLang="cs-CZ" dirty="0" err="1" smtClean="0">
                <a:hlinkClick r:id="rId8"/>
              </a:rPr>
              <a:t>Complete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hlinkClick r:id="rId9"/>
              </a:rPr>
              <a:t>Manuscriptorium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…</a:t>
            </a:r>
          </a:p>
          <a:p>
            <a:pPr eaLnBrk="1" hangingPunct="1">
              <a:lnSpc>
                <a:spcPct val="11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EIZ na MU, Portál EIZ 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3"/>
              </a:rPr>
              <a:t>http://</a:t>
            </a:r>
            <a:r>
              <a:rPr lang="cs-CZ" altLang="cs-CZ" smtClean="0">
                <a:latin typeface="Arial" charset="0"/>
                <a:hlinkClick r:id="rId3"/>
              </a:rPr>
              <a:t>ezdroje</a:t>
            </a:r>
            <a:r>
              <a:rPr lang="cs-CZ" altLang="cs-CZ" smtClean="0">
                <a:hlinkClick r:id="rId3"/>
              </a:rPr>
              <a:t>.muni.cz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DB pro vědu, výzkum a výuku na MU</a:t>
            </a:r>
          </a:p>
          <a:p>
            <a:pPr eaLnBrk="1" hangingPunct="1"/>
            <a:r>
              <a:rPr lang="cs-CZ" altLang="cs-CZ" smtClean="0"/>
              <a:t>9 fakult, 12 základních oborů</a:t>
            </a:r>
          </a:p>
          <a:p>
            <a:pPr eaLnBrk="1" hangingPunct="1"/>
            <a:r>
              <a:rPr lang="cs-CZ" altLang="cs-CZ" smtClean="0"/>
              <a:t>dělení</a:t>
            </a:r>
          </a:p>
          <a:p>
            <a:pPr lvl="1" eaLnBrk="1" hangingPunct="1"/>
            <a:r>
              <a:rPr lang="cs-CZ" altLang="cs-CZ" smtClean="0"/>
              <a:t>abc, fakulty, obory, typy, zkušební přístupy (free trials)</a:t>
            </a:r>
          </a:p>
          <a:p>
            <a:pPr eaLnBrk="1" hangingPunct="1"/>
            <a:r>
              <a:rPr lang="cs-CZ" altLang="cs-CZ" smtClean="0"/>
              <a:t>podpora </a:t>
            </a:r>
            <a:r>
              <a:rPr lang="cs-CZ" altLang="cs-CZ" smtClean="0">
                <a:hlinkClick r:id="rId4"/>
              </a:rPr>
              <a:t>vzdáleného přístupu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VPN, proxy, EZproxy</a:t>
            </a:r>
          </a:p>
          <a:p>
            <a:pPr eaLnBrk="1" hangingPunct="1"/>
            <a:r>
              <a:rPr lang="cs-CZ" altLang="cs-CZ" smtClean="0"/>
              <a:t>fakultní portály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Databázová</a:t>
            </a:r>
            <a:br>
              <a:rPr lang="cs-CZ" altLang="cs-CZ" sz="7200" smtClean="0">
                <a:solidFill>
                  <a:srgbClr val="FFFF00"/>
                </a:solidFill>
              </a:rPr>
            </a:br>
            <a:r>
              <a:rPr lang="cs-CZ" altLang="cs-CZ" sz="7200" smtClean="0">
                <a:solidFill>
                  <a:srgbClr val="FFFF00"/>
                </a:solidFill>
              </a:rPr>
              <a:t>centra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jsou databázová centra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komerční instituce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zdrojů od různých producentů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zdroje na jednom místě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jednotné uživatelské rozhraní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smluvní vztah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008000"/>
                </a:solidFill>
              </a:rPr>
              <a:t>poskytovatel </a:t>
            </a:r>
            <a:r>
              <a:rPr lang="cs-CZ" altLang="cs-CZ" smtClean="0">
                <a:solidFill>
                  <a:srgbClr val="008000"/>
                </a:solidFill>
                <a:sym typeface="Wingdings" pitchFamily="2" charset="2"/>
              </a:rPr>
              <a:t> zprostředkovatel</a:t>
            </a:r>
            <a:endParaRPr lang="cs-CZ" altLang="cs-CZ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FF1901"/>
                </a:solidFill>
                <a:sym typeface="Wingdings" pitchFamily="2" charset="2"/>
              </a:rPr>
              <a:t>poskytovatel  koncový uživatel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Telnet x web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+ přidaná hodnota =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 DBC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rešerše on-line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primárních dokumentů (stažení, vytištění,…)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průběžná aktualizace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zasílání krátkých zpráv o nových produktech, službách a dění v DBC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podpora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školení, dokumentace a manuály, výukové programy, tréninkové DB, popisy DB,…</a:t>
            </a:r>
          </a:p>
          <a:p>
            <a:pPr eaLnBrk="1" hangingPunct="1">
              <a:lnSpc>
                <a:spcPct val="11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typické pro DBC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specifické dotazovací jazyky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příkazový řádek (Telnet)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grafické rozhraní – (ne)výhody???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dnes implementace WWW 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jednoduché a pokročilé vyhledávání, rejstříky, tezaury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výstupy – TXT, HTML, PDF, RTF, XML,…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Historie DBC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počátky v 60. letech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sítě jako SPRINTNET, NEXTEL, DATEX-P,… 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později přes internet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>
                <a:hlinkClick r:id="rId2"/>
              </a:rPr>
              <a:t>http://www.dialog.com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vznik 1966, první světové DBC</a:t>
            </a:r>
          </a:p>
          <a:p>
            <a:pPr eaLnBrk="1" hangingPunct="1"/>
            <a:r>
              <a:rPr lang="cs-CZ" altLang="cs-CZ" sz="2400" smtClean="0"/>
              <a:t>obchod a finance, strojírenství, právo, lékařství, zemědělství, chemie, farmacie…</a:t>
            </a:r>
            <a:r>
              <a:rPr lang="cs-CZ" altLang="cs-CZ" sz="2600" smtClean="0"/>
              <a:t> </a:t>
            </a:r>
          </a:p>
          <a:p>
            <a:pPr eaLnBrk="1" hangingPunct="1"/>
            <a:r>
              <a:rPr lang="cs-CZ" altLang="cs-CZ" sz="2600" smtClean="0"/>
              <a:t>články a zprávy</a:t>
            </a:r>
          </a:p>
          <a:p>
            <a:pPr lvl="1" eaLnBrk="1" hangingPunct="1"/>
            <a:r>
              <a:rPr lang="cs-CZ" altLang="cs-CZ" sz="2000" smtClean="0"/>
              <a:t>noviny, časopisy, zpravodajství, obchodní publikace, výzkumy a analýzy, repozitáře vědeckých a technických dat, patentů, obchodních značek, zákony a vládní nařízení</a:t>
            </a:r>
          </a:p>
          <a:p>
            <a:pPr eaLnBrk="1" hangingPunct="1"/>
            <a:r>
              <a:rPr lang="cs-CZ" altLang="cs-CZ" sz="2600" smtClean="0"/>
              <a:t>služby:</a:t>
            </a:r>
          </a:p>
          <a:p>
            <a:pPr lvl="1" eaLnBrk="1" hangingPunct="1"/>
            <a:r>
              <a:rPr lang="cs-CZ" altLang="cs-CZ" sz="2000" smtClean="0"/>
              <a:t>Dialog (USA) a DataStar (SWI) </a:t>
            </a:r>
          </a:p>
          <a:p>
            <a:pPr eaLnBrk="1" hangingPunct="1"/>
            <a:r>
              <a:rPr lang="cs-CZ" altLang="cs-CZ" sz="2600" smtClean="0"/>
              <a:t>dnes součástí skupiny Proquest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 x Datastar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různé dotazovací jazyky, odlišná webová rozhraní</a:t>
            </a:r>
          </a:p>
          <a:p>
            <a:pPr eaLnBrk="1" hangingPunct="1"/>
            <a:r>
              <a:rPr lang="cs-CZ" altLang="cs-CZ" smtClean="0"/>
              <a:t>Telnet i web</a:t>
            </a:r>
          </a:p>
          <a:p>
            <a:pPr eaLnBrk="1" hangingPunct="1"/>
            <a:r>
              <a:rPr lang="cs-CZ" altLang="cs-CZ" smtClean="0"/>
              <a:t>doplňkové služby</a:t>
            </a:r>
          </a:p>
          <a:p>
            <a:pPr lvl="1" eaLnBrk="1" hangingPunct="1"/>
            <a:r>
              <a:rPr lang="cs-CZ" altLang="cs-CZ" smtClean="0"/>
              <a:t>např. DIALORDER – zaslání dokumentu dle požadavků uživatele (e-mail, tisk, fax,…)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Citační rejstříky</a:t>
            </a:r>
            <a:endParaRPr lang="uk-UA" altLang="cs-CZ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STN International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spolupracující centra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FIZ Karlsruhe</a:t>
            </a:r>
            <a:r>
              <a:rPr lang="cs-CZ" altLang="cs-CZ" smtClean="0"/>
              <a:t> (GER)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JICST</a:t>
            </a:r>
            <a:r>
              <a:rPr lang="cs-CZ" altLang="cs-CZ" smtClean="0"/>
              <a:t> (JAP)</a:t>
            </a:r>
          </a:p>
          <a:p>
            <a:pPr lvl="1" eaLnBrk="1" hangingPunct="1"/>
            <a:r>
              <a:rPr lang="cs-CZ" altLang="cs-CZ" smtClean="0">
                <a:hlinkClick r:id="rId4"/>
              </a:rPr>
              <a:t>CAS</a:t>
            </a:r>
            <a:r>
              <a:rPr lang="cs-CZ" altLang="cs-CZ" smtClean="0"/>
              <a:t> – Chemical Abstract Services (USA)</a:t>
            </a:r>
          </a:p>
          <a:p>
            <a:pPr eaLnBrk="1" hangingPunct="1"/>
            <a:r>
              <a:rPr lang="cs-CZ" altLang="cs-CZ" smtClean="0"/>
              <a:t>univerzální DBC</a:t>
            </a:r>
          </a:p>
          <a:p>
            <a:pPr eaLnBrk="1" hangingPunct="1"/>
            <a:r>
              <a:rPr lang="cs-CZ" altLang="cs-CZ" smtClean="0"/>
              <a:t>patentové informace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Questel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http://www.questel.orbit.com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obchod, finance, marketing, právo, lidské zdroje, informační technologie</a:t>
            </a:r>
          </a:p>
          <a:p>
            <a:pPr eaLnBrk="1" hangingPunct="1"/>
            <a:r>
              <a:rPr lang="cs-CZ" altLang="cs-CZ" dirty="0" smtClean="0"/>
              <a:t>patentové </a:t>
            </a:r>
            <a:r>
              <a:rPr lang="cs-CZ" altLang="cs-CZ" dirty="0" err="1" smtClean="0"/>
              <a:t>info</a:t>
            </a:r>
            <a:r>
              <a:rPr lang="cs-CZ" altLang="cs-CZ" dirty="0" smtClean="0"/>
              <a:t> + obchodní značky</a:t>
            </a:r>
          </a:p>
          <a:p>
            <a:pPr eaLnBrk="1" hangingPunct="1"/>
            <a:r>
              <a:rPr lang="cs-CZ" altLang="cs-CZ" dirty="0" smtClean="0"/>
              <a:t>univerzální DB FRANCIS a PASCAL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GENIOS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http://www.genios.de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obchod, finance, technologie</a:t>
            </a:r>
          </a:p>
          <a:p>
            <a:pPr eaLnBrk="1" hangingPunct="1"/>
            <a:r>
              <a:rPr lang="cs-CZ" altLang="cs-CZ" smtClean="0"/>
              <a:t>zaměření na německou provenienci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GBI - German Business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http://www.gbi.de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finance, technologie</a:t>
            </a:r>
          </a:p>
          <a:p>
            <a:pPr eaLnBrk="1" hangingPunct="1"/>
            <a:r>
              <a:rPr lang="cs-CZ" altLang="cs-CZ" smtClean="0"/>
              <a:t>+ společenské a humanitní vědy</a:t>
            </a:r>
          </a:p>
          <a:p>
            <a:pPr eaLnBrk="1" hangingPunct="1"/>
            <a:r>
              <a:rPr lang="cs-CZ" altLang="cs-CZ" smtClean="0"/>
              <a:t>m.j. zaměření také na dokumenty z Východní Evropy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Wilson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http://wilsonweb.hwwilson.com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znám svou CD produkcí</a:t>
            </a:r>
          </a:p>
          <a:p>
            <a:pPr eaLnBrk="1" hangingPunct="1"/>
            <a:r>
              <a:rPr lang="cs-CZ" altLang="cs-CZ" smtClean="0"/>
              <a:t>webové rozhraní</a:t>
            </a:r>
          </a:p>
          <a:p>
            <a:pPr eaLnBrk="1" hangingPunct="1"/>
            <a:r>
              <a:rPr lang="cs-CZ" altLang="cs-CZ" smtClean="0"/>
              <a:t>multioborový</a:t>
            </a:r>
          </a:p>
          <a:p>
            <a:pPr lvl="1" eaLnBrk="1" hangingPunct="1"/>
            <a:r>
              <a:rPr lang="cs-CZ" altLang="cs-CZ" smtClean="0"/>
              <a:t>obchod, ekonomie, aplikované vědy, technologie,…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OCLC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http://www.oclc.org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světový producent odborných informací, také DBC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= největší bibliografická DB na světě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Báze dat bází dat (BDBD)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evidence a popis primárních DB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70. léta – tištěná podoba, v časopisu Bulletin </a:t>
            </a:r>
            <a:r>
              <a:rPr lang="cs-CZ" altLang="cs-CZ" sz="2200" dirty="0" err="1" smtClean="0"/>
              <a:t>of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the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American</a:t>
            </a:r>
            <a:r>
              <a:rPr lang="cs-CZ" altLang="cs-CZ" sz="2200" dirty="0" smtClean="0"/>
              <a:t> Society </a:t>
            </a:r>
            <a:r>
              <a:rPr lang="cs-CZ" altLang="cs-CZ" sz="2200" dirty="0" err="1" smtClean="0"/>
              <a:t>for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Information</a:t>
            </a:r>
            <a:r>
              <a:rPr lang="cs-CZ" altLang="cs-CZ" sz="2200" dirty="0" smtClean="0"/>
              <a:t> Science (300 DB)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80. léta – elektronická podoba, Gale </a:t>
            </a:r>
            <a:r>
              <a:rPr lang="cs-CZ" altLang="cs-CZ" sz="2200" dirty="0" err="1" smtClean="0"/>
              <a:t>Research</a:t>
            </a:r>
            <a:r>
              <a:rPr lang="cs-CZ" altLang="cs-CZ" sz="2200" dirty="0" smtClean="0"/>
              <a:t> Inc. (5000 DB)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současnost – </a:t>
            </a:r>
            <a:r>
              <a:rPr lang="cs-CZ" altLang="cs-CZ" sz="2200" u="sng" dirty="0" smtClean="0">
                <a:solidFill>
                  <a:srgbClr val="008000"/>
                </a:solidFill>
              </a:rPr>
              <a:t>GDDB - 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Gale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Directory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of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Databases</a:t>
            </a:r>
            <a:endParaRPr lang="cs-CZ" altLang="cs-CZ" sz="2200" u="sng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zahrnuje </a:t>
            </a:r>
            <a:r>
              <a:rPr lang="cs-CZ" altLang="cs-CZ" sz="2000" dirty="0" err="1" smtClean="0"/>
              <a:t>info</a:t>
            </a:r>
            <a:r>
              <a:rPr lang="cs-CZ" altLang="cs-CZ" sz="2000" dirty="0" smtClean="0"/>
              <a:t> o DB, producentech, </a:t>
            </a:r>
            <a:r>
              <a:rPr lang="cs-CZ" altLang="cs-CZ" sz="2000" dirty="0" err="1" smtClean="0"/>
              <a:t>dodavatelech</a:t>
            </a:r>
            <a:r>
              <a:rPr lang="cs-CZ" altLang="cs-CZ" sz="2000" dirty="0" smtClean="0"/>
              <a:t> + ceny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6 měsíční aktualizace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13 000 </a:t>
            </a:r>
            <a:r>
              <a:rPr lang="cs-CZ" altLang="cs-CZ" sz="2000" dirty="0" err="1" smtClean="0"/>
              <a:t>inf</a:t>
            </a:r>
            <a:r>
              <a:rPr lang="cs-CZ" altLang="cs-CZ" sz="2000" dirty="0" smtClean="0"/>
              <a:t>. produktů v 5 300 DB ve více než 820 DBC, 3 500 DB na CD a jiných médiích, přes 5 500 organizací, systémů a služeb v oblasti produkce a distribuce elektronických informací, 2 300 telekomunikačních organizací, systémů a služeb </a:t>
            </a: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Více info o 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2"/>
              </a:rPr>
              <a:t>EIZ : služby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3"/>
              </a:rPr>
              <a:t>Vyhledávání informací III : dialogové služby světových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Vlasák – </a:t>
            </a:r>
            <a:r>
              <a:rPr lang="cs-CZ" altLang="cs-CZ" sz="2400" dirty="0" smtClean="0">
                <a:hlinkClick r:id="rId4"/>
              </a:rPr>
              <a:t>Světové informační systémy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E. </a:t>
            </a:r>
            <a:r>
              <a:rPr lang="cs-CZ" altLang="cs-CZ" sz="2400" dirty="0" err="1" smtClean="0"/>
              <a:t>Bratková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hlinkClick r:id="rId5"/>
              </a:rPr>
              <a:t>Databáze databází</a:t>
            </a:r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J. </a:t>
            </a:r>
            <a:r>
              <a:rPr lang="cs-CZ" altLang="cs-CZ" sz="2400" dirty="0" err="1" smtClean="0"/>
              <a:t>Machonská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hlinkClick r:id="rId6"/>
              </a:rPr>
              <a:t>Cenová politika databázových center : Historie a současnost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>
                <a:hlinkClick r:id="rId7"/>
              </a:rPr>
              <a:t>Databázová centra </a:t>
            </a:r>
            <a:r>
              <a:rPr lang="cs-CZ" altLang="cs-CZ" sz="2400" dirty="0" smtClean="0"/>
              <a:t>(e-</a:t>
            </a:r>
            <a:r>
              <a:rPr lang="cs-CZ" altLang="cs-CZ" sz="2400" dirty="0" err="1" smtClean="0"/>
              <a:t>learning</a:t>
            </a:r>
            <a:r>
              <a:rPr lang="cs-CZ" altLang="cs-CZ" sz="2400" dirty="0" smtClean="0"/>
              <a:t> ČVUT)</a:t>
            </a:r>
          </a:p>
          <a:p>
            <a:pPr eaLnBrk="1" hangingPunct="1"/>
            <a:r>
              <a:rPr lang="cs-CZ" altLang="cs-CZ" sz="2600" dirty="0" smtClean="0">
                <a:sym typeface="Wingdings" pitchFamily="2" charset="2"/>
                <a:hlinkClick r:id="rId8"/>
              </a:rPr>
              <a:t>definice TDKIV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Příště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katalogy</a:t>
            </a:r>
          </a:p>
          <a:p>
            <a:pPr eaLnBrk="1" hangingPunct="1"/>
            <a:r>
              <a:rPr lang="cs-CZ" altLang="cs-CZ" smtClean="0"/>
              <a:t>informační brány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pic>
        <p:nvPicPr>
          <p:cNvPr id="36870" name="Picture 6" descr="OPVK_MU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Web of Science</a:t>
            </a:r>
            <a:endParaRPr lang="cs-CZ" altLang="cs-CZ" sz="32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produkuje Thomson Reuters, ISI WoK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soubor citačních rejstříků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Science Citation Index (záznamy od 1900)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Social Science Citation Index (1956)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Arts and Humanities Citation Index (1975)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Web Citation Index (volné zdroje)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pouze bibliografické údaje + citace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impact factor (Journal Citation Reports)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důraz na kvalitu zdrojů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jen články z nejkvalitnějších vědeckých časopisů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propojení s EndNoteWeb</a:t>
            </a:r>
          </a:p>
        </p:txBody>
      </p:sp>
      <p:pic>
        <p:nvPicPr>
          <p:cNvPr id="61445" name="Picture 5" descr="webofs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15888"/>
            <a:ext cx="158432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Scopus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produkuje Elsevier</a:t>
            </a:r>
          </a:p>
          <a:p>
            <a:r>
              <a:rPr lang="cs-CZ" altLang="cs-CZ" smtClean="0">
                <a:latin typeface="Arial" charset="0"/>
              </a:rPr>
              <a:t>služby jako WoS</a:t>
            </a:r>
          </a:p>
          <a:p>
            <a:r>
              <a:rPr lang="cs-CZ" altLang="cs-CZ" smtClean="0">
                <a:latin typeface="Arial" charset="0"/>
              </a:rPr>
              <a:t>orientace na evropské zdroje</a:t>
            </a:r>
          </a:p>
          <a:p>
            <a:r>
              <a:rPr lang="cs-CZ" altLang="cs-CZ" smtClean="0">
                <a:latin typeface="Arial" charset="0"/>
              </a:rPr>
              <a:t>funkce Citation Tracker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autorů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institucí</a:t>
            </a:r>
          </a:p>
          <a:p>
            <a:r>
              <a:rPr lang="cs-CZ" altLang="cs-CZ" smtClean="0">
                <a:latin typeface="Arial" charset="0"/>
              </a:rPr>
              <a:t>h-index</a:t>
            </a:r>
          </a:p>
        </p:txBody>
      </p:sp>
      <p:pic>
        <p:nvPicPr>
          <p:cNvPr id="65541" name="Picture 5" descr="scopu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3375"/>
            <a:ext cx="207486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CiteBase</a:t>
            </a:r>
            <a:endParaRPr lang="cs-CZ" altLang="cs-CZ" sz="32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volně dostupný</a:t>
            </a:r>
          </a:p>
          <a:p>
            <a:r>
              <a:rPr lang="cs-CZ" altLang="cs-CZ" smtClean="0">
                <a:latin typeface="Arial" charset="0"/>
              </a:rPr>
              <a:t>v rámci projektu OpCit</a:t>
            </a:r>
          </a:p>
          <a:p>
            <a:r>
              <a:rPr lang="cs-CZ" altLang="cs-CZ" smtClean="0">
                <a:latin typeface="Arial" charset="0"/>
              </a:rPr>
              <a:t>záznamy z volně dostupných archivů</a:t>
            </a:r>
          </a:p>
          <a:p>
            <a:r>
              <a:rPr lang="cs-CZ" altLang="cs-CZ" smtClean="0">
                <a:latin typeface="Arial" charset="0"/>
              </a:rPr>
              <a:t>protokol OAI-PMH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 action="ppaction://hlinkfile"/>
              </a:rPr>
              <a:t>CiteSeer X</a:t>
            </a:r>
            <a:endParaRPr lang="cs-CZ" altLang="cs-CZ" sz="320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provozuje University of Pensylvania</a:t>
            </a:r>
          </a:p>
          <a:p>
            <a:r>
              <a:rPr lang="cs-CZ" altLang="cs-CZ" smtClean="0">
                <a:latin typeface="Arial" charset="0"/>
              </a:rPr>
              <a:t>volně dostupný</a:t>
            </a:r>
          </a:p>
          <a:p>
            <a:r>
              <a:rPr lang="cs-CZ" altLang="cs-CZ" smtClean="0">
                <a:latin typeface="Arial" charset="0"/>
              </a:rPr>
              <a:t>PC a informační věda</a:t>
            </a:r>
          </a:p>
          <a:p>
            <a:r>
              <a:rPr lang="cs-CZ" altLang="cs-CZ" smtClean="0">
                <a:latin typeface="Arial" charset="0"/>
              </a:rPr>
              <a:t>moderní technické řešení</a:t>
            </a:r>
          </a:p>
          <a:p>
            <a:pPr lvl="1"/>
            <a:r>
              <a:rPr lang="cs-CZ" altLang="cs-CZ" smtClean="0">
                <a:latin typeface="Arial" charset="0"/>
              </a:rPr>
              <a:t>odkoupil Thomson Reuters pro Web Citation Index</a:t>
            </a:r>
          </a:p>
        </p:txBody>
      </p:sp>
      <p:pic>
        <p:nvPicPr>
          <p:cNvPr id="62469" name="Picture 5" descr="http://citeseerx.ist.psu.edu/images/csx_logo_fro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188913"/>
            <a:ext cx="1090612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Ostatní</a:t>
            </a:r>
            <a:r>
              <a:rPr lang="cs-CZ" altLang="cs-CZ" sz="7200" dirty="0" smtClean="0">
                <a:solidFill>
                  <a:srgbClr val="FFFF00"/>
                </a:solidFill>
              </a:rPr>
              <a:t/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e-zdroje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ULRICH´s Periodicals Directory</a:t>
            </a:r>
            <a:endParaRPr lang="cs-CZ" altLang="cs-CZ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největší databáze bibliografických údajů o časopisech a ročenkách</a:t>
            </a:r>
          </a:p>
          <a:p>
            <a:pPr lvl="1" eaLnBrk="1" hangingPunct="1"/>
            <a:r>
              <a:rPr lang="cs-CZ" altLang="cs-CZ" smtClean="0"/>
              <a:t>název, vydavatel + kontakt, rok prvního vydání, ISSN, místo vzniku, periodicita, rozměry, cena, forma vydávání, typ časopisu, jazyk, homepage, RSS,…</a:t>
            </a:r>
          </a:p>
          <a:p>
            <a:pPr eaLnBrk="1" hangingPunct="1"/>
            <a:r>
              <a:rPr lang="cs-CZ" altLang="cs-CZ" smtClean="0"/>
              <a:t>obsahy - čísla a články (ne FT!!!)</a:t>
            </a:r>
          </a:p>
          <a:p>
            <a:pPr eaLnBrk="1" hangingPunct="1"/>
            <a:r>
              <a:rPr lang="cs-CZ" altLang="cs-CZ" smtClean="0"/>
              <a:t>zastoupení v databázích</a:t>
            </a:r>
          </a:p>
          <a:p>
            <a:pPr lvl="1"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11125"/>
            <a:ext cx="16859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Europa</a:t>
            </a:r>
            <a:r>
              <a:rPr lang="cs-CZ" altLang="cs-CZ" sz="3200" smtClean="0"/>
              <a:t> - portál 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informační služba o EU</a:t>
            </a:r>
          </a:p>
          <a:p>
            <a:pPr eaLnBrk="1" hangingPunct="1"/>
            <a:r>
              <a:rPr lang="cs-CZ" altLang="cs-CZ" smtClean="0"/>
              <a:t>obsah</a:t>
            </a:r>
          </a:p>
          <a:p>
            <a:pPr lvl="1" eaLnBrk="1" hangingPunct="1"/>
            <a:r>
              <a:rPr lang="cs-CZ" altLang="cs-CZ" smtClean="0"/>
              <a:t>základní info o EU, info pro občany, dokumenty EU, představení politik EU, legislativa EU,…</a:t>
            </a:r>
          </a:p>
          <a:p>
            <a:pPr eaLnBrk="1" hangingPunct="1"/>
            <a:r>
              <a:rPr lang="cs-CZ" altLang="cs-CZ" smtClean="0"/>
              <a:t>ve všech jazycích EU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2095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3665</TotalTime>
  <Words>914</Words>
  <Application>Microsoft Office PowerPoint</Application>
  <PresentationFormat>Předvádění na obrazovce (4:3)</PresentationFormat>
  <Paragraphs>176</Paragraphs>
  <Slides>29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Citační rejstříky</vt:lpstr>
      <vt:lpstr>Web of Science</vt:lpstr>
      <vt:lpstr>Scopus</vt:lpstr>
      <vt:lpstr>CiteBase</vt:lpstr>
      <vt:lpstr>CiteSeer X</vt:lpstr>
      <vt:lpstr>Ostatní e-zdroje</vt:lpstr>
      <vt:lpstr>ULRICH´s Periodicals Directory</vt:lpstr>
      <vt:lpstr>Europa - portál EU</vt:lpstr>
      <vt:lpstr>EUR-Lex</vt:lpstr>
      <vt:lpstr>Další zdroje</vt:lpstr>
      <vt:lpstr>EIZ na MU, Portál EIZ MU</vt:lpstr>
      <vt:lpstr>Databázová centra</vt:lpstr>
      <vt:lpstr>Co jsou databázová centra</vt:lpstr>
      <vt:lpstr>Služby DBC</vt:lpstr>
      <vt:lpstr>Co je typické pro DBC</vt:lpstr>
      <vt:lpstr>Historie DBC</vt:lpstr>
      <vt:lpstr>Dialog</vt:lpstr>
      <vt:lpstr>Dialog x Datastar</vt:lpstr>
      <vt:lpstr>STN International</vt:lpstr>
      <vt:lpstr>Questel</vt:lpstr>
      <vt:lpstr>GENIOS</vt:lpstr>
      <vt:lpstr>GBI - German Business Information</vt:lpstr>
      <vt:lpstr>Wilson</vt:lpstr>
      <vt:lpstr>OCLC</vt:lpstr>
      <vt:lpstr>Báze dat bází dat (BDBD)</vt:lpstr>
      <vt:lpstr>Více info o DBC</vt:lpstr>
      <vt:lpstr>Příště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162</cp:revision>
  <dcterms:created xsi:type="dcterms:W3CDTF">2008-06-02T21:04:14Z</dcterms:created>
  <dcterms:modified xsi:type="dcterms:W3CDTF">2013-10-04T10:22:44Z</dcterms:modified>
</cp:coreProperties>
</file>