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400" r:id="rId2"/>
    <p:sldId id="353" r:id="rId3"/>
    <p:sldId id="354" r:id="rId4"/>
    <p:sldId id="356" r:id="rId5"/>
    <p:sldId id="359" r:id="rId6"/>
    <p:sldId id="358" r:id="rId7"/>
    <p:sldId id="357" r:id="rId8"/>
    <p:sldId id="388" r:id="rId9"/>
    <p:sldId id="355" r:id="rId10"/>
    <p:sldId id="360" r:id="rId11"/>
    <p:sldId id="361" r:id="rId12"/>
    <p:sldId id="362" r:id="rId13"/>
    <p:sldId id="365" r:id="rId14"/>
    <p:sldId id="366" r:id="rId15"/>
    <p:sldId id="367" r:id="rId16"/>
    <p:sldId id="379" r:id="rId17"/>
    <p:sldId id="384" r:id="rId18"/>
    <p:sldId id="373" r:id="rId19"/>
    <p:sldId id="396" r:id="rId20"/>
    <p:sldId id="401" r:id="rId21"/>
    <p:sldId id="393" r:id="rId22"/>
    <p:sldId id="372" r:id="rId23"/>
    <p:sldId id="375" r:id="rId24"/>
    <p:sldId id="394" r:id="rId25"/>
    <p:sldId id="370" r:id="rId26"/>
    <p:sldId id="371" r:id="rId27"/>
    <p:sldId id="397" r:id="rId28"/>
    <p:sldId id="395" r:id="rId29"/>
    <p:sldId id="399" r:id="rId30"/>
    <p:sldId id="385" r:id="rId31"/>
    <p:sldId id="376" r:id="rId32"/>
    <p:sldId id="377" r:id="rId33"/>
    <p:sldId id="378" r:id="rId34"/>
    <p:sldId id="381" r:id="rId35"/>
    <p:sldId id="386" r:id="rId36"/>
    <p:sldId id="390" r:id="rId37"/>
    <p:sldId id="391" r:id="rId38"/>
    <p:sldId id="383" r:id="rId39"/>
    <p:sldId id="380" r:id="rId40"/>
    <p:sldId id="392" r:id="rId41"/>
    <p:sldId id="398" r:id="rId42"/>
    <p:sldId id="387" r:id="rId43"/>
    <p:sldId id="318" r:id="rId44"/>
    <p:sldId id="258" r:id="rId4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365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5DE83D5-7E53-4BA9-8C93-B998020A5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04AEC-27B0-489E-BFAD-40000B76C456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9A7CD6-4F21-4B70-BA47-04FE10DA705D}" type="slidenum">
              <a:rPr lang="ru-RU" altLang="cs-CZ"/>
              <a:pPr eaLnBrk="1" hangingPunct="1"/>
              <a:t>17</a:t>
            </a:fld>
            <a:endParaRPr lang="ru-RU" altLang="cs-CZ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3E0C1B-7452-479B-9720-F9D6B7305701}" type="slidenum">
              <a:rPr lang="ru-RU" altLang="cs-CZ"/>
              <a:pPr eaLnBrk="1" hangingPunct="1"/>
              <a:t>30</a:t>
            </a:fld>
            <a:endParaRPr lang="ru-RU" altLang="cs-CZ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33B389-2296-43A6-A3AE-5AAD294B513F}" type="slidenum">
              <a:rPr lang="ru-RU" altLang="cs-CZ"/>
              <a:pPr eaLnBrk="1" hangingPunct="1"/>
              <a:t>35</a:t>
            </a:fld>
            <a:endParaRPr lang="ru-RU" altLang="cs-CZ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C6AE22-74BB-4D78-B277-8B80D2AA94AE}" type="slidenum">
              <a:rPr lang="ru-RU" altLang="cs-CZ"/>
              <a:pPr eaLnBrk="1" hangingPunct="1"/>
              <a:t>44</a:t>
            </a:fld>
            <a:endParaRPr lang="ru-RU" altLang="cs-CZ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77779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92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23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17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962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6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83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36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9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4077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352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openlibrary.org/dev/docs/api/covers" TargetMode="External"/><Relationship Id="rId3" Type="http://schemas.openxmlformats.org/officeDocument/2006/relationships/hyperlink" Target="http://aleph.muni.cz/F/?func=find-b&amp;request=rss&amp;find_code=WRD&amp;adjacent=N&amp;local_base=FSS&amp;x=0&amp;y=0&amp;filter_code_1=WLN&amp;filter_request_1=&amp;filter_code_2=WYR&amp;filter_request_2=&amp;filter_code_3=WYR&amp;filter_request_3=&amp;filter_code_4=WFM&amp;filter_request_4=&amp;filter_code_4=GN" TargetMode="External"/><Relationship Id="rId7" Type="http://schemas.openxmlformats.org/officeDocument/2006/relationships/hyperlink" Target="http://www.obalkyknih.cz/" TargetMode="External"/><Relationship Id="rId2" Type="http://schemas.openxmlformats.org/officeDocument/2006/relationships/hyperlink" Target="http://aleph.vkol.cz/F/?func=full-set-set&amp;set_number=011253&amp;set_entry=000005&amp;format=9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yndetics.com/" TargetMode="External"/><Relationship Id="rId5" Type="http://schemas.openxmlformats.org/officeDocument/2006/relationships/hyperlink" Target="http://aws.amazon.com/documentation/" TargetMode="External"/><Relationship Id="rId4" Type="http://schemas.openxmlformats.org/officeDocument/2006/relationships/hyperlink" Target="http://knihovna.phil.muni.cz/katalog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rialssolutions.com/en/services/aquabrowse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gram.cz/article.do?articleId=1442" TargetMode="External"/><Relationship Id="rId2" Type="http://schemas.openxmlformats.org/officeDocument/2006/relationships/hyperlink" Target="http://cs.wikipedia.org/wiki/Vyhled%C3%A1vac%C3%AD_oper%C3%A1tor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oc.gov/standards/sru/sru1-1archive/cql.html" TargetMode="External"/><Relationship Id="rId4" Type="http://schemas.openxmlformats.org/officeDocument/2006/relationships/hyperlink" Target="http://www.indexdata.com/yaz/doc/tools.html#CCL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avius.cz/REKSinfo.htm" TargetMode="External"/><Relationship Id="rId13" Type="http://schemas.openxmlformats.org/officeDocument/2006/relationships/hyperlink" Target="http://www.kpsys.cz/verbis/index.php/cs/ct-menu-item-16/ct-menu-item-35" TargetMode="External"/><Relationship Id="rId3" Type="http://schemas.openxmlformats.org/officeDocument/2006/relationships/hyperlink" Target="http://aleph.muni.cz/" TargetMode="External"/><Relationship Id="rId7" Type="http://schemas.openxmlformats.org/officeDocument/2006/relationships/hyperlink" Target="http://www.clavius.cz/" TargetMode="External"/><Relationship Id="rId12" Type="http://schemas.openxmlformats.org/officeDocument/2006/relationships/hyperlink" Target="http://www.kpsys.cz/" TargetMode="External"/><Relationship Id="rId2" Type="http://schemas.openxmlformats.org/officeDocument/2006/relationships/hyperlink" Target="http://aleph.cuni.cz/" TargetMode="External"/><Relationship Id="rId16" Type="http://schemas.openxmlformats.org/officeDocument/2006/relationships/hyperlink" Target="http://www.knihovny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series.cuni.cz/" TargetMode="External"/><Relationship Id="rId11" Type="http://schemas.openxmlformats.org/officeDocument/2006/relationships/hyperlink" Target="http://www.knihovnatabor.cz/aktuality/nova-verze-on-line-katalogu-carmen/" TargetMode="External"/><Relationship Id="rId5" Type="http://schemas.openxmlformats.org/officeDocument/2006/relationships/hyperlink" Target="http://aleph.mzk.cz/" TargetMode="External"/><Relationship Id="rId15" Type="http://schemas.openxmlformats.org/officeDocument/2006/relationships/hyperlink" Target="http://katalog.mendelu.cz/" TargetMode="External"/><Relationship Id="rId10" Type="http://schemas.openxmlformats.org/officeDocument/2006/relationships/hyperlink" Target="http://katalog.kjm.cz:8080/Carmen/" TargetMode="External"/><Relationship Id="rId4" Type="http://schemas.openxmlformats.org/officeDocument/2006/relationships/hyperlink" Target="http://aleph.vkol.cz/" TargetMode="External"/><Relationship Id="rId9" Type="http://schemas.openxmlformats.org/officeDocument/2006/relationships/hyperlink" Target="https://play.google.com/store/apps/details?id=lanius.smartkatalog2" TargetMode="External"/><Relationship Id="rId14" Type="http://schemas.openxmlformats.org/officeDocument/2006/relationships/hyperlink" Target="http://katalog.kfbz.cz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.uk/" TargetMode="External"/><Relationship Id="rId7" Type="http://schemas.openxmlformats.org/officeDocument/2006/relationships/hyperlink" Target="http://www.snk.sk/?on-line-katalog-snk" TargetMode="External"/><Relationship Id="rId2" Type="http://schemas.openxmlformats.org/officeDocument/2006/relationships/hyperlink" Target="http://www.libdex.com/countr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lr.ru/eng/opac/" TargetMode="External"/><Relationship Id="rId5" Type="http://schemas.openxmlformats.org/officeDocument/2006/relationships/hyperlink" Target="https://portal.d-nb.de/" TargetMode="External"/><Relationship Id="rId4" Type="http://schemas.openxmlformats.org/officeDocument/2006/relationships/hyperlink" Target="http://catalog.loc.gov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deca.com/byIndustry/media/libraries.html" TargetMode="External"/><Relationship Id="rId2" Type="http://schemas.openxmlformats.org/officeDocument/2006/relationships/hyperlink" Target="http://www.lib.ncsu.edu/catalo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vufind.mzk.cz/" TargetMode="External"/><Relationship Id="rId2" Type="http://schemas.openxmlformats.org/officeDocument/2006/relationships/hyperlink" Target="http://www.vufind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liblime.com/" TargetMode="External"/><Relationship Id="rId2" Type="http://schemas.openxmlformats.org/officeDocument/2006/relationships/hyperlink" Target="http://www.liblime.com/liblimekoh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oha-community.org/demo/" TargetMode="External"/><Relationship Id="rId5" Type="http://schemas.openxmlformats.org/officeDocument/2006/relationships/hyperlink" Target="http://www.liblime.com/demos" TargetMode="External"/><Relationship Id="rId4" Type="http://schemas.openxmlformats.org/officeDocument/2006/relationships/hyperlink" Target="http://search.athenscounty.lib.oh.us/cgi-bin/koha/opac-main.p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rialssolutions.com/en/services/aquabrowser/demo" TargetMode="External"/><Relationship Id="rId2" Type="http://schemas.openxmlformats.org/officeDocument/2006/relationships/hyperlink" Target="http://www.aquabrowser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demo.evergreencatalog.com/eg/opac/home" TargetMode="External"/><Relationship Id="rId2" Type="http://schemas.openxmlformats.org/officeDocument/2006/relationships/hyperlink" Target="http://www.open-il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ultidata.cz/produkty/prim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www.oclc.org/worldcatlocal/default.ht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thing.com/users.php" TargetMode="External"/><Relationship Id="rId2" Type="http://schemas.openxmlformats.org/officeDocument/2006/relationships/hyperlink" Target="http://www.librarything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openlibrary.org/b/OL6980091M/Tom_Sawyer_abroad." TargetMode="External"/><Relationship Id="rId2" Type="http://schemas.openxmlformats.org/officeDocument/2006/relationships/hyperlink" Target="http://www.openlibrary.org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thesocialopac.net/" TargetMode="External"/><Relationship Id="rId2" Type="http://schemas.openxmlformats.org/officeDocument/2006/relationships/hyperlink" Target="http://about.scriblio.net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karos.cz/opacy-nove-generace-ii-%E2%80%93-virgobeta-a-vufind" TargetMode="External"/><Relationship Id="rId2" Type="http://schemas.openxmlformats.org/officeDocument/2006/relationships/hyperlink" Target="http://www.ikaros.cz/opacy-nove-generace-i-%E2%80%93-aquabrowser-a-worldcat-loca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karos.cz/opacy-nove-generace-iv-%E2%80%93-scriblio-a-sopac" TargetMode="External"/><Relationship Id="rId4" Type="http://schemas.openxmlformats.org/officeDocument/2006/relationships/hyperlink" Target="http://www.ikaros.cz/opacy-nove-generace-iii-%E2%80%93-evergreen-a-koha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vkos.cz/data/xinha/sdruk/ks2012/KKS_2012_sbornik_final.pdf" TargetMode="External"/><Relationship Id="rId2" Type="http://schemas.openxmlformats.org/officeDocument/2006/relationships/hyperlink" Target="opensource.knihovna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aleph18.lib.cas.cz/F/?func=file&amp;file_name=find-b&amp;local_base=KNA" TargetMode="External"/><Relationship Id="rId3" Type="http://schemas.openxmlformats.org/officeDocument/2006/relationships/hyperlink" Target="http://www.caslin.cz/uvod/view?set_language=cs" TargetMode="External"/><Relationship Id="rId7" Type="http://schemas.openxmlformats.org/officeDocument/2006/relationships/hyperlink" Target="http://skuk.cuni.cz/" TargetMode="External"/><Relationship Id="rId2" Type="http://schemas.openxmlformats.org/officeDocument/2006/relationships/hyperlink" Target="http://skc.nkp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../../Documents%20and%20Settings/krcal/Local%20Settings/Temp/aleph.muni.cz" TargetMode="External"/><Relationship Id="rId5" Type="http://schemas.openxmlformats.org/officeDocument/2006/relationships/hyperlink" Target="http://195.47.9.6/opac" TargetMode="External"/><Relationship Id="rId10" Type="http://schemas.openxmlformats.org/officeDocument/2006/relationships/hyperlink" Target="http://sc.vpk.cz/cgi-bin/vpk/cat/find" TargetMode="External"/><Relationship Id="rId4" Type="http://schemas.openxmlformats.org/officeDocument/2006/relationships/hyperlink" Target="http://www.skat.cz/" TargetMode="External"/><Relationship Id="rId9" Type="http://schemas.openxmlformats.org/officeDocument/2006/relationships/hyperlink" Target="http://www.medvik.cz/medvik/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search.theeuropeanlibrary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karos.cz/rubrika/zahranicni-souborne-katalogy" TargetMode="External"/><Relationship Id="rId4" Type="http://schemas.openxmlformats.org/officeDocument/2006/relationships/hyperlink" Target="http://www.knihovny.net/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ebarchiv.cz/" TargetMode="External"/><Relationship Id="rId2" Type="http://schemas.openxmlformats.org/officeDocument/2006/relationships/hyperlink" Target="http://www.nkp.cz/o-knihovne/odborne-cinnosti/zpracovani-fondu/katalogizacni-politika/novcnb-uvod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ezb.nkp.cz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lin.cz/" TargetMode="External"/><Relationship Id="rId2" Type="http://schemas.openxmlformats.org/officeDocument/2006/relationships/hyperlink" Target="http://www.jib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kiv.jib.cz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eobibline.cz/" TargetMode="External"/><Relationship Id="rId13" Type="http://schemas.openxmlformats.org/officeDocument/2006/relationships/hyperlink" Target="http://www.czso.cz/csu/nsp.nsf/i/home" TargetMode="External"/><Relationship Id="rId3" Type="http://schemas.openxmlformats.org/officeDocument/2006/relationships/hyperlink" Target="http://europa.eu/index_cs.htm" TargetMode="External"/><Relationship Id="rId7" Type="http://schemas.openxmlformats.org/officeDocument/2006/relationships/hyperlink" Target="http://tech.jib.cz/" TargetMode="External"/><Relationship Id="rId12" Type="http://schemas.openxmlformats.org/officeDocument/2006/relationships/hyperlink" Target="http://www.econlib.cz/" TargetMode="External"/><Relationship Id="rId2" Type="http://schemas.openxmlformats.org/officeDocument/2006/relationships/hyperlink" Target="http://www.edu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us.jib.cz/" TargetMode="External"/><Relationship Id="rId11" Type="http://schemas.openxmlformats.org/officeDocument/2006/relationships/hyperlink" Target="http://www.agronavigator.cz/" TargetMode="External"/><Relationship Id="rId5" Type="http://schemas.openxmlformats.org/officeDocument/2006/relationships/hyperlink" Target="http://art.jib.cz/" TargetMode="External"/><Relationship Id="rId10" Type="http://schemas.openxmlformats.org/officeDocument/2006/relationships/hyperlink" Target="http://www.medvik.cz/" TargetMode="External"/><Relationship Id="rId4" Type="http://schemas.openxmlformats.org/officeDocument/2006/relationships/hyperlink" Target="http://nno.ecn.cz/" TargetMode="External"/><Relationship Id="rId9" Type="http://schemas.openxmlformats.org/officeDocument/2006/relationships/hyperlink" Target="http://fyzport.fjfi.cvut.cz/index.php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metalib.muni.cz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 smtClean="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latin typeface="Tahoma" pitchFamily="34" charset="0"/>
              </a:rPr>
              <a:t>EIZ - kurz pro studenty ISK KK 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11. </a:t>
            </a:r>
            <a:r>
              <a:rPr lang="cs-CZ" altLang="cs-CZ" b="1" dirty="0">
                <a:latin typeface="Tahoma" pitchFamily="34" charset="0"/>
              </a:rPr>
              <a:t>října </a:t>
            </a:r>
            <a:r>
              <a:rPr lang="cs-CZ" altLang="cs-CZ" b="1" dirty="0" smtClean="0">
                <a:latin typeface="Tahoma" pitchFamily="34" charset="0"/>
              </a:rPr>
              <a:t>2013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>
                <a:solidFill>
                  <a:schemeClr val="bg1"/>
                </a:solidFill>
                <a:latin typeface="Verdana" pitchFamily="34" charset="0"/>
              </a:rPr>
              <a:t>4. Katalogy knihoven a informační brány</a:t>
            </a:r>
            <a:endParaRPr lang="cs-CZ" altLang="cs-CZ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3080" name="Picture 8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2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Historie OPAC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USA 70. léta, GB 80. léta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3 generace katalogů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/>
              <a:t>1. generace</a:t>
            </a:r>
            <a:r>
              <a:rPr lang="cs-CZ" altLang="cs-CZ" smtClean="0"/>
              <a:t> - nestandardiz. bibliografické záznamy, jednoduché vyhledávání (autor, název,…), dotazy přes příkazový řádek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/>
              <a:t>2. generace</a:t>
            </a:r>
            <a:r>
              <a:rPr lang="cs-CZ" altLang="cs-CZ" smtClean="0"/>
              <a:t> - aplikace a databáze, větší možnosti vyhledávání, např. Aleph, TSeries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/>
              <a:t>3. generace</a:t>
            </a:r>
            <a:r>
              <a:rPr lang="cs-CZ" altLang="cs-CZ" smtClean="0"/>
              <a:t> – databáze oddělená od  aplikace, důraz na výsledky vyhledávání (řazení, vážení podpojmů, relevance, důraz na hodnocení uživatelů,…), hyperkatalogy (souborné k., propojování), sdílená katalogizace, externí obsah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Aktuální trendy katalogů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???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Aktuální trendy katalogů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souborné katalogy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propojování na e-zdroje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fulltext (např. SFX)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sdílená katalogizace, přebírání záznamů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obohacování obsahu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obálky, obsahy, audio, video, obrázky, hodnocení, statistiky, recenze, anotace, RSS (novinky), příklady: </a:t>
            </a:r>
            <a:r>
              <a:rPr lang="cs-CZ" altLang="cs-CZ" smtClean="0">
                <a:hlinkClick r:id="rId2"/>
              </a:rPr>
              <a:t>SVKOL</a:t>
            </a:r>
            <a:r>
              <a:rPr lang="cs-CZ" altLang="cs-CZ" smtClean="0"/>
              <a:t>, </a:t>
            </a:r>
            <a:r>
              <a:rPr lang="cs-CZ" altLang="cs-CZ" smtClean="0">
                <a:hlinkClick r:id="rId3"/>
              </a:rPr>
              <a:t>MU</a:t>
            </a:r>
            <a:r>
              <a:rPr lang="cs-CZ" altLang="cs-CZ" smtClean="0"/>
              <a:t>, </a:t>
            </a:r>
            <a:r>
              <a:rPr lang="cs-CZ" altLang="cs-CZ" smtClean="0">
                <a:hlinkClick r:id="rId4"/>
              </a:rPr>
              <a:t>Beth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řešení: </a:t>
            </a:r>
            <a:r>
              <a:rPr lang="cs-CZ" altLang="cs-CZ" smtClean="0">
                <a:hlinkClick r:id="rId5"/>
              </a:rPr>
              <a:t>Amazon</a:t>
            </a:r>
            <a:r>
              <a:rPr lang="cs-CZ" altLang="cs-CZ" smtClean="0"/>
              <a:t>, </a:t>
            </a:r>
            <a:r>
              <a:rPr lang="cs-CZ" altLang="cs-CZ" smtClean="0">
                <a:hlinkClick r:id="rId6"/>
              </a:rPr>
              <a:t>Syndetics</a:t>
            </a:r>
            <a:r>
              <a:rPr lang="cs-CZ" altLang="cs-CZ" smtClean="0"/>
              <a:t>, </a:t>
            </a:r>
            <a:r>
              <a:rPr lang="cs-CZ" altLang="cs-CZ" smtClean="0">
                <a:hlinkClick r:id="rId7"/>
              </a:rPr>
              <a:t>Obálkyknih.cz</a:t>
            </a:r>
            <a:r>
              <a:rPr lang="cs-CZ" altLang="cs-CZ" smtClean="0"/>
              <a:t> (nově i obsahy), OpenLibrary - </a:t>
            </a:r>
            <a:r>
              <a:rPr lang="cs-CZ" altLang="cs-CZ" smtClean="0">
                <a:hlinkClick r:id="rId8"/>
              </a:rPr>
              <a:t>covers</a:t>
            </a:r>
            <a:endParaRPr lang="cs-CZ" alt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Aktuální trendy katalogů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vylepšené vyhledávání</a:t>
            </a:r>
          </a:p>
          <a:p>
            <a:pPr lvl="1" eaLnBrk="1" hangingPunct="1"/>
            <a:r>
              <a:rPr lang="cs-CZ" altLang="cs-CZ" smtClean="0"/>
              <a:t>vyhledávání jako v Googlu</a:t>
            </a:r>
          </a:p>
          <a:p>
            <a:pPr lvl="1" eaLnBrk="1" hangingPunct="1"/>
            <a:r>
              <a:rPr lang="cs-CZ" altLang="cs-CZ" smtClean="0"/>
              <a:t>pokročilé formy vyhledávání</a:t>
            </a:r>
          </a:p>
          <a:p>
            <a:pPr lvl="1" eaLnBrk="1" hangingPunct="1"/>
            <a:r>
              <a:rPr lang="cs-CZ" altLang="cs-CZ" smtClean="0"/>
              <a:t>našeptávače, fasetové vyhledávání</a:t>
            </a:r>
          </a:p>
          <a:p>
            <a:pPr lvl="1" eaLnBrk="1" hangingPunct="1"/>
            <a:r>
              <a:rPr lang="cs-CZ" altLang="cs-CZ" smtClean="0"/>
              <a:t>kontrola pravopisu a lingvistická analýza</a:t>
            </a:r>
          </a:p>
          <a:p>
            <a:pPr lvl="1" eaLnBrk="1" hangingPunct="1"/>
            <a:r>
              <a:rPr lang="cs-CZ" altLang="cs-CZ" smtClean="0"/>
              <a:t>dotazy v přirozeném jazyce</a:t>
            </a:r>
          </a:p>
          <a:p>
            <a:pPr eaLnBrk="1" hangingPunct="1"/>
            <a:r>
              <a:rPr lang="cs-CZ" altLang="cs-CZ" smtClean="0"/>
              <a:t>přehledné výsledky vyhledávání</a:t>
            </a:r>
          </a:p>
          <a:p>
            <a:pPr lvl="1" eaLnBrk="1" hangingPunct="1"/>
            <a:r>
              <a:rPr lang="cs-CZ" altLang="cs-CZ" smtClean="0"/>
              <a:t>relevance, hodnocení uživatelů</a:t>
            </a:r>
          </a:p>
          <a:p>
            <a:pPr lvl="1" eaLnBrk="1" hangingPunct="1"/>
            <a:r>
              <a:rPr lang="cs-CZ" altLang="cs-CZ" smtClean="0"/>
              <a:t>vizualizace - </a:t>
            </a:r>
            <a:r>
              <a:rPr lang="cs-CZ" altLang="cs-CZ" smtClean="0">
                <a:hlinkClick r:id="rId2"/>
              </a:rPr>
              <a:t>Aquabrowser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bezbariérový přístup</a:t>
            </a:r>
          </a:p>
          <a:p>
            <a:pPr lvl="1" eaLnBrk="1" hangingPunct="1"/>
            <a:r>
              <a:rPr lang="cs-CZ" altLang="cs-CZ" smtClean="0"/>
              <a:t>mluvící rozhraní pro nevidomé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Vyhledávání v katalogu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jednoduché, pokročilé</a:t>
            </a:r>
          </a:p>
          <a:p>
            <a:pPr eaLnBrk="1" hangingPunct="1"/>
            <a:r>
              <a:rPr lang="cs-CZ" altLang="cs-CZ" smtClean="0">
                <a:hlinkClick r:id="rId2"/>
              </a:rPr>
              <a:t>booleovské operátory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AND, OR, NOT, XOR</a:t>
            </a:r>
          </a:p>
          <a:p>
            <a:pPr eaLnBrk="1" hangingPunct="1"/>
            <a:r>
              <a:rPr lang="cs-CZ" altLang="cs-CZ" smtClean="0">
                <a:hlinkClick r:id="rId3"/>
              </a:rPr>
              <a:t>proximitní operátory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NEAR, WITHIN, PRE, SAME, fráze</a:t>
            </a:r>
          </a:p>
          <a:p>
            <a:pPr eaLnBrk="1" hangingPunct="1"/>
            <a:r>
              <a:rPr lang="cs-CZ" altLang="cs-CZ" smtClean="0"/>
              <a:t>dotazovací jazyky (</a:t>
            </a:r>
            <a:r>
              <a:rPr lang="cs-CZ" altLang="cs-CZ" smtClean="0">
                <a:hlinkClick r:id="rId4"/>
              </a:rPr>
              <a:t>CCL</a:t>
            </a:r>
            <a:r>
              <a:rPr lang="cs-CZ" altLang="cs-CZ" smtClean="0"/>
              <a:t>, </a:t>
            </a:r>
            <a:r>
              <a:rPr lang="cs-CZ" altLang="cs-CZ" smtClean="0">
                <a:hlinkClick r:id="rId5"/>
              </a:rPr>
              <a:t>CQL</a:t>
            </a:r>
            <a:r>
              <a:rPr lang="cs-CZ" altLang="cs-CZ" smtClean="0"/>
              <a:t>)</a:t>
            </a:r>
          </a:p>
          <a:p>
            <a:pPr eaLnBrk="1" hangingPunct="1"/>
            <a:r>
              <a:rPr lang="cs-CZ" altLang="cs-CZ" smtClean="0"/>
              <a:t>listování, rejstříky</a:t>
            </a:r>
          </a:p>
          <a:p>
            <a:pPr eaLnBrk="1" hangingPunct="1"/>
            <a:r>
              <a:rPr lang="cs-CZ" altLang="cs-CZ" smtClean="0"/>
              <a:t>vizualizace</a:t>
            </a:r>
          </a:p>
          <a:p>
            <a:pPr eaLnBrk="1" hangingPunct="1"/>
            <a:r>
              <a:rPr lang="cs-CZ" altLang="cs-CZ" smtClean="0"/>
              <a:t>našeptávače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Katalogy používané u nás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err="1" smtClean="0">
                <a:hlinkClick r:id="rId2"/>
              </a:rPr>
              <a:t>Aleph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např. </a:t>
            </a:r>
            <a:r>
              <a:rPr lang="cs-CZ" altLang="cs-CZ" dirty="0" smtClean="0">
                <a:hlinkClick r:id="rId3"/>
              </a:rPr>
              <a:t>MU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4"/>
              </a:rPr>
              <a:t>SVKOL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5"/>
              </a:rPr>
              <a:t>MZK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6"/>
              </a:rPr>
              <a:t>T </a:t>
            </a:r>
            <a:r>
              <a:rPr lang="cs-CZ" altLang="cs-CZ" dirty="0" err="1" smtClean="0">
                <a:hlinkClick r:id="rId6"/>
              </a:rPr>
              <a:t>Series</a:t>
            </a:r>
            <a:r>
              <a:rPr lang="cs-CZ" altLang="cs-CZ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err="1" smtClean="0">
                <a:hlinkClick r:id="rId7"/>
              </a:rPr>
              <a:t>LANius</a:t>
            </a:r>
            <a:r>
              <a:rPr lang="cs-CZ" altLang="cs-CZ" dirty="0" smtClean="0"/>
              <a:t>: </a:t>
            </a:r>
            <a:r>
              <a:rPr lang="cs-CZ" altLang="cs-CZ" dirty="0" smtClean="0">
                <a:hlinkClick r:id="rId8"/>
              </a:rPr>
              <a:t>Carmen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9"/>
              </a:rPr>
              <a:t>Smart Katalog 2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např</a:t>
            </a:r>
            <a:r>
              <a:rPr lang="cs-CZ" altLang="cs-CZ" dirty="0" smtClean="0"/>
              <a:t>. </a:t>
            </a:r>
            <a:r>
              <a:rPr lang="cs-CZ" altLang="cs-CZ" dirty="0" smtClean="0">
                <a:hlinkClick r:id="rId10"/>
              </a:rPr>
              <a:t>KJM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11"/>
              </a:rPr>
              <a:t>Tábor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12"/>
              </a:rPr>
              <a:t>KP-</a:t>
            </a:r>
            <a:r>
              <a:rPr lang="cs-CZ" altLang="cs-CZ" dirty="0" err="1" smtClean="0">
                <a:hlinkClick r:id="rId12"/>
              </a:rPr>
              <a:t>Sys</a:t>
            </a:r>
            <a:r>
              <a:rPr lang="cs-CZ" altLang="cs-CZ" dirty="0" smtClean="0"/>
              <a:t> : </a:t>
            </a:r>
            <a:r>
              <a:rPr lang="cs-CZ" altLang="cs-CZ" dirty="0" err="1" smtClean="0">
                <a:hlinkClick r:id="rId13"/>
              </a:rPr>
              <a:t>Portaro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např. </a:t>
            </a:r>
            <a:r>
              <a:rPr lang="cs-CZ" altLang="cs-CZ" dirty="0" smtClean="0">
                <a:hlinkClick r:id="rId14"/>
              </a:rPr>
              <a:t>KKFB Zlín</a:t>
            </a:r>
            <a:r>
              <a:rPr lang="cs-CZ" altLang="cs-CZ" dirty="0" smtClean="0"/>
              <a:t>, </a:t>
            </a:r>
            <a:r>
              <a:rPr lang="cs-CZ" altLang="cs-CZ" dirty="0" smtClean="0">
                <a:hlinkClick r:id="rId15"/>
              </a:rPr>
              <a:t>MZLU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16"/>
              </a:rPr>
              <a:t>katalogy </a:t>
            </a:r>
            <a:r>
              <a:rPr lang="cs-CZ" altLang="cs-CZ" dirty="0" smtClean="0">
                <a:hlinkClick r:id="rId16"/>
              </a:rPr>
              <a:t>knihoven ČR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Zahraniční katalogy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850187" cy="5472113"/>
          </a:xfrm>
        </p:spPr>
        <p:txBody>
          <a:bodyPr/>
          <a:lstStyle/>
          <a:p>
            <a:pPr eaLnBrk="1" hangingPunct="1"/>
            <a:r>
              <a:rPr lang="cs-CZ" altLang="cs-CZ" dirty="0" err="1" smtClean="0">
                <a:hlinkClick r:id="rId2"/>
              </a:rPr>
              <a:t>Libdex</a:t>
            </a:r>
            <a:r>
              <a:rPr lang="cs-CZ" altLang="cs-CZ" dirty="0" smtClean="0"/>
              <a:t> = adresář knihoven + </a:t>
            </a:r>
            <a:r>
              <a:rPr lang="cs-CZ" altLang="cs-CZ" sz="2600" dirty="0" smtClean="0"/>
              <a:t>katalogy</a:t>
            </a:r>
          </a:p>
          <a:p>
            <a:pPr eaLnBrk="1" hangingPunct="1"/>
            <a:r>
              <a:rPr lang="cs-CZ" altLang="cs-CZ" dirty="0" err="1" smtClean="0">
                <a:hlinkClick r:id="rId3"/>
              </a:rPr>
              <a:t>British</a:t>
            </a:r>
            <a:r>
              <a:rPr lang="cs-CZ" altLang="cs-CZ" dirty="0" smtClean="0">
                <a:hlinkClick r:id="rId3"/>
              </a:rPr>
              <a:t> </a:t>
            </a:r>
            <a:r>
              <a:rPr lang="cs-CZ" altLang="cs-CZ" dirty="0" err="1" smtClean="0">
                <a:hlinkClick r:id="rId3"/>
              </a:rPr>
              <a:t>Library</a:t>
            </a:r>
            <a:r>
              <a:rPr lang="cs-CZ" altLang="cs-CZ" dirty="0" smtClean="0"/>
              <a:t> (GBR)</a:t>
            </a:r>
          </a:p>
          <a:p>
            <a:pPr eaLnBrk="1" hangingPunct="1"/>
            <a:r>
              <a:rPr lang="cs-CZ" altLang="cs-CZ" dirty="0" err="1" smtClean="0">
                <a:hlinkClick r:id="rId4"/>
              </a:rPr>
              <a:t>Library</a:t>
            </a:r>
            <a:r>
              <a:rPr lang="cs-CZ" altLang="cs-CZ" dirty="0" smtClean="0">
                <a:hlinkClick r:id="rId4"/>
              </a:rPr>
              <a:t> </a:t>
            </a:r>
            <a:r>
              <a:rPr lang="cs-CZ" altLang="cs-CZ" dirty="0" err="1" smtClean="0">
                <a:hlinkClick r:id="rId4"/>
              </a:rPr>
              <a:t>of</a:t>
            </a:r>
            <a:r>
              <a:rPr lang="cs-CZ" altLang="cs-CZ" dirty="0" smtClean="0">
                <a:hlinkClick r:id="rId4"/>
              </a:rPr>
              <a:t> </a:t>
            </a:r>
            <a:r>
              <a:rPr lang="cs-CZ" altLang="cs-CZ" dirty="0" err="1" smtClean="0">
                <a:hlinkClick r:id="rId4"/>
              </a:rPr>
              <a:t>Congress</a:t>
            </a:r>
            <a:r>
              <a:rPr lang="cs-CZ" altLang="cs-CZ" dirty="0" smtClean="0"/>
              <a:t> (USA)</a:t>
            </a:r>
          </a:p>
          <a:p>
            <a:pPr eaLnBrk="1" hangingPunct="1"/>
            <a:r>
              <a:rPr lang="cs-CZ" altLang="cs-CZ" dirty="0" smtClean="0">
                <a:hlinkClick r:id="rId5"/>
              </a:rPr>
              <a:t>DNB</a:t>
            </a:r>
            <a:r>
              <a:rPr lang="cs-CZ" altLang="cs-CZ" dirty="0" smtClean="0"/>
              <a:t> (GER)</a:t>
            </a:r>
          </a:p>
          <a:p>
            <a:pPr eaLnBrk="1" hangingPunct="1"/>
            <a:r>
              <a:rPr lang="cs-CZ" altLang="cs-CZ" dirty="0" smtClean="0">
                <a:hlinkClick r:id="rId6"/>
              </a:rPr>
              <a:t>Ruská národní knihovna</a:t>
            </a:r>
            <a:r>
              <a:rPr lang="cs-CZ" altLang="cs-CZ" dirty="0" smtClean="0"/>
              <a:t> (RUS)</a:t>
            </a:r>
          </a:p>
          <a:p>
            <a:pPr eaLnBrk="1" hangingPunct="1"/>
            <a:r>
              <a:rPr lang="cs-CZ" altLang="cs-CZ" dirty="0" smtClean="0">
                <a:hlinkClick r:id="rId7"/>
              </a:rPr>
              <a:t>Slovenská </a:t>
            </a:r>
            <a:r>
              <a:rPr lang="cs-CZ" altLang="cs-CZ" dirty="0" err="1" smtClean="0">
                <a:hlinkClick r:id="rId7"/>
              </a:rPr>
              <a:t>národná</a:t>
            </a:r>
            <a:r>
              <a:rPr lang="cs-CZ" altLang="cs-CZ" dirty="0" smtClean="0">
                <a:hlinkClick r:id="rId7"/>
              </a:rPr>
              <a:t> </a:t>
            </a:r>
            <a:r>
              <a:rPr lang="cs-CZ" altLang="cs-CZ" dirty="0" err="1" smtClean="0">
                <a:hlinkClick r:id="rId7"/>
              </a:rPr>
              <a:t>knižnica</a:t>
            </a:r>
            <a:r>
              <a:rPr lang="cs-CZ" altLang="cs-CZ" dirty="0" smtClean="0"/>
              <a:t> (SVK)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Katalogy nové generace</a:t>
            </a:r>
            <a:endParaRPr lang="uk-UA" altLang="cs-CZ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>
                <a:hlinkClick r:id="rId2"/>
              </a:rPr>
              <a:t>NCSU </a:t>
            </a:r>
            <a:r>
              <a:rPr lang="cs-CZ" altLang="cs-CZ" sz="3200" dirty="0" err="1" smtClean="0">
                <a:hlinkClick r:id="rId2"/>
              </a:rPr>
              <a:t>Libraries</a:t>
            </a:r>
            <a:endParaRPr lang="cs-CZ" altLang="cs-CZ" sz="32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revoluční katalog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založen na komerčním vyhledávači od firmy </a:t>
            </a:r>
            <a:r>
              <a:rPr lang="cs-CZ" altLang="cs-CZ" dirty="0" err="1" smtClean="0">
                <a:hlinkClick r:id="rId3" tooltip="http://endeca.com/byIndustry/media/libraries.html#"/>
              </a:rPr>
              <a:t>Endeca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využívá výhody vyhledávání na internetu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funkce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fasetové vyhledávání, řazení dle relevance, obohacené záznamy (obálky), externí odkazy (na FT), RSS, </a:t>
            </a:r>
            <a:r>
              <a:rPr lang="cs-CZ" altLang="cs-CZ" dirty="0" err="1" smtClean="0"/>
              <a:t>prolink</a:t>
            </a:r>
            <a:r>
              <a:rPr lang="cs-CZ" altLang="cs-CZ" dirty="0" smtClean="0"/>
              <a:t> na citační SW,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přehledné a moderní rozhraní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VuFind</a:t>
            </a:r>
            <a:endParaRPr lang="cs-CZ" altLang="cs-CZ" smtClean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open-source</a:t>
            </a:r>
          </a:p>
          <a:p>
            <a:pPr eaLnBrk="1" hangingPunct="1"/>
            <a:r>
              <a:rPr lang="cs-CZ" altLang="cs-CZ" smtClean="0"/>
              <a:t>modul Catalog Driver</a:t>
            </a:r>
          </a:p>
          <a:p>
            <a:pPr lvl="1" eaLnBrk="1" hangingPunct="1"/>
            <a:r>
              <a:rPr lang="cs-CZ" altLang="cs-CZ" smtClean="0"/>
              <a:t>propojení na jakýkoliv knihovní systém</a:t>
            </a:r>
          </a:p>
          <a:p>
            <a:pPr eaLnBrk="1" hangingPunct="1"/>
            <a:r>
              <a:rPr lang="cs-CZ" altLang="cs-CZ" smtClean="0"/>
              <a:t>kompatibilní s citačním nástrojem Zotero</a:t>
            </a:r>
          </a:p>
          <a:p>
            <a:pPr eaLnBrk="1" hangingPunct="1"/>
            <a:r>
              <a:rPr lang="cs-CZ" altLang="cs-CZ" smtClean="0">
                <a:latin typeface="Arial" charset="0"/>
              </a:rPr>
              <a:t>ukázka</a:t>
            </a:r>
            <a:r>
              <a:rPr lang="cs-CZ" altLang="cs-CZ" smtClean="0"/>
              <a:t> v </a:t>
            </a:r>
            <a:r>
              <a:rPr lang="cs-CZ" altLang="cs-CZ" smtClean="0">
                <a:hlinkClick r:id="rId3"/>
              </a:rPr>
              <a:t>MZK</a:t>
            </a:r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Katalogy knihoven</a:t>
            </a:r>
            <a:endParaRPr lang="uk-UA" altLang="cs-CZ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err="1" smtClean="0">
                <a:hlinkClick r:id="rId2" tooltip="http://liblime.com/products/koha"/>
              </a:rPr>
              <a:t>Koha</a:t>
            </a:r>
            <a:r>
              <a:rPr lang="cs-CZ" altLang="cs-CZ" sz="3200" dirty="0" smtClean="0">
                <a:hlinkClick r:id="rId2" tooltip="http://liblime.com/products/koha"/>
              </a:rPr>
              <a:t> </a:t>
            </a:r>
            <a:r>
              <a:rPr lang="cs-CZ" altLang="cs-CZ" sz="3200" dirty="0" err="1" smtClean="0">
                <a:hlinkClick r:id="rId2" tooltip="http://liblime.com/products/koha"/>
              </a:rPr>
              <a:t>Integrated</a:t>
            </a:r>
            <a:r>
              <a:rPr lang="cs-CZ" altLang="cs-CZ" sz="3200" dirty="0" smtClean="0">
                <a:hlinkClick r:id="rId2" tooltip="http://liblime.com/products/koha"/>
              </a:rPr>
              <a:t> </a:t>
            </a:r>
            <a:r>
              <a:rPr lang="cs-CZ" altLang="cs-CZ" sz="3200" dirty="0" err="1" smtClean="0">
                <a:hlinkClick r:id="rId2" tooltip="http://liblime.com/products/koha"/>
              </a:rPr>
              <a:t>Library</a:t>
            </a:r>
            <a:r>
              <a:rPr lang="cs-CZ" altLang="cs-CZ" sz="3200" dirty="0" smtClean="0">
                <a:hlinkClick r:id="rId2" tooltip="http://liblime.com/products/koha"/>
              </a:rPr>
              <a:t> </a:t>
            </a:r>
            <a:r>
              <a:rPr lang="cs-CZ" altLang="cs-CZ" sz="3200" dirty="0" err="1" smtClean="0">
                <a:hlinkClick r:id="rId2" tooltip="http://liblime.com/products/koha"/>
              </a:rPr>
              <a:t>System</a:t>
            </a:r>
            <a:endParaRPr lang="cs-CZ" altLang="cs-CZ" sz="32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open source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otevřený zdrojový kód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propojení na komerční produkty společnosti </a:t>
            </a:r>
            <a:r>
              <a:rPr lang="cs-CZ" altLang="cs-CZ" dirty="0" err="1" smtClean="0">
                <a:hlinkClick r:id="rId3" tooltip="http://liblime.com/"/>
              </a:rPr>
              <a:t>LibLime</a:t>
            </a:r>
            <a:r>
              <a:rPr lang="cs-CZ" altLang="cs-CZ" dirty="0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podobný NCSU (</a:t>
            </a:r>
            <a:r>
              <a:rPr lang="cs-CZ" altLang="cs-CZ" dirty="0" smtClean="0">
                <a:hlinkClick r:id="rId4"/>
              </a:rPr>
              <a:t>ukázka katalogu</a:t>
            </a:r>
            <a:r>
              <a:rPr lang="cs-CZ" altLang="cs-CZ" dirty="0" smtClean="0"/>
              <a:t>)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akvizice, katalogizace, cirkulace knih, správa seriálů, OPAC atp.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Z39.50, MARC21,…</a:t>
            </a:r>
            <a:endParaRPr lang="cs-CZ" altLang="cs-CZ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latin typeface="Arial" charset="0"/>
                <a:hlinkClick r:id="rId5"/>
              </a:rPr>
              <a:t>demo</a:t>
            </a:r>
            <a:r>
              <a:rPr lang="cs-CZ" altLang="cs-CZ" dirty="0" smtClean="0">
                <a:latin typeface="Arial" charset="0"/>
              </a:rPr>
              <a:t>, </a:t>
            </a:r>
            <a:r>
              <a:rPr lang="cs-CZ" altLang="cs-CZ" dirty="0" smtClean="0">
                <a:latin typeface="Arial" charset="0"/>
                <a:hlinkClick r:id="rId6"/>
              </a:rPr>
              <a:t>demo2</a:t>
            </a:r>
            <a:endParaRPr lang="cs-CZ" alt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439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hlinkClick r:id="rId2"/>
              </a:rPr>
              <a:t>Aquabrowser</a:t>
            </a:r>
            <a:endParaRPr lang="cs-CZ" altLang="cs-CZ" dirty="0" smtClean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latin typeface="Arial" charset="0"/>
              </a:rPr>
              <a:t>v</a:t>
            </a:r>
            <a:r>
              <a:rPr lang="cs-CZ" altLang="cs-CZ" dirty="0" smtClean="0"/>
              <a:t>yvíj</a:t>
            </a:r>
            <a:r>
              <a:rPr lang="cs-CZ" altLang="cs-CZ" dirty="0" smtClean="0">
                <a:latin typeface="Arial" charset="0"/>
              </a:rPr>
              <a:t>el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Medialab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Solutions</a:t>
            </a:r>
            <a:r>
              <a:rPr lang="cs-CZ" altLang="cs-CZ" dirty="0" smtClean="0">
                <a:latin typeface="Arial" charset="0"/>
              </a:rPr>
              <a:t>, dnes </a:t>
            </a:r>
            <a:r>
              <a:rPr lang="cs-CZ" altLang="cs-CZ" dirty="0" err="1" smtClean="0">
                <a:latin typeface="Arial" charset="0"/>
              </a:rPr>
              <a:t>ProQuest</a:t>
            </a:r>
            <a:r>
              <a:rPr lang="cs-CZ" altLang="cs-CZ" dirty="0" smtClean="0">
                <a:latin typeface="Arial" charset="0"/>
              </a:rPr>
              <a:t> (</a:t>
            </a:r>
            <a:r>
              <a:rPr lang="cs-CZ" altLang="cs-CZ" dirty="0" err="1" smtClean="0">
                <a:latin typeface="Arial" charset="0"/>
              </a:rPr>
              <a:t>Serial</a:t>
            </a:r>
            <a:r>
              <a:rPr lang="cs-CZ" altLang="cs-CZ" dirty="0" smtClean="0">
                <a:latin typeface="Arial" charset="0"/>
              </a:rPr>
              <a:t> </a:t>
            </a:r>
            <a:r>
              <a:rPr lang="cs-CZ" altLang="cs-CZ" dirty="0" err="1" smtClean="0">
                <a:latin typeface="Arial" charset="0"/>
              </a:rPr>
              <a:t>Solutions</a:t>
            </a:r>
            <a:r>
              <a:rPr lang="cs-CZ" altLang="cs-CZ" dirty="0" smtClean="0">
                <a:latin typeface="Arial" charset="0"/>
              </a:rPr>
              <a:t>), </a:t>
            </a:r>
            <a:r>
              <a:rPr lang="cs-CZ" altLang="cs-CZ" dirty="0" smtClean="0">
                <a:latin typeface="Arial" charset="0"/>
                <a:hlinkClick r:id="rId3"/>
              </a:rPr>
              <a:t>demo</a:t>
            </a:r>
            <a:endParaRPr lang="en-US" altLang="cs-CZ" dirty="0" smtClean="0">
              <a:latin typeface="Arial" charset="0"/>
            </a:endParaRPr>
          </a:p>
          <a:p>
            <a:pPr lvl="1" eaLnBrk="1" hangingPunct="1"/>
            <a:r>
              <a:rPr lang="cs-CZ" altLang="cs-CZ" dirty="0" smtClean="0">
                <a:latin typeface="Arial" charset="0"/>
              </a:rPr>
              <a:t>původně </a:t>
            </a:r>
            <a:r>
              <a:rPr lang="cs-CZ" altLang="cs-CZ" dirty="0" smtClean="0"/>
              <a:t>holandský systém (80</a:t>
            </a:r>
            <a:r>
              <a:rPr lang="en-US" altLang="cs-CZ" dirty="0" smtClean="0"/>
              <a:t>% </a:t>
            </a:r>
            <a:r>
              <a:rPr lang="en-US" altLang="cs-CZ" dirty="0" err="1" smtClean="0"/>
              <a:t>knihoven</a:t>
            </a:r>
            <a:r>
              <a:rPr lang="en-US" altLang="cs-CZ" dirty="0" smtClean="0"/>
              <a:t> v NED</a:t>
            </a:r>
            <a:r>
              <a:rPr lang="cs-CZ" altLang="cs-CZ" dirty="0" smtClean="0"/>
              <a:t>) </a:t>
            </a:r>
            <a:endParaRPr lang="en-US" altLang="cs-CZ" dirty="0" smtClean="0"/>
          </a:p>
          <a:p>
            <a:pPr eaLnBrk="1" hangingPunct="1"/>
            <a:r>
              <a:rPr lang="cs-CZ" altLang="cs-CZ" dirty="0" smtClean="0"/>
              <a:t>obsah zpřístupňovaný knihovnou na jedná stránce</a:t>
            </a:r>
          </a:p>
          <a:p>
            <a:pPr eaLnBrk="1" hangingPunct="1"/>
            <a:r>
              <a:rPr lang="cs-CZ" altLang="cs-CZ" dirty="0" smtClean="0"/>
              <a:t>přizpůsobení vzhledu, přidaný obsah, komentáře a hodnocení,…</a:t>
            </a:r>
          </a:p>
          <a:p>
            <a:pPr eaLnBrk="1" hangingPunct="1"/>
            <a:r>
              <a:rPr lang="cs-CZ" altLang="cs-CZ" dirty="0" smtClean="0"/>
              <a:t>možnost přepnutí z grafického do textového režimu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Evergreen</a:t>
            </a:r>
            <a:endParaRPr lang="cs-CZ" altLang="cs-CZ" sz="32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open-source knihovní systém</a:t>
            </a:r>
          </a:p>
          <a:p>
            <a:pPr eaLnBrk="1" hangingPunct="1"/>
            <a:r>
              <a:rPr lang="cs-CZ" altLang="cs-CZ" smtClean="0"/>
              <a:t>Georgia Public Library Service</a:t>
            </a:r>
          </a:p>
          <a:p>
            <a:pPr eaLnBrk="1" hangingPunct="1"/>
            <a:r>
              <a:rPr lang="cs-CZ" altLang="cs-CZ" smtClean="0"/>
              <a:t>Aktuální verze </a:t>
            </a:r>
            <a:r>
              <a:rPr lang="cs-CZ" altLang="cs-CZ" smtClean="0">
                <a:latin typeface="Arial" charset="0"/>
              </a:rPr>
              <a:t>2.3.0</a:t>
            </a:r>
          </a:p>
          <a:p>
            <a:pPr eaLnBrk="1" hangingPunct="1"/>
            <a:r>
              <a:rPr lang="cs-CZ" altLang="cs-CZ" smtClean="0"/>
              <a:t>moduly:</a:t>
            </a:r>
          </a:p>
          <a:p>
            <a:pPr lvl="1" eaLnBrk="1" hangingPunct="1"/>
            <a:r>
              <a:rPr lang="cs-CZ" altLang="cs-CZ" smtClean="0"/>
              <a:t>katalogizace, výpůjčky, OPAC</a:t>
            </a:r>
            <a:r>
              <a:rPr lang="cs-CZ" altLang="cs-CZ" smtClean="0">
                <a:latin typeface="Arial" charset="0"/>
              </a:rPr>
              <a:t>, </a:t>
            </a:r>
            <a:r>
              <a:rPr lang="cs-CZ" altLang="cs-CZ" smtClean="0"/>
              <a:t>akvizice, seriály a rezervace</a:t>
            </a:r>
          </a:p>
          <a:p>
            <a:pPr eaLnBrk="1" hangingPunct="1"/>
            <a:r>
              <a:rPr lang="cs-CZ" altLang="cs-CZ" smtClean="0"/>
              <a:t>podpora Z39.50, SRU</a:t>
            </a:r>
          </a:p>
          <a:p>
            <a:pPr eaLnBrk="1" hangingPunct="1"/>
            <a:r>
              <a:rPr lang="cs-CZ" altLang="cs-CZ" smtClean="0"/>
              <a:t>rozhraní i česky</a:t>
            </a:r>
            <a:r>
              <a:rPr lang="cs-CZ" altLang="cs-CZ" smtClean="0">
                <a:latin typeface="Arial" charset="0"/>
              </a:rPr>
              <a:t>, česká komunita</a:t>
            </a:r>
          </a:p>
          <a:p>
            <a:pPr eaLnBrk="1" hangingPunct="1"/>
            <a:r>
              <a:rPr lang="cs-CZ" altLang="cs-CZ" smtClean="0">
                <a:latin typeface="Arial" charset="0"/>
                <a:hlinkClick r:id="rId3"/>
              </a:rPr>
              <a:t>demo</a:t>
            </a:r>
            <a:endParaRPr lang="cs-CZ" altLang="cs-CZ" smtClean="0">
              <a:latin typeface="Arial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60350"/>
            <a:ext cx="31813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>
                <a:hlinkClick r:id="rId2"/>
              </a:rPr>
              <a:t>Primo</a:t>
            </a:r>
            <a:endParaRPr lang="cs-CZ" altLang="cs-CZ" sz="32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vyvíjí Ex Libris</a:t>
            </a:r>
          </a:p>
          <a:p>
            <a:pPr eaLnBrk="1" hangingPunct="1"/>
            <a:r>
              <a:rPr lang="cs-CZ" altLang="cs-CZ" smtClean="0"/>
              <a:t>rozšíření katalogu na knihovní portál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565400"/>
            <a:ext cx="7019925" cy="706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5" name="Picture 9" descr="Logo Prim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32656"/>
            <a:ext cx="178117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hlinkClick r:id="rId2"/>
              </a:rPr>
              <a:t>WorldCat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Local</a:t>
            </a:r>
            <a:endParaRPr lang="cs-CZ" altLang="cs-CZ" dirty="0" smtClean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odvozený od </a:t>
            </a:r>
            <a:r>
              <a:rPr lang="cs-CZ" altLang="cs-CZ" dirty="0" err="1" smtClean="0">
                <a:hlinkClick r:id="rId3"/>
              </a:rPr>
              <a:t>WorldCatu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převzal některé jeho funkce</a:t>
            </a:r>
          </a:p>
          <a:p>
            <a:pPr eaLnBrk="1" hangingPunct="1"/>
            <a:r>
              <a:rPr lang="cs-CZ" altLang="cs-CZ" dirty="0" smtClean="0"/>
              <a:t>pro jednu knihovnu + propojení</a:t>
            </a:r>
          </a:p>
          <a:p>
            <a:pPr eaLnBrk="1" hangingPunct="1"/>
            <a:r>
              <a:rPr lang="cs-CZ" altLang="cs-CZ" dirty="0" smtClean="0"/>
              <a:t>sdružování podobných položek</a:t>
            </a:r>
          </a:p>
          <a:p>
            <a:pPr eaLnBrk="1" hangingPunct="1"/>
            <a:r>
              <a:rPr lang="cs-CZ" altLang="cs-CZ" dirty="0" smtClean="0"/>
              <a:t>funkce půjčování nebo rezervace</a:t>
            </a:r>
          </a:p>
          <a:p>
            <a:pPr eaLnBrk="1" hangingPunct="1"/>
            <a:r>
              <a:rPr lang="cs-CZ" altLang="cs-CZ" dirty="0" smtClean="0"/>
              <a:t>recenze, sdílení, komentáře, zdroje z jiných knihoven</a:t>
            </a:r>
            <a:r>
              <a:rPr lang="cs-CZ" altLang="cs-CZ" dirty="0" smtClean="0"/>
              <a:t>,…</a:t>
            </a:r>
          </a:p>
          <a:p>
            <a:pPr eaLnBrk="1" hangingPunct="1"/>
            <a:r>
              <a:rPr lang="cs-CZ" altLang="cs-CZ" dirty="0" smtClean="0"/>
              <a:t>dnes více </a:t>
            </a:r>
            <a:r>
              <a:rPr lang="cs-CZ" altLang="cs-CZ" dirty="0" err="1" smtClean="0"/>
              <a:t>discovery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service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LibraryThing</a:t>
            </a:r>
            <a:endParaRPr lang="cs-CZ" altLang="cs-CZ" sz="32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nejde o katalog instituce</a:t>
            </a:r>
          </a:p>
          <a:p>
            <a:pPr eaLnBrk="1" hangingPunct="1"/>
            <a:r>
              <a:rPr lang="cs-CZ" altLang="cs-CZ" smtClean="0"/>
              <a:t>knihovna uživatele</a:t>
            </a:r>
            <a:endParaRPr lang="cs-CZ" altLang="cs-CZ" smtClean="0">
              <a:latin typeface="Arial" charset="0"/>
            </a:endParaRPr>
          </a:p>
          <a:p>
            <a:pPr eaLnBrk="1" hangingPunct="1"/>
            <a:r>
              <a:rPr lang="cs-CZ" altLang="cs-CZ" smtClean="0">
                <a:latin typeface="Arial" charset="0"/>
              </a:rPr>
              <a:t>přes 1,5 mil. uživatelů</a:t>
            </a:r>
          </a:p>
          <a:p>
            <a:pPr eaLnBrk="1" hangingPunct="1"/>
            <a:r>
              <a:rPr lang="cs-CZ" altLang="cs-CZ" smtClean="0"/>
              <a:t>sociální síť</a:t>
            </a:r>
          </a:p>
          <a:p>
            <a:pPr eaLnBrk="1" hangingPunct="1"/>
            <a:r>
              <a:rPr lang="cs-CZ" altLang="cs-CZ" smtClean="0"/>
              <a:t>podpora češtiny</a:t>
            </a:r>
          </a:p>
          <a:p>
            <a:pPr eaLnBrk="1" hangingPunct="1"/>
            <a:r>
              <a:rPr lang="cs-CZ" altLang="cs-CZ" smtClean="0"/>
              <a:t>API</a:t>
            </a:r>
          </a:p>
          <a:p>
            <a:pPr eaLnBrk="1" hangingPunct="1"/>
            <a:r>
              <a:rPr lang="cs-CZ" altLang="cs-CZ" smtClean="0">
                <a:hlinkClick r:id="rId3"/>
              </a:rPr>
              <a:t>Zeitgeist</a:t>
            </a:r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95897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OpenLibrary.org</a:t>
            </a:r>
            <a:endParaRPr lang="cs-CZ" altLang="cs-CZ" sz="32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pokus o vytvoření světového katalogu knih přes uživatele</a:t>
            </a:r>
          </a:p>
          <a:p>
            <a:pPr eaLnBrk="1" hangingPunct="1"/>
            <a:r>
              <a:rPr lang="cs-CZ" altLang="cs-CZ" smtClean="0"/>
              <a:t>otevřený projekt</a:t>
            </a:r>
          </a:p>
          <a:p>
            <a:pPr lvl="1" eaLnBrk="1" hangingPunct="1"/>
            <a:r>
              <a:rPr lang="cs-CZ" altLang="cs-CZ" smtClean="0"/>
              <a:t>kdokoliv může editovat údaje, přidávat obsahy, fotografie, obálky,…</a:t>
            </a:r>
          </a:p>
          <a:p>
            <a:pPr lvl="1" eaLnBrk="1" hangingPunct="1"/>
            <a:r>
              <a:rPr lang="cs-CZ" altLang="cs-CZ" smtClean="0"/>
              <a:t>komentáře, hodnocení, doporučení</a:t>
            </a:r>
          </a:p>
          <a:p>
            <a:pPr eaLnBrk="1" hangingPunct="1"/>
            <a:r>
              <a:rPr lang="cs-CZ" altLang="cs-CZ" smtClean="0"/>
              <a:t>možnost propojení na </a:t>
            </a:r>
            <a:r>
              <a:rPr lang="cs-CZ" altLang="cs-CZ" smtClean="0">
                <a:hlinkClick r:id="rId3"/>
              </a:rPr>
              <a:t>plný text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Zeitgeist – statistiky</a:t>
            </a:r>
          </a:p>
          <a:p>
            <a:pPr eaLnBrk="1" hangingPunct="1"/>
            <a:r>
              <a:rPr lang="cs-CZ" altLang="cs-CZ" smtClean="0"/>
              <a:t>API – obálky, bibliografická data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OPAC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Scriblio</a:t>
            </a:r>
            <a:endParaRPr lang="cs-CZ" altLang="cs-CZ" smtClean="0"/>
          </a:p>
          <a:p>
            <a:pPr eaLnBrk="1" hangingPunct="1"/>
            <a:r>
              <a:rPr lang="cs-CZ" altLang="cs-CZ" smtClean="0">
                <a:hlinkClick r:id="rId3"/>
              </a:rPr>
              <a:t>SOPA</a:t>
            </a:r>
            <a:r>
              <a:rPr lang="cs-CZ" altLang="cs-CZ" smtClean="0">
                <a:latin typeface="Arial" charset="0"/>
                <a:hlinkClick r:id="rId3"/>
              </a:rPr>
              <a:t>C2</a:t>
            </a:r>
            <a:r>
              <a:rPr lang="cs-CZ" altLang="cs-CZ" smtClean="0"/>
              <a:t> – social opac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Více info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smtClean="0"/>
              <a:t>Opálková, M. </a:t>
            </a:r>
            <a:r>
              <a:rPr lang="en-US" altLang="cs-CZ" sz="2000" smtClean="0">
                <a:hlinkClick r:id="rId2"/>
              </a:rPr>
              <a:t>OPACy nové generace I – AquaBrowser a WorldCat Local</a:t>
            </a:r>
            <a:r>
              <a:rPr lang="cs-CZ" altLang="cs-CZ" sz="2000" smtClean="0"/>
              <a:t>. Ikaros. 2009, roč. 13, č. 10.</a:t>
            </a:r>
          </a:p>
          <a:p>
            <a:pPr eaLnBrk="1" hangingPunct="1"/>
            <a:r>
              <a:rPr lang="cs-CZ" altLang="cs-CZ" sz="2000" smtClean="0"/>
              <a:t>Opálková, M. </a:t>
            </a:r>
            <a:r>
              <a:rPr lang="en-US" altLang="cs-CZ" sz="2000" smtClean="0">
                <a:hlinkClick r:id="rId3"/>
              </a:rPr>
              <a:t>OPACy nové generace </a:t>
            </a:r>
            <a:r>
              <a:rPr lang="cs-CZ" altLang="cs-CZ" sz="2000" smtClean="0">
                <a:hlinkClick r:id="rId3"/>
              </a:rPr>
              <a:t>I</a:t>
            </a:r>
            <a:r>
              <a:rPr lang="en-US" altLang="cs-CZ" sz="2000" smtClean="0">
                <a:hlinkClick r:id="rId3"/>
              </a:rPr>
              <a:t>I – </a:t>
            </a:r>
            <a:r>
              <a:rPr lang="cs-CZ" altLang="cs-CZ" sz="2000" smtClean="0">
                <a:hlinkClick r:id="rId3"/>
              </a:rPr>
              <a:t>VIRGObeta a VuFind</a:t>
            </a:r>
            <a:r>
              <a:rPr lang="cs-CZ" altLang="cs-CZ" sz="2000" smtClean="0"/>
              <a:t>. Ikaros. 2009, roč. 13, č. 11.</a:t>
            </a:r>
          </a:p>
          <a:p>
            <a:pPr eaLnBrk="1" hangingPunct="1"/>
            <a:r>
              <a:rPr lang="cs-CZ" altLang="cs-CZ" sz="2000" smtClean="0"/>
              <a:t>Opálková, M. </a:t>
            </a:r>
            <a:r>
              <a:rPr lang="en-US" altLang="cs-CZ" sz="2000" smtClean="0">
                <a:hlinkClick r:id="rId4"/>
              </a:rPr>
              <a:t>OPACy nové generace I</a:t>
            </a:r>
            <a:r>
              <a:rPr lang="cs-CZ" altLang="cs-CZ" sz="2000" smtClean="0">
                <a:hlinkClick r:id="rId4"/>
              </a:rPr>
              <a:t>II</a:t>
            </a:r>
            <a:r>
              <a:rPr lang="en-US" altLang="cs-CZ" sz="2000" smtClean="0">
                <a:hlinkClick r:id="rId4"/>
              </a:rPr>
              <a:t> – </a:t>
            </a:r>
            <a:r>
              <a:rPr lang="cs-CZ" altLang="cs-CZ" sz="2000" smtClean="0">
                <a:hlinkClick r:id="rId4"/>
              </a:rPr>
              <a:t>Evergreen a Koha</a:t>
            </a:r>
            <a:r>
              <a:rPr lang="cs-CZ" altLang="cs-CZ" sz="2000" smtClean="0"/>
              <a:t>. Ikaros. 2009, roč. 13, č. 12.</a:t>
            </a:r>
          </a:p>
          <a:p>
            <a:pPr eaLnBrk="1" hangingPunct="1"/>
            <a:r>
              <a:rPr lang="cs-CZ" altLang="cs-CZ" sz="2000" smtClean="0"/>
              <a:t>Opálková, M. </a:t>
            </a:r>
            <a:r>
              <a:rPr lang="en-US" altLang="cs-CZ" sz="2000" smtClean="0">
                <a:hlinkClick r:id="rId5"/>
              </a:rPr>
              <a:t>OPACy nové generace I</a:t>
            </a:r>
            <a:r>
              <a:rPr lang="cs-CZ" altLang="cs-CZ" sz="2000" smtClean="0">
                <a:hlinkClick r:id="rId5"/>
              </a:rPr>
              <a:t>V</a:t>
            </a:r>
            <a:r>
              <a:rPr lang="en-US" altLang="cs-CZ" sz="2000" smtClean="0">
                <a:hlinkClick r:id="rId5"/>
              </a:rPr>
              <a:t> – </a:t>
            </a:r>
            <a:r>
              <a:rPr lang="cs-CZ" altLang="cs-CZ" sz="2000" smtClean="0">
                <a:hlinkClick r:id="rId5"/>
              </a:rPr>
              <a:t>Scriblio a SOPAC</a:t>
            </a:r>
            <a:r>
              <a:rPr lang="cs-CZ" altLang="cs-CZ" sz="2000" smtClean="0"/>
              <a:t>. Ikaros. 2010, roč. 14, č. 1.</a:t>
            </a:r>
          </a:p>
          <a:p>
            <a:pPr eaLnBrk="1" hangingPunct="1">
              <a:buFontTx/>
              <a:buNone/>
            </a:pPr>
            <a:endParaRPr lang="cs-CZ" altLang="cs-CZ" sz="2800" smtClean="0"/>
          </a:p>
          <a:p>
            <a:pPr eaLnBrk="1" hangingPunct="1"/>
            <a:endParaRPr lang="cs-CZ" altLang="cs-CZ" sz="2800" smtClean="0"/>
          </a:p>
          <a:p>
            <a:pPr eaLnBrk="1" hangingPunct="1"/>
            <a:endParaRPr lang="en-US" altLang="cs-CZ" sz="28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Portál </a:t>
            </a:r>
            <a:r>
              <a:rPr lang="cs-CZ" altLang="cs-CZ" sz="3200" dirty="0" smtClean="0">
                <a:hlinkClick r:id="rId2" action="ppaction://hlinkfile"/>
              </a:rPr>
              <a:t>opensource.knihovna.cz</a:t>
            </a:r>
            <a:endParaRPr lang="cs-CZ" altLang="cs-CZ" sz="3200" dirty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otevřený software pro knihovny</a:t>
            </a:r>
          </a:p>
          <a:p>
            <a:r>
              <a:rPr lang="cs-CZ" altLang="cs-CZ" dirty="0" smtClean="0">
                <a:latin typeface="Arial" charset="0"/>
              </a:rPr>
              <a:t>překlad </a:t>
            </a:r>
            <a:r>
              <a:rPr lang="cs-CZ" altLang="cs-CZ" dirty="0" err="1" smtClean="0">
                <a:latin typeface="Arial" charset="0"/>
              </a:rPr>
              <a:t>WuFind</a:t>
            </a:r>
            <a:r>
              <a:rPr lang="cs-CZ" altLang="cs-CZ" dirty="0" smtClean="0">
                <a:latin typeface="Arial" charset="0"/>
              </a:rPr>
              <a:t> </a:t>
            </a:r>
            <a:r>
              <a:rPr lang="cs-CZ" altLang="cs-CZ" dirty="0" smtClean="0">
                <a:latin typeface="Arial" charset="0"/>
              </a:rPr>
              <a:t>2.0, </a:t>
            </a:r>
            <a:r>
              <a:rPr lang="cs-CZ" altLang="cs-CZ" dirty="0" err="1" smtClean="0">
                <a:latin typeface="Arial" charset="0"/>
              </a:rPr>
              <a:t>Koha</a:t>
            </a:r>
            <a:endParaRPr lang="cs-CZ" altLang="cs-CZ" dirty="0" smtClean="0">
              <a:latin typeface="Arial" charset="0"/>
            </a:endParaRPr>
          </a:p>
          <a:p>
            <a:r>
              <a:rPr lang="cs-CZ" altLang="cs-CZ" dirty="0" smtClean="0">
                <a:latin typeface="Arial" charset="0"/>
              </a:rPr>
              <a:t>budování komunity</a:t>
            </a:r>
          </a:p>
          <a:p>
            <a:r>
              <a:rPr lang="cs-CZ" altLang="cs-CZ" dirty="0" smtClean="0">
                <a:latin typeface="Arial" charset="0"/>
              </a:rPr>
              <a:t>katalog aplikací</a:t>
            </a:r>
          </a:p>
          <a:p>
            <a:r>
              <a:rPr lang="cs-CZ" altLang="cs-CZ" dirty="0" smtClean="0">
                <a:latin typeface="Arial" charset="0"/>
              </a:rPr>
              <a:t>Michal Denár a Josef Moravec</a:t>
            </a:r>
          </a:p>
          <a:p>
            <a:pPr lvl="1"/>
            <a:r>
              <a:rPr lang="cs-CZ" altLang="cs-CZ" dirty="0" smtClean="0">
                <a:latin typeface="Arial" charset="0"/>
                <a:hlinkClick r:id="rId3"/>
              </a:rPr>
              <a:t>příspěvek</a:t>
            </a:r>
            <a:r>
              <a:rPr lang="cs-CZ" altLang="cs-CZ" dirty="0" smtClean="0">
                <a:latin typeface="Arial" charset="0"/>
              </a:rPr>
              <a:t> na Knihovny současnosti 2012</a:t>
            </a:r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5095875"/>
            <a:ext cx="7723188" cy="171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6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341438"/>
            <a:ext cx="1203325" cy="151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je katalog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sekundární zdroj informací</a:t>
            </a:r>
          </a:p>
          <a:p>
            <a:pPr eaLnBrk="1" hangingPunct="1"/>
            <a:r>
              <a:rPr lang="cs-CZ" altLang="cs-CZ" smtClean="0"/>
              <a:t>soubor katalogizačních záznamů dokumentů, které instituce</a:t>
            </a:r>
          </a:p>
          <a:p>
            <a:pPr lvl="1" eaLnBrk="1" hangingPunct="1"/>
            <a:r>
              <a:rPr lang="cs-CZ" altLang="cs-CZ" smtClean="0"/>
              <a:t>uchovává ve svých fondech</a:t>
            </a:r>
          </a:p>
          <a:p>
            <a:pPr lvl="1" eaLnBrk="1" hangingPunct="1"/>
            <a:r>
              <a:rPr lang="cs-CZ" altLang="cs-CZ" smtClean="0"/>
              <a:t>trvale nebo dočasně zpřístupňuje</a:t>
            </a:r>
          </a:p>
          <a:p>
            <a:pPr eaLnBrk="1" hangingPunct="1"/>
            <a:r>
              <a:rPr lang="cs-CZ" altLang="cs-CZ" smtClean="0"/>
              <a:t>pravidla tvorby (AACR2)</a:t>
            </a:r>
          </a:p>
          <a:p>
            <a:pPr eaLnBrk="1" hangingPunct="1"/>
            <a:r>
              <a:rPr lang="cs-CZ" altLang="cs-CZ" smtClean="0"/>
              <a:t>formát (MARC21, UniMarc,…)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Souborné katalogy</a:t>
            </a:r>
            <a:endParaRPr lang="uk-UA" altLang="cs-CZ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Souborné katalogy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katalogy </a:t>
            </a:r>
            <a:r>
              <a:rPr lang="en-US" altLang="cs-CZ" smtClean="0"/>
              <a:t>&gt;1 knihovn</a:t>
            </a:r>
            <a:r>
              <a:rPr lang="cs-CZ" altLang="cs-CZ" smtClean="0"/>
              <a:t>y</a:t>
            </a:r>
          </a:p>
          <a:p>
            <a:pPr eaLnBrk="1" hangingPunct="1"/>
            <a:r>
              <a:rPr lang="cs-CZ" altLang="cs-CZ" smtClean="0"/>
              <a:t>1 rozhraní</a:t>
            </a:r>
          </a:p>
          <a:p>
            <a:pPr eaLnBrk="1" hangingPunct="1"/>
            <a:r>
              <a:rPr lang="cs-CZ" altLang="cs-CZ" smtClean="0"/>
              <a:t>1 dotazovací jazyk</a:t>
            </a:r>
          </a:p>
          <a:p>
            <a:pPr eaLnBrk="1" hangingPunct="1"/>
            <a:r>
              <a:rPr lang="cs-CZ" altLang="cs-CZ" smtClean="0"/>
              <a:t>prohledávání všech katalogů současně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Příklady souborných katalogů v ČR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Národní</a:t>
            </a:r>
          </a:p>
          <a:p>
            <a:pPr lvl="1" eaLnBrk="1" hangingPunct="1"/>
            <a:r>
              <a:rPr lang="cs-CZ" altLang="cs-CZ" sz="2000" dirty="0" smtClean="0">
                <a:hlinkClick r:id="rId2"/>
              </a:rPr>
              <a:t>SK ČR</a:t>
            </a:r>
            <a:r>
              <a:rPr lang="cs-CZ" altLang="cs-CZ" sz="2000" dirty="0" smtClean="0"/>
              <a:t> (</a:t>
            </a:r>
            <a:r>
              <a:rPr lang="cs-CZ" altLang="cs-CZ" sz="2000" dirty="0" err="1" smtClean="0">
                <a:hlinkClick r:id="rId3"/>
              </a:rPr>
              <a:t>info</a:t>
            </a:r>
            <a:r>
              <a:rPr lang="cs-CZ" altLang="cs-CZ" sz="2000" dirty="0" smtClean="0"/>
              <a:t>) </a:t>
            </a:r>
          </a:p>
          <a:p>
            <a:pPr lvl="1" eaLnBrk="1" hangingPunct="1"/>
            <a:r>
              <a:rPr lang="cs-CZ" altLang="cs-CZ" sz="2000" dirty="0" smtClean="0">
                <a:hlinkClick r:id="rId4"/>
              </a:rPr>
              <a:t>SK Skat</a:t>
            </a:r>
            <a:r>
              <a:rPr lang="cs-CZ" altLang="cs-CZ" sz="2000" dirty="0" smtClean="0"/>
              <a:t> - uživatelé KS Lanius a Clavius</a:t>
            </a:r>
          </a:p>
          <a:p>
            <a:pPr eaLnBrk="1" hangingPunct="1"/>
            <a:r>
              <a:rPr lang="cs-CZ" altLang="cs-CZ" sz="2600" dirty="0" smtClean="0"/>
              <a:t>Regionální</a:t>
            </a:r>
          </a:p>
          <a:p>
            <a:pPr lvl="1" eaLnBrk="1" hangingPunct="1"/>
            <a:r>
              <a:rPr lang="cs-CZ" altLang="cs-CZ" sz="2000" dirty="0" smtClean="0">
                <a:hlinkClick r:id="rId5"/>
              </a:rPr>
              <a:t>SK regionu Karviná</a:t>
            </a:r>
            <a:endParaRPr lang="cs-CZ" altLang="cs-CZ" sz="2000" dirty="0" smtClean="0"/>
          </a:p>
          <a:p>
            <a:pPr eaLnBrk="1" hangingPunct="1"/>
            <a:r>
              <a:rPr lang="cs-CZ" altLang="cs-CZ" sz="2600" dirty="0" smtClean="0"/>
              <a:t>Institucionální</a:t>
            </a:r>
          </a:p>
          <a:p>
            <a:pPr lvl="1" eaLnBrk="1" hangingPunct="1"/>
            <a:r>
              <a:rPr lang="cs-CZ" altLang="cs-CZ" sz="2000" dirty="0" smtClean="0">
                <a:hlinkClick r:id="rId6" action="ppaction://hlinkfile"/>
              </a:rPr>
              <a:t>Souborný katalog MU</a:t>
            </a:r>
            <a:endParaRPr lang="cs-CZ" altLang="cs-CZ" sz="2000" dirty="0" smtClean="0"/>
          </a:p>
          <a:p>
            <a:pPr lvl="1" eaLnBrk="1" hangingPunct="1"/>
            <a:r>
              <a:rPr lang="cs-CZ" altLang="cs-CZ" sz="2000" dirty="0" smtClean="0">
                <a:hlinkClick r:id="rId7"/>
              </a:rPr>
              <a:t>Souborný katalog UK v Praze</a:t>
            </a:r>
            <a:endParaRPr lang="cs-CZ" altLang="cs-CZ" sz="2000" dirty="0" smtClean="0"/>
          </a:p>
          <a:p>
            <a:pPr lvl="1" eaLnBrk="1" hangingPunct="1"/>
            <a:r>
              <a:rPr lang="cs-CZ" altLang="cs-CZ" sz="2000" dirty="0" smtClean="0">
                <a:hlinkClick r:id="rId8"/>
              </a:rPr>
              <a:t>Souborný katalog AV ČR</a:t>
            </a:r>
            <a:endParaRPr lang="cs-CZ" altLang="cs-CZ" sz="2000" dirty="0" smtClean="0"/>
          </a:p>
          <a:p>
            <a:pPr eaLnBrk="1" hangingPunct="1"/>
            <a:r>
              <a:rPr lang="cs-CZ" altLang="cs-CZ" sz="2600" dirty="0" smtClean="0"/>
              <a:t>Oborové</a:t>
            </a:r>
          </a:p>
          <a:p>
            <a:pPr lvl="1" eaLnBrk="1" hangingPunct="1"/>
            <a:r>
              <a:rPr lang="cs-CZ" altLang="cs-CZ" sz="2000" dirty="0" smtClean="0">
                <a:hlinkClick r:id="rId9"/>
              </a:rPr>
              <a:t>MEDVIK</a:t>
            </a:r>
            <a:r>
              <a:rPr lang="cs-CZ" altLang="cs-CZ" sz="2000" dirty="0" smtClean="0"/>
              <a:t> – lékařství</a:t>
            </a:r>
          </a:p>
          <a:p>
            <a:pPr lvl="1" eaLnBrk="1" hangingPunct="1"/>
            <a:r>
              <a:rPr lang="cs-CZ" altLang="cs-CZ" sz="2000" dirty="0" smtClean="0">
                <a:hlinkClick r:id="rId10"/>
              </a:rPr>
              <a:t>SK časopisů VPK</a:t>
            </a:r>
            <a:r>
              <a:rPr lang="cs-CZ" altLang="cs-CZ" sz="2000" dirty="0" smtClean="0"/>
              <a:t> – technika a přírodní vědy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Příklady souborných katalogů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Mezinárodní</a:t>
            </a:r>
          </a:p>
          <a:p>
            <a:pPr lvl="1" eaLnBrk="1" hangingPunct="1"/>
            <a:r>
              <a:rPr lang="cs-CZ" altLang="cs-CZ" dirty="0" err="1" smtClean="0">
                <a:hlinkClick r:id="rId2"/>
              </a:rPr>
              <a:t>The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European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Library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Catalog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>
                <a:hlinkClick r:id="rId3"/>
              </a:rPr>
              <a:t>WorldCat</a:t>
            </a:r>
            <a:r>
              <a:rPr lang="cs-CZ" altLang="cs-CZ" dirty="0" smtClean="0"/>
              <a:t> (OCLC)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4"/>
              </a:rPr>
              <a:t>seznam SK v ČR</a:t>
            </a:r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5"/>
              </a:rPr>
              <a:t>seznam zahraničních SK</a:t>
            </a:r>
            <a:endParaRPr lang="cs-CZ" altLang="cs-CZ" dirty="0" smtClean="0"/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Národní bibliografie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Česká národní bibliografie</a:t>
            </a:r>
            <a:r>
              <a:rPr lang="cs-CZ" altLang="cs-CZ" dirty="0" smtClean="0"/>
              <a:t> </a:t>
            </a:r>
          </a:p>
          <a:p>
            <a:pPr lvl="1" eaLnBrk="1" hangingPunct="1"/>
            <a:r>
              <a:rPr lang="cs-CZ" altLang="cs-CZ" dirty="0" smtClean="0"/>
              <a:t>tištěná produkce</a:t>
            </a:r>
          </a:p>
          <a:p>
            <a:pPr eaLnBrk="1" hangingPunct="1"/>
            <a:r>
              <a:rPr lang="cs-CZ" altLang="cs-CZ" dirty="0" err="1" smtClean="0">
                <a:hlinkClick r:id="rId3"/>
              </a:rPr>
              <a:t>Webarchiv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web</a:t>
            </a:r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Informační brány</a:t>
            </a:r>
            <a:endParaRPr lang="uk-UA" altLang="cs-CZ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je informační brána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online služba</a:t>
            </a:r>
          </a:p>
          <a:p>
            <a:pPr eaLnBrk="1" hangingPunct="1"/>
            <a:r>
              <a:rPr lang="cs-CZ" altLang="cs-CZ" smtClean="0"/>
              <a:t>zprostředkovává přístup k vybraným online informačním zdrojům</a:t>
            </a:r>
          </a:p>
          <a:p>
            <a:pPr eaLnBrk="1" hangingPunct="1"/>
            <a:r>
              <a:rPr lang="cs-CZ" altLang="cs-CZ" smtClean="0"/>
              <a:t>zaměření na určitý obor nebo téma</a:t>
            </a:r>
          </a:p>
          <a:p>
            <a:pPr eaLnBrk="1" hangingPunct="1"/>
            <a:r>
              <a:rPr lang="cs-CZ" altLang="cs-CZ" smtClean="0"/>
              <a:t>zpřístupňované infozdroje procházejí procesem intelektuálního nebo automatického výběru</a:t>
            </a:r>
          </a:p>
          <a:p>
            <a:pPr eaLnBrk="1" hangingPunct="1"/>
            <a:r>
              <a:rPr lang="cs-CZ" altLang="cs-CZ" smtClean="0"/>
              <a:t>zpracování na základě definovaných formálních a kvalitativních kritérií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Informační brána a SJ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klasifikační systém</a:t>
            </a:r>
          </a:p>
          <a:p>
            <a:pPr lvl="1" eaLnBrk="1" hangingPunct="1"/>
            <a:r>
              <a:rPr lang="cs-CZ" altLang="cs-CZ" smtClean="0"/>
              <a:t>člení zdroje dle oborů</a:t>
            </a:r>
          </a:p>
          <a:p>
            <a:pPr eaLnBrk="1" hangingPunct="1"/>
            <a:r>
              <a:rPr lang="cs-CZ" altLang="cs-CZ" smtClean="0"/>
              <a:t>klíčová slova</a:t>
            </a:r>
          </a:p>
          <a:p>
            <a:pPr eaLnBrk="1" hangingPunct="1"/>
            <a:r>
              <a:rPr lang="cs-CZ" altLang="cs-CZ" smtClean="0"/>
              <a:t>folksonomie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EZB</a:t>
            </a:r>
            <a:r>
              <a:rPr lang="cs-CZ" altLang="cs-CZ" sz="3200" smtClean="0"/>
              <a:t> - </a:t>
            </a:r>
            <a:r>
              <a:rPr lang="cs-CZ" altLang="cs-CZ" sz="2800" smtClean="0"/>
              <a:t>elektronická knihovna časopisů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UK v Regensburgu</a:t>
            </a:r>
          </a:p>
          <a:p>
            <a:pPr eaLnBrk="1" hangingPunct="1"/>
            <a:r>
              <a:rPr lang="cs-CZ" altLang="cs-CZ" smtClean="0"/>
              <a:t>spolupracuje i NKP</a:t>
            </a:r>
          </a:p>
          <a:p>
            <a:pPr eaLnBrk="1" hangingPunct="1"/>
            <a:r>
              <a:rPr lang="cs-CZ" altLang="cs-CZ" smtClean="0"/>
              <a:t>výskyt časopisu v DB</a:t>
            </a:r>
          </a:p>
          <a:p>
            <a:pPr eaLnBrk="1" hangingPunct="1"/>
            <a:r>
              <a:rPr lang="cs-CZ" altLang="cs-CZ" smtClean="0"/>
              <a:t>systém semaforu</a:t>
            </a:r>
          </a:p>
          <a:p>
            <a:pPr eaLnBrk="1" hangingPunct="1"/>
            <a:r>
              <a:rPr lang="cs-CZ" altLang="cs-CZ" smtClean="0"/>
              <a:t>rozpoznání IP adres</a:t>
            </a:r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941888"/>
            <a:ext cx="5759450" cy="138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Jednotná informační brána </a:t>
            </a:r>
            <a:r>
              <a:rPr lang="cs-CZ" altLang="cs-CZ" sz="3200" smtClean="0"/>
              <a:t>(JIB)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jednotný a snadný přístup k různým informačním zdrojům</a:t>
            </a:r>
          </a:p>
          <a:p>
            <a:pPr eaLnBrk="1" hangingPunct="1"/>
            <a:r>
              <a:rPr lang="cs-CZ" altLang="cs-CZ" dirty="0" smtClean="0"/>
              <a:t>včetně plných textů dokumentů</a:t>
            </a:r>
          </a:p>
          <a:p>
            <a:pPr eaLnBrk="1" hangingPunct="1"/>
            <a:r>
              <a:rPr lang="cs-CZ" altLang="cs-CZ" dirty="0" smtClean="0"/>
              <a:t>vychází z projektu </a:t>
            </a:r>
            <a:r>
              <a:rPr lang="cs-CZ" altLang="cs-CZ" dirty="0" err="1" smtClean="0"/>
              <a:t>projektu</a:t>
            </a:r>
            <a:r>
              <a:rPr lang="cs-CZ" altLang="cs-CZ" dirty="0" smtClean="0"/>
              <a:t> </a:t>
            </a:r>
            <a:r>
              <a:rPr lang="cs-CZ" altLang="cs-CZ" dirty="0" smtClean="0">
                <a:hlinkClick r:id="rId3"/>
              </a:rPr>
              <a:t>CASLIN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technologie </a:t>
            </a:r>
            <a:r>
              <a:rPr lang="cs-CZ" altLang="cs-CZ" dirty="0" err="1" smtClean="0"/>
              <a:t>Metalib</a:t>
            </a:r>
            <a:r>
              <a:rPr lang="cs-CZ" altLang="cs-CZ" dirty="0" smtClean="0"/>
              <a:t> a SFX</a:t>
            </a:r>
          </a:p>
          <a:p>
            <a:pPr eaLnBrk="1" hangingPunct="1"/>
            <a:r>
              <a:rPr lang="cs-CZ" altLang="cs-CZ" dirty="0" smtClean="0"/>
              <a:t>Můj prostor</a:t>
            </a:r>
          </a:p>
          <a:p>
            <a:pPr lvl="1" eaLnBrk="1" hangingPunct="1"/>
            <a:r>
              <a:rPr lang="cs-CZ" altLang="cs-CZ" dirty="0" smtClean="0"/>
              <a:t>historie hledání, nastavení, uchovávání záznamů, moje e-časopisy,…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Funkce katalogu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lokační</a:t>
            </a:r>
          </a:p>
          <a:p>
            <a:pPr lvl="1" eaLnBrk="1" hangingPunct="1"/>
            <a:r>
              <a:rPr lang="cs-CZ" altLang="cs-CZ" smtClean="0"/>
              <a:t>umístění dokumentu a organizace fondu </a:t>
            </a:r>
          </a:p>
          <a:p>
            <a:pPr eaLnBrk="1" hangingPunct="1"/>
            <a:r>
              <a:rPr lang="cs-CZ" altLang="cs-CZ" smtClean="0"/>
              <a:t>bibliografická</a:t>
            </a:r>
          </a:p>
          <a:p>
            <a:pPr lvl="1" eaLnBrk="1" hangingPunct="1"/>
            <a:r>
              <a:rPr lang="cs-CZ" altLang="cs-CZ" smtClean="0"/>
              <a:t>info o existenci dokumentu</a:t>
            </a:r>
          </a:p>
          <a:p>
            <a:pPr eaLnBrk="1" hangingPunct="1"/>
            <a:r>
              <a:rPr lang="cs-CZ" altLang="cs-CZ" smtClean="0"/>
              <a:t>rešeršní</a:t>
            </a:r>
          </a:p>
          <a:p>
            <a:pPr lvl="1" eaLnBrk="1" hangingPunct="1"/>
            <a:r>
              <a:rPr lang="cs-CZ" altLang="cs-CZ" smtClean="0"/>
              <a:t>efektivní vyhledání dokumentů</a:t>
            </a:r>
          </a:p>
          <a:p>
            <a:pPr eaLnBrk="1" hangingPunct="1"/>
            <a:r>
              <a:rPr lang="cs-CZ" altLang="cs-CZ" smtClean="0"/>
              <a:t>propagační</a:t>
            </a:r>
          </a:p>
          <a:p>
            <a:pPr lvl="1" eaLnBrk="1" hangingPunct="1"/>
            <a:r>
              <a:rPr lang="cs-CZ" altLang="cs-CZ" smtClean="0"/>
              <a:t>info o nově vydaných dokumentech</a:t>
            </a:r>
          </a:p>
          <a:p>
            <a:pPr lvl="1" eaLnBrk="1" hangingPunct="1"/>
            <a:r>
              <a:rPr lang="cs-CZ" altLang="cs-CZ" smtClean="0"/>
              <a:t>info o dokumentech v instituci (profil, kvalita???, množství,…)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Informační brána KIV</a:t>
            </a:r>
            <a:endParaRPr lang="cs-CZ" altLang="cs-CZ" dirty="0" smtClean="0"/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oborová brána KIV</a:t>
            </a:r>
          </a:p>
          <a:p>
            <a:pPr eaLnBrk="1" hangingPunct="1"/>
            <a:r>
              <a:rPr lang="cs-CZ" altLang="cs-CZ" dirty="0" smtClean="0"/>
              <a:t>založena na </a:t>
            </a:r>
            <a:r>
              <a:rPr lang="cs-CZ" altLang="cs-CZ" b="1" dirty="0" smtClean="0"/>
              <a:t>databázi KKL</a:t>
            </a:r>
            <a:endParaRPr lang="cs-CZ" altLang="cs-CZ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dirty="0" smtClean="0"/>
              <a:t>=Knihovna knihovnické literatury</a:t>
            </a:r>
          </a:p>
          <a:p>
            <a:pPr eaLnBrk="1" hangingPunct="1"/>
            <a:r>
              <a:rPr lang="cs-CZ" altLang="cs-CZ" dirty="0" smtClean="0"/>
              <a:t>spravuje Knihovnický institut NK ČR</a:t>
            </a:r>
          </a:p>
          <a:p>
            <a:pPr eaLnBrk="1" hangingPunct="1"/>
            <a:r>
              <a:rPr lang="cs-CZ" altLang="cs-CZ" dirty="0" smtClean="0"/>
              <a:t>funguje od roku 2006</a:t>
            </a:r>
          </a:p>
          <a:p>
            <a:pPr eaLnBrk="1" hangingPunct="1"/>
            <a:r>
              <a:rPr lang="cs-CZ" altLang="cs-CZ" dirty="0" smtClean="0"/>
              <a:t>vyhledávání:</a:t>
            </a:r>
          </a:p>
          <a:p>
            <a:pPr lvl="1" eaLnBrk="1" hangingPunct="1"/>
            <a:r>
              <a:rPr lang="cs-CZ" altLang="cs-CZ" dirty="0" smtClean="0"/>
              <a:t>http://kiv.jib.cz/vyhledavac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Oborové brány a portály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2"/>
              </a:rPr>
              <a:t>EDU.cz</a:t>
            </a:r>
            <a:r>
              <a:rPr lang="cs-CZ" altLang="cs-CZ" sz="2100" dirty="0" smtClean="0"/>
              <a:t> - vzdělávání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3"/>
              </a:rPr>
              <a:t>EU portál</a:t>
            </a:r>
            <a:r>
              <a:rPr lang="cs-CZ" altLang="cs-CZ" sz="2100" dirty="0" smtClean="0"/>
              <a:t> - informační portál EU, soustřeďuje informace z dílčích stránek </a:t>
            </a:r>
          </a:p>
          <a:p>
            <a:pPr>
              <a:lnSpc>
                <a:spcPct val="110000"/>
              </a:lnSpc>
            </a:pPr>
            <a:r>
              <a:rPr lang="cs-CZ" altLang="cs-CZ" sz="2100" dirty="0" err="1" smtClean="0">
                <a:hlinkClick r:id="rId4"/>
              </a:rPr>
              <a:t>Econnect</a:t>
            </a:r>
            <a:r>
              <a:rPr lang="cs-CZ" altLang="cs-CZ" sz="2100" dirty="0" smtClean="0"/>
              <a:t> – neziskový sektor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5"/>
              </a:rPr>
              <a:t>ART JIB</a:t>
            </a:r>
            <a:r>
              <a:rPr lang="cs-CZ" altLang="cs-CZ" sz="2100" dirty="0" smtClean="0"/>
              <a:t> – umění a architektura (JIB)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6"/>
              </a:rPr>
              <a:t>MUSICA</a:t>
            </a:r>
            <a:r>
              <a:rPr lang="cs-CZ" altLang="cs-CZ" sz="2100" dirty="0" smtClean="0"/>
              <a:t> - hudba a hudební věda (JIB)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7"/>
              </a:rPr>
              <a:t>TECHNICA</a:t>
            </a:r>
            <a:r>
              <a:rPr lang="cs-CZ" altLang="cs-CZ" sz="2100" dirty="0" smtClean="0"/>
              <a:t> – oblast techniky</a:t>
            </a:r>
          </a:p>
          <a:p>
            <a:pPr>
              <a:lnSpc>
                <a:spcPct val="110000"/>
              </a:lnSpc>
            </a:pPr>
            <a:r>
              <a:rPr lang="cs-CZ" altLang="cs-CZ" sz="2100" dirty="0" err="1" smtClean="0">
                <a:hlinkClick r:id="rId8"/>
              </a:rPr>
              <a:t>Geobibline</a:t>
            </a:r>
            <a:r>
              <a:rPr lang="cs-CZ" altLang="cs-CZ" sz="2100" dirty="0" smtClean="0"/>
              <a:t> – přírodní vědy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9"/>
              </a:rPr>
              <a:t>Fyzikální portál</a:t>
            </a:r>
            <a:r>
              <a:rPr lang="cs-CZ" altLang="cs-CZ" sz="2100" dirty="0" smtClean="0"/>
              <a:t> –fyzika a příbuzné obory (ČVUT) 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0"/>
              </a:rPr>
              <a:t>MEDVIK</a:t>
            </a:r>
            <a:r>
              <a:rPr lang="cs-CZ" altLang="cs-CZ" sz="2100" dirty="0" smtClean="0"/>
              <a:t> - lékařství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1"/>
              </a:rPr>
              <a:t>AGRONAVIGÁTOR</a:t>
            </a:r>
            <a:r>
              <a:rPr lang="cs-CZ" altLang="cs-CZ" sz="2100" dirty="0" smtClean="0"/>
              <a:t> - zemědělství a potravinářství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2"/>
              </a:rPr>
              <a:t>Econlib.cz</a:t>
            </a:r>
            <a:r>
              <a:rPr lang="cs-CZ" altLang="cs-CZ" sz="2100" dirty="0" smtClean="0"/>
              <a:t> - virtuální ekonomická knihovna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3"/>
              </a:rPr>
              <a:t>Národní statistický portál</a:t>
            </a:r>
            <a:r>
              <a:rPr lang="cs-CZ" altLang="cs-CZ" sz="2100" b="1" dirty="0" smtClean="0"/>
              <a:t> </a:t>
            </a:r>
            <a:r>
              <a:rPr lang="cs-CZ" altLang="cs-CZ" sz="2100" dirty="0" smtClean="0"/>
              <a:t>- statistiky ČSÚ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Metalib na MU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http://metalib.muni.cz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viz příští hodina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Příště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knihovnické nástroje a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46084" name="Picture 8" descr="billboard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Druhy katalogů</a:t>
            </a:r>
            <a:r>
              <a:rPr lang="cs-CZ" altLang="cs-CZ" sz="2400" smtClean="0"/>
              <a:t> (dle typů dokumentů)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katalog knih, </a:t>
            </a:r>
          </a:p>
          <a:p>
            <a:pPr eaLnBrk="1" hangingPunct="1"/>
            <a:r>
              <a:rPr lang="cs-CZ" altLang="cs-CZ" smtClean="0"/>
              <a:t>katalog periodik</a:t>
            </a:r>
          </a:p>
          <a:p>
            <a:pPr eaLnBrk="1" hangingPunct="1"/>
            <a:r>
              <a:rPr lang="cs-CZ" altLang="cs-CZ" smtClean="0"/>
              <a:t>katalog závěrečných prací</a:t>
            </a:r>
          </a:p>
          <a:p>
            <a:pPr eaLnBrk="1" hangingPunct="1"/>
            <a:r>
              <a:rPr lang="cs-CZ" altLang="cs-CZ" smtClean="0"/>
              <a:t>katalog firemní literatury</a:t>
            </a:r>
          </a:p>
          <a:p>
            <a:pPr eaLnBrk="1" hangingPunct="1"/>
            <a:r>
              <a:rPr lang="cs-CZ" altLang="cs-CZ" smtClean="0"/>
              <a:t>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Druhy katalogů</a:t>
            </a:r>
            <a:r>
              <a:rPr lang="cs-CZ" altLang="cs-CZ" sz="2400" smtClean="0"/>
              <a:t> (dle úplnosti)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úplný katalog</a:t>
            </a:r>
          </a:p>
          <a:p>
            <a:pPr lvl="1" eaLnBrk="1" hangingPunct="1"/>
            <a:r>
              <a:rPr lang="cs-CZ" altLang="cs-CZ" smtClean="0"/>
              <a:t>např. katalog knihovny</a:t>
            </a:r>
          </a:p>
          <a:p>
            <a:pPr eaLnBrk="1" hangingPunct="1"/>
            <a:r>
              <a:rPr lang="cs-CZ" altLang="cs-CZ" smtClean="0"/>
              <a:t>dílčí katalog</a:t>
            </a:r>
          </a:p>
          <a:p>
            <a:pPr lvl="1" eaLnBrk="1" hangingPunct="1"/>
            <a:r>
              <a:rPr lang="cs-CZ" altLang="cs-CZ" smtClean="0"/>
              <a:t>např. katalog pobočky</a:t>
            </a:r>
          </a:p>
          <a:p>
            <a:pPr eaLnBrk="1" hangingPunct="1"/>
            <a:r>
              <a:rPr lang="cs-CZ" altLang="cs-CZ" smtClean="0"/>
              <a:t>souborný katalog</a:t>
            </a:r>
          </a:p>
          <a:p>
            <a:pPr lvl="1" eaLnBrk="1" hangingPunct="1"/>
            <a:r>
              <a:rPr lang="cs-CZ" altLang="cs-CZ" smtClean="0"/>
              <a:t>katalog více knihoven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Druhy katalogů</a:t>
            </a:r>
            <a:r>
              <a:rPr lang="cs-CZ" altLang="cs-CZ" sz="2400" smtClean="0"/>
              <a:t> (dle formy zpřístupnění)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lístkový katalog</a:t>
            </a:r>
          </a:p>
          <a:p>
            <a:pPr lvl="1" eaLnBrk="1" hangingPunct="1"/>
            <a:r>
              <a:rPr lang="cs-CZ" altLang="cs-CZ" smtClean="0"/>
              <a:t>1 záznam = 1 katalogizační lístek</a:t>
            </a:r>
          </a:p>
          <a:p>
            <a:pPr eaLnBrk="1" hangingPunct="1"/>
            <a:r>
              <a:rPr lang="cs-CZ" altLang="cs-CZ" smtClean="0"/>
              <a:t>listový katalog </a:t>
            </a:r>
          </a:p>
          <a:p>
            <a:pPr lvl="1" eaLnBrk="1" hangingPunct="1"/>
            <a:r>
              <a:rPr lang="cs-CZ" altLang="cs-CZ" smtClean="0"/>
              <a:t>seznam záznamů, nesvázaný</a:t>
            </a:r>
          </a:p>
          <a:p>
            <a:pPr eaLnBrk="1" hangingPunct="1"/>
            <a:r>
              <a:rPr lang="cs-CZ" altLang="cs-CZ" smtClean="0"/>
              <a:t>svazkový katalog</a:t>
            </a:r>
          </a:p>
          <a:p>
            <a:pPr lvl="1" eaLnBrk="1" hangingPunct="1"/>
            <a:r>
              <a:rPr lang="cs-CZ" altLang="cs-CZ" smtClean="0"/>
              <a:t>katalog ve formě knihy</a:t>
            </a:r>
          </a:p>
          <a:p>
            <a:pPr eaLnBrk="1" hangingPunct="1"/>
            <a:r>
              <a:rPr lang="cs-CZ" altLang="cs-CZ" smtClean="0"/>
              <a:t>elektronický katalog (OPAC)</a:t>
            </a:r>
          </a:p>
          <a:p>
            <a:pPr lvl="1" eaLnBrk="1" hangingPunct="1"/>
            <a:r>
              <a:rPr lang="cs-CZ" altLang="cs-CZ" smtClean="0"/>
              <a:t>off-line katalogy</a:t>
            </a:r>
          </a:p>
          <a:p>
            <a:pPr lvl="1" eaLnBrk="1" hangingPunct="1"/>
            <a:r>
              <a:rPr lang="cs-CZ" altLang="cs-CZ" smtClean="0"/>
              <a:t>on-line katalogy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OPAC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je OPAC?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OPAC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OPAC - Open Public Access Catalog</a:t>
            </a:r>
          </a:p>
          <a:p>
            <a:pPr eaLnBrk="1" hangingPunct="1"/>
            <a:r>
              <a:rPr lang="cs-CZ" altLang="cs-CZ" smtClean="0"/>
              <a:t>dnes spíše O(nline)PAC</a:t>
            </a:r>
          </a:p>
          <a:p>
            <a:pPr eaLnBrk="1" hangingPunct="1"/>
            <a:r>
              <a:rPr lang="cs-CZ" altLang="cs-CZ" smtClean="0"/>
              <a:t>veřejně dostupný katalog</a:t>
            </a:r>
          </a:p>
          <a:p>
            <a:pPr eaLnBrk="1" hangingPunct="1"/>
            <a:r>
              <a:rPr lang="cs-CZ" altLang="cs-CZ" smtClean="0"/>
              <a:t>pro potřeby uživatelů knihovny</a:t>
            </a:r>
          </a:p>
          <a:p>
            <a:pPr eaLnBrk="1" hangingPunct="1"/>
            <a:r>
              <a:rPr lang="cs-CZ" altLang="cs-CZ" smtClean="0"/>
              <a:t>vyhledávání záznamů</a:t>
            </a:r>
          </a:p>
          <a:p>
            <a:pPr eaLnBrk="1" hangingPunct="1"/>
            <a:r>
              <a:rPr lang="cs-CZ" altLang="cs-CZ" smtClean="0"/>
              <a:t>+ doplňkové služby</a:t>
            </a:r>
          </a:p>
          <a:p>
            <a:pPr lvl="1" eaLnBrk="1" hangingPunct="1"/>
            <a:r>
              <a:rPr lang="cs-CZ" altLang="cs-CZ" smtClean="0"/>
              <a:t>správa uživatelského konta, rezervace, prodloužení, nastavení upozorňování na email, přístup k dalším e-zdrojům,…</a:t>
            </a:r>
          </a:p>
          <a:p>
            <a:pPr lvl="1" eaLnBrk="1" hangingPunct="1"/>
            <a:r>
              <a:rPr lang="cs-CZ" altLang="cs-CZ" smtClean="0"/>
              <a:t>Library 2.0 - obsahy, obálky, hodnocení,…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3834</TotalTime>
  <Words>1245</Words>
  <Application>Microsoft Office PowerPoint</Application>
  <PresentationFormat>Předvádění na obrazovce (4:3)</PresentationFormat>
  <Paragraphs>283</Paragraphs>
  <Slides>44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Katalogy knihoven</vt:lpstr>
      <vt:lpstr>Co je katalog</vt:lpstr>
      <vt:lpstr>Funkce katalogu</vt:lpstr>
      <vt:lpstr>Druhy katalogů (dle typů dokumentů)</vt:lpstr>
      <vt:lpstr>Druhy katalogů (dle úplnosti)</vt:lpstr>
      <vt:lpstr>Druhy katalogů (dle formy zpřístupnění)</vt:lpstr>
      <vt:lpstr>OPAC</vt:lpstr>
      <vt:lpstr>OPAC</vt:lpstr>
      <vt:lpstr>Historie OPAC</vt:lpstr>
      <vt:lpstr>Aktuální trendy katalogů</vt:lpstr>
      <vt:lpstr>Aktuální trendy katalogů</vt:lpstr>
      <vt:lpstr>Aktuální trendy katalogů</vt:lpstr>
      <vt:lpstr>Vyhledávání v katalogu</vt:lpstr>
      <vt:lpstr>Katalogy používané u nás</vt:lpstr>
      <vt:lpstr>Zahraniční katalogy</vt:lpstr>
      <vt:lpstr>Katalogy nové generace</vt:lpstr>
      <vt:lpstr>NCSU Libraries</vt:lpstr>
      <vt:lpstr>VuFind</vt:lpstr>
      <vt:lpstr>Koha Integrated Library System</vt:lpstr>
      <vt:lpstr>Aquabrowser</vt:lpstr>
      <vt:lpstr>Evergreen</vt:lpstr>
      <vt:lpstr>Primo</vt:lpstr>
      <vt:lpstr>WorldCat Local</vt:lpstr>
      <vt:lpstr>LibraryThing</vt:lpstr>
      <vt:lpstr>OpenLibrary.org</vt:lpstr>
      <vt:lpstr>Další OPAC</vt:lpstr>
      <vt:lpstr>Více info</vt:lpstr>
      <vt:lpstr>Portál opensource.knihovna.cz</vt:lpstr>
      <vt:lpstr>Souborné katalogy</vt:lpstr>
      <vt:lpstr>Souborné katalogy</vt:lpstr>
      <vt:lpstr>Příklady souborných katalogů v ČR</vt:lpstr>
      <vt:lpstr>Příklady souborných katalogů</vt:lpstr>
      <vt:lpstr>Národní bibliografie</vt:lpstr>
      <vt:lpstr>Informační brány</vt:lpstr>
      <vt:lpstr>Co je informační brána</vt:lpstr>
      <vt:lpstr>Informační brána a SJ</vt:lpstr>
      <vt:lpstr>EZB - elektronická knihovna časopisů</vt:lpstr>
      <vt:lpstr>Jednotná informační brána (JIB)</vt:lpstr>
      <vt:lpstr>Informační brána KIV</vt:lpstr>
      <vt:lpstr>Oborové brány a portály</vt:lpstr>
      <vt:lpstr>Metalib na MU</vt:lpstr>
      <vt:lpstr>Příště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245</cp:revision>
  <dcterms:created xsi:type="dcterms:W3CDTF">2008-06-02T21:04:14Z</dcterms:created>
  <dcterms:modified xsi:type="dcterms:W3CDTF">2013-10-11T08:33:54Z</dcterms:modified>
</cp:coreProperties>
</file>