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451" r:id="rId2"/>
    <p:sldId id="353" r:id="rId3"/>
    <p:sldId id="398" r:id="rId4"/>
    <p:sldId id="400" r:id="rId5"/>
    <p:sldId id="399" r:id="rId6"/>
    <p:sldId id="401" r:id="rId7"/>
    <p:sldId id="402" r:id="rId8"/>
    <p:sldId id="454" r:id="rId9"/>
    <p:sldId id="404" r:id="rId10"/>
    <p:sldId id="403" r:id="rId11"/>
    <p:sldId id="412" r:id="rId12"/>
    <p:sldId id="396" r:id="rId13"/>
    <p:sldId id="405" r:id="rId14"/>
    <p:sldId id="406" r:id="rId15"/>
    <p:sldId id="387" r:id="rId16"/>
    <p:sldId id="407" r:id="rId17"/>
    <p:sldId id="408" r:id="rId18"/>
    <p:sldId id="453" r:id="rId19"/>
    <p:sldId id="409" r:id="rId20"/>
    <p:sldId id="410" r:id="rId21"/>
    <p:sldId id="413" r:id="rId22"/>
    <p:sldId id="455" r:id="rId23"/>
    <p:sldId id="458" r:id="rId24"/>
    <p:sldId id="456" r:id="rId25"/>
    <p:sldId id="459" r:id="rId26"/>
    <p:sldId id="457" r:id="rId27"/>
    <p:sldId id="460" r:id="rId28"/>
    <p:sldId id="461" r:id="rId29"/>
    <p:sldId id="434" r:id="rId30"/>
    <p:sldId id="411" r:id="rId31"/>
    <p:sldId id="388" r:id="rId32"/>
    <p:sldId id="418" r:id="rId33"/>
    <p:sldId id="417" r:id="rId34"/>
    <p:sldId id="419" r:id="rId35"/>
    <p:sldId id="415" r:id="rId36"/>
    <p:sldId id="433" r:id="rId37"/>
    <p:sldId id="420" r:id="rId38"/>
    <p:sldId id="421" r:id="rId39"/>
    <p:sldId id="422" r:id="rId40"/>
    <p:sldId id="435" r:id="rId41"/>
    <p:sldId id="439" r:id="rId42"/>
    <p:sldId id="440" r:id="rId43"/>
    <p:sldId id="441" r:id="rId44"/>
    <p:sldId id="437" r:id="rId45"/>
    <p:sldId id="438" r:id="rId46"/>
    <p:sldId id="442" r:id="rId47"/>
    <p:sldId id="444" r:id="rId48"/>
    <p:sldId id="390" r:id="rId49"/>
    <p:sldId id="443" r:id="rId50"/>
    <p:sldId id="445" r:id="rId51"/>
    <p:sldId id="446" r:id="rId52"/>
    <p:sldId id="436" r:id="rId53"/>
    <p:sldId id="447" r:id="rId54"/>
    <p:sldId id="448" r:id="rId55"/>
    <p:sldId id="449" r:id="rId56"/>
    <p:sldId id="391" r:id="rId57"/>
    <p:sldId id="431" r:id="rId58"/>
    <p:sldId id="430" r:id="rId59"/>
    <p:sldId id="393" r:id="rId60"/>
    <p:sldId id="428" r:id="rId61"/>
    <p:sldId id="432" r:id="rId62"/>
    <p:sldId id="423" r:id="rId63"/>
    <p:sldId id="426" r:id="rId64"/>
    <p:sldId id="424" r:id="rId65"/>
    <p:sldId id="427" r:id="rId66"/>
    <p:sldId id="429" r:id="rId67"/>
    <p:sldId id="450" r:id="rId68"/>
    <p:sldId id="397" r:id="rId69"/>
    <p:sldId id="452" r:id="rId70"/>
  </p:sldIdLst>
  <p:sldSz cx="9144000" cy="6858000" type="screen4x3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4660"/>
  </p:normalViewPr>
  <p:slideViewPr>
    <p:cSldViewPr>
      <p:cViewPr varScale="1">
        <p:scale>
          <a:sx n="74" d="100"/>
          <a:sy n="74" d="100"/>
        </p:scale>
        <p:origin x="13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307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DBFB75-7E5E-4914-BEE0-4B79F8DC87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20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898499-89F8-47C3-8A8C-97B97CD9761A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10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51C8B14-9161-4D52-866E-354CA64CC8A0}" type="slidenum">
              <a:rPr lang="ru-RU" sz="1200"/>
              <a:pPr algn="r" eaLnBrk="1" hangingPunct="1"/>
              <a:t>69</a:t>
            </a:fld>
            <a:endParaRPr lang="ru-RU" sz="1200"/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060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36EF93-26F5-4D41-8C01-44375EB8A931}" type="slidenum">
              <a:rPr lang="ru-RU"/>
              <a:pPr eaLnBrk="1" hangingPunct="1"/>
              <a:t>2</a:t>
            </a:fld>
            <a:endParaRPr lang="ru-RU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189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AA49F4-74E7-4B3B-B239-03174D252E84}" type="slidenum">
              <a:rPr lang="ru-RU"/>
              <a:pPr eaLnBrk="1" hangingPunct="1"/>
              <a:t>11</a:t>
            </a:fld>
            <a:endParaRPr lang="ru-RU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184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CC5AD5-C91E-4EBD-BCDB-97BFE88B4128}" type="slidenum">
              <a:rPr lang="ru-RU"/>
              <a:pPr eaLnBrk="1" hangingPunct="1"/>
              <a:t>29</a:t>
            </a:fld>
            <a:endParaRPr lang="ru-RU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B787937-9152-4D24-895C-4A5C34590457}" type="slidenum">
              <a:rPr lang="ru-RU"/>
              <a:pPr eaLnBrk="1" hangingPunct="1"/>
              <a:t>36</a:t>
            </a:fld>
            <a:endParaRPr lang="ru-RU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613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68EED7B-276B-460B-8DA3-6F8339C2DE1B}" type="slidenum">
              <a:rPr lang="ru-RU"/>
              <a:pPr eaLnBrk="1" hangingPunct="1"/>
              <a:t>40</a:t>
            </a:fld>
            <a:endParaRPr lang="ru-RU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64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943A715-A572-4E73-A101-31C5CF111009}" type="slidenum">
              <a:rPr lang="ru-RU"/>
              <a:pPr eaLnBrk="1" hangingPunct="1"/>
              <a:t>52</a:t>
            </a:fld>
            <a:endParaRPr lang="ru-RU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123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63C527F-4A4A-4234-9691-0265E80840C0}" type="slidenum">
              <a:rPr lang="ru-RU"/>
              <a:pPr eaLnBrk="1" hangingPunct="1"/>
              <a:t>57</a:t>
            </a:fld>
            <a:endParaRPr lang="ru-RU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452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96F026D-C51B-4D59-8F86-631C31542FBC}" type="slidenum">
              <a:rPr lang="ru-RU"/>
              <a:pPr eaLnBrk="1" hangingPunct="1"/>
              <a:t>67</a:t>
            </a:fld>
            <a:endParaRPr lang="ru-RU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863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89132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254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7362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29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60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664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217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81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94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26990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7076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styly předlohy textu.</a:t>
            </a:r>
          </a:p>
          <a:p>
            <a:pPr lvl="1"/>
            <a:r>
              <a:rPr lang="ru-RU" smtClean="0"/>
              <a:t>Druhá úroveň</a:t>
            </a:r>
          </a:p>
          <a:p>
            <a:pPr lvl="2"/>
            <a:r>
              <a:rPr lang="ru-RU" smtClean="0"/>
              <a:t>Třetí úroveň</a:t>
            </a:r>
          </a:p>
          <a:p>
            <a:pPr lvl="3"/>
            <a:r>
              <a:rPr lang="ru-RU" smtClean="0"/>
              <a:t>Čtvrtá úroveň</a:t>
            </a:r>
          </a:p>
          <a:p>
            <a:pPr lvl="4"/>
            <a:r>
              <a:rPr lang="ru-RU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ateway.tx.ovid.com/atoz/az/index?idtok=316729756" TargetMode="External"/><Relationship Id="rId2" Type="http://schemas.openxmlformats.org/officeDocument/2006/relationships/hyperlink" Target="http://ovid.linksolver.com/site/openURL.jsp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xlibris.co.il/category/MetaLibOverview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ltidata.cz/produkty/metalib" TargetMode="External"/><Relationship Id="rId2" Type="http://schemas.openxmlformats.org/officeDocument/2006/relationships/hyperlink" Target="http://metalib.muni.cz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vid.com/site/products/tools/searchsolver.js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p.cz/produkt.php?produkt=2917" TargetMode="External"/><Relationship Id="rId2" Type="http://schemas.openxmlformats.org/officeDocument/2006/relationships/hyperlink" Target="http://www.serialssolutions.com/360-search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knihovna.nkp.cz/knihovnaplus121/coufal.ht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discovery.muni.cz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primo.upce.cz/" TargetMode="External"/><Relationship Id="rId2" Type="http://schemas.openxmlformats.org/officeDocument/2006/relationships/hyperlink" Target="http://www.multidata.cz/produkty/primo-centra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techlib.summon.serialssolutions.com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clc.org/worldcat.en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alatechsource.org/blog/2011/02/jason-vaughan-discusses-web-scale-discovery-systems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iso.org/kst/reports/standards?step=2&amp;gid=None&amp;project_key=d5320409c5160be4697dc046613f71b9a773cd9e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l.cz/openid/" TargetMode="External"/><Relationship Id="rId2" Type="http://schemas.openxmlformats.org/officeDocument/2006/relationships/hyperlink" Target="http://napoveda.seznam.cz/cz/login/openid/jak-pouzit-jine-openid-na-seznam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openid.net/get-an-openid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shibboleth.internet2.edu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ultidata.cz/produkty/verde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barchiv.cz/generator/dc.php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standards/marcxml" TargetMode="External"/><Relationship Id="rId2" Type="http://schemas.openxmlformats.org/officeDocument/2006/relationships/hyperlink" Target="http://www.loc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nihovna.phil.muni.cz/adssru?version=1.1&amp;operation=searchRetrieve&amp;maximumRecords=1&amp;query=RSS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barchiv.cz/generator/dc.php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s.muni.cz/dublin_core" TargetMode="External"/><Relationship Id="rId2" Type="http://schemas.openxmlformats.org/officeDocument/2006/relationships/hyperlink" Target="http://www.dublincor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koln.ac.uk/cgi-bin/dcdot.pl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ctocs.ac.uk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knihovny.cvut.cz/akp2003/sbornik/05_zabicka.pdf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standards/sru/specs/cql.html" TargetMode="External"/><Relationship Id="rId2" Type="http://schemas.openxmlformats.org/officeDocument/2006/relationships/hyperlink" Target="http://www.loc.gov/standards/s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3950.loc.gov:7090/voyager?version=1.1&amp;operation=searchRetrieve&amp;query=dinosaur&amp;startRecord=2&amp;maximumRecords=5&amp;recordSchema=mods" TargetMode="External"/><Relationship Id="rId5" Type="http://schemas.openxmlformats.org/officeDocument/2006/relationships/hyperlink" Target="http://www.loc.gov/standards/sru/simple.html" TargetMode="External"/><Relationship Id="rId4" Type="http://schemas.openxmlformats.org/officeDocument/2006/relationships/hyperlink" Target="http://knihovna.phil.muni.cz/adssru?version=1.1&amp;operation=searchRetrieve&amp;query=dc.identifier=1904271189&amp;maximumRecords=1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bn-international.org/" TargetMode="External"/><Relationship Id="rId2" Type="http://schemas.openxmlformats.org/officeDocument/2006/relationships/hyperlink" Target="http://www.nkp.cz/pages/page.php3?nazev=ISBN,_ISMN,_ISSN&amp;submenu3=1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librisgroup.com/category/SFXOverview" TargetMode="External"/><Relationship Id="rId2" Type="http://schemas.openxmlformats.org/officeDocument/2006/relationships/hyperlink" Target="http://www.multidata.cz/produkty/sf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erialssolutions.com/360-link/" TargetMode="External"/><Relationship Id="rId5" Type="http://schemas.openxmlformats.org/officeDocument/2006/relationships/hyperlink" Target="http://ovid.linksolver.com/site/openURL.jsp" TargetMode="External"/><Relationship Id="rId4" Type="http://schemas.openxmlformats.org/officeDocument/2006/relationships/hyperlink" Target="http://www2.ebsco.com/cs-cz/ProductsServices/linksource/Pages/index.aspx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sn.org/" TargetMode="External"/><Relationship Id="rId2" Type="http://schemas.openxmlformats.org/officeDocument/2006/relationships/hyperlink" Target="http://www.issn.cz/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ossref.org/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b.cz/" TargetMode="External"/><Relationship Id="rId2" Type="http://schemas.openxmlformats.org/officeDocument/2006/relationships/hyperlink" Target="http://www.multidata.cz/produkty/sf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cholar.google.com/scholar?hl=cs&amp;q=rss&amp;btnG=Hledat&amp;as_ylo=&amp;as_vis=0" TargetMode="External"/><Relationship Id="rId4" Type="http://schemas.openxmlformats.org/officeDocument/2006/relationships/hyperlink" Target="http://aleph.muni.cz/F/?func=full-set-set&amp;set_number=009363&amp;set_entry=000001&amp;format=99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discovery.muni.cz" TargetMode="External"/><Relationship Id="rId2" Type="http://schemas.openxmlformats.org/officeDocument/2006/relationships/hyperlink" Target="http://www2.ebsco.com/cs-cz/ProductsServices/linksource/Pages/index.asp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rialssolutions.com/assets/360-demo/" TargetMode="External"/><Relationship Id="rId2" Type="http://schemas.openxmlformats.org/officeDocument/2006/relationships/hyperlink" Target="http://www.serialssolutions.com/360-link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smtClean="0">
                <a:solidFill>
                  <a:srgbClr val="FFFF00"/>
                </a:solidFill>
              </a:rPr>
              <a:t>Elektronické informační zdroje (VIKBA25)</a:t>
            </a:r>
            <a:endParaRPr lang="uk-UA" sz="4800" smtClean="0">
              <a:solidFill>
                <a:schemeClr val="bg1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400" b="1" smtClean="0">
                <a:solidFill>
                  <a:schemeClr val="bg1"/>
                </a:solidFill>
              </a:rPr>
              <a:t>Martin Krčál</a:t>
            </a:r>
            <a:endParaRPr lang="uk-UA" sz="2400" b="1" smtClean="0">
              <a:solidFill>
                <a:schemeClr val="bg1"/>
              </a:solidFill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>
                <a:latin typeface="Tahoma" panose="020B0604030504040204" pitchFamily="34" charset="0"/>
              </a:rPr>
              <a:t>EIZ - kurz pro studenty KISK FF MU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</a:t>
            </a:r>
            <a:r>
              <a:rPr lang="cs-CZ" b="1" dirty="0" smtClean="0">
                <a:latin typeface="Tahoma" panose="020B0604030504040204" pitchFamily="34" charset="0"/>
              </a:rPr>
              <a:t>18. října 2013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9011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799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>
                <a:solidFill>
                  <a:schemeClr val="bg1"/>
                </a:solidFill>
                <a:latin typeface="Verdana" panose="020B0604030504040204" pitchFamily="34" charset="0"/>
              </a:rPr>
              <a:t>5. Technologie  a nástroje pro správu EIZ</a:t>
            </a:r>
            <a:endParaRPr lang="cs-CZ" sz="2400" b="1">
              <a:solidFill>
                <a:schemeClr val="bg1"/>
              </a:solidFill>
            </a:endParaRPr>
          </a:p>
        </p:txBody>
      </p:sp>
      <p:pic>
        <p:nvPicPr>
          <p:cNvPr id="90119" name="Picture 7" descr="OPVK_MU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89588"/>
            <a:ext cx="5256212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Další linkovací nástroje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err="1" smtClean="0">
                <a:hlinkClick r:id="rId2"/>
              </a:rPr>
              <a:t>LinkSolver</a:t>
            </a:r>
            <a:r>
              <a:rPr lang="cs-CZ" dirty="0" smtClean="0"/>
              <a:t> </a:t>
            </a:r>
          </a:p>
          <a:p>
            <a:pPr marL="742950" lvl="1" indent="-285750" eaLnBrk="1" hangingPunct="1"/>
            <a:r>
              <a:rPr lang="cs-CZ" dirty="0" smtClean="0"/>
              <a:t> od společnosti </a:t>
            </a:r>
            <a:r>
              <a:rPr lang="cs-CZ" dirty="0" err="1" smtClean="0"/>
              <a:t>Ovid</a:t>
            </a:r>
            <a:endParaRPr lang="cs-CZ" dirty="0" smtClean="0"/>
          </a:p>
          <a:p>
            <a:pPr marL="742950" lvl="1" indent="-285750" eaLnBrk="1" hangingPunct="1"/>
            <a:r>
              <a:rPr lang="cs-CZ" dirty="0" smtClean="0"/>
              <a:t> </a:t>
            </a:r>
            <a:r>
              <a:rPr lang="cs-CZ" dirty="0" smtClean="0">
                <a:hlinkClick r:id="rId3"/>
              </a:rPr>
              <a:t>demo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smtClean="0">
                <a:solidFill>
                  <a:srgbClr val="FFFF00"/>
                </a:solidFill>
              </a:rPr>
              <a:t>Metavyhledávače</a:t>
            </a:r>
            <a:endParaRPr lang="uk-UA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Jak se dostat k FT?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PROBLÉM: </a:t>
            </a:r>
          </a:p>
          <a:p>
            <a:pPr lvl="1" eaLnBrk="1" hangingPunct="1"/>
            <a:r>
              <a:rPr lang="cs-CZ" smtClean="0"/>
              <a:t>článek může být u mnoha poskytovatelů</a:t>
            </a:r>
          </a:p>
          <a:p>
            <a:pPr lvl="1" eaLnBrk="1" hangingPunct="1"/>
            <a:r>
              <a:rPr lang="cs-CZ" smtClean="0"/>
              <a:t>nechci prohledávat každý e-zdroj zvlášť</a:t>
            </a:r>
          </a:p>
          <a:p>
            <a:pPr lvl="1" eaLnBrk="1" hangingPunct="1"/>
            <a:r>
              <a:rPr lang="cs-CZ" smtClean="0"/>
              <a:t>chci rychle zjistit, kde se článek nachází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existuje nějaké řešení???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Odpověď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FF1901"/>
                </a:solidFill>
              </a:rPr>
              <a:t>ANO</a:t>
            </a:r>
            <a:r>
              <a:rPr lang="cs-CZ" smtClean="0"/>
              <a:t> – centralizované vyhledávání</a:t>
            </a:r>
          </a:p>
          <a:p>
            <a:pPr eaLnBrk="1" hangingPunct="1"/>
            <a:r>
              <a:rPr lang="cs-CZ" smtClean="0"/>
              <a:t>příklady</a:t>
            </a:r>
          </a:p>
          <a:p>
            <a:pPr lvl="1" eaLnBrk="1" hangingPunct="1">
              <a:spcAft>
                <a:spcPct val="25000"/>
              </a:spcAft>
            </a:pPr>
            <a:r>
              <a:rPr lang="cs-CZ" smtClean="0"/>
              <a:t>MetaLib (ExLibris)</a:t>
            </a:r>
          </a:p>
          <a:p>
            <a:pPr lvl="1" eaLnBrk="1" hangingPunct="1">
              <a:spcAft>
                <a:spcPct val="25000"/>
              </a:spcAft>
            </a:pPr>
            <a:r>
              <a:rPr lang="cs-CZ" smtClean="0"/>
              <a:t>SearchSolver (Ovid)</a:t>
            </a:r>
          </a:p>
          <a:p>
            <a:pPr lvl="1" eaLnBrk="1" hangingPunct="1">
              <a:spcAft>
                <a:spcPct val="25000"/>
              </a:spcAft>
            </a:pPr>
            <a:r>
              <a:rPr lang="cs-CZ" smtClean="0"/>
              <a:t>360Search (Serial Solution) 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Centralizované vyhledávání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= metavyhledávače</a:t>
            </a:r>
          </a:p>
          <a:p>
            <a:pPr eaLnBrk="1" hangingPunct="1"/>
            <a:r>
              <a:rPr lang="cs-CZ" smtClean="0"/>
              <a:t>jedno vyhledávací rozhraní pro všechny databáze dostupné instituci</a:t>
            </a:r>
          </a:p>
          <a:p>
            <a:pPr eaLnBrk="1" hangingPunct="1"/>
            <a:r>
              <a:rPr lang="cs-CZ" smtClean="0"/>
              <a:t>paralelní vyhledávání</a:t>
            </a:r>
          </a:p>
          <a:p>
            <a:pPr eaLnBrk="1" hangingPunct="1"/>
            <a:r>
              <a:rPr lang="cs-CZ" smtClean="0"/>
              <a:t>lze doplnit i vlastní katalog, služby,…</a:t>
            </a:r>
          </a:p>
          <a:p>
            <a:pPr eaLnBrk="1" hangingPunct="1"/>
            <a:r>
              <a:rPr lang="cs-CZ" smtClean="0"/>
              <a:t>nutno nastavit</a:t>
            </a:r>
          </a:p>
          <a:p>
            <a:pPr lvl="1" eaLnBrk="1" hangingPunct="1"/>
            <a:r>
              <a:rPr lang="cs-CZ" smtClean="0"/>
              <a:t>dodání na klíč</a:t>
            </a:r>
          </a:p>
          <a:p>
            <a:pPr lvl="1" eaLnBrk="1" hangingPunct="1"/>
            <a:r>
              <a:rPr lang="cs-CZ" smtClean="0"/>
              <a:t>nastavení v instituci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hlinkClick r:id="rId2"/>
              </a:rPr>
              <a:t>Metalib</a:t>
            </a:r>
            <a:endParaRPr lang="cs-CZ" sz="32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producent ExLibris</a:t>
            </a:r>
          </a:p>
          <a:p>
            <a:pPr eaLnBrk="1" hangingPunct="1"/>
            <a:r>
              <a:rPr lang="cs-CZ" smtClean="0"/>
              <a:t>integrace lokálních i vzdálených zdrojů instituce</a:t>
            </a:r>
          </a:p>
          <a:p>
            <a:pPr eaLnBrk="1" hangingPunct="1"/>
            <a:r>
              <a:rPr lang="cs-CZ" smtClean="0"/>
              <a:t>metavyhledávač – vyhledávání ve více zdrojích najednou</a:t>
            </a:r>
          </a:p>
          <a:p>
            <a:pPr lvl="1" eaLnBrk="1" hangingPunct="1"/>
            <a:r>
              <a:rPr lang="cs-CZ" smtClean="0"/>
              <a:t>= federativní = paralelní vyhledávání</a:t>
            </a:r>
          </a:p>
          <a:p>
            <a:pPr eaLnBrk="1" hangingPunct="1"/>
            <a:r>
              <a:rPr lang="cs-CZ" smtClean="0"/>
              <a:t>3 rozhraní</a:t>
            </a:r>
          </a:p>
          <a:p>
            <a:pPr lvl="1" eaLnBrk="1" hangingPunct="1"/>
            <a:r>
              <a:rPr lang="cs-CZ" smtClean="0"/>
              <a:t>webové, Z39.50 a API (integrace do různých aplikací instituce)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Metalib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jednoduché a pokročilé vyhledávání</a:t>
            </a:r>
            <a:endParaRPr lang="cs-CZ" smtClean="0">
              <a:solidFill>
                <a:srgbClr val="FF1901"/>
              </a:solidFill>
            </a:endParaRPr>
          </a:p>
          <a:p>
            <a:pPr eaLnBrk="1" hangingPunct="1"/>
            <a:r>
              <a:rPr lang="cs-CZ" smtClean="0"/>
              <a:t>slučování nalezených duplicit</a:t>
            </a:r>
          </a:p>
          <a:p>
            <a:pPr eaLnBrk="1" hangingPunct="1"/>
            <a:r>
              <a:rPr lang="cs-CZ" smtClean="0"/>
              <a:t>uživatelské konto</a:t>
            </a:r>
          </a:p>
          <a:p>
            <a:pPr lvl="1" eaLnBrk="1" hangingPunct="1"/>
            <a:r>
              <a:rPr lang="cs-CZ" smtClean="0"/>
              <a:t>uložené záznamy, dotazy,…</a:t>
            </a:r>
          </a:p>
          <a:p>
            <a:pPr eaLnBrk="1" hangingPunct="1"/>
            <a:r>
              <a:rPr lang="cs-CZ" smtClean="0"/>
              <a:t>podpora autentizace přes LDAP</a:t>
            </a:r>
          </a:p>
          <a:p>
            <a:pPr eaLnBrk="1" hangingPunct="1"/>
            <a:r>
              <a:rPr lang="cs-CZ" smtClean="0"/>
              <a:t>možná integrace SFX</a:t>
            </a:r>
          </a:p>
          <a:p>
            <a:pPr eaLnBrk="1" hangingPunct="1"/>
            <a:r>
              <a:rPr lang="cs-CZ" smtClean="0"/>
              <a:t>podpora standardů:</a:t>
            </a:r>
          </a:p>
          <a:p>
            <a:pPr lvl="1" eaLnBrk="1" hangingPunct="1"/>
            <a:r>
              <a:rPr lang="cs-CZ" smtClean="0"/>
              <a:t>MARC, Unicode, OpenURL, Z39.50, HTTP/XML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Metalib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hlinkClick r:id="rId2"/>
              </a:rPr>
              <a:t>Metalib na MU</a:t>
            </a:r>
            <a:endParaRPr lang="cs-CZ" smtClean="0"/>
          </a:p>
          <a:p>
            <a:pPr lvl="1" eaLnBrk="1" hangingPunct="1"/>
            <a:r>
              <a:rPr lang="cs-CZ" smtClean="0"/>
              <a:t>vyhledávání</a:t>
            </a:r>
          </a:p>
          <a:p>
            <a:pPr lvl="1" eaLnBrk="1" hangingPunct="1"/>
            <a:r>
              <a:rPr lang="cs-CZ" smtClean="0"/>
              <a:t>moje články a složky</a:t>
            </a:r>
          </a:p>
          <a:p>
            <a:pPr lvl="1" eaLnBrk="1" hangingPunct="1"/>
            <a:r>
              <a:rPr lang="cs-CZ" smtClean="0"/>
              <a:t>přidání zdrojů</a:t>
            </a:r>
          </a:p>
          <a:p>
            <a:pPr lvl="1" eaLnBrk="1" hangingPunct="1"/>
            <a:r>
              <a:rPr lang="cs-CZ" smtClean="0"/>
              <a:t>uložení vyhledávacího dotazu</a:t>
            </a:r>
          </a:p>
          <a:p>
            <a:pPr lvl="1" eaLnBrk="1" hangingPunct="1"/>
            <a:r>
              <a:rPr lang="cs-CZ" smtClean="0"/>
              <a:t>přidání časopisu</a:t>
            </a:r>
          </a:p>
          <a:p>
            <a:pPr lvl="1" eaLnBrk="1" hangingPunct="1"/>
            <a:r>
              <a:rPr lang="cs-CZ" smtClean="0"/>
              <a:t>avíza</a:t>
            </a:r>
          </a:p>
          <a:p>
            <a:pPr eaLnBrk="1" hangingPunct="1"/>
            <a:r>
              <a:rPr lang="cs-CZ" smtClean="0"/>
              <a:t>info od </a:t>
            </a:r>
            <a:r>
              <a:rPr lang="cs-CZ" smtClean="0">
                <a:hlinkClick r:id="rId3"/>
              </a:rPr>
              <a:t>českého dodavatele</a:t>
            </a:r>
            <a:endParaRPr lang="cs-CZ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Ukázka Metalibu na MU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7904162" cy="346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hlinkClick r:id="rId2"/>
              </a:rPr>
              <a:t>Search Solver</a:t>
            </a:r>
            <a:endParaRPr lang="cs-CZ" sz="32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producent Ovid (s technologií od MUSE Global)</a:t>
            </a:r>
          </a:p>
          <a:p>
            <a:pPr eaLnBrk="1" hangingPunct="1"/>
            <a:r>
              <a:rPr lang="cs-CZ" smtClean="0"/>
              <a:t>navázán na Link Solver</a:t>
            </a:r>
          </a:p>
          <a:p>
            <a:pPr eaLnBrk="1" hangingPunct="1"/>
            <a:r>
              <a:rPr lang="cs-CZ" smtClean="0"/>
              <a:t>1300+ e-zdrojů</a:t>
            </a:r>
          </a:p>
          <a:p>
            <a:pPr eaLnBrk="1" hangingPunct="1"/>
            <a:r>
              <a:rPr lang="cs-CZ" smtClean="0"/>
              <a:t>podporuje</a:t>
            </a:r>
          </a:p>
          <a:p>
            <a:pPr lvl="1" eaLnBrk="1" hangingPunct="1"/>
            <a:r>
              <a:rPr lang="cs-CZ" smtClean="0"/>
              <a:t>www, Z39.50, OpenURL</a:t>
            </a:r>
          </a:p>
          <a:p>
            <a:pPr eaLnBrk="1" hangingPunct="1"/>
            <a:r>
              <a:rPr lang="cs-CZ" smtClean="0"/>
              <a:t>online služba, předplatné na 1 rok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smtClean="0">
                <a:solidFill>
                  <a:srgbClr val="FFFF00"/>
                </a:solidFill>
              </a:rPr>
              <a:t>Linkování</a:t>
            </a:r>
            <a:endParaRPr lang="uk-UA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hlinkClick r:id="rId2"/>
              </a:rPr>
              <a:t>360 Search</a:t>
            </a:r>
            <a:endParaRPr lang="cs-CZ" sz="32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producent Serial Solutions</a:t>
            </a:r>
          </a:p>
          <a:p>
            <a:pPr eaLnBrk="1" hangingPunct="1"/>
            <a:r>
              <a:rPr lang="cs-CZ" smtClean="0"/>
              <a:t>federativní vyhledávání</a:t>
            </a:r>
          </a:p>
          <a:p>
            <a:pPr eaLnBrk="1" hangingPunct="1"/>
            <a:r>
              <a:rPr lang="cs-CZ" smtClean="0"/>
              <a:t>2000+ e-zdrojů</a:t>
            </a:r>
          </a:p>
          <a:p>
            <a:pPr eaLnBrk="1" hangingPunct="1"/>
            <a:r>
              <a:rPr lang="cs-CZ" smtClean="0"/>
              <a:t>inteligentní clustering (Vivisimo)</a:t>
            </a:r>
          </a:p>
          <a:p>
            <a:pPr eaLnBrk="1" hangingPunct="1"/>
            <a:r>
              <a:rPr lang="cs-CZ" smtClean="0"/>
              <a:t>XML API</a:t>
            </a:r>
          </a:p>
          <a:p>
            <a:pPr eaLnBrk="1" hangingPunct="1"/>
            <a:r>
              <a:rPr lang="cs-CZ" smtClean="0"/>
              <a:t>propojení s 360 Link</a:t>
            </a:r>
          </a:p>
          <a:p>
            <a:pPr eaLnBrk="1" hangingPunct="1"/>
            <a:r>
              <a:rPr lang="cs-CZ" smtClean="0"/>
              <a:t>online služba, roční platba</a:t>
            </a:r>
          </a:p>
          <a:p>
            <a:pPr eaLnBrk="1" hangingPunct="1"/>
            <a:r>
              <a:rPr lang="cs-CZ" smtClean="0">
                <a:hlinkClick r:id="rId3"/>
              </a:rPr>
              <a:t>info v češtině</a:t>
            </a:r>
            <a:endParaRPr lang="cs-CZ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360 Search - ukázka rozhraní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1290244" name="Picture 4"/>
          <p:cNvPicPr>
            <a:picLocks noChangeAspect="1" noChangeArrowheads="1"/>
          </p:cNvPicPr>
          <p:nvPr/>
        </p:nvPicPr>
        <p:blipFill>
          <a:blip r:embed="rId2" cstate="print"/>
          <a:srcRect b="42399"/>
          <a:stretch>
            <a:fillRect/>
          </a:stretch>
        </p:blipFill>
        <p:spPr bwMode="auto">
          <a:xfrm>
            <a:off x="1657188" y="1347787"/>
            <a:ext cx="6267774" cy="521176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563938" y="6597650"/>
            <a:ext cx="43926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200"/>
              <a:t>zdroj: http://www.aip.cz/pomucky.php?pomucka=995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Discovery</a:t>
            </a:r>
            <a:r>
              <a:rPr lang="cs-CZ" dirty="0" smtClean="0"/>
              <a:t> </a:t>
            </a:r>
            <a:r>
              <a:rPr lang="cs-CZ" dirty="0" err="1" smtClean="0"/>
              <a:t>services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prohledávání zdrojů instituce</a:t>
            </a:r>
          </a:p>
          <a:p>
            <a:r>
              <a:rPr lang="cs-CZ" dirty="0" smtClean="0"/>
              <a:t>centrální index</a:t>
            </a:r>
          </a:p>
          <a:p>
            <a:r>
              <a:rPr lang="cs-CZ" dirty="0" smtClean="0"/>
              <a:t>+lokální zdroje</a:t>
            </a:r>
          </a:p>
          <a:p>
            <a:r>
              <a:rPr lang="cs-CZ" dirty="0" smtClean="0"/>
              <a:t>výhody:</a:t>
            </a:r>
          </a:p>
          <a:p>
            <a:pPr lvl="1"/>
            <a:r>
              <a:rPr lang="cs-CZ" dirty="0" smtClean="0"/>
              <a:t>rychlá odezva</a:t>
            </a:r>
          </a:p>
          <a:p>
            <a:pPr lvl="1"/>
            <a:r>
              <a:rPr lang="cs-CZ" dirty="0" smtClean="0"/>
              <a:t>vše v jednom rozhraní</a:t>
            </a:r>
          </a:p>
          <a:p>
            <a:pPr lvl="1"/>
            <a:r>
              <a:rPr lang="cs-CZ" dirty="0" smtClean="0"/>
              <a:t>pracuje s více záznamy najednou</a:t>
            </a:r>
          </a:p>
          <a:p>
            <a:r>
              <a:rPr lang="cs-CZ" dirty="0" smtClean="0"/>
              <a:t>nevýhody:</a:t>
            </a:r>
          </a:p>
          <a:p>
            <a:pPr lvl="1"/>
            <a:r>
              <a:rPr lang="cs-CZ" dirty="0" smtClean="0"/>
              <a:t>aktuálnost – dle frekvence stahování</a:t>
            </a:r>
          </a:p>
          <a:p>
            <a:pPr lvl="1"/>
            <a:r>
              <a:rPr lang="cs-CZ" dirty="0" smtClean="0"/>
              <a:t>zneužití producenty???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7664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Zkušenosti NKP s 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volně dostupný dokument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8494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EBSCO </a:t>
            </a:r>
            <a:r>
              <a:rPr lang="cs-CZ" dirty="0" err="1" smtClean="0"/>
              <a:t>Discovery</a:t>
            </a:r>
            <a:r>
              <a:rPr lang="cs-CZ" dirty="0" smtClean="0"/>
              <a:t> </a:t>
            </a:r>
            <a:r>
              <a:rPr lang="cs-CZ" dirty="0" err="1" smtClean="0"/>
              <a:t>Service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dostupné na </a:t>
            </a:r>
            <a:r>
              <a:rPr lang="cs-CZ" sz="2800" dirty="0" smtClean="0">
                <a:hlinkClick r:id="rId2" action="ppaction://hlinkfile"/>
              </a:rPr>
              <a:t>MU</a:t>
            </a:r>
            <a:endParaRPr lang="cs-CZ" sz="2800" dirty="0" smtClean="0"/>
          </a:p>
          <a:p>
            <a:r>
              <a:rPr lang="cs-CZ" sz="2800" dirty="0" smtClean="0"/>
              <a:t>vývoj od 2008, prodej od 2010</a:t>
            </a:r>
          </a:p>
          <a:p>
            <a:r>
              <a:rPr lang="cs-CZ" sz="2800" dirty="0" smtClean="0"/>
              <a:t>podpora </a:t>
            </a:r>
            <a:r>
              <a:rPr lang="cs-CZ" sz="2800" dirty="0" err="1" smtClean="0"/>
              <a:t>LinkSource</a:t>
            </a:r>
            <a:r>
              <a:rPr lang="cs-CZ" sz="2800" dirty="0" smtClean="0"/>
              <a:t> i jiných linkovacích nástrojů (např. SFX)</a:t>
            </a:r>
          </a:p>
          <a:p>
            <a:r>
              <a:rPr lang="cs-CZ" sz="2800" dirty="0" smtClean="0"/>
              <a:t>možnost napojení katalogu instituce</a:t>
            </a:r>
          </a:p>
          <a:p>
            <a:r>
              <a:rPr lang="cs-CZ" sz="2800" dirty="0" smtClean="0"/>
              <a:t>„Lokátor publikací“</a:t>
            </a:r>
          </a:p>
          <a:p>
            <a:pPr lvl="1"/>
            <a:r>
              <a:rPr lang="cs-CZ" sz="2000" dirty="0" smtClean="0"/>
              <a:t>dohledávání titulů časopisů</a:t>
            </a:r>
          </a:p>
          <a:p>
            <a:pPr lvl="1"/>
            <a:r>
              <a:rPr lang="cs-CZ" sz="2000" dirty="0" smtClean="0"/>
              <a:t>knihy z katalogu instituce a </a:t>
            </a:r>
            <a:r>
              <a:rPr lang="cs-CZ" sz="2000" dirty="0" smtClean="0"/>
              <a:t>e-knihy</a:t>
            </a:r>
          </a:p>
          <a:p>
            <a:r>
              <a:rPr lang="cs-CZ" sz="2800" dirty="0" smtClean="0"/>
              <a:t>hledání multimédií</a:t>
            </a:r>
          </a:p>
          <a:p>
            <a:r>
              <a:rPr lang="cs-CZ" sz="2800" dirty="0" smtClean="0"/>
              <a:t>vlastní API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952327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Primo </a:t>
            </a:r>
            <a:r>
              <a:rPr lang="cs-CZ" dirty="0" err="1" smtClean="0">
                <a:hlinkClick r:id="rId2"/>
              </a:rPr>
              <a:t>Central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představeno v roce 2007</a:t>
            </a:r>
          </a:p>
          <a:p>
            <a:r>
              <a:rPr lang="cs-CZ" dirty="0" smtClean="0"/>
              <a:t>vyvíjí </a:t>
            </a:r>
            <a:r>
              <a:rPr lang="cs-CZ" dirty="0" err="1" smtClean="0"/>
              <a:t>ExLibris</a:t>
            </a:r>
            <a:endParaRPr lang="cs-CZ" dirty="0" smtClean="0"/>
          </a:p>
          <a:p>
            <a:r>
              <a:rPr lang="cs-CZ" dirty="0" smtClean="0"/>
              <a:t>2 indexy – centrální a lokální</a:t>
            </a:r>
          </a:p>
          <a:p>
            <a:r>
              <a:rPr lang="cs-CZ" dirty="0" smtClean="0"/>
              <a:t>neutrální – nemají vlastní data</a:t>
            </a:r>
          </a:p>
          <a:p>
            <a:r>
              <a:rPr lang="cs-CZ" dirty="0" smtClean="0"/>
              <a:t>podpora různých metod sklízení dat</a:t>
            </a:r>
          </a:p>
          <a:p>
            <a:pPr lvl="1"/>
            <a:r>
              <a:rPr lang="cs-CZ" dirty="0" smtClean="0"/>
              <a:t>OAI-PMH, FTP,…</a:t>
            </a:r>
          </a:p>
          <a:p>
            <a:r>
              <a:rPr lang="cs-CZ" dirty="0" smtClean="0"/>
              <a:t>dostupné na </a:t>
            </a:r>
            <a:r>
              <a:rPr lang="cs-CZ" dirty="0" smtClean="0">
                <a:hlinkClick r:id="rId3"/>
              </a:rPr>
              <a:t>Univerzitě v Pardubicích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7282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Summon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vyvíjí </a:t>
            </a:r>
            <a:r>
              <a:rPr lang="cs-CZ" dirty="0" err="1" smtClean="0"/>
              <a:t>Serial</a:t>
            </a:r>
            <a:r>
              <a:rPr lang="cs-CZ" dirty="0" smtClean="0"/>
              <a:t> </a:t>
            </a:r>
            <a:r>
              <a:rPr lang="cs-CZ" dirty="0" err="1" smtClean="0"/>
              <a:t>Solutions</a:t>
            </a:r>
            <a:r>
              <a:rPr lang="cs-CZ" dirty="0" smtClean="0"/>
              <a:t> od roku 2008</a:t>
            </a:r>
          </a:p>
          <a:p>
            <a:r>
              <a:rPr lang="cs-CZ" dirty="0" smtClean="0"/>
              <a:t>zveřejněno 2009</a:t>
            </a:r>
          </a:p>
          <a:p>
            <a:r>
              <a:rPr lang="cs-CZ" dirty="0" smtClean="0"/>
              <a:t>dostupné např. v </a:t>
            </a:r>
            <a:r>
              <a:rPr lang="cs-CZ" dirty="0" smtClean="0">
                <a:hlinkClick r:id="rId2"/>
              </a:rPr>
              <a:t>NTK</a:t>
            </a:r>
            <a:endParaRPr lang="cs-CZ" dirty="0" smtClean="0"/>
          </a:p>
          <a:p>
            <a:r>
              <a:rPr lang="cs-CZ" dirty="0" smtClean="0"/>
              <a:t>možnost zobrazovat digitální </a:t>
            </a:r>
            <a:r>
              <a:rPr lang="cs-CZ" dirty="0" err="1" smtClean="0"/>
              <a:t>repozitáře</a:t>
            </a:r>
            <a:r>
              <a:rPr lang="cs-CZ" dirty="0" smtClean="0"/>
              <a:t> jiných knihoven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4501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hlinkClick r:id="rId2"/>
              </a:rPr>
              <a:t>WorldCat</a:t>
            </a:r>
            <a:r>
              <a:rPr lang="cs-CZ" dirty="0" smtClean="0">
                <a:hlinkClick r:id="rId2"/>
              </a:rPr>
              <a:t> </a:t>
            </a:r>
            <a:r>
              <a:rPr lang="cs-CZ" dirty="0" err="1" smtClean="0">
                <a:hlinkClick r:id="rId2"/>
              </a:rPr>
              <a:t>Local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vyvíjí OCLC od roku 2007</a:t>
            </a:r>
          </a:p>
          <a:p>
            <a:r>
              <a:rPr lang="cs-CZ" dirty="0" smtClean="0"/>
              <a:t>možnost posílat data do </a:t>
            </a:r>
            <a:r>
              <a:rPr lang="cs-CZ" dirty="0" err="1" smtClean="0"/>
              <a:t>WorldCat</a:t>
            </a:r>
            <a:endParaRPr lang="cs-CZ" dirty="0" smtClean="0"/>
          </a:p>
          <a:p>
            <a:r>
              <a:rPr lang="cs-CZ" dirty="0" smtClean="0"/>
              <a:t>u nás nemá zastoupení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4989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Více </a:t>
            </a:r>
            <a:r>
              <a:rPr lang="cs-CZ" dirty="0" err="1" smtClean="0">
                <a:hlinkClick r:id="rId2"/>
              </a:rPr>
              <a:t>info</a:t>
            </a:r>
            <a:r>
              <a:rPr lang="cs-CZ" dirty="0" smtClean="0">
                <a:hlinkClick r:id="rId2"/>
              </a:rPr>
              <a:t> o DS </a:t>
            </a:r>
            <a:r>
              <a:rPr lang="cs-CZ" dirty="0" smtClean="0"/>
              <a:t>– </a:t>
            </a:r>
            <a:r>
              <a:rPr lang="cs-CZ" dirty="0" err="1" smtClean="0"/>
              <a:t>Jason</a:t>
            </a:r>
            <a:r>
              <a:rPr lang="cs-CZ" dirty="0" smtClean="0"/>
              <a:t> </a:t>
            </a:r>
            <a:r>
              <a:rPr lang="cs-CZ" dirty="0" err="1"/>
              <a:t>V</a:t>
            </a:r>
            <a:r>
              <a:rPr lang="cs-CZ" dirty="0" err="1" smtClean="0"/>
              <a:t>aughan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6096" y="1196975"/>
            <a:ext cx="3384054" cy="547211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96258" name="Picture 2" descr="http://www.alatechsource.org/files/images/ltr_47_1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72744"/>
            <a:ext cx="4167271" cy="539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566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6600" smtClean="0">
                <a:solidFill>
                  <a:srgbClr val="FFFF00"/>
                </a:solidFill>
              </a:rPr>
              <a:t>Autentizace a vzdálená správa</a:t>
            </a:r>
            <a:br>
              <a:rPr lang="cs-CZ" sz="6600" smtClean="0">
                <a:solidFill>
                  <a:srgbClr val="FFFF00"/>
                </a:solidFill>
              </a:rPr>
            </a:br>
            <a:r>
              <a:rPr lang="cs-CZ" sz="6600" smtClean="0">
                <a:solidFill>
                  <a:srgbClr val="FFFF00"/>
                </a:solidFill>
              </a:rPr>
              <a:t>EIZ</a:t>
            </a:r>
            <a:endParaRPr lang="uk-UA" sz="6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OpenURL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hlinkClick r:id="rId2" tooltip="http://www.niso.org/kst/reports/standards?step=2&amp;gid=None&amp;project_key=d5320409c5160be4697dc046613f71b9a773cd9e"/>
              </a:rPr>
              <a:t>NISO standard (Z39.88)</a:t>
            </a:r>
            <a:endParaRPr lang="cs-CZ" smtClean="0"/>
          </a:p>
          <a:p>
            <a:pPr eaLnBrk="1" hangingPunct="1"/>
            <a:r>
              <a:rPr lang="cs-CZ" smtClean="0"/>
              <a:t>pro přenos informací v URL mezi systémy</a:t>
            </a:r>
          </a:p>
          <a:p>
            <a:pPr eaLnBrk="1" hangingPunct="1"/>
            <a:r>
              <a:rPr lang="cs-CZ" smtClean="0"/>
              <a:t>v prostředí knihoven:</a:t>
            </a:r>
          </a:p>
          <a:p>
            <a:pPr lvl="1" eaLnBrk="1" hangingPunct="1"/>
            <a:r>
              <a:rPr lang="cs-CZ" smtClean="0"/>
              <a:t>přenos info o dokumentu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Vzdálená správa EIZ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HAN NetMan</a:t>
            </a:r>
          </a:p>
          <a:p>
            <a:pPr eaLnBrk="1" hangingPunct="1"/>
            <a:r>
              <a:rPr lang="cs-CZ" smtClean="0"/>
              <a:t>vzdálený přístup k EIZ</a:t>
            </a:r>
          </a:p>
          <a:p>
            <a:pPr eaLnBrk="1" hangingPunct="1"/>
            <a:r>
              <a:rPr lang="cs-CZ" smtClean="0"/>
              <a:t>možnost připojení odkudkoliv</a:t>
            </a:r>
          </a:p>
          <a:p>
            <a:pPr eaLnBrk="1" hangingPunct="1"/>
            <a:r>
              <a:rPr lang="cs-CZ" smtClean="0"/>
              <a:t>standardní síťové heslo uživatele</a:t>
            </a:r>
          </a:p>
          <a:p>
            <a:pPr lvl="1" eaLnBrk="1" hangingPunct="1"/>
            <a:r>
              <a:rPr lang="cs-CZ" smtClean="0"/>
              <a:t>nedojde ke zneužití hesla k e-zdroji</a:t>
            </a:r>
          </a:p>
          <a:p>
            <a:pPr lvl="1" eaLnBrk="1" hangingPunct="1"/>
            <a:r>
              <a:rPr lang="cs-CZ" smtClean="0"/>
              <a:t>uživateli stačí znát své síťové heslo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Autentizace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Kolik používáte na internetu hesel?</a:t>
            </a:r>
          </a:p>
          <a:p>
            <a:pPr eaLnBrk="1" hangingPunct="1"/>
            <a:r>
              <a:rPr lang="cs-CZ" smtClean="0"/>
              <a:t>Jste schopni si je zapamatovat?</a:t>
            </a:r>
          </a:p>
          <a:p>
            <a:pPr eaLnBrk="1" hangingPunct="1"/>
            <a:r>
              <a:rPr lang="cs-CZ" smtClean="0"/>
              <a:t>Nemáte potřebu vlastnit pouze jedno heslo na vše?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Existuje nějaké univerzální řešení?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OpenID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distribuovaný systém</a:t>
            </a:r>
          </a:p>
          <a:p>
            <a:pPr eaLnBrk="1" hangingPunct="1"/>
            <a:r>
              <a:rPr lang="cs-CZ" smtClean="0"/>
              <a:t>bez centrální autority</a:t>
            </a:r>
          </a:p>
          <a:p>
            <a:pPr eaLnBrk="1" hangingPunct="1"/>
            <a:r>
              <a:rPr lang="cs-CZ" smtClean="0"/>
              <a:t>poskytuje informace o existenci účtu</a:t>
            </a:r>
          </a:p>
          <a:p>
            <a:pPr lvl="1" eaLnBrk="1" hangingPunct="1"/>
            <a:r>
              <a:rPr lang="cs-CZ" smtClean="0"/>
              <a:t>existuje AxN</a:t>
            </a:r>
          </a:p>
          <a:p>
            <a:pPr lvl="1" eaLnBrk="1" hangingPunct="1"/>
            <a:r>
              <a:rPr lang="cs-CZ" smtClean="0"/>
              <a:t>žádné další info</a:t>
            </a:r>
          </a:p>
          <a:p>
            <a:pPr eaLnBrk="1" hangingPunct="1"/>
            <a:r>
              <a:rPr lang="cs-CZ" smtClean="0"/>
              <a:t>výhody</a:t>
            </a:r>
          </a:p>
          <a:p>
            <a:pPr lvl="1" eaLnBrk="1" hangingPunct="1"/>
            <a:r>
              <a:rPr lang="cs-CZ" smtClean="0"/>
              <a:t>uživatel se nemusí všude registrovat</a:t>
            </a:r>
          </a:p>
          <a:p>
            <a:pPr lvl="1" eaLnBrk="1" hangingPunct="1"/>
            <a:r>
              <a:rPr lang="cs-CZ" smtClean="0"/>
              <a:t>stačí jedno heslo</a:t>
            </a:r>
          </a:p>
          <a:p>
            <a:pPr eaLnBrk="1" hangingPunct="1"/>
            <a:r>
              <a:rPr lang="cs-CZ" smtClean="0"/>
              <a:t>nevýhody</a:t>
            </a:r>
          </a:p>
          <a:p>
            <a:pPr lvl="1" eaLnBrk="1" hangingPunct="1"/>
            <a:r>
              <a:rPr lang="cs-CZ" smtClean="0"/>
              <a:t>malé rozšíření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Jak OpenID funguje?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341438"/>
            <a:ext cx="69119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500563" y="5734050"/>
            <a:ext cx="3671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400"/>
              <a:t>zdroj: http://mozek.cz/info/openid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OpenID zprostředkovatelé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hlinkClick r:id="rId2"/>
              </a:rPr>
              <a:t>http://openid.net/</a:t>
            </a:r>
          </a:p>
          <a:p>
            <a:pPr eaLnBrk="1" hangingPunct="1"/>
            <a:r>
              <a:rPr lang="cs-CZ" dirty="0" smtClean="0">
                <a:hlinkClick r:id="rId2"/>
              </a:rPr>
              <a:t>Seznam.cz </a:t>
            </a:r>
            <a:r>
              <a:rPr lang="cs-CZ" dirty="0" err="1" smtClean="0">
                <a:hlinkClick r:id="rId2"/>
              </a:rPr>
              <a:t>OpenID</a:t>
            </a:r>
            <a:endParaRPr lang="cs-CZ" dirty="0" smtClean="0"/>
          </a:p>
          <a:p>
            <a:pPr eaLnBrk="1" hangingPunct="1"/>
            <a:r>
              <a:rPr lang="cs-CZ" dirty="0" smtClean="0">
                <a:hlinkClick r:id="rId3"/>
              </a:rPr>
              <a:t>CHL </a:t>
            </a:r>
            <a:r>
              <a:rPr lang="cs-CZ" dirty="0" err="1" smtClean="0">
                <a:hlinkClick r:id="rId3"/>
              </a:rPr>
              <a:t>OpenId</a:t>
            </a:r>
            <a:endParaRPr lang="cs-CZ" dirty="0" smtClean="0"/>
          </a:p>
          <a:p>
            <a:pPr eaLnBrk="1" hangingPunct="1"/>
            <a:r>
              <a:rPr lang="cs-CZ" dirty="0" smtClean="0">
                <a:hlinkClick r:id="rId4"/>
              </a:rPr>
              <a:t>seznam největších poskytovatelů</a:t>
            </a:r>
            <a:endParaRPr lang="cs-CZ" dirty="0" smtClean="0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331" y="3789040"/>
            <a:ext cx="5832475" cy="282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hlinkClick r:id="rId2"/>
              </a:rPr>
              <a:t>Shibboleth</a:t>
            </a:r>
            <a:endParaRPr lang="cs-CZ" sz="32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projekt konzorcia Internet2</a:t>
            </a:r>
          </a:p>
          <a:p>
            <a:pPr eaLnBrk="1" hangingPunct="1"/>
            <a:r>
              <a:rPr lang="cs-CZ" smtClean="0"/>
              <a:t>založen na standardech a open source</a:t>
            </a:r>
          </a:p>
          <a:p>
            <a:pPr eaLnBrk="1" hangingPunct="1"/>
            <a:r>
              <a:rPr lang="cs-CZ" smtClean="0"/>
              <a:t>verze 2</a:t>
            </a:r>
          </a:p>
          <a:p>
            <a:pPr eaLnBrk="1" hangingPunct="1"/>
            <a:r>
              <a:rPr lang="cs-CZ" smtClean="0"/>
              <a:t>garantované info o uživatelích</a:t>
            </a:r>
          </a:p>
          <a:p>
            <a:pPr lvl="1" eaLnBrk="1" hangingPunct="1"/>
            <a:r>
              <a:rPr lang="cs-CZ" smtClean="0"/>
              <a:t>pouze nezbytně nutné</a:t>
            </a:r>
          </a:p>
          <a:p>
            <a:pPr eaLnBrk="1" hangingPunct="1"/>
            <a:r>
              <a:rPr lang="cs-CZ" smtClean="0"/>
              <a:t>využití:</a:t>
            </a:r>
          </a:p>
          <a:p>
            <a:pPr lvl="1" eaLnBrk="1" hangingPunct="1"/>
            <a:r>
              <a:rPr lang="cs-CZ" smtClean="0"/>
              <a:t>možnost definování práv přístupu na základě obdržených dat</a:t>
            </a:r>
          </a:p>
          <a:p>
            <a:pPr lvl="1" eaLnBrk="1" hangingPunct="1"/>
            <a:r>
              <a:rPr lang="cs-CZ" smtClean="0"/>
              <a:t>zejména v akademickém prostředí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smtClean="0">
                <a:solidFill>
                  <a:srgbClr val="FFFF00"/>
                </a:solidFill>
              </a:rPr>
              <a:t>Správa EIZ</a:t>
            </a:r>
            <a:endParaRPr lang="uk-UA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hlinkClick r:id="rId2"/>
              </a:rPr>
              <a:t>Verde ERM</a:t>
            </a:r>
            <a:endParaRPr lang="cs-CZ" sz="320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ExLibris</a:t>
            </a:r>
          </a:p>
          <a:p>
            <a:pPr eaLnBrk="1" hangingPunct="1"/>
            <a:r>
              <a:rPr lang="cs-CZ" smtClean="0"/>
              <a:t>správce e-zdrojů</a:t>
            </a:r>
          </a:p>
          <a:p>
            <a:pPr lvl="1" eaLnBrk="1" hangingPunct="1"/>
            <a:r>
              <a:rPr lang="cs-CZ" smtClean="0"/>
              <a:t>výběr</a:t>
            </a:r>
          </a:p>
          <a:p>
            <a:pPr lvl="1" eaLnBrk="1" hangingPunct="1"/>
            <a:r>
              <a:rPr lang="cs-CZ" smtClean="0"/>
              <a:t>hodnocení</a:t>
            </a:r>
          </a:p>
          <a:p>
            <a:pPr lvl="1" eaLnBrk="1" hangingPunct="1"/>
            <a:r>
              <a:rPr lang="cs-CZ" smtClean="0"/>
              <a:t>akvizice</a:t>
            </a:r>
          </a:p>
          <a:p>
            <a:pPr lvl="1" eaLnBrk="1" hangingPunct="1"/>
            <a:r>
              <a:rPr lang="cs-CZ" smtClean="0"/>
              <a:t>obnovování licencí</a:t>
            </a:r>
          </a:p>
          <a:p>
            <a:pPr lvl="1" eaLnBrk="1" hangingPunct="1"/>
            <a:r>
              <a:rPr lang="cs-CZ" smtClean="0"/>
              <a:t>přístup do EIZ</a:t>
            </a:r>
          </a:p>
          <a:p>
            <a:pPr eaLnBrk="1" hangingPunct="1"/>
            <a:r>
              <a:rPr lang="cs-CZ" smtClean="0"/>
              <a:t>vhodné i pro správu konzorcií</a:t>
            </a:r>
          </a:p>
          <a:p>
            <a:pPr eaLnBrk="1" hangingPunct="1"/>
            <a:r>
              <a:rPr lang="cs-CZ" smtClean="0"/>
              <a:t>integrace do Alephu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Verde - data v katalogu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96975"/>
            <a:ext cx="6505575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360 Resource Manager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od Serial Solutions</a:t>
            </a:r>
          </a:p>
          <a:p>
            <a:pPr eaLnBrk="1" hangingPunct="1"/>
            <a:r>
              <a:rPr lang="cs-CZ" smtClean="0"/>
              <a:t>funkce:</a:t>
            </a:r>
          </a:p>
          <a:p>
            <a:pPr lvl="1" eaLnBrk="1" hangingPunct="1"/>
            <a:r>
              <a:rPr lang="cs-CZ" smtClean="0"/>
              <a:t>správa kontaktů na dodavatele </a:t>
            </a:r>
          </a:p>
          <a:p>
            <a:pPr lvl="1" eaLnBrk="1" hangingPunct="1"/>
            <a:r>
              <a:rPr lang="cs-CZ" smtClean="0"/>
              <a:t>správa dokumentů souvisejících s akvizicí e-zdrojů </a:t>
            </a:r>
          </a:p>
          <a:p>
            <a:pPr lvl="1" eaLnBrk="1" hangingPunct="1"/>
            <a:r>
              <a:rPr lang="cs-CZ" smtClean="0"/>
              <a:t>správa licencí a podmínek vydavatelů </a:t>
            </a:r>
          </a:p>
          <a:p>
            <a:pPr lvl="1" eaLnBrk="1" hangingPunct="1"/>
            <a:r>
              <a:rPr lang="cs-CZ" smtClean="0"/>
              <a:t>správa předplatných </a:t>
            </a:r>
          </a:p>
          <a:p>
            <a:pPr lvl="1" eaLnBrk="1" hangingPunct="1"/>
            <a:r>
              <a:rPr lang="cs-CZ" smtClean="0"/>
              <a:t>akviziční proces </a:t>
            </a:r>
          </a:p>
          <a:p>
            <a:pPr lvl="1" eaLnBrk="1" hangingPunct="1"/>
            <a:r>
              <a:rPr lang="cs-CZ" smtClean="0"/>
              <a:t>srovnání využití s vybranými institucemi </a:t>
            </a:r>
          </a:p>
          <a:p>
            <a:pPr lvl="1" eaLnBrk="1" hangingPunct="1"/>
            <a:r>
              <a:rPr lang="cs-CZ" smtClean="0"/>
              <a:t>správa statistik od vydavatelů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Fungování OpenURL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smtClean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403350" y="2278063"/>
            <a:ext cx="1152525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výchozí zdroj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3635375" y="2276475"/>
            <a:ext cx="1152525" cy="71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link resolver</a:t>
            </a:r>
          </a:p>
        </p:txBody>
      </p:sp>
      <p:sp>
        <p:nvSpPr>
          <p:cNvPr id="6150" name="Text Box 12"/>
          <p:cNvSpPr txBox="1">
            <a:spLocks noChangeArrowheads="1"/>
          </p:cNvSpPr>
          <p:nvPr/>
        </p:nvSpPr>
        <p:spPr bwMode="auto">
          <a:xfrm>
            <a:off x="5867400" y="2276475"/>
            <a:ext cx="1152525" cy="71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cílový zdroj 1</a:t>
            </a:r>
          </a:p>
        </p:txBody>
      </p:sp>
      <p:sp>
        <p:nvSpPr>
          <p:cNvPr id="6151" name="Text Box 13"/>
          <p:cNvSpPr txBox="1">
            <a:spLocks noChangeArrowheads="1"/>
          </p:cNvSpPr>
          <p:nvPr/>
        </p:nvSpPr>
        <p:spPr bwMode="auto">
          <a:xfrm>
            <a:off x="5867400" y="3141663"/>
            <a:ext cx="1152525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cílový zdroj 2</a:t>
            </a:r>
          </a:p>
        </p:txBody>
      </p:sp>
      <p:sp>
        <p:nvSpPr>
          <p:cNvPr id="6152" name="Text Box 14"/>
          <p:cNvSpPr txBox="1">
            <a:spLocks noChangeArrowheads="1"/>
          </p:cNvSpPr>
          <p:nvPr/>
        </p:nvSpPr>
        <p:spPr bwMode="auto">
          <a:xfrm>
            <a:off x="5867400" y="4005263"/>
            <a:ext cx="1152525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cílový zdroj 3</a:t>
            </a:r>
          </a:p>
        </p:txBody>
      </p:sp>
      <p:sp>
        <p:nvSpPr>
          <p:cNvPr id="6153" name="Line 15"/>
          <p:cNvSpPr>
            <a:spLocks noChangeShapeType="1"/>
          </p:cNvSpPr>
          <p:nvPr/>
        </p:nvSpPr>
        <p:spPr bwMode="auto">
          <a:xfrm>
            <a:off x="2555875" y="2636838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4" name="Line 16"/>
          <p:cNvSpPr>
            <a:spLocks noChangeShapeType="1"/>
          </p:cNvSpPr>
          <p:nvPr/>
        </p:nvSpPr>
        <p:spPr bwMode="auto">
          <a:xfrm>
            <a:off x="4787900" y="2636838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5" name="Line 17"/>
          <p:cNvSpPr>
            <a:spLocks noChangeShapeType="1"/>
          </p:cNvSpPr>
          <p:nvPr/>
        </p:nvSpPr>
        <p:spPr bwMode="auto">
          <a:xfrm flipV="1">
            <a:off x="4356100" y="29972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6" name="Text Box 18"/>
          <p:cNvSpPr txBox="1">
            <a:spLocks noChangeArrowheads="1"/>
          </p:cNvSpPr>
          <p:nvPr/>
        </p:nvSpPr>
        <p:spPr bwMode="auto">
          <a:xfrm>
            <a:off x="3635375" y="3500438"/>
            <a:ext cx="1152525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práva přístupu</a:t>
            </a:r>
          </a:p>
        </p:txBody>
      </p:sp>
      <p:sp>
        <p:nvSpPr>
          <p:cNvPr id="6157" name="Line 19"/>
          <p:cNvSpPr>
            <a:spLocks noChangeShapeType="1"/>
          </p:cNvSpPr>
          <p:nvPr/>
        </p:nvSpPr>
        <p:spPr bwMode="auto">
          <a:xfrm>
            <a:off x="3995738" y="29972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8" name="Line 20"/>
          <p:cNvSpPr>
            <a:spLocks noChangeShapeType="1"/>
          </p:cNvSpPr>
          <p:nvPr/>
        </p:nvSpPr>
        <p:spPr bwMode="auto">
          <a:xfrm>
            <a:off x="4787900" y="2781300"/>
            <a:ext cx="10795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9" name="Line 21"/>
          <p:cNvSpPr>
            <a:spLocks noChangeShapeType="1"/>
          </p:cNvSpPr>
          <p:nvPr/>
        </p:nvSpPr>
        <p:spPr bwMode="auto">
          <a:xfrm>
            <a:off x="4787900" y="2924175"/>
            <a:ext cx="1079500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0" name="Text Box 22"/>
          <p:cNvSpPr txBox="1">
            <a:spLocks noChangeArrowheads="1"/>
          </p:cNvSpPr>
          <p:nvPr/>
        </p:nvSpPr>
        <p:spPr bwMode="auto">
          <a:xfrm>
            <a:off x="2627313" y="2362200"/>
            <a:ext cx="9350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200"/>
              <a:t>OpenURL</a:t>
            </a:r>
          </a:p>
        </p:txBody>
      </p:sp>
      <p:sp>
        <p:nvSpPr>
          <p:cNvPr id="6161" name="Text Box 23"/>
          <p:cNvSpPr txBox="1">
            <a:spLocks noChangeArrowheads="1"/>
          </p:cNvSpPr>
          <p:nvPr/>
        </p:nvSpPr>
        <p:spPr bwMode="auto">
          <a:xfrm>
            <a:off x="4859338" y="2349500"/>
            <a:ext cx="9350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200"/>
              <a:t>URL</a:t>
            </a:r>
          </a:p>
        </p:txBody>
      </p:sp>
      <p:sp>
        <p:nvSpPr>
          <p:cNvPr id="6162" name="Text Box 24"/>
          <p:cNvSpPr txBox="1">
            <a:spLocks noChangeArrowheads="1"/>
          </p:cNvSpPr>
          <p:nvPr/>
        </p:nvSpPr>
        <p:spPr bwMode="auto">
          <a:xfrm>
            <a:off x="1187450" y="3068638"/>
            <a:ext cx="158432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200"/>
              <a:t>Opac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sz="1200"/>
              <a:t>Databáze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sz="1200"/>
              <a:t>DL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sz="1200"/>
              <a:t>Web producenta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sz="1200"/>
              <a:t>…</a:t>
            </a:r>
          </a:p>
        </p:txBody>
      </p:sp>
      <p:sp>
        <p:nvSpPr>
          <p:cNvPr id="6163" name="Text Box 25"/>
          <p:cNvSpPr txBox="1">
            <a:spLocks noChangeArrowheads="1"/>
          </p:cNvSpPr>
          <p:nvPr/>
        </p:nvSpPr>
        <p:spPr bwMode="auto">
          <a:xfrm>
            <a:off x="7164388" y="2276475"/>
            <a:ext cx="15843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200"/>
              <a:t>Databáze</a:t>
            </a:r>
          </a:p>
          <a:p>
            <a:pPr eaLnBrk="1" hangingPunct="1">
              <a:spcBef>
                <a:spcPct val="50000"/>
              </a:spcBef>
            </a:pPr>
            <a:r>
              <a:rPr lang="cs-CZ" sz="1200"/>
              <a:t>Online služby</a:t>
            </a:r>
          </a:p>
          <a:p>
            <a:pPr eaLnBrk="1" hangingPunct="1">
              <a:spcBef>
                <a:spcPct val="50000"/>
              </a:spcBef>
            </a:pPr>
            <a:r>
              <a:rPr lang="cs-CZ" sz="1200"/>
              <a:t>MVS</a:t>
            </a:r>
          </a:p>
          <a:p>
            <a:pPr eaLnBrk="1" hangingPunct="1">
              <a:spcBef>
                <a:spcPct val="50000"/>
              </a:spcBef>
            </a:pPr>
            <a:r>
              <a:rPr lang="cs-CZ" sz="1200"/>
              <a:t>EDD</a:t>
            </a:r>
          </a:p>
          <a:p>
            <a:pPr eaLnBrk="1" hangingPunct="1">
              <a:spcBef>
                <a:spcPct val="50000"/>
              </a:spcBef>
            </a:pPr>
            <a:r>
              <a:rPr lang="cs-CZ" sz="1200"/>
              <a:t>CoD</a:t>
            </a:r>
          </a:p>
          <a:p>
            <a:pPr eaLnBrk="1" hangingPunct="1">
              <a:spcBef>
                <a:spcPct val="50000"/>
              </a:spcBef>
            </a:pPr>
            <a:r>
              <a:rPr lang="cs-CZ" sz="1200"/>
              <a:t>Internetové vyhledávače</a:t>
            </a:r>
          </a:p>
          <a:p>
            <a:pPr eaLnBrk="1" hangingPunct="1">
              <a:spcBef>
                <a:spcPct val="50000"/>
              </a:spcBef>
            </a:pPr>
            <a:r>
              <a:rPr lang="cs-CZ" sz="120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79488"/>
            <a:ext cx="8964613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smtClean="0">
                <a:solidFill>
                  <a:srgbClr val="FFFF00"/>
                </a:solidFill>
              </a:rPr>
              <a:t>Metadatové formáty a XML</a:t>
            </a:r>
            <a:endParaRPr lang="uk-UA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XML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pPr eaLnBrk="1" hangingPunct="1"/>
            <a:r>
              <a:rPr lang="cs-CZ" smtClean="0"/>
              <a:t>e</a:t>
            </a:r>
            <a:r>
              <a:rPr lang="cs-CZ" b="1" smtClean="0"/>
              <a:t>X</a:t>
            </a:r>
            <a:r>
              <a:rPr lang="cs-CZ" smtClean="0"/>
              <a:t>tensible </a:t>
            </a:r>
            <a:r>
              <a:rPr lang="cs-CZ" b="1" smtClean="0"/>
              <a:t>M</a:t>
            </a:r>
            <a:r>
              <a:rPr lang="cs-CZ" smtClean="0"/>
              <a:t>arkup </a:t>
            </a:r>
            <a:r>
              <a:rPr lang="cs-CZ" b="1" smtClean="0"/>
              <a:t>L</a:t>
            </a:r>
            <a:r>
              <a:rPr lang="cs-CZ" smtClean="0"/>
              <a:t>anguage</a:t>
            </a:r>
          </a:p>
          <a:p>
            <a:pPr eaLnBrk="1" hangingPunct="1"/>
            <a:r>
              <a:rPr lang="cs-CZ" smtClean="0"/>
              <a:t>obecný značkovací jazyk (nemá tagy)</a:t>
            </a:r>
          </a:p>
          <a:p>
            <a:pPr eaLnBrk="1" hangingPunct="1"/>
            <a:r>
              <a:rPr lang="cs-CZ" smtClean="0"/>
              <a:t>základem pro konkrétní značkovací jazyky (DC, RDF, RSS, DocBook,…)</a:t>
            </a:r>
          </a:p>
          <a:p>
            <a:pPr eaLnBrk="1" hangingPunct="1"/>
            <a:r>
              <a:rPr lang="cs-CZ" smtClean="0"/>
              <a:t>definuje pouze strukturu dokumentu z hlediska věcného obsahu</a:t>
            </a:r>
          </a:p>
          <a:p>
            <a:pPr eaLnBrk="1" hangingPunct="1"/>
            <a:r>
              <a:rPr lang="cs-CZ" smtClean="0"/>
              <a:t>nezabývá se vzhledem</a:t>
            </a:r>
          </a:p>
          <a:p>
            <a:pPr eaLnBrk="1" hangingPunct="1"/>
            <a:r>
              <a:rPr lang="cs-CZ" smtClean="0"/>
              <a:t>vzhled se definuje připojeným stylem</a:t>
            </a:r>
          </a:p>
          <a:p>
            <a:pPr lvl="1" eaLnBrk="1" hangingPunct="1"/>
            <a:r>
              <a:rPr lang="cs-CZ" smtClean="0"/>
              <a:t>CSS, XSL (XSLT)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XML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definuje vazby mezi prvky</a:t>
            </a:r>
          </a:p>
          <a:p>
            <a:pPr eaLnBrk="1" hangingPunct="1"/>
            <a:r>
              <a:rPr lang="cs-CZ" smtClean="0"/>
              <a:t>prvky nejsou pevně dané</a:t>
            </a:r>
          </a:p>
          <a:p>
            <a:pPr eaLnBrk="1" hangingPunct="1"/>
            <a:r>
              <a:rPr lang="cs-CZ" smtClean="0"/>
              <a:t>charakter: (ne)opakovatelné </a:t>
            </a:r>
          </a:p>
          <a:p>
            <a:pPr eaLnBrk="1" hangingPunct="1"/>
            <a:r>
              <a:rPr lang="cs-CZ" smtClean="0"/>
              <a:t>DTD - definice použitých prvků</a:t>
            </a:r>
          </a:p>
          <a:p>
            <a:pPr eaLnBrk="1" hangingPunct="1"/>
            <a:r>
              <a:rPr lang="cs-CZ" smtClean="0"/>
              <a:t>XML parser - program pro kontrolu XML</a:t>
            </a:r>
          </a:p>
          <a:p>
            <a:pPr eaLnBrk="1" hangingPunct="1"/>
            <a:r>
              <a:rPr lang="cs-CZ" smtClean="0"/>
              <a:t>kódování - primárně v UTF-8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Využití XML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prezentace informací</a:t>
            </a:r>
          </a:p>
          <a:p>
            <a:pPr eaLnBrk="1" hangingPunct="1"/>
            <a:r>
              <a:rPr lang="cs-CZ" smtClean="0"/>
              <a:t>ukládání informací</a:t>
            </a:r>
          </a:p>
          <a:p>
            <a:pPr eaLnBrk="1" hangingPunct="1"/>
            <a:r>
              <a:rPr lang="cs-CZ" smtClean="0"/>
              <a:t>výměna informací</a:t>
            </a:r>
          </a:p>
          <a:p>
            <a:pPr eaLnBrk="1" hangingPunct="1"/>
            <a:r>
              <a:rPr lang="cs-CZ" smtClean="0"/>
              <a:t>popis informací (</a:t>
            </a:r>
            <a:r>
              <a:rPr lang="cs-CZ" smtClean="0">
                <a:hlinkClick r:id="rId2"/>
              </a:rPr>
              <a:t>metadata</a:t>
            </a:r>
            <a:r>
              <a:rPr lang="cs-CZ" smtClean="0"/>
              <a:t>)</a:t>
            </a:r>
          </a:p>
          <a:p>
            <a:pPr eaLnBrk="1" hangingPunct="1"/>
            <a:r>
              <a:rPr lang="cs-CZ" smtClean="0"/>
              <a:t>získávání informací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MarcXML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/>
            <a:r>
              <a:rPr lang="cs-CZ" smtClean="0"/>
              <a:t>standard pro uchovávání záznamů Marc21 v XML</a:t>
            </a:r>
          </a:p>
          <a:p>
            <a:pPr eaLnBrk="1" hangingPunct="1"/>
            <a:r>
              <a:rPr lang="cs-CZ" smtClean="0"/>
              <a:t>správce </a:t>
            </a:r>
            <a:r>
              <a:rPr lang="cs-CZ" smtClean="0">
                <a:hlinkClick r:id="rId2"/>
              </a:rPr>
              <a:t>LoC</a:t>
            </a:r>
            <a:endParaRPr lang="cs-CZ" smtClean="0"/>
          </a:p>
          <a:p>
            <a:pPr eaLnBrk="1" hangingPunct="1"/>
            <a:r>
              <a:rPr lang="cs-CZ" smtClean="0"/>
              <a:t>původně pouze pro potřeby knihoven</a:t>
            </a:r>
          </a:p>
          <a:p>
            <a:pPr eaLnBrk="1" hangingPunct="1"/>
            <a:r>
              <a:rPr lang="cs-CZ" sz="2600" smtClean="0"/>
              <a:t>více info</a:t>
            </a:r>
          </a:p>
          <a:p>
            <a:pPr lvl="1" eaLnBrk="1" hangingPunct="1"/>
            <a:r>
              <a:rPr lang="cs-CZ" sz="2000" smtClean="0">
                <a:hlinkClick r:id="rId3"/>
              </a:rPr>
              <a:t>http://www.loc.gov/standards/marcxml</a:t>
            </a:r>
            <a:endParaRPr lang="cs-CZ" sz="2000" smtClean="0"/>
          </a:p>
          <a:p>
            <a:pPr lvl="1" eaLnBrk="1" hangingPunct="1"/>
            <a:r>
              <a:rPr lang="cs-CZ" sz="2000" smtClean="0">
                <a:hlinkClick r:id="rId4"/>
              </a:rPr>
              <a:t>ukázka XML</a:t>
            </a:r>
            <a:endParaRPr lang="cs-CZ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Dublin Core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pPr eaLnBrk="1" hangingPunct="1"/>
            <a:r>
              <a:rPr lang="cs-CZ" smtClean="0"/>
              <a:t>soubor metadatových prvků</a:t>
            </a:r>
          </a:p>
          <a:p>
            <a:pPr eaLnBrk="1" hangingPunct="1"/>
            <a:r>
              <a:rPr lang="cs-CZ" smtClean="0"/>
              <a:t>pro popis digitálních objektů (i HTML)</a:t>
            </a:r>
          </a:p>
          <a:p>
            <a:pPr eaLnBrk="1" hangingPunct="1"/>
            <a:r>
              <a:rPr lang="cs-CZ" smtClean="0"/>
              <a:t>usnadňuje vyhledávání e-zdrojů</a:t>
            </a:r>
          </a:p>
          <a:p>
            <a:pPr eaLnBrk="1" hangingPunct="1"/>
            <a:r>
              <a:rPr lang="cs-CZ" smtClean="0"/>
              <a:t>založen na XML</a:t>
            </a:r>
          </a:p>
          <a:p>
            <a:pPr eaLnBrk="1" hangingPunct="1"/>
            <a:r>
              <a:rPr lang="cs-CZ" smtClean="0"/>
              <a:t>název odvozen od města Dublin </a:t>
            </a:r>
            <a:r>
              <a:rPr lang="cs-CZ" sz="2600" smtClean="0"/>
              <a:t>(USA)</a:t>
            </a:r>
            <a:r>
              <a:rPr lang="cs-CZ" smtClean="0"/>
              <a:t> </a:t>
            </a:r>
          </a:p>
          <a:p>
            <a:pPr eaLnBrk="1" hangingPunct="1"/>
            <a:r>
              <a:rPr lang="cs-CZ" smtClean="0">
                <a:hlinkClick r:id="rId2"/>
              </a:rPr>
              <a:t>Generátor metadat</a:t>
            </a:r>
            <a:endParaRPr lang="cs-CZ" smtClean="0"/>
          </a:p>
          <a:p>
            <a:pPr eaLnBrk="1" hangingPunct="1"/>
            <a:r>
              <a:rPr lang="cs-CZ" smtClean="0"/>
              <a:t>správce v ČR - KIC ICS FI MU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Dublin Core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16 základních prvků</a:t>
            </a:r>
          </a:p>
          <a:p>
            <a:pPr lvl="1" eaLnBrk="1" hangingPunct="1"/>
            <a:r>
              <a:rPr lang="cs-CZ" smtClean="0"/>
              <a:t>Title, Creator, Subject, Description, Publisher, Contributor, Date, Type, Format, Identifier, Source, Language, Relation, Coverage, Rights, Audience</a:t>
            </a:r>
          </a:p>
          <a:p>
            <a:pPr eaLnBrk="1" hangingPunct="1"/>
            <a:r>
              <a:rPr lang="cs-CZ" smtClean="0"/>
              <a:t>výhody</a:t>
            </a:r>
          </a:p>
          <a:p>
            <a:pPr lvl="1" eaLnBrk="1" hangingPunct="1"/>
            <a:r>
              <a:rPr lang="cs-CZ" smtClean="0"/>
              <a:t>jednoduchost</a:t>
            </a:r>
          </a:p>
          <a:p>
            <a:pPr lvl="1" eaLnBrk="1" hangingPunct="1"/>
            <a:r>
              <a:rPr lang="cs-CZ" smtClean="0"/>
              <a:t>sémantická interoperabilita</a:t>
            </a:r>
          </a:p>
          <a:p>
            <a:pPr lvl="1" eaLnBrk="1" hangingPunct="1"/>
            <a:r>
              <a:rPr lang="cs-CZ" smtClean="0"/>
              <a:t>mezinárodní podpora</a:t>
            </a:r>
          </a:p>
          <a:p>
            <a:pPr lvl="1" eaLnBrk="1" hangingPunct="1"/>
            <a:r>
              <a:rPr lang="cs-CZ" smtClean="0"/>
              <a:t>rozšiřitelnost</a:t>
            </a:r>
          </a:p>
          <a:p>
            <a:pPr lvl="1" eaLnBrk="1" hangingPunct="1"/>
            <a:r>
              <a:rPr lang="cs-CZ" smtClean="0"/>
              <a:t>modifikovatelnost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Další info o DC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400" smtClean="0">
                <a:hlinkClick r:id="rId2"/>
              </a:rPr>
              <a:t>http://www.dublincore.org</a:t>
            </a:r>
            <a:endParaRPr lang="cs-CZ" sz="2400" smtClean="0"/>
          </a:p>
          <a:p>
            <a:pPr eaLnBrk="1" hangingPunct="1"/>
            <a:r>
              <a:rPr lang="cs-CZ" sz="2400" smtClean="0">
                <a:hlinkClick r:id="rId3"/>
              </a:rPr>
              <a:t>http://www.ics.muni.cz/dublin_core</a:t>
            </a:r>
            <a:endParaRPr lang="cs-CZ" sz="2400" smtClean="0"/>
          </a:p>
          <a:p>
            <a:pPr eaLnBrk="1" hangingPunct="1"/>
            <a:r>
              <a:rPr lang="cs-CZ" sz="2400" smtClean="0">
                <a:hlinkClick r:id="rId4"/>
              </a:rPr>
              <a:t>http://www.ukoln.ac.uk/cgi-bin/dcdot.pl</a:t>
            </a:r>
            <a:endParaRPr lang="cs-CZ" sz="240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Další metadatové formáty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RDF</a:t>
            </a:r>
          </a:p>
          <a:p>
            <a:pPr eaLnBrk="1" hangingPunct="1"/>
            <a:r>
              <a:rPr lang="cs-CZ" smtClean="0"/>
              <a:t>METS</a:t>
            </a:r>
          </a:p>
          <a:p>
            <a:pPr eaLnBrk="1" hangingPunct="1"/>
            <a:r>
              <a:rPr lang="cs-CZ" smtClean="0"/>
              <a:t>MODS</a:t>
            </a:r>
          </a:p>
          <a:p>
            <a:pPr eaLnBrk="1" hangingPunct="1"/>
            <a:r>
              <a:rPr lang="cs-CZ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RSS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/>
            <a:r>
              <a:rPr lang="cs-CZ" smtClean="0"/>
              <a:t>slouží ke sdílení obsahu</a:t>
            </a:r>
          </a:p>
          <a:p>
            <a:pPr eaLnBrk="1" hangingPunct="1"/>
            <a:r>
              <a:rPr lang="cs-CZ" smtClean="0"/>
              <a:t>standardizovaný formát (XML)</a:t>
            </a:r>
          </a:p>
          <a:p>
            <a:pPr eaLnBrk="1" hangingPunct="1"/>
            <a:r>
              <a:rPr lang="cs-CZ" smtClean="0"/>
              <a:t>pro weby s častou aktualizací</a:t>
            </a:r>
          </a:p>
          <a:p>
            <a:pPr eaLnBrk="1" hangingPunct="1"/>
            <a:r>
              <a:rPr lang="cs-CZ" smtClean="0"/>
              <a:t>nejčastější uplatnění:</a:t>
            </a:r>
          </a:p>
          <a:p>
            <a:pPr lvl="1" eaLnBrk="1" hangingPunct="1"/>
            <a:r>
              <a:rPr lang="cs-CZ" sz="3000" smtClean="0"/>
              <a:t>zpravodajské servery, blogy</a:t>
            </a:r>
          </a:p>
          <a:p>
            <a:pPr eaLnBrk="1" hangingPunct="1"/>
            <a:r>
              <a:rPr lang="cs-CZ" smtClean="0"/>
              <a:t>nejpoužívanější verze RSS 0.91 a 2.0</a:t>
            </a:r>
          </a:p>
          <a:p>
            <a:pPr eaLnBrk="1" hangingPunct="1"/>
            <a:r>
              <a:rPr lang="cs-CZ" smtClean="0"/>
              <a:t>osobní RSS čtečky</a:t>
            </a:r>
          </a:p>
          <a:p>
            <a:pPr eaLnBrk="1" hangingPunct="1"/>
            <a:r>
              <a:rPr lang="cs-CZ" smtClean="0"/>
              <a:t>agregátory RSS kanálů (mix info)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OpenURL - ukázka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syntaxe:</a:t>
            </a:r>
          </a:p>
          <a:p>
            <a:pPr lvl="1" eaLnBrk="1" hangingPunct="1"/>
            <a:r>
              <a:rPr lang="cs-CZ" sz="2000" smtClean="0"/>
              <a:t>http://www.citace.com/gate.php?</a:t>
            </a:r>
            <a:r>
              <a:rPr lang="cs-CZ" sz="2000" smtClean="0">
                <a:solidFill>
                  <a:srgbClr val="FF1901"/>
                </a:solidFill>
              </a:rPr>
              <a:t>sid</a:t>
            </a:r>
            <a:r>
              <a:rPr lang="cs-CZ" sz="2000" smtClean="0"/>
              <a:t>=citace&amp;</a:t>
            </a:r>
            <a:r>
              <a:rPr lang="cs-CZ" sz="2000" smtClean="0">
                <a:solidFill>
                  <a:srgbClr val="FF1901"/>
                </a:solidFill>
              </a:rPr>
              <a:t>genre</a:t>
            </a:r>
            <a:r>
              <a:rPr lang="cs-CZ" sz="2000" smtClean="0"/>
              <a:t>=book&amp;</a:t>
            </a:r>
            <a:r>
              <a:rPr lang="cs-CZ" sz="2000" smtClean="0">
                <a:solidFill>
                  <a:srgbClr val="FF1901"/>
                </a:solidFill>
              </a:rPr>
              <a:t>aufirst</a:t>
            </a:r>
            <a:r>
              <a:rPr lang="cs-CZ" sz="2000" smtClean="0"/>
              <a:t>=Steve&amp;</a:t>
            </a:r>
            <a:r>
              <a:rPr lang="cs-CZ" sz="2000" smtClean="0">
                <a:solidFill>
                  <a:srgbClr val="FF1901"/>
                </a:solidFill>
              </a:rPr>
              <a:t>aulast</a:t>
            </a:r>
            <a:r>
              <a:rPr lang="cs-CZ" sz="2000" smtClean="0"/>
              <a:t>=Krug&amp;</a:t>
            </a:r>
            <a:r>
              <a:rPr lang="cs-CZ" sz="2000" smtClean="0">
                <a:solidFill>
                  <a:srgbClr val="FF1901"/>
                </a:solidFill>
              </a:rPr>
              <a:t>auinit</a:t>
            </a:r>
            <a:r>
              <a:rPr lang="cs-CZ" sz="2000" smtClean="0"/>
              <a:t>=S&amp;</a:t>
            </a:r>
            <a:r>
              <a:rPr lang="cs-CZ" sz="2000" smtClean="0">
                <a:solidFill>
                  <a:srgbClr val="FF1901"/>
                </a:solidFill>
              </a:rPr>
              <a:t>isbn</a:t>
            </a:r>
            <a:r>
              <a:rPr lang="cs-CZ" sz="2000" smtClean="0"/>
              <a:t>=80-251-1291-8&amp;</a:t>
            </a:r>
            <a:r>
              <a:rPr lang="cs-CZ" sz="2000" smtClean="0">
                <a:solidFill>
                  <a:srgbClr val="FF1901"/>
                </a:solidFill>
              </a:rPr>
              <a:t>title</a:t>
            </a:r>
            <a:r>
              <a:rPr lang="cs-CZ" sz="2000" smtClean="0"/>
              <a:t>=Web%20design%20-%20nenu%C5%A5te%20u%C5%BEivatele%20p%C5%99em%C3%BD%C5%A1let!%20%2F&amp;</a:t>
            </a:r>
            <a:r>
              <a:rPr lang="cs-CZ" sz="2000" smtClean="0">
                <a:solidFill>
                  <a:srgbClr val="FF1901"/>
                </a:solidFill>
              </a:rPr>
              <a:t>date</a:t>
            </a:r>
            <a:r>
              <a:rPr lang="cs-CZ" sz="2000" smtClean="0"/>
              <a:t>=2006</a:t>
            </a:r>
          </a:p>
          <a:p>
            <a:pPr lvl="1" eaLnBrk="1" hangingPunct="1"/>
            <a:r>
              <a:rPr lang="cs-CZ" sz="2000" smtClean="0"/>
              <a:t>http://www.citace.com/gate.php?</a:t>
            </a:r>
            <a:r>
              <a:rPr lang="cs-CZ" sz="2000" smtClean="0">
                <a:solidFill>
                  <a:srgbClr val="FF1901"/>
                </a:solidFill>
              </a:rPr>
              <a:t>sid</a:t>
            </a:r>
            <a:r>
              <a:rPr lang="cs-CZ" sz="2000" smtClean="0"/>
              <a:t>=scholert&amp;</a:t>
            </a:r>
            <a:r>
              <a:rPr lang="cs-CZ" sz="2000" smtClean="0">
                <a:solidFill>
                  <a:srgbClr val="FF1901"/>
                </a:solidFill>
              </a:rPr>
              <a:t>atitle</a:t>
            </a:r>
            <a:r>
              <a:rPr lang="cs-CZ" sz="2000" smtClean="0"/>
              <a:t>=Sign%20Up%20Forms%20Must%20Die&amp;</a:t>
            </a:r>
            <a:r>
              <a:rPr lang="cs-CZ" sz="2000" smtClean="0">
                <a:solidFill>
                  <a:srgbClr val="FF1901"/>
                </a:solidFill>
              </a:rPr>
              <a:t>title</a:t>
            </a:r>
            <a:r>
              <a:rPr lang="cs-CZ" sz="2000" smtClean="0"/>
              <a:t>=A%20List%20Apart&amp;</a:t>
            </a:r>
            <a:r>
              <a:rPr lang="cs-CZ" sz="2000" smtClean="0">
                <a:solidFill>
                  <a:srgbClr val="FF1901"/>
                </a:solidFill>
              </a:rPr>
              <a:t>issn</a:t>
            </a:r>
            <a:r>
              <a:rPr lang="cs-CZ" sz="2000" smtClean="0"/>
              <a:t>=1534-0295&amp;</a:t>
            </a:r>
            <a:r>
              <a:rPr lang="cs-CZ" sz="2000" smtClean="0">
                <a:solidFill>
                  <a:srgbClr val="FF1901"/>
                </a:solidFill>
              </a:rPr>
              <a:t>spage</a:t>
            </a:r>
            <a:r>
              <a:rPr lang="cs-CZ" sz="2000" smtClean="0"/>
              <a:t>=10&amp;</a:t>
            </a:r>
            <a:r>
              <a:rPr lang="cs-CZ" sz="2000" smtClean="0">
                <a:solidFill>
                  <a:srgbClr val="FF1901"/>
                </a:solidFill>
              </a:rPr>
              <a:t>epage</a:t>
            </a:r>
            <a:r>
              <a:rPr lang="cs-CZ" sz="2000" smtClean="0"/>
              <a:t>=25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20"/>
          <p:cNvSpPr>
            <a:spLocks noChangeArrowheads="1"/>
          </p:cNvSpPr>
          <p:nvPr/>
        </p:nvSpPr>
        <p:spPr bwMode="auto">
          <a:xfrm>
            <a:off x="971550" y="2781300"/>
            <a:ext cx="1944688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Jak RSS funguje?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1116013" y="3141663"/>
            <a:ext cx="16557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Zpravodajský server</a:t>
            </a:r>
          </a:p>
        </p:txBody>
      </p:sp>
      <p:sp>
        <p:nvSpPr>
          <p:cNvPr id="633861" name="AutoShape 5"/>
          <p:cNvSpPr>
            <a:spLocks noChangeArrowheads="1"/>
          </p:cNvSpPr>
          <p:nvPr/>
        </p:nvSpPr>
        <p:spPr bwMode="auto">
          <a:xfrm>
            <a:off x="2989263" y="3141663"/>
            <a:ext cx="935037" cy="525462"/>
          </a:xfrm>
          <a:prstGeom prst="rightArrow">
            <a:avLst>
              <a:gd name="adj1" fmla="val 50000"/>
              <a:gd name="adj2" fmla="val 4448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2" name="AutoShape 6"/>
          <p:cNvSpPr>
            <a:spLocks noChangeArrowheads="1"/>
          </p:cNvSpPr>
          <p:nvPr/>
        </p:nvSpPr>
        <p:spPr bwMode="auto">
          <a:xfrm rot="5400000">
            <a:off x="1487488" y="2266950"/>
            <a:ext cx="935037" cy="525463"/>
          </a:xfrm>
          <a:prstGeom prst="rightArrow">
            <a:avLst>
              <a:gd name="adj1" fmla="val 50000"/>
              <a:gd name="adj2" fmla="val 4448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3" name="Text Box 7"/>
          <p:cNvSpPr txBox="1">
            <a:spLocks noChangeArrowheads="1"/>
          </p:cNvSpPr>
          <p:nvPr/>
        </p:nvSpPr>
        <p:spPr bwMode="auto">
          <a:xfrm>
            <a:off x="2052638" y="1557338"/>
            <a:ext cx="16557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Nový článek</a:t>
            </a:r>
          </a:p>
        </p:txBody>
      </p:sp>
      <p:sp>
        <p:nvSpPr>
          <p:cNvPr id="633864" name="Oval 8"/>
          <p:cNvSpPr>
            <a:spLocks noChangeArrowheads="1"/>
          </p:cNvSpPr>
          <p:nvPr/>
        </p:nvSpPr>
        <p:spPr bwMode="auto">
          <a:xfrm>
            <a:off x="3997325" y="2709863"/>
            <a:ext cx="1944688" cy="12954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5" name="Text Box 9"/>
          <p:cNvSpPr txBox="1">
            <a:spLocks noChangeArrowheads="1"/>
          </p:cNvSpPr>
          <p:nvPr/>
        </p:nvSpPr>
        <p:spPr bwMode="auto">
          <a:xfrm>
            <a:off x="4140200" y="3141663"/>
            <a:ext cx="1655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RSS Kanál</a:t>
            </a:r>
          </a:p>
        </p:txBody>
      </p:sp>
      <p:sp>
        <p:nvSpPr>
          <p:cNvPr id="633866" name="AutoShape 10"/>
          <p:cNvSpPr>
            <a:spLocks noChangeArrowheads="1"/>
          </p:cNvSpPr>
          <p:nvPr/>
        </p:nvSpPr>
        <p:spPr bwMode="auto">
          <a:xfrm rot="-4240250">
            <a:off x="3709194" y="4293394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7" name="AutoShape 11"/>
          <p:cNvSpPr>
            <a:spLocks noChangeArrowheads="1"/>
          </p:cNvSpPr>
          <p:nvPr/>
        </p:nvSpPr>
        <p:spPr bwMode="auto">
          <a:xfrm rot="-6562727">
            <a:off x="5149056" y="4366419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8" name="AutoShape 12"/>
          <p:cNvSpPr>
            <a:spLocks noChangeArrowheads="1"/>
          </p:cNvSpPr>
          <p:nvPr/>
        </p:nvSpPr>
        <p:spPr bwMode="auto">
          <a:xfrm rot="-9369491">
            <a:off x="6013450" y="3575050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9" name="Text Box 13"/>
          <p:cNvSpPr txBox="1">
            <a:spLocks noChangeArrowheads="1"/>
          </p:cNvSpPr>
          <p:nvPr/>
        </p:nvSpPr>
        <p:spPr bwMode="auto">
          <a:xfrm>
            <a:off x="3205163" y="4941888"/>
            <a:ext cx="1439862" cy="6508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Osobní RSS čtečka</a:t>
            </a:r>
          </a:p>
        </p:txBody>
      </p:sp>
      <p:sp>
        <p:nvSpPr>
          <p:cNvPr id="633870" name="Text Box 14"/>
          <p:cNvSpPr txBox="1">
            <a:spLocks noChangeArrowheads="1"/>
          </p:cNvSpPr>
          <p:nvPr/>
        </p:nvSpPr>
        <p:spPr bwMode="auto">
          <a:xfrm>
            <a:off x="5221288" y="4941888"/>
            <a:ext cx="1439862" cy="788987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Agregátor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RSS kanálů</a:t>
            </a:r>
          </a:p>
        </p:txBody>
      </p:sp>
      <p:sp>
        <p:nvSpPr>
          <p:cNvPr id="633871" name="Text Box 15"/>
          <p:cNvSpPr txBox="1">
            <a:spLocks noChangeArrowheads="1"/>
          </p:cNvSpPr>
          <p:nvPr/>
        </p:nvSpPr>
        <p:spPr bwMode="auto">
          <a:xfrm>
            <a:off x="6948488" y="3502025"/>
            <a:ext cx="1439862" cy="788988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Agregátor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RSS kanálů</a:t>
            </a:r>
          </a:p>
        </p:txBody>
      </p:sp>
      <p:pic>
        <p:nvPicPr>
          <p:cNvPr id="633872" name="Picture 16" descr="clan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85900"/>
            <a:ext cx="5238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3873" name="AutoShape 17"/>
          <p:cNvSpPr>
            <a:spLocks noChangeArrowheads="1"/>
          </p:cNvSpPr>
          <p:nvPr/>
        </p:nvSpPr>
        <p:spPr bwMode="auto">
          <a:xfrm rot="6560504">
            <a:off x="3996531" y="4366419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74" name="AutoShape 18"/>
          <p:cNvSpPr>
            <a:spLocks noChangeArrowheads="1"/>
          </p:cNvSpPr>
          <p:nvPr/>
        </p:nvSpPr>
        <p:spPr bwMode="auto">
          <a:xfrm rot="4196874">
            <a:off x="5437981" y="4293394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75" name="AutoShape 19"/>
          <p:cNvSpPr>
            <a:spLocks noChangeArrowheads="1"/>
          </p:cNvSpPr>
          <p:nvPr/>
        </p:nvSpPr>
        <p:spPr bwMode="auto">
          <a:xfrm rot="1582865">
            <a:off x="5940425" y="3862388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3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3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3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3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3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3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3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3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3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3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3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33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33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33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33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33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33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3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3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3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33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3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3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3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3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3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33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33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33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33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33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33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33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3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61" grpId="0" animBg="1"/>
      <p:bldP spid="633862" grpId="0" animBg="1"/>
      <p:bldP spid="633863" grpId="0"/>
      <p:bldP spid="633864" grpId="0" animBg="1"/>
      <p:bldP spid="633865" grpId="0"/>
      <p:bldP spid="633866" grpId="0" animBg="1"/>
      <p:bldP spid="633867" grpId="0" animBg="1"/>
      <p:bldP spid="633868" grpId="0" animBg="1"/>
      <p:bldP spid="633869" grpId="0" animBg="1"/>
      <p:bldP spid="633870" grpId="0" animBg="1"/>
      <p:bldP spid="633871" grpId="0" animBg="1"/>
      <p:bldP spid="633873" grpId="0" animBg="1"/>
      <p:bldP spid="633874" grpId="0" animBg="1"/>
      <p:bldP spid="63387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Využití v RSS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EIZ</a:t>
            </a:r>
          </a:p>
          <a:p>
            <a:pPr lvl="1" eaLnBrk="1" hangingPunct="1"/>
            <a:r>
              <a:rPr lang="cs-CZ" smtClean="0"/>
              <a:t>informace o novinkách</a:t>
            </a:r>
          </a:p>
          <a:p>
            <a:pPr lvl="1" eaLnBrk="1" hangingPunct="1"/>
            <a:r>
              <a:rPr lang="cs-CZ" smtClean="0"/>
              <a:t>aktuální číslo v RSS</a:t>
            </a:r>
          </a:p>
          <a:p>
            <a:pPr lvl="1" eaLnBrk="1" hangingPunct="1"/>
            <a:r>
              <a:rPr lang="cs-CZ" smtClean="0"/>
              <a:t>výběr článků na vybrané klíčové slovo nebo obor</a:t>
            </a:r>
          </a:p>
          <a:p>
            <a:pPr lvl="1" eaLnBrk="1" hangingPunct="1"/>
            <a:endParaRPr lang="cs-CZ" smtClean="0"/>
          </a:p>
          <a:p>
            <a:pPr eaLnBrk="1" hangingPunct="1"/>
            <a:r>
              <a:rPr lang="cs-CZ" sz="2600" smtClean="0"/>
              <a:t>Agregace článků z odborných časopisů</a:t>
            </a:r>
          </a:p>
          <a:p>
            <a:pPr lvl="1" eaLnBrk="1" hangingPunct="1"/>
            <a:r>
              <a:rPr lang="cs-CZ" smtClean="0">
                <a:hlinkClick r:id="rId2"/>
              </a:rPr>
              <a:t>http://www.tictocs.ac.uk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smtClean="0">
                <a:solidFill>
                  <a:srgbClr val="FFFF00"/>
                </a:solidFill>
              </a:rPr>
              <a:t>Komunikační protokoly</a:t>
            </a:r>
            <a:endParaRPr lang="uk-UA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Z39.50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smtClean="0"/>
              <a:t>mezinárodním standard pro komunikaci mezi počítači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architektura klient – server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heterogenním prostředí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nezávislé na operačních systémech, databázích a dotazovacích jazycích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rozvoj protokolu řídí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mezinárodní skupina Z39.50 Implementors Group (ZIG)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patronem LoC</a:t>
            </a:r>
          </a:p>
          <a:p>
            <a:pPr eaLnBrk="1" hangingPunct="1">
              <a:lnSpc>
                <a:spcPct val="110000"/>
              </a:lnSpc>
            </a:pPr>
            <a:endParaRPr lang="cs-CZ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Fungování Z39.50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cs-CZ" sz="2600" smtClean="0"/>
              <a:t>uživatel zformuluje dotaz v jazyce svého knihovního systému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smtClean="0"/>
              <a:t>vybere pro vyhledávání cizí vzdálený katalog se Z-serverem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smtClean="0"/>
              <a:t>dotaz je přeformulován do Z39.50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smtClean="0"/>
              <a:t>pošle se Z-serveru cizího katalogu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smtClean="0"/>
              <a:t>dotaz se přeloží do vyhledávacího jazyka cílové databáze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smtClean="0"/>
              <a:t>vrátí se výsledek vyhledávání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smtClean="0"/>
              <a:t>výsledek pošle Z-klientovi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smtClean="0"/>
              <a:t>Z-klient výsledek předá knihovnímu systému pro zobrazení v jeho standardním uživatelském rozhraní</a:t>
            </a:r>
          </a:p>
          <a:p>
            <a:pPr eaLnBrk="1" hangingPunct="1">
              <a:lnSpc>
                <a:spcPct val="110000"/>
              </a:lnSpc>
            </a:pPr>
            <a:endParaRPr lang="cs-CZ" sz="2600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OAI-PMH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protokol pro automatické sklízení dat</a:t>
            </a:r>
          </a:p>
          <a:p>
            <a:pPr eaLnBrk="1" hangingPunct="1"/>
            <a:r>
              <a:rPr lang="cs-CZ" smtClean="0"/>
              <a:t>jednoduchá implementace</a:t>
            </a:r>
          </a:p>
          <a:p>
            <a:pPr eaLnBrk="1" hangingPunct="1"/>
            <a:r>
              <a:rPr lang="cs-CZ" smtClean="0"/>
              <a:t>OAI-identifier</a:t>
            </a:r>
          </a:p>
          <a:p>
            <a:pPr lvl="1" eaLnBrk="1" hangingPunct="1"/>
            <a:r>
              <a:rPr lang="cs-CZ" smtClean="0"/>
              <a:t>v rámci repozitáře, odstranění duplicit</a:t>
            </a:r>
          </a:p>
          <a:p>
            <a:pPr eaLnBrk="1" hangingPunct="1"/>
            <a:r>
              <a:rPr lang="cs-CZ" smtClean="0"/>
              <a:t>základní pojmy</a:t>
            </a:r>
          </a:p>
          <a:p>
            <a:pPr lvl="1" eaLnBrk="1" hangingPunct="1"/>
            <a:r>
              <a:rPr lang="cs-CZ" smtClean="0"/>
              <a:t>zdroj dat, repozitář, harvester, jednotka (objekt), záznam (odvozený od objektu)</a:t>
            </a:r>
          </a:p>
          <a:p>
            <a:pPr eaLnBrk="1" hangingPunct="1"/>
            <a:r>
              <a:rPr lang="cs-CZ" smtClean="0"/>
              <a:t>Více info</a:t>
            </a:r>
          </a:p>
          <a:p>
            <a:pPr lvl="1" eaLnBrk="1" hangingPunct="1"/>
            <a:r>
              <a:rPr lang="cs-CZ" smtClean="0">
                <a:hlinkClick r:id="rId2"/>
              </a:rPr>
              <a:t>P. Žabička</a:t>
            </a:r>
            <a:endParaRPr lang="cs-CZ" smtClean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hlinkClick r:id="rId2"/>
              </a:rPr>
              <a:t>SRU/SRW</a:t>
            </a:r>
            <a:endParaRPr lang="cs-CZ" sz="320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protokol pro online vyhledávání</a:t>
            </a:r>
          </a:p>
          <a:p>
            <a:pPr eaLnBrk="1" hangingPunct="1"/>
            <a:r>
              <a:rPr lang="cs-CZ" dirty="0" smtClean="0"/>
              <a:t>pokus o zjednodušení Z39.50</a:t>
            </a:r>
          </a:p>
          <a:p>
            <a:pPr eaLnBrk="1" hangingPunct="1"/>
            <a:r>
              <a:rPr lang="cs-CZ" dirty="0" smtClean="0"/>
              <a:t>vyvíjí a spravuje </a:t>
            </a:r>
            <a:r>
              <a:rPr lang="cs-CZ" dirty="0" err="1" smtClean="0"/>
              <a:t>LoC</a:t>
            </a:r>
            <a:endParaRPr lang="cs-CZ" dirty="0" smtClean="0"/>
          </a:p>
          <a:p>
            <a:pPr eaLnBrk="1" hangingPunct="1"/>
            <a:r>
              <a:rPr lang="cs-CZ" dirty="0" smtClean="0"/>
              <a:t>dotazovací jazyk </a:t>
            </a:r>
            <a:r>
              <a:rPr lang="cs-CZ" dirty="0" smtClean="0">
                <a:hlinkClick r:id="rId3"/>
              </a:rPr>
              <a:t>CQL</a:t>
            </a:r>
            <a:endParaRPr lang="cs-CZ" dirty="0" smtClean="0"/>
          </a:p>
          <a:p>
            <a:pPr eaLnBrk="1" hangingPunct="1"/>
            <a:r>
              <a:rPr lang="cs-CZ" dirty="0" smtClean="0"/>
              <a:t>ukázky</a:t>
            </a:r>
          </a:p>
          <a:p>
            <a:pPr lvl="1" eaLnBrk="1" hangingPunct="1"/>
            <a:r>
              <a:rPr lang="cs-CZ" dirty="0" smtClean="0">
                <a:hlinkClick r:id="rId4"/>
              </a:rPr>
              <a:t>SRU MU</a:t>
            </a:r>
            <a:r>
              <a:rPr lang="cs-CZ" dirty="0" smtClean="0"/>
              <a:t>, </a:t>
            </a:r>
            <a:r>
              <a:rPr lang="cs-CZ" dirty="0" smtClean="0">
                <a:hlinkClick r:id="rId5"/>
              </a:rPr>
              <a:t>SRU </a:t>
            </a:r>
            <a:r>
              <a:rPr lang="cs-CZ" dirty="0" err="1" smtClean="0">
                <a:hlinkClick r:id="rId5"/>
              </a:rPr>
              <a:t>is</a:t>
            </a:r>
            <a:r>
              <a:rPr lang="cs-CZ" dirty="0" smtClean="0">
                <a:hlinkClick r:id="rId5"/>
              </a:rPr>
              <a:t> </a:t>
            </a:r>
            <a:r>
              <a:rPr lang="cs-CZ" dirty="0" err="1" smtClean="0">
                <a:hlinkClick r:id="rId5"/>
              </a:rPr>
              <a:t>Simple</a:t>
            </a:r>
            <a:r>
              <a:rPr lang="cs-CZ" dirty="0" smtClean="0">
                <a:hlinkClick r:id="rId5"/>
              </a:rPr>
              <a:t>!</a:t>
            </a:r>
            <a:r>
              <a:rPr lang="cs-CZ" dirty="0" smtClean="0"/>
              <a:t>, </a:t>
            </a:r>
            <a:r>
              <a:rPr lang="cs-CZ" dirty="0" smtClean="0">
                <a:hlinkClick r:id="rId6"/>
              </a:rPr>
              <a:t>SRU </a:t>
            </a:r>
            <a:r>
              <a:rPr lang="cs-CZ" dirty="0" err="1" smtClean="0">
                <a:hlinkClick r:id="rId6"/>
              </a:rPr>
              <a:t>LoC</a:t>
            </a:r>
            <a:endParaRPr lang="cs-CZ" dirty="0" smtClean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smtClean="0">
                <a:solidFill>
                  <a:srgbClr val="FFFF00"/>
                </a:solidFill>
              </a:rPr>
              <a:t>Identifikátory</a:t>
            </a:r>
            <a:endParaRPr lang="uk-UA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Klasické identifikátory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600" b="1" smtClean="0"/>
              <a:t>ISBN</a:t>
            </a:r>
            <a:r>
              <a:rPr lang="cs-CZ" sz="2600" smtClean="0"/>
              <a:t> – International Standard Book Number</a:t>
            </a:r>
          </a:p>
          <a:p>
            <a:pPr eaLnBrk="1" hangingPunct="1"/>
            <a:r>
              <a:rPr lang="cs-CZ" sz="2600" b="1" smtClean="0"/>
              <a:t>ISSN</a:t>
            </a:r>
            <a:r>
              <a:rPr lang="cs-CZ" sz="2600" smtClean="0"/>
              <a:t> - International Standard Serial Number</a:t>
            </a:r>
          </a:p>
          <a:p>
            <a:pPr eaLnBrk="1" hangingPunct="1"/>
            <a:r>
              <a:rPr lang="cs-CZ" sz="2600" b="1" smtClean="0"/>
              <a:t>ISMN</a:t>
            </a:r>
            <a:r>
              <a:rPr lang="cs-CZ" sz="2600" smtClean="0"/>
              <a:t> – International Standard Music Number for Printed Music </a:t>
            </a:r>
          </a:p>
          <a:p>
            <a:pPr eaLnBrk="1" hangingPunct="1"/>
            <a:r>
              <a:rPr lang="cs-CZ" sz="2600" b="1" smtClean="0"/>
              <a:t>ISAN</a:t>
            </a:r>
            <a:r>
              <a:rPr lang="cs-CZ" sz="2600" smtClean="0"/>
              <a:t> – International Standard Audiovisual Number</a:t>
            </a:r>
          </a:p>
          <a:p>
            <a:pPr eaLnBrk="1" hangingPunct="1"/>
            <a:r>
              <a:rPr lang="cs-CZ" sz="2600" b="1" smtClean="0"/>
              <a:t>ISRN</a:t>
            </a:r>
            <a:r>
              <a:rPr lang="cs-CZ" sz="2600" smtClean="0"/>
              <a:t> – International Standard Technical Report Number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ISBN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vznik 1966</a:t>
            </a:r>
          </a:p>
          <a:p>
            <a:pPr eaLnBrk="1" hangingPunct="1"/>
            <a:r>
              <a:rPr lang="cs-CZ" smtClean="0"/>
              <a:t>agentura ISBN v Berlíně (1972)</a:t>
            </a:r>
          </a:p>
          <a:p>
            <a:pPr eaLnBrk="1" hangingPunct="1"/>
            <a:r>
              <a:rPr lang="cs-CZ" smtClean="0"/>
              <a:t>v ČR NK v Praze</a:t>
            </a:r>
          </a:p>
          <a:p>
            <a:pPr eaLnBrk="1" hangingPunct="1"/>
            <a:r>
              <a:rPr lang="cs-CZ" smtClean="0"/>
              <a:t>ISBN-10 a ISBN-13 (od 1.1.2007)</a:t>
            </a:r>
          </a:p>
          <a:p>
            <a:pPr eaLnBrk="1" hangingPunct="1"/>
            <a:r>
              <a:rPr lang="cs-CZ" smtClean="0">
                <a:hlinkClick r:id="rId2"/>
              </a:rPr>
              <a:t>Info o ISBN v NK ČR</a:t>
            </a:r>
            <a:r>
              <a:rPr lang="cs-CZ" smtClean="0"/>
              <a:t> </a:t>
            </a:r>
          </a:p>
          <a:p>
            <a:pPr eaLnBrk="1" hangingPunct="1"/>
            <a:r>
              <a:rPr lang="cs-CZ" smtClean="0">
                <a:hlinkClick r:id="rId3"/>
              </a:rPr>
              <a:t>www.isbn-international.org</a:t>
            </a:r>
            <a:endParaRPr lang="cs-CZ" sz="2800" b="1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Linkovací nástroje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nadstavba </a:t>
            </a:r>
            <a:r>
              <a:rPr lang="cs-CZ" dirty="0" err="1" smtClean="0"/>
              <a:t>OpenURL</a:t>
            </a:r>
            <a:endParaRPr lang="en-US" dirty="0" smtClean="0"/>
          </a:p>
          <a:p>
            <a:pPr eaLnBrk="1" hangingPunct="1"/>
            <a:r>
              <a:rPr lang="en-US" dirty="0" smtClean="0"/>
              <a:t>p</a:t>
            </a:r>
            <a:r>
              <a:rPr lang="cs-CZ" dirty="0" smtClean="0"/>
              <a:t>ř</a:t>
            </a:r>
            <a:r>
              <a:rPr lang="en-US" dirty="0" err="1" smtClean="0"/>
              <a:t>ij</a:t>
            </a:r>
            <a:r>
              <a:rPr lang="cs-CZ" dirty="0" smtClean="0"/>
              <a:t>í</a:t>
            </a:r>
            <a:r>
              <a:rPr lang="en-US" dirty="0" smtClean="0"/>
              <a:t>m</a:t>
            </a:r>
            <a:r>
              <a:rPr lang="cs-CZ" dirty="0" err="1" smtClean="0"/>
              <a:t>ají</a:t>
            </a:r>
            <a:r>
              <a:rPr lang="en-US" dirty="0" smtClean="0"/>
              <a:t> </a:t>
            </a:r>
            <a:r>
              <a:rPr lang="en-US" dirty="0" err="1" smtClean="0"/>
              <a:t>bibliografick</a:t>
            </a:r>
            <a:r>
              <a:rPr lang="cs-CZ" dirty="0" smtClean="0"/>
              <a:t>é údaje</a:t>
            </a:r>
          </a:p>
          <a:p>
            <a:pPr eaLnBrk="1" hangingPunct="1"/>
            <a:r>
              <a:rPr lang="cs-CZ" dirty="0" smtClean="0"/>
              <a:t>správa přístupů ke zdrojům</a:t>
            </a:r>
          </a:p>
          <a:p>
            <a:pPr eaLnBrk="1" hangingPunct="1"/>
            <a:r>
              <a:rPr lang="cs-CZ" dirty="0" smtClean="0"/>
              <a:t>nabízí dokument v dostupných DB</a:t>
            </a:r>
          </a:p>
          <a:p>
            <a:pPr eaLnBrk="1" hangingPunct="1"/>
            <a:r>
              <a:rPr lang="cs-CZ" dirty="0" smtClean="0"/>
              <a:t>+ všechny dostupné on-line služby</a:t>
            </a:r>
          </a:p>
          <a:p>
            <a:pPr eaLnBrk="1" hangingPunct="1"/>
            <a:r>
              <a:rPr lang="cs-CZ" dirty="0" smtClean="0"/>
              <a:t>druhy</a:t>
            </a:r>
          </a:p>
          <a:p>
            <a:pPr lvl="1" eaLnBrk="1" hangingPunct="1"/>
            <a:r>
              <a:rPr lang="cs-CZ" dirty="0" smtClean="0">
                <a:hlinkClick r:id="rId2"/>
              </a:rPr>
              <a:t>SFX</a:t>
            </a:r>
            <a:r>
              <a:rPr lang="cs-CZ" dirty="0" smtClean="0"/>
              <a:t> (</a:t>
            </a:r>
            <a:r>
              <a:rPr lang="cs-CZ" dirty="0" err="1" smtClean="0"/>
              <a:t>ExLibris</a:t>
            </a:r>
            <a:r>
              <a:rPr lang="cs-CZ" dirty="0" smtClean="0"/>
              <a:t>), </a:t>
            </a:r>
            <a:r>
              <a:rPr lang="cs-CZ" dirty="0" err="1" smtClean="0"/>
              <a:t>info</a:t>
            </a:r>
            <a:r>
              <a:rPr lang="cs-CZ" dirty="0" smtClean="0"/>
              <a:t> v </a:t>
            </a:r>
            <a:r>
              <a:rPr lang="cs-CZ" dirty="0" smtClean="0">
                <a:hlinkClick r:id="rId3"/>
              </a:rPr>
              <a:t>ENG</a:t>
            </a:r>
            <a:endParaRPr lang="cs-CZ" dirty="0" smtClean="0"/>
          </a:p>
          <a:p>
            <a:pPr lvl="1" eaLnBrk="1" hangingPunct="1"/>
            <a:r>
              <a:rPr lang="cs-CZ" dirty="0" err="1" smtClean="0">
                <a:hlinkClick r:id="rId4"/>
              </a:rPr>
              <a:t>LinkSource</a:t>
            </a:r>
            <a:r>
              <a:rPr lang="cs-CZ" dirty="0" smtClean="0"/>
              <a:t> (EBSCO)</a:t>
            </a:r>
          </a:p>
          <a:p>
            <a:pPr lvl="1" eaLnBrk="1" hangingPunct="1"/>
            <a:r>
              <a:rPr lang="cs-CZ" dirty="0" err="1" smtClean="0">
                <a:hlinkClick r:id="rId5"/>
              </a:rPr>
              <a:t>LinkSolver</a:t>
            </a:r>
            <a:r>
              <a:rPr lang="cs-CZ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Ovid</a:t>
            </a:r>
            <a:r>
              <a:rPr lang="cs-CZ" dirty="0" smtClean="0"/>
              <a:t>)</a:t>
            </a:r>
          </a:p>
          <a:p>
            <a:pPr lvl="1" eaLnBrk="1" hangingPunct="1"/>
            <a:r>
              <a:rPr lang="cs-CZ" dirty="0" smtClean="0">
                <a:hlinkClick r:id="rId6"/>
              </a:rPr>
              <a:t>360Link</a:t>
            </a:r>
            <a:r>
              <a:rPr lang="cs-CZ" dirty="0" smtClean="0"/>
              <a:t> (</a:t>
            </a:r>
            <a:r>
              <a:rPr lang="cs-CZ" dirty="0" err="1" smtClean="0"/>
              <a:t>Serial</a:t>
            </a:r>
            <a:r>
              <a:rPr lang="cs-CZ" dirty="0" smtClean="0"/>
              <a:t> </a:t>
            </a:r>
            <a:r>
              <a:rPr lang="cs-CZ" dirty="0" err="1" smtClean="0"/>
              <a:t>Solutions</a:t>
            </a:r>
            <a:r>
              <a:rPr lang="cs-CZ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ISBN Syntaxe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b="1" smtClean="0"/>
              <a:t>ISBN </a:t>
            </a:r>
            <a:r>
              <a:rPr lang="en-US" sz="2800" b="1" smtClean="0">
                <a:solidFill>
                  <a:srgbClr val="FF0000"/>
                </a:solidFill>
              </a:rPr>
              <a:t>80</a:t>
            </a:r>
            <a:r>
              <a:rPr lang="en-US" sz="2800" b="1" smtClean="0"/>
              <a:t>-</a:t>
            </a:r>
            <a:r>
              <a:rPr lang="cs-CZ" sz="2800" b="1" smtClean="0">
                <a:solidFill>
                  <a:srgbClr val="0099FF"/>
                </a:solidFill>
              </a:rPr>
              <a:t>00</a:t>
            </a:r>
            <a:r>
              <a:rPr lang="cs-CZ" sz="2800" b="1" smtClean="0"/>
              <a:t>-</a:t>
            </a:r>
            <a:r>
              <a:rPr lang="cs-CZ" sz="2800" b="1" smtClean="0">
                <a:solidFill>
                  <a:schemeClr val="folHlink"/>
                </a:solidFill>
              </a:rPr>
              <a:t>01987</a:t>
            </a:r>
            <a:r>
              <a:rPr lang="cs-CZ" sz="2800" b="1" smtClean="0"/>
              <a:t>-</a:t>
            </a:r>
            <a:r>
              <a:rPr lang="cs-CZ" sz="2800" b="1" smtClean="0">
                <a:solidFill>
                  <a:srgbClr val="FF9900"/>
                </a:solidFill>
              </a:rPr>
              <a:t>6</a:t>
            </a:r>
            <a:r>
              <a:rPr lang="cs-CZ" sz="2800" b="1" smtClean="0"/>
              <a:t>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cs-CZ" sz="2200" b="1" smtClean="0">
                <a:solidFill>
                  <a:schemeClr val="hlink"/>
                </a:solidFill>
              </a:rPr>
              <a:t>	</a:t>
            </a:r>
          </a:p>
          <a:p>
            <a:pPr lvl="1" eaLnBrk="1" hangingPunct="1"/>
            <a:r>
              <a:rPr lang="cs-CZ" sz="2200" b="1" smtClean="0">
                <a:solidFill>
                  <a:srgbClr val="FF0000"/>
                </a:solidFill>
              </a:rPr>
              <a:t>identifikátor skupiny</a:t>
            </a:r>
          </a:p>
          <a:p>
            <a:pPr lvl="1" eaLnBrk="1" hangingPunct="1"/>
            <a:r>
              <a:rPr lang="cs-CZ" sz="2200" b="1" smtClean="0">
                <a:solidFill>
                  <a:srgbClr val="0099FF"/>
                </a:solidFill>
              </a:rPr>
              <a:t>identifikátor nakladatele</a:t>
            </a:r>
          </a:p>
          <a:p>
            <a:pPr lvl="1" eaLnBrk="1" hangingPunct="1"/>
            <a:r>
              <a:rPr lang="cs-CZ" sz="2200" b="1" smtClean="0">
                <a:solidFill>
                  <a:schemeClr val="folHlink"/>
                </a:solidFill>
              </a:rPr>
              <a:t>identifikátor titulu</a:t>
            </a:r>
          </a:p>
          <a:p>
            <a:pPr lvl="1" eaLnBrk="1" hangingPunct="1"/>
            <a:r>
              <a:rPr lang="cs-CZ" sz="2200" b="1" smtClean="0">
                <a:solidFill>
                  <a:srgbClr val="FF9900"/>
                </a:solidFill>
              </a:rPr>
              <a:t>kontrolní číslice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ISSN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seriálové publikace</a:t>
            </a:r>
          </a:p>
          <a:p>
            <a:pPr eaLnBrk="1" hangingPunct="1"/>
            <a:r>
              <a:rPr lang="cs-CZ" smtClean="0"/>
              <a:t>60. léta</a:t>
            </a:r>
          </a:p>
          <a:p>
            <a:pPr eaLnBrk="1" hangingPunct="1"/>
            <a:r>
              <a:rPr lang="cs-CZ" smtClean="0"/>
              <a:t>agentura ISSN v Paříži (1974)</a:t>
            </a:r>
          </a:p>
          <a:p>
            <a:pPr eaLnBrk="1" hangingPunct="1"/>
            <a:r>
              <a:rPr lang="cs-CZ" smtClean="0"/>
              <a:t>v ČR NTK v Praze</a:t>
            </a:r>
          </a:p>
          <a:p>
            <a:pPr eaLnBrk="1" hangingPunct="1"/>
            <a:r>
              <a:rPr lang="cs-CZ" smtClean="0"/>
              <a:t>ISSN-8</a:t>
            </a:r>
          </a:p>
          <a:p>
            <a:pPr eaLnBrk="1" hangingPunct="1"/>
            <a:r>
              <a:rPr lang="cs-CZ" smtClean="0">
                <a:hlinkClick r:id="rId2"/>
              </a:rPr>
              <a:t>www.issn.cz</a:t>
            </a:r>
            <a:endParaRPr lang="cs-CZ" smtClean="0"/>
          </a:p>
          <a:p>
            <a:pPr eaLnBrk="1" hangingPunct="1"/>
            <a:r>
              <a:rPr lang="cs-CZ" smtClean="0">
                <a:hlinkClick r:id="rId3"/>
              </a:rPr>
              <a:t>www.issn.org</a:t>
            </a:r>
            <a:r>
              <a:rPr lang="cs-CZ" smtClean="0"/>
              <a:t> </a:t>
            </a:r>
          </a:p>
          <a:p>
            <a:pPr eaLnBrk="1" hangingPunct="1"/>
            <a:endParaRPr lang="cs-CZ" sz="2800" b="1" smtClean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URN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pPr eaLnBrk="1" hangingPunct="1"/>
            <a:r>
              <a:rPr lang="cs-CZ" smtClean="0"/>
              <a:t>Uniform Resource Name System</a:t>
            </a:r>
          </a:p>
          <a:p>
            <a:pPr eaLnBrk="1" hangingPunct="1"/>
            <a:r>
              <a:rPr lang="cs-CZ" smtClean="0"/>
              <a:t>s obsahem směrovacího mechanismu</a:t>
            </a:r>
          </a:p>
          <a:p>
            <a:pPr eaLnBrk="1" hangingPunct="1"/>
            <a:r>
              <a:rPr lang="cs-CZ" smtClean="0"/>
              <a:t>identifikace obsahu konkrétního objektu bez ohledu na jeho lokaci </a:t>
            </a:r>
          </a:p>
          <a:p>
            <a:pPr eaLnBrk="1" hangingPunct="1"/>
            <a:r>
              <a:rPr lang="cs-CZ" smtClean="0"/>
              <a:t>globálně nepodporují www prohlížeče</a:t>
            </a:r>
          </a:p>
          <a:p>
            <a:pPr eaLnBrk="1" hangingPunct="1"/>
            <a:r>
              <a:rPr lang="cs-CZ" smtClean="0"/>
              <a:t>systém není rozšířený na celém internetu</a:t>
            </a:r>
          </a:p>
          <a:p>
            <a:pPr eaLnBrk="1" hangingPunct="1"/>
            <a:r>
              <a:rPr lang="cs-CZ" smtClean="0"/>
              <a:t>směrovací služby jsou za úplatu</a:t>
            </a:r>
            <a:r>
              <a:rPr lang="cs-CZ" sz="2800" b="1" smtClean="0"/>
              <a:t>  </a:t>
            </a:r>
            <a:endParaRPr lang="cs-CZ" sz="3900" smtClean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URN - syntaxe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b="1" smtClean="0"/>
              <a:t>URN:</a:t>
            </a:r>
            <a:r>
              <a:rPr lang="cs-CZ" sz="2800" b="1" smtClean="0">
                <a:solidFill>
                  <a:srgbClr val="FF9900"/>
                </a:solidFill>
              </a:rPr>
              <a:t>nid</a:t>
            </a:r>
            <a:r>
              <a:rPr lang="cs-CZ" sz="2800" b="1" smtClean="0"/>
              <a:t>:</a:t>
            </a:r>
            <a:r>
              <a:rPr lang="cs-CZ" sz="2800" b="1" smtClean="0">
                <a:solidFill>
                  <a:srgbClr val="3366FF"/>
                </a:solidFill>
              </a:rPr>
              <a:t>nss</a:t>
            </a:r>
            <a:r>
              <a:rPr lang="cs-CZ" sz="2800" b="1" smtClean="0"/>
              <a:t> </a:t>
            </a:r>
          </a:p>
          <a:p>
            <a:pPr lvl="1" eaLnBrk="1" hangingPunct="1"/>
            <a:endParaRPr lang="cs-CZ" sz="1700" b="1" smtClean="0">
              <a:solidFill>
                <a:srgbClr val="FF9900"/>
              </a:solidFill>
            </a:endParaRPr>
          </a:p>
          <a:p>
            <a:pPr lvl="1" eaLnBrk="1" hangingPunct="1"/>
            <a:r>
              <a:rPr lang="cs-CZ" sz="2000" b="1" smtClean="0">
                <a:solidFill>
                  <a:srgbClr val="FF9900"/>
                </a:solidFill>
              </a:rPr>
              <a:t>Namespace Identifier- identifikátor určitého identifikačního systému (např. DOI) </a:t>
            </a:r>
          </a:p>
          <a:p>
            <a:pPr lvl="1" eaLnBrk="1" hangingPunct="1"/>
            <a:r>
              <a:rPr lang="cs-CZ" sz="2000" b="1" smtClean="0">
                <a:solidFill>
                  <a:srgbClr val="3366FF"/>
                </a:solidFill>
              </a:rPr>
              <a:t>Namespace-Specific String je konkrétní identifikátor v daném systému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DOI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smtClean="0"/>
              <a:t>Digital Object Identifier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iniciativa komerčních vydavatelů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snaha o vybudování komplexního systému na správu a řízení vlastnických a autorských práv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centralizovaný, placený systém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využití např. v </a:t>
            </a:r>
            <a:r>
              <a:rPr lang="cs-CZ" smtClean="0">
                <a:hlinkClick r:id="rId2"/>
              </a:rPr>
              <a:t>CrossRef</a:t>
            </a:r>
            <a:endParaRPr lang="cs-CZ" smtClean="0"/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pro vytváření citačních vazeb v oblasti vědeckých publikací (citation-linking)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zpřístupňování plných textů</a:t>
            </a:r>
            <a:endParaRPr lang="cs-CZ" sz="1900" smtClean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DOI Syntaxe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b="1" smtClean="0"/>
              <a:t>doi:</a:t>
            </a:r>
            <a:r>
              <a:rPr lang="cs-CZ" sz="2800" b="1" smtClean="0">
                <a:solidFill>
                  <a:srgbClr val="FF0000"/>
                </a:solidFill>
              </a:rPr>
              <a:t>10</a:t>
            </a:r>
            <a:r>
              <a:rPr lang="cs-CZ" sz="2800" b="1" smtClean="0"/>
              <a:t>.</a:t>
            </a:r>
            <a:r>
              <a:rPr lang="cs-CZ" sz="2800" b="1" smtClean="0">
                <a:solidFill>
                  <a:srgbClr val="FF9900"/>
                </a:solidFill>
              </a:rPr>
              <a:t>1006</a:t>
            </a:r>
            <a:r>
              <a:rPr lang="cs-CZ" sz="2800" b="1" smtClean="0"/>
              <a:t>/</a:t>
            </a:r>
            <a:r>
              <a:rPr lang="cs-CZ" sz="2800" b="1" smtClean="0">
                <a:solidFill>
                  <a:srgbClr val="008000"/>
                </a:solidFill>
              </a:rPr>
              <a:t>123456</a:t>
            </a:r>
            <a:endParaRPr lang="cs-CZ" sz="2800" smtClean="0">
              <a:solidFill>
                <a:srgbClr val="008000"/>
              </a:solidFill>
            </a:endParaRPr>
          </a:p>
          <a:p>
            <a:pPr lvl="1" eaLnBrk="1" hangingPunct="1"/>
            <a:endParaRPr lang="cs-CZ" sz="2000" b="1" smtClean="0">
              <a:solidFill>
                <a:srgbClr val="FF0000"/>
              </a:solidFill>
            </a:endParaRPr>
          </a:p>
          <a:p>
            <a:pPr lvl="1" eaLnBrk="1" hangingPunct="1"/>
            <a:r>
              <a:rPr lang="cs-CZ" sz="2000" b="1" smtClean="0">
                <a:solidFill>
                  <a:srgbClr val="FF0000"/>
                </a:solidFill>
              </a:rPr>
              <a:t>konstanta 10 pro označení systému DOI</a:t>
            </a:r>
          </a:p>
          <a:p>
            <a:pPr lvl="1" eaLnBrk="1" hangingPunct="1"/>
            <a:r>
              <a:rPr lang="cs-CZ" sz="2000" b="1" smtClean="0">
                <a:solidFill>
                  <a:srgbClr val="FF9900"/>
                </a:solidFill>
              </a:rPr>
              <a:t>numerický identifikační kód registrující organizace, vydavatele</a:t>
            </a:r>
          </a:p>
          <a:p>
            <a:pPr lvl="1" eaLnBrk="1" hangingPunct="1"/>
            <a:r>
              <a:rPr lang="cs-CZ" sz="2000" b="1" smtClean="0">
                <a:solidFill>
                  <a:srgbClr val="008000"/>
                </a:solidFill>
              </a:rPr>
              <a:t>jednoznačný identifikátor digitálního objektu v rámci dané registrující organizace</a:t>
            </a:r>
            <a:endParaRPr lang="cs-CZ" sz="2000" smtClean="0">
              <a:solidFill>
                <a:srgbClr val="008000"/>
              </a:solidFill>
            </a:endParaRPr>
          </a:p>
          <a:p>
            <a:pPr eaLnBrk="1" hangingPunct="1"/>
            <a:endParaRPr lang="cs-CZ" sz="2000" smtClean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Další identifikátory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chemeClr val="tx2"/>
                </a:solidFill>
              </a:rPr>
              <a:t>PURL</a:t>
            </a:r>
            <a:endParaRPr lang="cs-CZ" smtClean="0"/>
          </a:p>
          <a:p>
            <a:pPr lvl="1" eaLnBrk="1" hangingPunct="1"/>
            <a:r>
              <a:rPr lang="cs-CZ" smtClean="0"/>
              <a:t>URL s nepřímou adresací</a:t>
            </a:r>
            <a:r>
              <a:rPr lang="en-US" smtClean="0"/>
              <a:t> (OCLC)</a:t>
            </a:r>
            <a:endParaRPr lang="cs-CZ" smtClean="0"/>
          </a:p>
          <a:p>
            <a:pPr lvl="1" eaLnBrk="1" hangingPunct="1">
              <a:spcAft>
                <a:spcPct val="20000"/>
              </a:spcAft>
            </a:pPr>
            <a:r>
              <a:rPr lang="cs-CZ" smtClean="0"/>
              <a:t>jednoduché řešení</a:t>
            </a:r>
          </a:p>
          <a:p>
            <a:pPr eaLnBrk="1" hangingPunct="1"/>
            <a:r>
              <a:rPr lang="cs-CZ" b="1" smtClean="0">
                <a:solidFill>
                  <a:schemeClr val="tx2"/>
                </a:solidFill>
              </a:rPr>
              <a:t>Handle System</a:t>
            </a:r>
          </a:p>
          <a:p>
            <a:pPr lvl="1" eaLnBrk="1" hangingPunct="1"/>
            <a:r>
              <a:rPr lang="cs-CZ" smtClean="0"/>
              <a:t>propracované</a:t>
            </a:r>
          </a:p>
          <a:p>
            <a:pPr lvl="1" eaLnBrk="1" hangingPunct="1"/>
            <a:r>
              <a:rPr lang="cs-CZ" smtClean="0"/>
              <a:t>nezávislé na URL</a:t>
            </a:r>
          </a:p>
          <a:p>
            <a:pPr lvl="1" eaLnBrk="1" hangingPunct="1">
              <a:spcAft>
                <a:spcPct val="20000"/>
              </a:spcAft>
            </a:pPr>
            <a:r>
              <a:rPr lang="cs-CZ" smtClean="0"/>
              <a:t>vlastní směrovací infrastruktura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smtClean="0">
                <a:solidFill>
                  <a:srgbClr val="FFFF00"/>
                </a:solidFill>
              </a:rPr>
              <a:t>Digitální knihovny</a:t>
            </a:r>
            <a:endParaRPr lang="uk-UA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Příklady SW digitálních knihoven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chemeClr val="tx2"/>
                </a:solidFill>
              </a:rPr>
              <a:t>DSpace</a:t>
            </a:r>
          </a:p>
          <a:p>
            <a:pPr eaLnBrk="1" hangingPunct="1"/>
            <a:r>
              <a:rPr lang="cs-CZ" smtClean="0">
                <a:solidFill>
                  <a:schemeClr val="tx2"/>
                </a:solidFill>
              </a:rPr>
              <a:t>Eprints</a:t>
            </a:r>
          </a:p>
          <a:p>
            <a:pPr eaLnBrk="1" hangingPunct="1"/>
            <a:r>
              <a:rPr lang="cs-CZ" smtClean="0">
                <a:solidFill>
                  <a:schemeClr val="tx2"/>
                </a:solidFill>
              </a:rPr>
              <a:t>Fedora</a:t>
            </a:r>
            <a:endParaRPr lang="cs-CZ" smtClean="0"/>
          </a:p>
          <a:p>
            <a:pPr eaLnBrk="1" hangingPunct="1"/>
            <a:r>
              <a:rPr lang="cs-CZ" smtClean="0">
                <a:solidFill>
                  <a:schemeClr val="tx2"/>
                </a:solidFill>
              </a:rPr>
              <a:t>Greenstone</a:t>
            </a:r>
          </a:p>
          <a:p>
            <a:pPr eaLnBrk="1" hangingPunct="1"/>
            <a:r>
              <a:rPr lang="cs-CZ" smtClean="0">
                <a:solidFill>
                  <a:schemeClr val="tx2"/>
                </a:solidFill>
              </a:rPr>
              <a:t>DigiTool</a:t>
            </a:r>
            <a:endParaRPr lang="cs-CZ" smtClean="0"/>
          </a:p>
          <a:p>
            <a:pPr eaLnBrk="1" hangingPunct="1"/>
            <a:r>
              <a:rPr lang="cs-CZ" smtClean="0">
                <a:solidFill>
                  <a:schemeClr val="tx2"/>
                </a:solidFill>
              </a:rPr>
              <a:t>…</a:t>
            </a:r>
            <a:endParaRPr lang="cs-CZ" smtClean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sz="3200" smtClean="0"/>
              <a:t>Závěr</a:t>
            </a:r>
            <a:endParaRPr lang="en-US" sz="3200" smtClean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b="1" smtClean="0"/>
              <a:t>Děkuji Vám za pozornost</a:t>
            </a:r>
            <a:endParaRPr lang="en-US" b="1" smtClean="0"/>
          </a:p>
        </p:txBody>
      </p:sp>
      <p:pic>
        <p:nvPicPr>
          <p:cNvPr id="92164" name="Picture 8" descr="billboard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9216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Martin Krčál</a:t>
            </a: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</a:rPr>
              <a:t>krcal@phil.muni.cz</a:t>
            </a:r>
            <a:endParaRPr lang="cs-CZ" sz="2000" b="1" dirty="0">
              <a:latin typeface="Verdana" panose="020B0604030504040204" pitchFamily="34" charset="0"/>
            </a:endParaRPr>
          </a:p>
        </p:txBody>
      </p:sp>
      <p:pic>
        <p:nvPicPr>
          <p:cNvPr id="92166" name="Picture 6" descr="OPVK_MU_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115888"/>
            <a:ext cx="6135688" cy="117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hlinkClick r:id="rId2"/>
              </a:rPr>
              <a:t>SFX</a:t>
            </a:r>
            <a:r>
              <a:rPr lang="cs-CZ" sz="3200" smtClean="0"/>
              <a:t> (Special Effects)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dirty="0" smtClean="0"/>
              <a:t>nejrozšířenější link </a:t>
            </a:r>
            <a:r>
              <a:rPr lang="cs-CZ" dirty="0" err="1" smtClean="0"/>
              <a:t>resolver</a:t>
            </a:r>
            <a:r>
              <a:rPr lang="cs-CZ" dirty="0" smtClean="0"/>
              <a:t> (1500+)</a:t>
            </a:r>
          </a:p>
          <a:p>
            <a:pPr eaLnBrk="1" hangingPunct="1">
              <a:lnSpc>
                <a:spcPct val="110000"/>
              </a:lnSpc>
            </a:pPr>
            <a:r>
              <a:rPr lang="cs-CZ" dirty="0" smtClean="0"/>
              <a:t>Herbert van der </a:t>
            </a:r>
            <a:r>
              <a:rPr lang="cs-CZ" dirty="0" err="1" smtClean="0"/>
              <a:t>Sompel</a:t>
            </a:r>
            <a:r>
              <a:rPr lang="cs-CZ" dirty="0" smtClean="0"/>
              <a:t>, Patrick </a:t>
            </a:r>
            <a:r>
              <a:rPr lang="cs-CZ" dirty="0" err="1" smtClean="0"/>
              <a:t>Hochstenbach</a:t>
            </a:r>
            <a:r>
              <a:rPr lang="cs-CZ" dirty="0" smtClean="0"/>
              <a:t> a kolektiv</a:t>
            </a:r>
          </a:p>
          <a:p>
            <a:pPr eaLnBrk="1" hangingPunct="1">
              <a:lnSpc>
                <a:spcPct val="110000"/>
              </a:lnSpc>
            </a:pPr>
            <a:r>
              <a:rPr lang="cs-CZ" dirty="0" smtClean="0"/>
              <a:t>Univerzita v </a:t>
            </a:r>
            <a:r>
              <a:rPr lang="cs-CZ" dirty="0" err="1" smtClean="0"/>
              <a:t>Gentu</a:t>
            </a:r>
            <a:r>
              <a:rPr lang="cs-CZ" dirty="0" smtClean="0"/>
              <a:t> (NDL) 1998-2000</a:t>
            </a:r>
          </a:p>
          <a:p>
            <a:pPr eaLnBrk="1" hangingPunct="1">
              <a:lnSpc>
                <a:spcPct val="110000"/>
              </a:lnSpc>
            </a:pPr>
            <a:r>
              <a:rPr lang="cs-CZ" dirty="0" smtClean="0"/>
              <a:t>2000 - prodáno </a:t>
            </a:r>
            <a:r>
              <a:rPr lang="cs-CZ" dirty="0" err="1" smtClean="0"/>
              <a:t>ExLibris</a:t>
            </a:r>
            <a:endParaRPr lang="cs-CZ" dirty="0" smtClean="0"/>
          </a:p>
          <a:p>
            <a:pPr eaLnBrk="1" hangingPunct="1">
              <a:lnSpc>
                <a:spcPct val="110000"/>
              </a:lnSpc>
            </a:pPr>
            <a:r>
              <a:rPr lang="cs-CZ" dirty="0" smtClean="0"/>
              <a:t>vázáno na instituci (většinou IP)</a:t>
            </a:r>
          </a:p>
          <a:p>
            <a:pPr eaLnBrk="1" hangingPunct="1">
              <a:lnSpc>
                <a:spcPct val="110000"/>
              </a:lnSpc>
            </a:pPr>
            <a:r>
              <a:rPr lang="cs-CZ" dirty="0" err="1" smtClean="0"/>
              <a:t>prolink</a:t>
            </a:r>
            <a:r>
              <a:rPr lang="cs-CZ" dirty="0" smtClean="0"/>
              <a:t> na SFX server instituce</a:t>
            </a:r>
          </a:p>
          <a:p>
            <a:pPr eaLnBrk="1" hangingPunct="1">
              <a:lnSpc>
                <a:spcPct val="110000"/>
              </a:lnSpc>
            </a:pPr>
            <a:r>
              <a:rPr lang="cs-CZ" dirty="0" smtClean="0"/>
              <a:t>ukázky 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>
                <a:hlinkClick r:id="rId3"/>
              </a:rPr>
              <a:t>JIB</a:t>
            </a:r>
            <a:r>
              <a:rPr lang="cs-CZ" dirty="0" smtClean="0"/>
              <a:t> </a:t>
            </a:r>
            <a:r>
              <a:rPr lang="cs-CZ" dirty="0" smtClean="0"/>
              <a:t>(+služby), </a:t>
            </a:r>
            <a:r>
              <a:rPr lang="cs-CZ" dirty="0" err="1" smtClean="0">
                <a:hlinkClick r:id="rId4"/>
              </a:rPr>
              <a:t>Aleph</a:t>
            </a:r>
            <a:r>
              <a:rPr lang="cs-CZ" dirty="0" smtClean="0">
                <a:hlinkClick r:id="rId4"/>
              </a:rPr>
              <a:t> MU</a:t>
            </a:r>
            <a:r>
              <a:rPr lang="cs-CZ" dirty="0" smtClean="0"/>
              <a:t>, </a:t>
            </a:r>
            <a:r>
              <a:rPr lang="cs-CZ" dirty="0" err="1" smtClean="0">
                <a:hlinkClick r:id="rId5"/>
              </a:rPr>
              <a:t>Scholar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hlinkClick r:id="rId2"/>
              </a:rPr>
              <a:t>LinkSource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linkovací nástroj EBSCO</a:t>
            </a:r>
          </a:p>
          <a:p>
            <a:r>
              <a:rPr lang="cs-CZ" dirty="0" smtClean="0"/>
              <a:t>možnost upravení vzhledu</a:t>
            </a:r>
          </a:p>
          <a:p>
            <a:r>
              <a:rPr lang="cs-CZ" dirty="0" smtClean="0"/>
              <a:t>přizpůsobení instituci</a:t>
            </a:r>
          </a:p>
          <a:p>
            <a:pPr marL="742950" lvl="1" indent="-285750"/>
            <a:r>
              <a:rPr lang="cs-CZ" dirty="0" smtClean="0"/>
              <a:t>EBSCO </a:t>
            </a:r>
            <a:r>
              <a:rPr lang="cs-CZ" dirty="0" err="1" smtClean="0"/>
              <a:t>Integrated</a:t>
            </a:r>
            <a:r>
              <a:rPr lang="cs-CZ" dirty="0" smtClean="0"/>
              <a:t> </a:t>
            </a:r>
            <a:r>
              <a:rPr lang="cs-CZ" dirty="0" err="1" smtClean="0"/>
              <a:t>Knowledge</a:t>
            </a:r>
            <a:r>
              <a:rPr lang="cs-CZ" dirty="0" smtClean="0"/>
              <a:t> Base pro dohledávání chybějících </a:t>
            </a:r>
            <a:r>
              <a:rPr lang="cs-CZ" dirty="0" err="1" smtClean="0"/>
              <a:t>metadat</a:t>
            </a:r>
            <a:endParaRPr lang="cs-CZ" dirty="0" smtClean="0"/>
          </a:p>
          <a:p>
            <a:pPr marL="742950" lvl="1" indent="-285750"/>
            <a:r>
              <a:rPr lang="cs-CZ" dirty="0" smtClean="0"/>
              <a:t>eliminace „mrtvých“ odkazů</a:t>
            </a:r>
          </a:p>
          <a:p>
            <a:r>
              <a:rPr lang="cs-CZ" dirty="0" smtClean="0"/>
              <a:t>lze vyzkoušet v </a:t>
            </a:r>
            <a:r>
              <a:rPr lang="cs-CZ" dirty="0" smtClean="0">
                <a:hlinkClick r:id="rId3" action="ppaction://hlinkfile"/>
              </a:rPr>
              <a:t>EDS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19828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hlinkClick r:id="rId2"/>
              </a:rPr>
              <a:t>360Link</a:t>
            </a:r>
            <a:endParaRPr lang="cs-CZ" sz="320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dříve Article Linker</a:t>
            </a:r>
          </a:p>
          <a:p>
            <a:pPr eaLnBrk="1" hangingPunct="1"/>
            <a:r>
              <a:rPr lang="cs-CZ" smtClean="0"/>
              <a:t>producent Serial Solutions</a:t>
            </a:r>
          </a:p>
          <a:p>
            <a:pPr eaLnBrk="1" hangingPunct="1"/>
            <a:r>
              <a:rPr lang="cs-CZ" smtClean="0"/>
              <a:t>bez instalace</a:t>
            </a:r>
          </a:p>
          <a:p>
            <a:pPr eaLnBrk="1" hangingPunct="1"/>
            <a:r>
              <a:rPr lang="cs-CZ" smtClean="0"/>
              <a:t>CrossRef DOI</a:t>
            </a:r>
          </a:p>
          <a:p>
            <a:pPr eaLnBrk="1" hangingPunct="1"/>
            <a:r>
              <a:rPr lang="cs-CZ" smtClean="0"/>
              <a:t>360 Link eBooks</a:t>
            </a:r>
          </a:p>
          <a:p>
            <a:pPr lvl="1" eaLnBrk="1" hangingPunct="1"/>
            <a:r>
              <a:rPr lang="cs-CZ" smtClean="0"/>
              <a:t>rozšíření pro e-knihy</a:t>
            </a:r>
          </a:p>
          <a:p>
            <a:pPr lvl="1" eaLnBrk="1" hangingPunct="1"/>
            <a:r>
              <a:rPr lang="cs-CZ" smtClean="0"/>
              <a:t>45+ světových vydavatelů</a:t>
            </a:r>
          </a:p>
          <a:p>
            <a:pPr lvl="1" eaLnBrk="1" hangingPunct="1"/>
            <a:r>
              <a:rPr lang="cs-CZ" smtClean="0"/>
              <a:t>1.000.000+ e-knih</a:t>
            </a:r>
          </a:p>
          <a:p>
            <a:pPr eaLnBrk="1" hangingPunct="1"/>
            <a:r>
              <a:rPr lang="cs-CZ" smtClean="0">
                <a:hlinkClick r:id="rId3"/>
              </a:rPr>
              <a:t>demo</a:t>
            </a:r>
            <a:endParaRPr lang="cs-CZ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4383</TotalTime>
  <Words>1601</Words>
  <Application>Microsoft Office PowerPoint</Application>
  <PresentationFormat>Předvádění na obrazovce (4:3)</PresentationFormat>
  <Paragraphs>447</Paragraphs>
  <Slides>69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69</vt:i4>
      </vt:variant>
    </vt:vector>
  </HeadingPairs>
  <TitlesOfParts>
    <vt:vector size="74" baseType="lpstr">
      <vt:lpstr>Arial</vt:lpstr>
      <vt:lpstr>Tahoma</vt:lpstr>
      <vt:lpstr>Verdana</vt:lpstr>
      <vt:lpstr>Wingdings</vt:lpstr>
      <vt:lpstr>template</vt:lpstr>
      <vt:lpstr>Elektronické informační zdroje (VIKBA25)</vt:lpstr>
      <vt:lpstr>Linkování</vt:lpstr>
      <vt:lpstr>OpenURL</vt:lpstr>
      <vt:lpstr>Fungování OpenURL</vt:lpstr>
      <vt:lpstr>OpenURL - ukázka</vt:lpstr>
      <vt:lpstr>Linkovací nástroje</vt:lpstr>
      <vt:lpstr>SFX (Special Effects)</vt:lpstr>
      <vt:lpstr>LinkSource</vt:lpstr>
      <vt:lpstr>360Link</vt:lpstr>
      <vt:lpstr>Další linkovací nástroje</vt:lpstr>
      <vt:lpstr>Metavyhledávače</vt:lpstr>
      <vt:lpstr>Jak se dostat k FT?</vt:lpstr>
      <vt:lpstr>Odpověď</vt:lpstr>
      <vt:lpstr>Centralizované vyhledávání</vt:lpstr>
      <vt:lpstr>Metalib</vt:lpstr>
      <vt:lpstr>Metalib</vt:lpstr>
      <vt:lpstr>Metalib</vt:lpstr>
      <vt:lpstr>Ukázka Metalibu na MU</vt:lpstr>
      <vt:lpstr>Search Solver</vt:lpstr>
      <vt:lpstr>360 Search</vt:lpstr>
      <vt:lpstr>360 Search - ukázka rozhraní</vt:lpstr>
      <vt:lpstr>Discovery services</vt:lpstr>
      <vt:lpstr>Zkušenosti NKP s DS</vt:lpstr>
      <vt:lpstr>EBSCO Discovery Service</vt:lpstr>
      <vt:lpstr>Primo Central</vt:lpstr>
      <vt:lpstr>Summon</vt:lpstr>
      <vt:lpstr>WorldCat Local</vt:lpstr>
      <vt:lpstr>Více info o DS – Jason Vaughan</vt:lpstr>
      <vt:lpstr>Autentizace a vzdálená správa EIZ</vt:lpstr>
      <vt:lpstr>Vzdálená správa EIZ</vt:lpstr>
      <vt:lpstr>Autentizace</vt:lpstr>
      <vt:lpstr>OpenID</vt:lpstr>
      <vt:lpstr>Jak OpenID funguje?</vt:lpstr>
      <vt:lpstr>OpenID zprostředkovatelé</vt:lpstr>
      <vt:lpstr>Shibboleth</vt:lpstr>
      <vt:lpstr>Správa EIZ</vt:lpstr>
      <vt:lpstr>Verde ERM</vt:lpstr>
      <vt:lpstr>Verde - data v katalogu</vt:lpstr>
      <vt:lpstr>360 Resource Manager</vt:lpstr>
      <vt:lpstr>Metadatové formáty a XML</vt:lpstr>
      <vt:lpstr>XML</vt:lpstr>
      <vt:lpstr>XML</vt:lpstr>
      <vt:lpstr>Využití XML</vt:lpstr>
      <vt:lpstr>MarcXML</vt:lpstr>
      <vt:lpstr>Dublin Core</vt:lpstr>
      <vt:lpstr>Dublin Core</vt:lpstr>
      <vt:lpstr>Další info o DC</vt:lpstr>
      <vt:lpstr>Další metadatové formáty</vt:lpstr>
      <vt:lpstr>RSS</vt:lpstr>
      <vt:lpstr>Jak RSS funguje?</vt:lpstr>
      <vt:lpstr>Využití v RSS</vt:lpstr>
      <vt:lpstr>Komunikační protokoly</vt:lpstr>
      <vt:lpstr>Z39.50</vt:lpstr>
      <vt:lpstr>Fungování Z39.50</vt:lpstr>
      <vt:lpstr>OAI-PMH</vt:lpstr>
      <vt:lpstr>SRU/SRW</vt:lpstr>
      <vt:lpstr>Identifikátory</vt:lpstr>
      <vt:lpstr>Klasické identifikátory</vt:lpstr>
      <vt:lpstr>ISBN</vt:lpstr>
      <vt:lpstr>ISBN Syntaxe</vt:lpstr>
      <vt:lpstr>ISSN</vt:lpstr>
      <vt:lpstr>URN</vt:lpstr>
      <vt:lpstr>URN - syntaxe</vt:lpstr>
      <vt:lpstr>DOI</vt:lpstr>
      <vt:lpstr>DOI Syntaxe</vt:lpstr>
      <vt:lpstr>Další identifikátory</vt:lpstr>
      <vt:lpstr>Digitální knihovny</vt:lpstr>
      <vt:lpstr>Příklady SW digitálních knihoven</vt:lpstr>
      <vt:lpstr>Závěr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275</cp:revision>
  <dcterms:created xsi:type="dcterms:W3CDTF">2008-06-02T21:04:14Z</dcterms:created>
  <dcterms:modified xsi:type="dcterms:W3CDTF">2013-10-17T22:04:37Z</dcterms:modified>
</cp:coreProperties>
</file>