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376" r:id="rId2"/>
    <p:sldId id="395" r:id="rId3"/>
    <p:sldId id="389" r:id="rId4"/>
    <p:sldId id="390" r:id="rId5"/>
    <p:sldId id="391" r:id="rId6"/>
    <p:sldId id="392" r:id="rId7"/>
    <p:sldId id="393" r:id="rId8"/>
    <p:sldId id="394" r:id="rId9"/>
    <p:sldId id="303" r:id="rId10"/>
    <p:sldId id="325" r:id="rId11"/>
    <p:sldId id="344" r:id="rId12"/>
    <p:sldId id="327" r:id="rId13"/>
    <p:sldId id="345" r:id="rId14"/>
    <p:sldId id="335" r:id="rId15"/>
    <p:sldId id="387" r:id="rId16"/>
    <p:sldId id="333" r:id="rId17"/>
    <p:sldId id="346" r:id="rId18"/>
    <p:sldId id="332" r:id="rId19"/>
    <p:sldId id="329" r:id="rId20"/>
    <p:sldId id="330" r:id="rId21"/>
    <p:sldId id="379" r:id="rId22"/>
    <p:sldId id="380" r:id="rId23"/>
    <p:sldId id="388" r:id="rId24"/>
    <p:sldId id="337" r:id="rId25"/>
    <p:sldId id="331" r:id="rId26"/>
    <p:sldId id="381" r:id="rId27"/>
    <p:sldId id="382" r:id="rId28"/>
    <p:sldId id="383" r:id="rId29"/>
    <p:sldId id="385" r:id="rId30"/>
    <p:sldId id="386" r:id="rId31"/>
    <p:sldId id="336" r:id="rId32"/>
    <p:sldId id="338" r:id="rId33"/>
    <p:sldId id="349" r:id="rId34"/>
    <p:sldId id="347" r:id="rId35"/>
    <p:sldId id="377" r:id="rId36"/>
    <p:sldId id="348" r:id="rId37"/>
    <p:sldId id="328" r:id="rId38"/>
    <p:sldId id="340" r:id="rId39"/>
    <p:sldId id="343" r:id="rId40"/>
    <p:sldId id="378" r:id="rId41"/>
    <p:sldId id="341" r:id="rId42"/>
    <p:sldId id="342" r:id="rId43"/>
    <p:sldId id="375" r:id="rId4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70" autoAdjust="0"/>
    <p:restoredTop sz="94660" autoAdjust="0"/>
  </p:normalViewPr>
  <p:slideViewPr>
    <p:cSldViewPr>
      <p:cViewPr varScale="1">
        <p:scale>
          <a:sx n="74" d="100"/>
          <a:sy n="74" d="100"/>
        </p:scale>
        <p:origin x="13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6195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73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3DD437-CDA4-4411-B3BE-87F85067D0C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4899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8DB959A-DF2C-4408-BC90-7E366EEBBE95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282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1B80A14-8A8B-45FD-B7B5-D60E49C70B4B}" type="slidenum">
              <a:rPr lang="ru-RU"/>
              <a:pPr eaLnBrk="1" hangingPunct="1"/>
              <a:t>9</a:t>
            </a:fld>
            <a:endParaRPr lang="ru-RU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843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564C84E-A4B7-40FF-8A1E-17578140D70F}" type="slidenum">
              <a:rPr lang="ru-RU"/>
              <a:pPr eaLnBrk="1" hangingPunct="1"/>
              <a:t>10</a:t>
            </a:fld>
            <a:endParaRPr lang="ru-RU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http://www.lupa.cz/clanky/google-books-knihovna-v-problemech/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http://www.euractiv.cz/vzdelavani0/clanek/angela-merkel-vystoupila-proti-projektu-google-books-006606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http://www.euractiv.cz/vzdelavani0/clanek/evropske-knihy-nebudou-soucasti-projektu-google-books-006755</a:t>
            </a:r>
          </a:p>
        </p:txBody>
      </p:sp>
    </p:spTree>
    <p:extLst>
      <p:ext uri="{BB962C8B-B14F-4D97-AF65-F5344CB8AC3E}">
        <p14:creationId xmlns:p14="http://schemas.microsoft.com/office/powerpoint/2010/main" val="2636095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37AE474-9DAE-4C31-A77F-25FE4916FA62}" type="slidenum">
              <a:rPr lang="ru-RU"/>
              <a:pPr eaLnBrk="1" hangingPunct="1"/>
              <a:t>33</a:t>
            </a:fld>
            <a:endParaRPr lang="ru-RU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020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13C4D06-DF38-48F0-870E-E1DF6004F9EB}" type="slidenum">
              <a:rPr lang="ru-RU" sz="1200"/>
              <a:pPr algn="r" eaLnBrk="1" hangingPunct="1"/>
              <a:t>43</a:t>
            </a:fld>
            <a:endParaRPr lang="ru-RU" sz="1200"/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920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308066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54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436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08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57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185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72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7422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23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348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132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41615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books.google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utenberg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pge.rastko.net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gallica.bnf.fr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utsche-digitale-bibliothek.de/content/news/2012-11-28-004" TargetMode="External"/><Relationship Id="rId2" Type="http://schemas.openxmlformats.org/officeDocument/2006/relationships/hyperlink" Target="https://www.deutsche-digitale-bibliothek.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ropeana.eu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karos.cz/europeana-online-pristup-k-evropskemu-kulturnimu-a-historickemu-dedictvi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dl.org/en/search/gallery?ql=eng&amp;a=-8000&amp;b=2009&amp;c=CZ&amp;r=Europe" TargetMode="External"/><Relationship Id="rId2" Type="http://schemas.openxmlformats.org/officeDocument/2006/relationships/hyperlink" Target="http://www.wdl.org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nuscriptorium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lartem.com/en/download/djvu.asp" TargetMode="External"/><Relationship Id="rId2" Type="http://schemas.openxmlformats.org/officeDocument/2006/relationships/hyperlink" Target="http://kramerius.nkp.cz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ndk.cz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kramerius.lib.cas.cz/search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pozitar.cz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-poezie.cz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p.cz/sqw/hp.sqw?k=82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4dplplus.eu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texty.jinonice.cuni.cz/" TargetMode="External"/><Relationship Id="rId2" Type="http://schemas.openxmlformats.org/officeDocument/2006/relationships/hyperlink" Target="http://www1.cuni.cz/~brt/dk/dk.htm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eprints.rclis.org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dlist.sir.arizona.edu/" TargetMode="External"/><Relationship Id="rId2" Type="http://schemas.openxmlformats.org/officeDocument/2006/relationships/hyperlink" Target="http://dlist.sir.arizona.edu/arizona/handle/10150/10506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space.cz/" TargetMode="External"/><Relationship Id="rId2" Type="http://schemas.openxmlformats.org/officeDocument/2006/relationships/hyperlink" Target="http://dspac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1.cuni.cz/~brt/dk/dkdk.htm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phil.muni.cz/arne-novak" TargetMode="External"/><Relationship Id="rId2" Type="http://schemas.openxmlformats.org/officeDocument/2006/relationships/hyperlink" Target="http://www.mlp.cz/cz/projekty/on-line-projekty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palmknihy.cz/free/index.php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scholar.google.cz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rus.com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skp.cz/" TargetMode="External"/><Relationship Id="rId2" Type="http://schemas.openxmlformats.org/officeDocument/2006/relationships/hyperlink" Target="http://theses.cz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dltd.org/serviceproviders/scirus-etd-search" TargetMode="External"/><Relationship Id="rId2" Type="http://schemas.openxmlformats.org/officeDocument/2006/relationships/hyperlink" Target="http://www.ndltd.org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opengrey.e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ode.google.com/p/kramerius/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ybertheses.org/" TargetMode="External"/><Relationship Id="rId2" Type="http://schemas.openxmlformats.org/officeDocument/2006/relationships/hyperlink" Target="http://www.dissonline.d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dt.caul.edu.au/" TargetMode="External"/><Relationship Id="rId5" Type="http://schemas.openxmlformats.org/officeDocument/2006/relationships/hyperlink" Target="http://www.etd.sk/" TargetMode="External"/><Relationship Id="rId4" Type="http://schemas.openxmlformats.org/officeDocument/2006/relationships/hyperlink" Target="http://www.tesisenxarxa.net/en/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s.soton.ac.uk/" TargetMode="External"/><Relationship Id="rId2" Type="http://schemas.openxmlformats.org/officeDocument/2006/relationships/hyperlink" Target="http://www.eprint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demoprints.eprints.or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repozitar.cuni.cz" TargetMode="External"/><Relationship Id="rId2" Type="http://schemas.openxmlformats.org/officeDocument/2006/relationships/hyperlink" Target="http://www.exlibrisgroup.com/category/DigiToolOverview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fedora-commons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zdl.org/" TargetMode="External"/><Relationship Id="rId2" Type="http://schemas.openxmlformats.org/officeDocument/2006/relationships/hyperlink" Target="http://www.waikato.ac.n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4800" smtClean="0">
                <a:solidFill>
                  <a:srgbClr val="FFFF00"/>
                </a:solidFill>
              </a:rPr>
              <a:t>Elektronické informační zdroje (VIKBA25)</a:t>
            </a:r>
            <a:endParaRPr lang="uk-UA" sz="4800" smtClean="0">
              <a:solidFill>
                <a:schemeClr val="bg1"/>
              </a:solidFill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sz="2400" b="1" smtClean="0">
                <a:solidFill>
                  <a:schemeClr val="bg1"/>
                </a:solidFill>
              </a:rPr>
              <a:t>Martin Krčál</a:t>
            </a:r>
            <a:endParaRPr lang="uk-UA" sz="2400" b="1" smtClean="0">
              <a:solidFill>
                <a:schemeClr val="bg1"/>
              </a:solidFill>
            </a:endParaRPr>
          </a:p>
        </p:txBody>
      </p:sp>
      <p:sp>
        <p:nvSpPr>
          <p:cNvPr id="798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5256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latin typeface="Tahoma" panose="020B0604030504040204" pitchFamily="34" charset="0"/>
              </a:rPr>
              <a:t>EIZ - kurz pro studenty KISK FF MU</a:t>
            </a:r>
          </a:p>
        </p:txBody>
      </p:sp>
      <p:sp>
        <p:nvSpPr>
          <p:cNvPr id="798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b="1" dirty="0">
                <a:latin typeface="Tahoma" panose="020B0604030504040204" pitchFamily="34" charset="0"/>
              </a:rPr>
              <a:t>Brno, </a:t>
            </a:r>
            <a:r>
              <a:rPr lang="cs-CZ" b="1" dirty="0" smtClean="0">
                <a:latin typeface="Tahoma" panose="020B0604030504040204" pitchFamily="34" charset="0"/>
              </a:rPr>
              <a:t>25. října 2013</a:t>
            </a:r>
            <a:endParaRPr lang="cs-CZ" dirty="0">
              <a:latin typeface="Tahoma" panose="020B0604030504040204" pitchFamily="34" charset="0"/>
            </a:endParaRPr>
          </a:p>
        </p:txBody>
      </p:sp>
      <p:sp>
        <p:nvSpPr>
          <p:cNvPr id="79878" name="Text Box 14"/>
          <p:cNvSpPr txBox="1">
            <a:spLocks noChangeArrowheads="1"/>
          </p:cNvSpPr>
          <p:nvPr/>
        </p:nvSpPr>
        <p:spPr bwMode="auto">
          <a:xfrm>
            <a:off x="684213" y="2924175"/>
            <a:ext cx="7991475" cy="571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6. Digitální knihovny - zajímavé projekty </a:t>
            </a:r>
          </a:p>
        </p:txBody>
      </p:sp>
      <p:pic>
        <p:nvPicPr>
          <p:cNvPr id="79879" name="Picture 7" descr="OPVK_MU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589588"/>
            <a:ext cx="5256212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hlinkClick r:id="rId3"/>
              </a:rPr>
              <a:t>Google Books</a:t>
            </a:r>
            <a:endParaRPr lang="cs-CZ" sz="32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největší digitální knihovna světa </a:t>
            </a:r>
            <a:r>
              <a:rPr lang="cs-CZ" smtClean="0">
                <a:sym typeface="Wingdings" panose="05000000000000000000" pitchFamily="2" charset="2"/>
              </a:rPr>
              <a:t></a:t>
            </a:r>
          </a:p>
          <a:p>
            <a:pPr lvl="1" eaLnBrk="1" hangingPunct="1"/>
            <a:r>
              <a:rPr lang="en-US" smtClean="0">
                <a:sym typeface="Wingdings" panose="05000000000000000000" pitchFamily="2" charset="2"/>
              </a:rPr>
              <a:t>&gt;10mil. knih</a:t>
            </a:r>
          </a:p>
          <a:p>
            <a:pPr lvl="1" eaLnBrk="1" hangingPunct="1"/>
            <a:r>
              <a:rPr lang="en-US" smtClean="0">
                <a:sym typeface="Wingdings" panose="05000000000000000000" pitchFamily="2" charset="2"/>
              </a:rPr>
              <a:t>&gt; 1mil. knih s pln</a:t>
            </a:r>
            <a:r>
              <a:rPr lang="cs-CZ" smtClean="0">
                <a:sym typeface="Wingdings" panose="05000000000000000000" pitchFamily="2" charset="2"/>
              </a:rPr>
              <a:t>ý</a:t>
            </a:r>
            <a:r>
              <a:rPr lang="en-US" smtClean="0">
                <a:sym typeface="Wingdings" panose="05000000000000000000" pitchFamily="2" charset="2"/>
              </a:rPr>
              <a:t>m p</a:t>
            </a:r>
            <a:r>
              <a:rPr lang="cs-CZ" smtClean="0">
                <a:sym typeface="Wingdings" panose="05000000000000000000" pitchFamily="2" charset="2"/>
              </a:rPr>
              <a:t>ří</a:t>
            </a:r>
            <a:r>
              <a:rPr lang="en-US" smtClean="0">
                <a:sym typeface="Wingdings" panose="05000000000000000000" pitchFamily="2" charset="2"/>
              </a:rPr>
              <a:t>stupem</a:t>
            </a:r>
            <a:endParaRPr lang="cs-CZ" smtClean="0">
              <a:sym typeface="Wingdings" panose="05000000000000000000" pitchFamily="2" charset="2"/>
            </a:endParaRPr>
          </a:p>
          <a:p>
            <a:pPr lvl="1" eaLnBrk="1" hangingPunct="1"/>
            <a:r>
              <a:rPr lang="cs-CZ" smtClean="0">
                <a:sym typeface="Wingdings" panose="05000000000000000000" pitchFamily="2" charset="2"/>
              </a:rPr>
              <a:t>+1.000 stran/každou hodinu</a:t>
            </a:r>
          </a:p>
          <a:p>
            <a:pPr eaLnBrk="1" hangingPunct="1"/>
            <a:r>
              <a:rPr lang="cs-CZ" smtClean="0">
                <a:sym typeface="Wingdings" panose="05000000000000000000" pitchFamily="2" charset="2"/>
              </a:rPr>
              <a:t>bibliografické údaje, ale i FT</a:t>
            </a:r>
          </a:p>
          <a:p>
            <a:pPr eaLnBrk="1" hangingPunct="1"/>
            <a:r>
              <a:rPr lang="cs-CZ" smtClean="0"/>
              <a:t>problémy s autorským právem</a:t>
            </a:r>
          </a:p>
          <a:p>
            <a:pPr eaLnBrk="1" hangingPunct="1"/>
            <a:r>
              <a:rPr lang="cs-CZ" smtClean="0"/>
              <a:t>funkce</a:t>
            </a:r>
          </a:p>
          <a:p>
            <a:pPr lvl="1" eaLnBrk="1" hangingPunct="1"/>
            <a:r>
              <a:rPr lang="cs-CZ" smtClean="0"/>
              <a:t>bibliografické údaje, recenze, odkazy na webu, náhledy, obálky, obsah, hodnocení, moje knihovna, zakoupení dokumentu,… + reklama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404813"/>
            <a:ext cx="3487737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Google Books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API pro zobrazování knih a import dat</a:t>
            </a:r>
          </a:p>
          <a:p>
            <a:pPr eaLnBrk="1" hangingPunct="1"/>
            <a:r>
              <a:rPr lang="cs-CZ" smtClean="0"/>
              <a:t>obsahuje i časopisy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hlinkClick r:id="rId2"/>
              </a:rPr>
              <a:t>Projekt Gutenberg</a:t>
            </a:r>
            <a:endParaRPr lang="cs-CZ" sz="32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z="2600" smtClean="0"/>
              <a:t>nejstarší digitální knihovna světa </a:t>
            </a:r>
            <a:r>
              <a:rPr lang="cs-CZ" sz="1800" smtClean="0"/>
              <a:t>(1971)</a:t>
            </a:r>
          </a:p>
          <a:p>
            <a:pPr eaLnBrk="1" hangingPunct="1"/>
            <a:r>
              <a:rPr lang="cs-CZ" sz="2600" smtClean="0"/>
              <a:t>snaha digitalizovat, archivovat a distribuovat kulturní díla</a:t>
            </a:r>
          </a:p>
          <a:p>
            <a:pPr eaLnBrk="1" hangingPunct="1"/>
            <a:r>
              <a:rPr lang="cs-CZ" sz="2600" smtClean="0"/>
              <a:t>původně ruční přepis, pak sken, OCR</a:t>
            </a:r>
          </a:p>
          <a:p>
            <a:pPr eaLnBrk="1" hangingPunct="1"/>
            <a:r>
              <a:rPr lang="en-US" sz="2600" smtClean="0"/>
              <a:t>&gt;3</a:t>
            </a:r>
            <a:r>
              <a:rPr lang="cs-CZ" sz="2600" smtClean="0">
                <a:latin typeface="Arial" panose="020B0604020202020204" pitchFamily="34" charset="0"/>
              </a:rPr>
              <a:t>6</a:t>
            </a:r>
            <a:r>
              <a:rPr lang="en-US" sz="2600" smtClean="0"/>
              <a:t>.000 knih</a:t>
            </a:r>
            <a:endParaRPr lang="cs-CZ" sz="2600" smtClean="0"/>
          </a:p>
          <a:p>
            <a:pPr eaLnBrk="1" hangingPunct="1"/>
            <a:r>
              <a:rPr lang="cs-CZ" sz="2600" smtClean="0"/>
              <a:t>převažuje ENG + západní jazyky</a:t>
            </a:r>
          </a:p>
          <a:p>
            <a:pPr eaLnBrk="1" hangingPunct="1"/>
            <a:r>
              <a:rPr lang="cs-CZ" sz="2600" smtClean="0"/>
              <a:t>převážně romány, poezie, povídky a drama + referenční díla, periodika, několik netextových (zvukové soubory a soubory s hudebním zápisem) </a:t>
            </a:r>
            <a:endParaRPr lang="en-US" sz="26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Projekt Gutenberg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 PC</a:t>
            </a:r>
            <a:r>
              <a:rPr lang="cs-CZ" smtClean="0"/>
              <a:t> i mobilní zařízení</a:t>
            </a:r>
          </a:p>
          <a:p>
            <a:pPr eaLnBrk="1" hangingPunct="1"/>
            <a:r>
              <a:rPr lang="cs-CZ" smtClean="0"/>
              <a:t>audioknihy</a:t>
            </a:r>
          </a:p>
          <a:p>
            <a:pPr lvl="1" eaLnBrk="1" hangingPunct="1"/>
            <a:r>
              <a:rPr lang="cs-CZ" smtClean="0"/>
              <a:t>namluvené lidmi</a:t>
            </a:r>
          </a:p>
          <a:p>
            <a:pPr lvl="1" eaLnBrk="1" hangingPunct="1"/>
            <a:r>
              <a:rPr lang="cs-CZ" smtClean="0"/>
              <a:t>čtené strojově</a:t>
            </a:r>
          </a:p>
          <a:p>
            <a:pPr eaLnBrk="1" hangingPunct="1"/>
            <a:r>
              <a:rPr lang="cs-CZ" smtClean="0"/>
              <a:t>podporují volné šíření</a:t>
            </a:r>
          </a:p>
          <a:p>
            <a:pPr eaLnBrk="1" hangingPunct="1"/>
            <a:r>
              <a:rPr lang="cs-CZ" smtClean="0">
                <a:hlinkClick r:id="rId2"/>
              </a:rPr>
              <a:t>Gutenberg Europe</a:t>
            </a:r>
            <a:endParaRPr lang="cs-CZ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hlinkClick r:id="rId2"/>
              </a:rPr>
              <a:t>Gallica</a:t>
            </a:r>
            <a:endParaRPr lang="cs-CZ" sz="32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digitální knihovna FRA knih</a:t>
            </a:r>
          </a:p>
          <a:p>
            <a:pPr eaLnBrk="1" hangingPunct="1"/>
            <a:r>
              <a:rPr lang="cs-CZ" smtClean="0"/>
              <a:t>nechráněná díla</a:t>
            </a:r>
          </a:p>
          <a:p>
            <a:pPr eaLnBrk="1" hangingPunct="1"/>
            <a:r>
              <a:rPr lang="cs-CZ" smtClean="0"/>
              <a:t>audio mód!!!</a:t>
            </a:r>
          </a:p>
          <a:p>
            <a:pPr eaLnBrk="1" hangingPunct="1"/>
            <a:r>
              <a:rPr lang="cs-CZ" smtClean="0"/>
              <a:t>jazykové verze rozhraní</a:t>
            </a:r>
          </a:p>
          <a:p>
            <a:pPr lvl="1" eaLnBrk="1" hangingPunct="1"/>
            <a:r>
              <a:rPr lang="cs-CZ" smtClean="0"/>
              <a:t>FRA, ENG, ESP, POR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Deutsche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Digitale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Bibliothek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8367" y="1290637"/>
            <a:ext cx="7777162" cy="5472113"/>
          </a:xfrm>
        </p:spPr>
        <p:txBody>
          <a:bodyPr/>
          <a:lstStyle/>
          <a:p>
            <a:r>
              <a:rPr lang="cs-CZ" dirty="0" smtClean="0"/>
              <a:t>DK německé vědy a kultury</a:t>
            </a:r>
          </a:p>
          <a:p>
            <a:r>
              <a:rPr lang="cs-CZ" dirty="0" smtClean="0"/>
              <a:t>zapojení paměťových institucí SRN</a:t>
            </a:r>
          </a:p>
          <a:p>
            <a:pPr lvl="1"/>
            <a:r>
              <a:rPr lang="en-US" dirty="0" smtClean="0"/>
              <a:t>&gt;2000 </a:t>
            </a:r>
            <a:r>
              <a:rPr lang="en-US" dirty="0" err="1" smtClean="0"/>
              <a:t>instituc</a:t>
            </a:r>
            <a:r>
              <a:rPr lang="cs-CZ" dirty="0" smtClean="0"/>
              <a:t>í</a:t>
            </a:r>
          </a:p>
          <a:p>
            <a:pPr lvl="1"/>
            <a:r>
              <a:rPr lang="cs-CZ" dirty="0" smtClean="0"/>
              <a:t>muzea, knihovny, galerie, archivy,…</a:t>
            </a:r>
          </a:p>
          <a:p>
            <a:r>
              <a:rPr lang="cs-CZ" dirty="0" smtClean="0"/>
              <a:t>propojení na jiné DK</a:t>
            </a:r>
          </a:p>
          <a:p>
            <a:r>
              <a:rPr lang="cs-CZ" dirty="0" smtClean="0"/>
              <a:t>různé druhy dokumentů</a:t>
            </a:r>
          </a:p>
          <a:p>
            <a:pPr lvl="1"/>
            <a:r>
              <a:rPr lang="cs-CZ" dirty="0" smtClean="0"/>
              <a:t>texty, fotografie, videa, 3D objekty,…</a:t>
            </a:r>
          </a:p>
          <a:p>
            <a:endParaRPr lang="cs-CZ" dirty="0"/>
          </a:p>
          <a:p>
            <a:r>
              <a:rPr lang="cs-CZ" dirty="0" err="1" smtClean="0">
                <a:hlinkClick r:id="rId3"/>
              </a:rPr>
              <a:t>promo</a:t>
            </a:r>
            <a:r>
              <a:rPr lang="cs-CZ" dirty="0" smtClean="0">
                <a:hlinkClick r:id="rId3"/>
              </a:rPr>
              <a:t> video</a:t>
            </a:r>
            <a:endParaRPr lang="cs-CZ" dirty="0" smtClean="0"/>
          </a:p>
        </p:txBody>
      </p:sp>
      <p:pic>
        <p:nvPicPr>
          <p:cNvPr id="88066" name="Picture 2" descr="The logo of Deutsche Digitale Bibliothek shows three red flying dandelion seeds and contains the name of the German Digital Library and the subtitle Das Netzwerk für Kultur und Wissenschaft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5301208"/>
            <a:ext cx="4045391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538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hlinkClick r:id="rId2"/>
              </a:rPr>
              <a:t>Europeana</a:t>
            </a:r>
            <a:endParaRPr lang="cs-CZ" sz="32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mtClean="0"/>
              <a:t>evropská digitální knihovna, muzeum a archiv - evropské dědictví</a:t>
            </a:r>
          </a:p>
          <a:p>
            <a:pPr eaLnBrk="1" hangingPunct="1"/>
            <a:r>
              <a:rPr lang="cs-CZ" smtClean="0"/>
              <a:t>buduje Evropská komise</a:t>
            </a:r>
          </a:p>
          <a:p>
            <a:pPr eaLnBrk="1" hangingPunct="1"/>
            <a:r>
              <a:rPr lang="cs-CZ" smtClean="0"/>
              <a:t>spuštěno 20.11.2008</a:t>
            </a:r>
          </a:p>
          <a:p>
            <a:pPr lvl="1" eaLnBrk="1" hangingPunct="1"/>
            <a:r>
              <a:rPr lang="cs-CZ" smtClean="0"/>
              <a:t>brzy zavřeno a znovu spuštěno v lednu 2009 (údajně obrovský zájem)</a:t>
            </a:r>
          </a:p>
          <a:p>
            <a:pPr lvl="1" eaLnBrk="1" hangingPunct="1"/>
            <a:r>
              <a:rPr lang="en-US" smtClean="0"/>
              <a:t>&gt; 2mil. </a:t>
            </a:r>
            <a:r>
              <a:rPr lang="cs-CZ" smtClean="0"/>
              <a:t>záz</a:t>
            </a:r>
            <a:r>
              <a:rPr lang="en-US" smtClean="0"/>
              <a:t>nam</a:t>
            </a:r>
            <a:r>
              <a:rPr lang="cs-CZ" smtClean="0"/>
              <a:t>ů (2008), 2010 </a:t>
            </a:r>
            <a:r>
              <a:rPr lang="cs-CZ" smtClean="0">
                <a:sym typeface="Wingdings" panose="05000000000000000000" pitchFamily="2" charset="2"/>
              </a:rPr>
              <a:t></a:t>
            </a:r>
            <a:r>
              <a:rPr lang="cs-CZ" smtClean="0"/>
              <a:t> 10mil.</a:t>
            </a:r>
          </a:p>
          <a:p>
            <a:pPr eaLnBrk="1" hangingPunct="1"/>
            <a:r>
              <a:rPr lang="cs-CZ" smtClean="0"/>
              <a:t>možnost tagování, blogy, diskuze</a:t>
            </a:r>
          </a:p>
          <a:p>
            <a:pPr eaLnBrk="1" hangingPunct="1"/>
            <a:r>
              <a:rPr lang="cs-CZ" smtClean="0"/>
              <a:t>časová osa, fasety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Europeana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 eaLnBrk="1" hangingPunct="1"/>
            <a:r>
              <a:rPr lang="cs-CZ" smtClean="0"/>
              <a:t>obsah Europeany</a:t>
            </a:r>
          </a:p>
          <a:p>
            <a:pPr lvl="1" eaLnBrk="1" hangingPunct="1"/>
            <a:r>
              <a:rPr lang="cs-CZ" smtClean="0"/>
              <a:t>výtvarná díla, mapy, fotografie, muzejní objekty, knihy, periodika, dopisy a deníky, archivní materiály, hudební nahrávky a mluvené slovo z fonografických válečků, magnetofonových pásek, rozhlasové a televizní přenosy, filmy,…</a:t>
            </a:r>
          </a:p>
          <a:p>
            <a:pPr eaLnBrk="1" hangingPunct="1"/>
            <a:r>
              <a:rPr lang="cs-CZ" smtClean="0"/>
              <a:t>české rozhraní</a:t>
            </a:r>
          </a:p>
          <a:p>
            <a:pPr eaLnBrk="1" hangingPunct="1"/>
            <a:r>
              <a:rPr lang="cs-CZ" smtClean="0">
                <a:hlinkClick r:id="rId2"/>
              </a:rPr>
              <a:t>více info</a:t>
            </a:r>
            <a:endParaRPr lang="cs-CZ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hlinkClick r:id="rId2"/>
              </a:rPr>
              <a:t>World Digital Library</a:t>
            </a:r>
            <a:endParaRPr lang="cs-CZ" sz="32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cílem digitalizace světového kulturního dědictví</a:t>
            </a:r>
          </a:p>
          <a:p>
            <a:pPr eaLnBrk="1" hangingPunct="1"/>
            <a:r>
              <a:rPr lang="cs-CZ" smtClean="0"/>
              <a:t>rukopisy, mapy, tištěné knihy, hudební záznamy, filmy, fotografie, architektonické návrhy,…</a:t>
            </a:r>
          </a:p>
          <a:p>
            <a:pPr eaLnBrk="1" hangingPunct="1"/>
            <a:r>
              <a:rPr lang="cs-CZ" smtClean="0"/>
              <a:t>buduje LoC + UNESCO + jiní</a:t>
            </a:r>
          </a:p>
          <a:p>
            <a:pPr eaLnBrk="1" hangingPunct="1"/>
            <a:r>
              <a:rPr lang="cs-CZ" smtClean="0"/>
              <a:t>hledání dle regionů, států, časové osy, témat, typů dok, institucí,…</a:t>
            </a:r>
          </a:p>
          <a:p>
            <a:pPr eaLnBrk="1" hangingPunct="1"/>
            <a:r>
              <a:rPr lang="cs-CZ" smtClean="0"/>
              <a:t>ČR </a:t>
            </a:r>
            <a:r>
              <a:rPr lang="cs-CZ" smtClean="0">
                <a:sym typeface="Wingdings" panose="05000000000000000000" pitchFamily="2" charset="2"/>
              </a:rPr>
              <a:t></a:t>
            </a:r>
            <a:r>
              <a:rPr lang="cs-CZ" smtClean="0"/>
              <a:t> </a:t>
            </a:r>
            <a:r>
              <a:rPr lang="cs-CZ" smtClean="0">
                <a:latin typeface="Arial" panose="020B0604020202020204" pitchFamily="34" charset="0"/>
                <a:hlinkClick r:id="rId3"/>
              </a:rPr>
              <a:t>8</a:t>
            </a:r>
            <a:r>
              <a:rPr lang="cs-CZ" smtClean="0">
                <a:hlinkClick r:id="rId3"/>
              </a:rPr>
              <a:t> záznamů</a:t>
            </a:r>
            <a:endParaRPr lang="cs-CZ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hlinkClick r:id="rId2"/>
              </a:rPr>
              <a:t>Manuscriptorium</a:t>
            </a:r>
            <a:endParaRPr lang="cs-CZ" sz="32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 eaLnBrk="1" hangingPunct="1"/>
            <a:r>
              <a:rPr lang="cs-CZ" smtClean="0"/>
              <a:t>bibliografie + plné texty historických dokumentů</a:t>
            </a:r>
          </a:p>
          <a:p>
            <a:pPr eaLnBrk="1" hangingPunct="1"/>
            <a:r>
              <a:rPr lang="cs-CZ" smtClean="0"/>
              <a:t>finance: NK ČR, provoz: AiP Beroun</a:t>
            </a:r>
          </a:p>
          <a:p>
            <a:pPr eaLnBrk="1" hangingPunct="1"/>
            <a:r>
              <a:rPr lang="cs-CZ" smtClean="0"/>
              <a:t>přístup přes knihovny</a:t>
            </a:r>
          </a:p>
          <a:p>
            <a:pPr eaLnBrk="1" hangingPunct="1"/>
            <a:r>
              <a:rPr lang="en-US" smtClean="0"/>
              <a:t>&gt;</a:t>
            </a:r>
            <a:r>
              <a:rPr lang="cs-CZ" smtClean="0"/>
              <a:t> 2.200 archiválií</a:t>
            </a:r>
          </a:p>
          <a:p>
            <a:pPr lvl="1" eaLnBrk="1" hangingPunct="1"/>
            <a:r>
              <a:rPr lang="cs-CZ" smtClean="0"/>
              <a:t>rukopisy, staré tisky, mapy</a:t>
            </a:r>
          </a:p>
          <a:p>
            <a:pPr lvl="1" eaLnBrk="1" hangingPunct="1"/>
            <a:r>
              <a:rPr lang="cs-CZ" smtClean="0"/>
              <a:t>např. Codex Gigas, Dalimilova kronika,…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smtClean="0"/>
          </a:p>
          <a:p>
            <a:pPr lvl="1" eaLnBrk="1" hangingPunct="1"/>
            <a:endParaRPr 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hodiny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software pro správu DK</a:t>
            </a:r>
          </a:p>
          <a:p>
            <a:r>
              <a:rPr lang="cs-CZ" dirty="0" smtClean="0"/>
              <a:t>ukázky DK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584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hlinkClick r:id="rId2"/>
              </a:rPr>
              <a:t>Kramerius</a:t>
            </a:r>
            <a:endParaRPr lang="cs-CZ" sz="32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zpřístupnění archivních a cenných dokumentů široké veřejnosti</a:t>
            </a:r>
          </a:p>
          <a:p>
            <a:pPr eaLnBrk="1" hangingPunct="1"/>
            <a:r>
              <a:rPr lang="cs-CZ" smtClean="0"/>
              <a:t>Národní knihovna ČR</a:t>
            </a:r>
          </a:p>
          <a:p>
            <a:pPr eaLnBrk="1" hangingPunct="1"/>
            <a:r>
              <a:rPr lang="en-US" smtClean="0"/>
              <a:t>&gt;</a:t>
            </a:r>
            <a:r>
              <a:rPr lang="cs-CZ" smtClean="0"/>
              <a:t>6 milionů naskenovaných stran FT periodik a monografií</a:t>
            </a:r>
            <a:endParaRPr lang="en-US" smtClean="0"/>
          </a:p>
          <a:p>
            <a:pPr eaLnBrk="1" hangingPunct="1"/>
            <a:r>
              <a:rPr lang="cs-CZ" smtClean="0"/>
              <a:t>češ</a:t>
            </a:r>
            <a:r>
              <a:rPr lang="en-US" smtClean="0"/>
              <a:t>tina, </a:t>
            </a:r>
            <a:r>
              <a:rPr lang="cs-CZ" smtClean="0"/>
              <a:t>němčina a ruština</a:t>
            </a:r>
          </a:p>
          <a:p>
            <a:pPr eaLnBrk="1" hangingPunct="1"/>
            <a:r>
              <a:rPr lang="cs-CZ" smtClean="0"/>
              <a:t>formát DjVu (nutný </a:t>
            </a:r>
            <a:r>
              <a:rPr lang="cs-CZ" smtClean="0">
                <a:hlinkClick r:id="rId3"/>
              </a:rPr>
              <a:t>plug-in</a:t>
            </a:r>
            <a:r>
              <a:rPr lang="cs-CZ" smtClean="0"/>
              <a:t>)</a:t>
            </a:r>
          </a:p>
          <a:p>
            <a:pPr eaLnBrk="1" hangingPunct="1"/>
            <a:r>
              <a:rPr lang="cs-CZ" smtClean="0"/>
              <a:t>systém Fedora (Kramerius v. 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Národní digitální knihovna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knihovna a partneři</a:t>
            </a:r>
          </a:p>
          <a:p>
            <a:r>
              <a:rPr lang="cs-CZ" dirty="0" smtClean="0"/>
              <a:t>3 hlavní linie:</a:t>
            </a:r>
          </a:p>
          <a:p>
            <a:pPr lvl="1"/>
            <a:r>
              <a:rPr lang="cs-CZ" b="1" dirty="0" smtClean="0"/>
              <a:t>digitalizace</a:t>
            </a:r>
            <a:r>
              <a:rPr lang="cs-CZ" dirty="0" smtClean="0"/>
              <a:t> </a:t>
            </a:r>
            <a:r>
              <a:rPr lang="cs-CZ" dirty="0" err="1" smtClean="0"/>
              <a:t>bohemikální</a:t>
            </a:r>
            <a:r>
              <a:rPr lang="cs-CZ" dirty="0" smtClean="0"/>
              <a:t> produkce 19.-21. století</a:t>
            </a:r>
          </a:p>
          <a:p>
            <a:pPr lvl="2"/>
            <a:r>
              <a:rPr lang="cs-CZ" dirty="0" smtClean="0"/>
              <a:t>plán: </a:t>
            </a:r>
            <a:r>
              <a:rPr lang="en-US" dirty="0" smtClean="0"/>
              <a:t>&gt;</a:t>
            </a:r>
            <a:r>
              <a:rPr lang="cs-CZ" dirty="0" smtClean="0"/>
              <a:t>50 mil. stran, 300 000 svazků</a:t>
            </a:r>
          </a:p>
          <a:p>
            <a:pPr lvl="1"/>
            <a:r>
              <a:rPr lang="cs-CZ" b="1" dirty="0" smtClean="0"/>
              <a:t>dlouhodobé uložení</a:t>
            </a:r>
            <a:r>
              <a:rPr lang="cs-CZ" dirty="0" smtClean="0"/>
              <a:t> dokumentů ve spolehlivém digitálním úložišti </a:t>
            </a:r>
          </a:p>
          <a:p>
            <a:pPr lvl="1"/>
            <a:r>
              <a:rPr lang="cs-CZ" b="1" dirty="0" smtClean="0"/>
              <a:t>zpřístupnění</a:t>
            </a:r>
            <a:r>
              <a:rPr lang="cs-CZ" dirty="0" smtClean="0"/>
              <a:t> digitálních dokumentů</a:t>
            </a:r>
          </a:p>
          <a:p>
            <a:r>
              <a:rPr lang="cs-CZ" dirty="0" smtClean="0"/>
              <a:t>300 mil. Kč</a:t>
            </a:r>
          </a:p>
          <a:p>
            <a:r>
              <a:rPr lang="cs-CZ" dirty="0" smtClean="0"/>
              <a:t>návaznost na</a:t>
            </a:r>
          </a:p>
          <a:p>
            <a:pPr lvl="1"/>
            <a:r>
              <a:rPr lang="cs-CZ" dirty="0" err="1" smtClean="0"/>
              <a:t>Manuscriptorium</a:t>
            </a:r>
            <a:r>
              <a:rPr lang="cs-CZ" dirty="0" smtClean="0"/>
              <a:t>, </a:t>
            </a:r>
            <a:r>
              <a:rPr lang="cs-CZ" dirty="0" err="1" smtClean="0"/>
              <a:t>Webarchiv</a:t>
            </a:r>
            <a:r>
              <a:rPr lang="cs-CZ" dirty="0" smtClean="0"/>
              <a:t> a Kramerius</a:t>
            </a:r>
            <a:endParaRPr lang="cs-CZ" dirty="0"/>
          </a:p>
        </p:txBody>
      </p:sp>
      <p:pic>
        <p:nvPicPr>
          <p:cNvPr id="83970" name="Picture 2" descr="https://encrypted-tbn0.gstatic.com/images?q=tbn:ANd9GcTkX_nO1nB1EKx_611wcehMVdQwdBc42cWoW13DtPDVY3Bp_XPYl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1177"/>
            <a:ext cx="2240154" cy="573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7765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Digitální knihovna AV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zdigitalizovaná</a:t>
            </a:r>
            <a:r>
              <a:rPr lang="cs-CZ" dirty="0" smtClean="0"/>
              <a:t> produkce AV ČR</a:t>
            </a:r>
          </a:p>
          <a:p>
            <a:r>
              <a:rPr lang="cs-CZ" dirty="0" smtClean="0"/>
              <a:t>pokrytí: </a:t>
            </a:r>
          </a:p>
          <a:p>
            <a:pPr lvl="1"/>
            <a:r>
              <a:rPr lang="cs-CZ" dirty="0" smtClean="0"/>
              <a:t>periodika a monografie</a:t>
            </a:r>
            <a:endParaRPr lang="cs-CZ" dirty="0" smtClean="0"/>
          </a:p>
          <a:p>
            <a:pPr lvl="1"/>
            <a:r>
              <a:rPr lang="cs-CZ" dirty="0" smtClean="0"/>
              <a:t>19. a 20. století z produkce Akademie věd ČR + předchůdci</a:t>
            </a:r>
          </a:p>
          <a:p>
            <a:pPr lvl="1"/>
            <a:r>
              <a:rPr lang="cs-CZ" dirty="0" smtClean="0"/>
              <a:t>částečně plné texty</a:t>
            </a:r>
          </a:p>
          <a:p>
            <a:r>
              <a:rPr lang="cs-CZ" dirty="0" smtClean="0"/>
              <a:t>v systému </a:t>
            </a:r>
            <a:r>
              <a:rPr lang="cs-CZ" b="1" dirty="0" smtClean="0"/>
              <a:t>Kramerius</a:t>
            </a:r>
          </a:p>
          <a:p>
            <a:r>
              <a:rPr lang="cs-CZ" dirty="0" smtClean="0"/>
              <a:t>nové články v systému </a:t>
            </a:r>
            <a:r>
              <a:rPr lang="cs-CZ" b="1" dirty="0" err="1" smtClean="0"/>
              <a:t>Eprints</a:t>
            </a:r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05477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Repozitář.cz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buduje MU, rozhraní Thesis.cz</a:t>
            </a:r>
          </a:p>
          <a:p>
            <a:r>
              <a:rPr lang="cs-CZ" dirty="0" smtClean="0"/>
              <a:t>materiály publikované na MU nebo na partnerských univerzitách</a:t>
            </a:r>
          </a:p>
          <a:p>
            <a:r>
              <a:rPr lang="cs-CZ" dirty="0" smtClean="0"/>
              <a:t>články, knihy, sborníky, učebnice, učební texty, patenty, konferenční materiály,…</a:t>
            </a:r>
          </a:p>
          <a:p>
            <a:r>
              <a:rPr lang="cs-CZ" dirty="0" smtClean="0"/>
              <a:t>open </a:t>
            </a:r>
            <a:r>
              <a:rPr lang="cs-CZ" dirty="0" err="1" smtClean="0"/>
              <a:t>access</a:t>
            </a:r>
            <a:endParaRPr lang="cs-CZ" dirty="0" smtClean="0"/>
          </a:p>
          <a:p>
            <a:pPr lvl="1"/>
            <a:r>
              <a:rPr lang="cs-CZ" dirty="0" smtClean="0"/>
              <a:t>možnost licencování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endParaRPr lang="cs-CZ" dirty="0"/>
          </a:p>
          <a:p>
            <a:r>
              <a:rPr lang="cs-CZ" dirty="0" smtClean="0"/>
              <a:t>budoucnost, povinnost přispívat???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45351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dirty="0" smtClean="0">
                <a:hlinkClick r:id="rId2"/>
              </a:rPr>
              <a:t>Česká elektronická knihovna</a:t>
            </a:r>
            <a:endParaRPr lang="cs-CZ" sz="3200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poezie 19. a poč. 20. století</a:t>
            </a:r>
          </a:p>
          <a:p>
            <a:pPr eaLnBrk="1" hangingPunct="1"/>
            <a:r>
              <a:rPr lang="en-US" smtClean="0"/>
              <a:t>&gt;1.700 sb</a:t>
            </a:r>
            <a:r>
              <a:rPr lang="cs-CZ" smtClean="0"/>
              <a:t>í</a:t>
            </a:r>
            <a:r>
              <a:rPr lang="en-US" smtClean="0"/>
              <a:t>rek</a:t>
            </a:r>
            <a:endParaRPr lang="cs-CZ" smtClean="0"/>
          </a:p>
          <a:p>
            <a:pPr eaLnBrk="1" hangingPunct="1"/>
            <a:r>
              <a:rPr lang="cs-CZ" smtClean="0"/>
              <a:t>Ústav pro českou literaturu AV ČR </a:t>
            </a:r>
          </a:p>
          <a:p>
            <a:pPr eaLnBrk="1" hangingPunct="1"/>
            <a:r>
              <a:rPr lang="cs-CZ" smtClean="0"/>
              <a:t>budováno od roku 2005</a:t>
            </a:r>
          </a:p>
          <a:p>
            <a:pPr lvl="1" eaLnBrk="1" hangingPunct="1"/>
            <a:r>
              <a:rPr lang="cs-CZ" smtClean="0"/>
              <a:t>poslední aktualizace 2007</a:t>
            </a:r>
          </a:p>
          <a:p>
            <a:pPr eaLnBrk="1" hangingPunct="1"/>
            <a:r>
              <a:rPr lang="cs-CZ" smtClean="0"/>
              <a:t>nutná registrace</a:t>
            </a:r>
          </a:p>
          <a:p>
            <a:pPr eaLnBrk="1" hangingPunct="1"/>
            <a:r>
              <a:rPr lang="cs-CZ" smtClean="0"/>
              <a:t>autoři:</a:t>
            </a:r>
          </a:p>
          <a:p>
            <a:pPr lvl="1" eaLnBrk="1" hangingPunct="1"/>
            <a:r>
              <a:rPr lang="cs-CZ" smtClean="0"/>
              <a:t>Zeyer, Vrchlický, Toman, Neruda, Neumann, Mahen, Machar, Dyk, Durych, Čech, Čelakovský,…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dirty="0" smtClean="0">
                <a:hlinkClick r:id="rId2"/>
              </a:rPr>
              <a:t>Společná </a:t>
            </a:r>
            <a:r>
              <a:rPr lang="cs-CZ" sz="3200" dirty="0" err="1" smtClean="0">
                <a:hlinkClick r:id="rId2"/>
              </a:rPr>
              <a:t>česko</a:t>
            </a:r>
            <a:r>
              <a:rPr lang="cs-CZ" sz="3200" dirty="0" smtClean="0">
                <a:hlinkClick r:id="rId2"/>
              </a:rPr>
              <a:t> - slovenská digitální parlamentní knihovna</a:t>
            </a:r>
            <a:endParaRPr lang="cs-CZ" sz="32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dirty="0" smtClean="0"/>
              <a:t>dokumenty CZE a SVK parlamentu</a:t>
            </a:r>
          </a:p>
          <a:p>
            <a:pPr eaLnBrk="1" hangingPunct="1"/>
            <a:r>
              <a:rPr lang="cs-CZ" sz="2600" dirty="0" smtClean="0">
                <a:hlinkClick r:id="rId2"/>
              </a:rPr>
              <a:t>obsah DK</a:t>
            </a:r>
            <a:endParaRPr lang="cs-CZ" sz="2600" dirty="0" smtClean="0"/>
          </a:p>
          <a:p>
            <a:pPr eaLnBrk="1" hangingPunct="1"/>
            <a:r>
              <a:rPr lang="cs-CZ" sz="2600" dirty="0" smtClean="0"/>
              <a:t>typy dokumentů:</a:t>
            </a:r>
          </a:p>
          <a:p>
            <a:pPr lvl="1" eaLnBrk="1" hangingPunct="1"/>
            <a:r>
              <a:rPr lang="cs-CZ" sz="2000" b="1" dirty="0" smtClean="0"/>
              <a:t>pozvánky na schůze</a:t>
            </a:r>
          </a:p>
          <a:p>
            <a:pPr lvl="1" eaLnBrk="1" hangingPunct="1"/>
            <a:r>
              <a:rPr lang="cs-CZ" sz="2000" b="1" dirty="0" err="1" smtClean="0"/>
              <a:t>stenoprotokoly</a:t>
            </a:r>
            <a:r>
              <a:rPr lang="cs-CZ" sz="2000" b="1" dirty="0" smtClean="0"/>
              <a:t> </a:t>
            </a:r>
            <a:r>
              <a:rPr lang="cs-CZ" sz="2000" dirty="0" smtClean="0"/>
              <a:t>(těsnopisecké zprávy)</a:t>
            </a:r>
          </a:p>
          <a:p>
            <a:pPr lvl="1" eaLnBrk="1" hangingPunct="1"/>
            <a:r>
              <a:rPr lang="cs-CZ" sz="2000" b="1" dirty="0" smtClean="0"/>
              <a:t>tisky</a:t>
            </a:r>
            <a:r>
              <a:rPr lang="cs-CZ" sz="2000" dirty="0" smtClean="0"/>
              <a:t> (návrhy zákonů, mezinárodní smlouvy státní rozpočty, interpelace, zprávy a další)</a:t>
            </a:r>
          </a:p>
          <a:p>
            <a:pPr lvl="1" eaLnBrk="1" hangingPunct="1"/>
            <a:r>
              <a:rPr lang="cs-CZ" sz="2000" b="1" dirty="0" smtClean="0"/>
              <a:t>usnesení, dokumenty výborů</a:t>
            </a:r>
            <a:endParaRPr lang="cs-CZ" sz="2000" dirty="0" smtClean="0"/>
          </a:p>
          <a:p>
            <a:pPr eaLnBrk="1" hangingPunct="1"/>
            <a:r>
              <a:rPr lang="cs-CZ" sz="2600" dirty="0" smtClean="0"/>
              <a:t>historie</a:t>
            </a:r>
          </a:p>
          <a:p>
            <a:pPr lvl="1" eaLnBrk="1" hangingPunct="1"/>
            <a:r>
              <a:rPr lang="cs-CZ" sz="2000" dirty="0" smtClean="0"/>
              <a:t>1996 – počátek projektu</a:t>
            </a:r>
          </a:p>
          <a:p>
            <a:pPr lvl="1" eaLnBrk="1" hangingPunct="1"/>
            <a:r>
              <a:rPr lang="cs-CZ" sz="2000" dirty="0" smtClean="0"/>
              <a:t>1999 – představení projektu</a:t>
            </a:r>
          </a:p>
          <a:p>
            <a:pPr lvl="1" eaLnBrk="1" hangingPunct="1"/>
            <a:r>
              <a:rPr lang="cs-CZ" sz="2000" dirty="0" smtClean="0"/>
              <a:t>2002 – připojení SVK</a:t>
            </a:r>
          </a:p>
          <a:p>
            <a:pPr lvl="1" eaLnBrk="1" hangingPunct="1"/>
            <a:r>
              <a:rPr lang="cs-CZ" sz="2000" dirty="0" smtClean="0"/>
              <a:t>2010 - </a:t>
            </a:r>
            <a:r>
              <a:rPr lang="cs-CZ" sz="2000" dirty="0" err="1" smtClean="0"/>
              <a:t>Visegrad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 smtClean="0">
                <a:hlinkClick r:id="rId2"/>
              </a:rPr>
              <a:t>Visegrad</a:t>
            </a:r>
            <a:r>
              <a:rPr lang="cs-CZ" sz="2800" dirty="0" smtClean="0">
                <a:hlinkClick r:id="rId2"/>
              </a:rPr>
              <a:t> Digital </a:t>
            </a:r>
            <a:r>
              <a:rPr lang="cs-CZ" sz="2800" dirty="0" err="1" smtClean="0">
                <a:hlinkClick r:id="rId2"/>
              </a:rPr>
              <a:t>Parliamentary</a:t>
            </a:r>
            <a:r>
              <a:rPr lang="cs-CZ" sz="2800" dirty="0" smtClean="0">
                <a:hlinkClick r:id="rId2"/>
              </a:rPr>
              <a:t> </a:t>
            </a:r>
            <a:r>
              <a:rPr lang="cs-CZ" sz="2800" dirty="0" err="1" smtClean="0">
                <a:hlinkClick r:id="rId2"/>
              </a:rPr>
              <a:t>Library</a:t>
            </a:r>
            <a:r>
              <a:rPr lang="cs-CZ" sz="2800" dirty="0" smtClean="0">
                <a:hlinkClick r:id="rId2"/>
              </a:rPr>
              <a:t>+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parlamentní dokumenty CZE, SVK, AUT, POL, HUN</a:t>
            </a:r>
          </a:p>
          <a:p>
            <a:r>
              <a:rPr lang="cs-CZ" dirty="0" smtClean="0"/>
              <a:t>2008 - počátek spolupráce</a:t>
            </a:r>
          </a:p>
          <a:p>
            <a:r>
              <a:rPr lang="cs-CZ" dirty="0" smtClean="0"/>
              <a:t>2009 – zřízena pracovní skupina</a:t>
            </a:r>
          </a:p>
          <a:p>
            <a:r>
              <a:rPr lang="cs-CZ" dirty="0" smtClean="0"/>
              <a:t>2010 – spuštění projektu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45585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Digitální knihovna </a:t>
            </a:r>
            <a:r>
              <a:rPr lang="cs-CZ" dirty="0" err="1" smtClean="0">
                <a:hlinkClick r:id="rId2"/>
              </a:rPr>
              <a:t>infovědy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buduje ÚISK</a:t>
            </a:r>
          </a:p>
          <a:p>
            <a:r>
              <a:rPr lang="cs-CZ" dirty="0" smtClean="0"/>
              <a:t>plné texty dostupné online</a:t>
            </a:r>
          </a:p>
          <a:p>
            <a:r>
              <a:rPr lang="cs-CZ" dirty="0" smtClean="0"/>
              <a:t>odkazy na DK a brány LIS a příbuzných oborů</a:t>
            </a:r>
          </a:p>
          <a:p>
            <a:r>
              <a:rPr lang="en-US" dirty="0" smtClean="0"/>
              <a:t>+ </a:t>
            </a:r>
            <a:r>
              <a:rPr lang="en-US" dirty="0" smtClean="0">
                <a:hlinkClick r:id="rId3"/>
              </a:rPr>
              <a:t>http://texty.jinonice.cuni.cz/</a:t>
            </a:r>
            <a:endParaRPr lang="en-US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66863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e-LIS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plné </a:t>
            </a:r>
            <a:r>
              <a:rPr lang="cs-CZ" dirty="0"/>
              <a:t>texty </a:t>
            </a:r>
            <a:r>
              <a:rPr lang="cs-CZ" dirty="0" smtClean="0"/>
              <a:t>dokumentů</a:t>
            </a:r>
          </a:p>
          <a:p>
            <a:r>
              <a:rPr lang="en-US" dirty="0" smtClean="0"/>
              <a:t>&gt;</a:t>
            </a:r>
            <a:r>
              <a:rPr lang="cs-CZ" dirty="0" smtClean="0"/>
              <a:t>15 </a:t>
            </a:r>
            <a:r>
              <a:rPr lang="en-US" dirty="0" smtClean="0"/>
              <a:t>tis.</a:t>
            </a:r>
            <a:r>
              <a:rPr lang="cs-CZ" dirty="0" smtClean="0"/>
              <a:t> dokumentů</a:t>
            </a:r>
            <a:endParaRPr lang="en-US" dirty="0" smtClean="0"/>
          </a:p>
          <a:p>
            <a:r>
              <a:rPr lang="cs-CZ" dirty="0" smtClean="0"/>
              <a:t>služba </a:t>
            </a:r>
            <a:r>
              <a:rPr lang="cs-CZ" dirty="0"/>
              <a:t>známé výzkumné </a:t>
            </a:r>
            <a:r>
              <a:rPr lang="cs-CZ" dirty="0" smtClean="0"/>
              <a:t>komunity </a:t>
            </a:r>
            <a:r>
              <a:rPr lang="cs-CZ" dirty="0" err="1" smtClean="0"/>
              <a:t>Research</a:t>
            </a:r>
            <a:r>
              <a:rPr lang="cs-CZ" dirty="0" smtClean="0"/>
              <a:t> in </a:t>
            </a:r>
            <a:r>
              <a:rPr lang="cs-CZ" dirty="0" err="1" smtClean="0"/>
              <a:t>Computing</a:t>
            </a:r>
            <a:r>
              <a:rPr lang="cs-CZ" dirty="0" smtClean="0"/>
              <a:t>, </a:t>
            </a:r>
            <a:r>
              <a:rPr lang="cs-CZ" dirty="0" err="1" smtClean="0"/>
              <a:t>Library</a:t>
            </a:r>
            <a:r>
              <a:rPr lang="cs-CZ" dirty="0" smtClean="0"/>
              <a:t> and </a:t>
            </a:r>
            <a:r>
              <a:rPr lang="cs-CZ" dirty="0" err="1" smtClean="0"/>
              <a:t>Information</a:t>
            </a:r>
            <a:r>
              <a:rPr lang="cs-CZ" dirty="0" smtClean="0"/>
              <a:t> Science</a:t>
            </a:r>
            <a:r>
              <a:rPr lang="cs-CZ" u="sng" dirty="0" smtClean="0"/>
              <a:t> </a:t>
            </a:r>
            <a:endParaRPr lang="en-US" u="sng" dirty="0" smtClean="0"/>
          </a:p>
          <a:p>
            <a:r>
              <a:rPr lang="cs-CZ" dirty="0" smtClean="0"/>
              <a:t>doplňoval </a:t>
            </a:r>
            <a:r>
              <a:rPr lang="cs-CZ" dirty="0"/>
              <a:t>systém </a:t>
            </a:r>
            <a:r>
              <a:rPr lang="cs-CZ" dirty="0" smtClean="0"/>
              <a:t>DOIS</a:t>
            </a:r>
            <a:endParaRPr lang="en-US" dirty="0" smtClean="0"/>
          </a:p>
          <a:p>
            <a:r>
              <a:rPr lang="cs-CZ" dirty="0" smtClean="0"/>
              <a:t>Klasifikační </a:t>
            </a:r>
            <a:r>
              <a:rPr lang="cs-CZ" dirty="0"/>
              <a:t>schéma </a:t>
            </a:r>
            <a:r>
              <a:rPr lang="cs-CZ" dirty="0" smtClean="0"/>
              <a:t>E-LIS</a:t>
            </a:r>
            <a:endParaRPr lang="en-US" dirty="0" smtClean="0"/>
          </a:p>
          <a:p>
            <a:r>
              <a:rPr lang="cs-CZ" dirty="0" smtClean="0"/>
              <a:t>vyhledávání</a:t>
            </a:r>
            <a:r>
              <a:rPr lang="en-US" dirty="0" smtClean="0"/>
              <a:t>, </a:t>
            </a:r>
            <a:r>
              <a:rPr lang="en-US" dirty="0" err="1" smtClean="0"/>
              <a:t>rejst</a:t>
            </a:r>
            <a:r>
              <a:rPr lang="cs-CZ" dirty="0" smtClean="0"/>
              <a:t>ří</a:t>
            </a:r>
            <a:r>
              <a:rPr lang="en-US" dirty="0" smtClean="0"/>
              <a:t>k</a:t>
            </a:r>
            <a:endParaRPr lang="cs-CZ" dirty="0" smtClean="0"/>
          </a:p>
          <a:p>
            <a:r>
              <a:rPr lang="cs-CZ" dirty="0" smtClean="0"/>
              <a:t>využit systém </a:t>
            </a:r>
            <a:r>
              <a:rPr lang="cs-CZ" dirty="0" err="1" smtClean="0"/>
              <a:t>EPrints</a:t>
            </a:r>
            <a:endParaRPr lang="cs-CZ" dirty="0"/>
          </a:p>
        </p:txBody>
      </p:sp>
      <p:pic>
        <p:nvPicPr>
          <p:cNvPr id="87042" name="Picture 2" descr="E-L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9177" y="155574"/>
            <a:ext cx="1485899" cy="82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41697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DLIST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Digital Library of Information Science and Technology</a:t>
            </a:r>
            <a:endParaRPr lang="cs-CZ" dirty="0" smtClean="0"/>
          </a:p>
          <a:p>
            <a:r>
              <a:rPr lang="cs-CZ" dirty="0" smtClean="0"/>
              <a:t>dostupné v </a:t>
            </a:r>
            <a:r>
              <a:rPr lang="cs-CZ" dirty="0" smtClean="0">
                <a:hlinkClick r:id="rId3"/>
              </a:rPr>
              <a:t>Institucionálním </a:t>
            </a:r>
            <a:r>
              <a:rPr lang="cs-CZ" dirty="0" err="1" smtClean="0">
                <a:hlinkClick r:id="rId3"/>
              </a:rPr>
              <a:t>repozitáři</a:t>
            </a:r>
            <a:r>
              <a:rPr lang="cs-CZ" dirty="0" smtClean="0">
                <a:hlinkClick r:id="rId3"/>
              </a:rPr>
              <a:t> </a:t>
            </a:r>
            <a:r>
              <a:rPr lang="cs-CZ" dirty="0">
                <a:hlinkClick r:id="rId3"/>
              </a:rPr>
              <a:t>Arizonské </a:t>
            </a:r>
            <a:r>
              <a:rPr lang="cs-CZ" dirty="0" err="1" smtClean="0">
                <a:hlinkClick r:id="rId3"/>
              </a:rPr>
              <a:t>univertzity</a:t>
            </a:r>
            <a:endParaRPr lang="cs-CZ" dirty="0" smtClean="0"/>
          </a:p>
          <a:p>
            <a:r>
              <a:rPr lang="cs-CZ" dirty="0" smtClean="0"/>
              <a:t>plné </a:t>
            </a:r>
            <a:r>
              <a:rPr lang="cs-CZ" dirty="0"/>
              <a:t>texty dokumentů </a:t>
            </a:r>
            <a:r>
              <a:rPr lang="cs-CZ" dirty="0" smtClean="0"/>
              <a:t>z </a:t>
            </a:r>
            <a:r>
              <a:rPr lang="cs-CZ" dirty="0" err="1" smtClean="0"/>
              <a:t>infovědy</a:t>
            </a:r>
            <a:r>
              <a:rPr lang="cs-CZ" dirty="0" smtClean="0"/>
              <a:t> a informačních technologií</a:t>
            </a:r>
          </a:p>
          <a:p>
            <a:r>
              <a:rPr lang="cs-CZ" dirty="0" smtClean="0"/>
              <a:t>cca. 1500 dokumentů</a:t>
            </a:r>
          </a:p>
        </p:txBody>
      </p:sp>
      <p:pic>
        <p:nvPicPr>
          <p:cNvPr id="84994" name="Picture 2" descr="DLIS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726" y="126999"/>
            <a:ext cx="1708150" cy="85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38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hlinkClick r:id="rId2"/>
              </a:rPr>
              <a:t>DSpace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3"/>
              </a:rPr>
              <a:t>http://www.dspace.cz/</a:t>
            </a:r>
            <a:endParaRPr lang="en-US" dirty="0" smtClean="0"/>
          </a:p>
          <a:p>
            <a:r>
              <a:rPr lang="cs-CZ" dirty="0" smtClean="0"/>
              <a:t>open source</a:t>
            </a:r>
          </a:p>
          <a:p>
            <a:pPr lvl="1"/>
            <a:r>
              <a:rPr lang="cs-CZ" dirty="0" smtClean="0"/>
              <a:t>DK pro vědecké instituce</a:t>
            </a:r>
          </a:p>
          <a:p>
            <a:pPr lvl="1"/>
            <a:r>
              <a:rPr lang="cs-CZ" dirty="0" smtClean="0"/>
              <a:t>institucionální </a:t>
            </a:r>
            <a:r>
              <a:rPr lang="cs-CZ" dirty="0" err="1" smtClean="0"/>
              <a:t>repozitář</a:t>
            </a:r>
            <a:endParaRPr lang="cs-CZ" dirty="0" smtClean="0"/>
          </a:p>
          <a:p>
            <a:pPr lvl="1"/>
            <a:r>
              <a:rPr lang="cs-CZ" dirty="0" smtClean="0"/>
              <a:t>správa, uchovávání, </a:t>
            </a:r>
            <a:r>
              <a:rPr lang="cs-CZ" dirty="0" err="1" smtClean="0"/>
              <a:t>spřístupňování</a:t>
            </a:r>
            <a:endParaRPr lang="cs-CZ" dirty="0" smtClean="0"/>
          </a:p>
          <a:p>
            <a:r>
              <a:rPr lang="cs-CZ" dirty="0" smtClean="0"/>
              <a:t>univerzální systém + přizpůsobení</a:t>
            </a:r>
          </a:p>
          <a:p>
            <a:r>
              <a:rPr lang="cs-CZ" dirty="0" smtClean="0"/>
              <a:t>podpora e-dokumentů</a:t>
            </a:r>
          </a:p>
          <a:p>
            <a:r>
              <a:rPr lang="cs-CZ" dirty="0" smtClean="0"/>
              <a:t>silná česká</a:t>
            </a:r>
            <a:r>
              <a:rPr lang="en-US" dirty="0" smtClean="0"/>
              <a:t> </a:t>
            </a:r>
            <a:r>
              <a:rPr lang="en-US" dirty="0" err="1" smtClean="0"/>
              <a:t>komunita</a:t>
            </a:r>
            <a:endParaRPr lang="cs-CZ" dirty="0" smtClean="0"/>
          </a:p>
          <a:p>
            <a:r>
              <a:rPr lang="cs-CZ" dirty="0" smtClean="0"/>
              <a:t>česká lokalizace (nejdál UTB)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92162" name="Picture 2" descr="DSpa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26336"/>
            <a:ext cx="1480195" cy="1358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8184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portály LIS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seznam na:</a:t>
            </a:r>
          </a:p>
          <a:p>
            <a:pPr lvl="1"/>
            <a:r>
              <a:rPr lang="cs-CZ" dirty="0" smtClean="0">
                <a:hlinkClick r:id="rId2"/>
              </a:rPr>
              <a:t>http://www1.cuni.cz/~brt/dk/dkdk.htm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62741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České knihy volných autorů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hlinkClick r:id="rId2"/>
              </a:rPr>
              <a:t>Elektronická knihovna MKP</a:t>
            </a:r>
            <a:endParaRPr lang="cs-CZ" smtClean="0"/>
          </a:p>
          <a:p>
            <a:pPr eaLnBrk="1" hangingPunct="1"/>
            <a:r>
              <a:rPr lang="cs-CZ" smtClean="0"/>
              <a:t>FF MU - </a:t>
            </a:r>
            <a:r>
              <a:rPr lang="cs-CZ" smtClean="0">
                <a:hlinkClick r:id="rId3"/>
              </a:rPr>
              <a:t>Arne Novák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hlinkClick r:id="rId2"/>
              </a:rPr>
              <a:t>PalmKnihy</a:t>
            </a:r>
            <a:endParaRPr lang="cs-CZ" sz="32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&gt; </a:t>
            </a:r>
            <a:r>
              <a:rPr lang="cs-CZ" smtClean="0"/>
              <a:t>3.400 e-knih</a:t>
            </a:r>
          </a:p>
          <a:p>
            <a:pPr eaLnBrk="1" hangingPunct="1"/>
            <a:r>
              <a:rPr lang="cs-CZ" smtClean="0"/>
              <a:t>nechráněná, začínající autoři</a:t>
            </a:r>
          </a:p>
          <a:p>
            <a:pPr eaLnBrk="1" hangingPunct="1"/>
            <a:r>
              <a:rPr lang="cs-CZ" smtClean="0"/>
              <a:t>verze pro mobilní zařízení</a:t>
            </a:r>
          </a:p>
          <a:p>
            <a:pPr eaLnBrk="1" hangingPunct="1"/>
            <a:r>
              <a:rPr lang="cs-CZ" smtClean="0"/>
              <a:t>vybrané v PDF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i komerční (od 2010)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smtClean="0">
                <a:solidFill>
                  <a:srgbClr val="FFFF00"/>
                </a:solidFill>
              </a:rPr>
              <a:t>Zdroje šedé literatury</a:t>
            </a:r>
            <a:endParaRPr lang="uk-UA" sz="7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hlinkClick r:id="rId2"/>
              </a:rPr>
              <a:t>Google Scholar</a:t>
            </a:r>
            <a:endParaRPr lang="cs-CZ" sz="32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volně dostupná služba</a:t>
            </a:r>
          </a:p>
          <a:p>
            <a:pPr eaLnBrk="1" hangingPunct="1"/>
            <a:r>
              <a:rPr lang="cs-CZ" smtClean="0"/>
              <a:t>vznik v roce 2004</a:t>
            </a:r>
          </a:p>
          <a:p>
            <a:pPr eaLnBrk="1" hangingPunct="1"/>
            <a:r>
              <a:rPr lang="cs-CZ" smtClean="0"/>
              <a:t>vyhledávání volné odborné literatury</a:t>
            </a:r>
          </a:p>
          <a:p>
            <a:pPr lvl="1" eaLnBrk="1" hangingPunct="1"/>
            <a:r>
              <a:rPr lang="cs-CZ" smtClean="0"/>
              <a:t>od roku 2006 i komerční vydavatelé</a:t>
            </a:r>
          </a:p>
          <a:p>
            <a:pPr eaLnBrk="1" hangingPunct="1"/>
            <a:r>
              <a:rPr lang="cs-CZ" smtClean="0"/>
              <a:t>orientace na „peer-reviewed“ články</a:t>
            </a:r>
          </a:p>
          <a:p>
            <a:pPr eaLnBrk="1" hangingPunct="1"/>
            <a:r>
              <a:rPr lang="cs-CZ" smtClean="0"/>
              <a:t>odkazy na FT, spolupráce s linkovacími nástroji (např. SFX)</a:t>
            </a:r>
          </a:p>
          <a:p>
            <a:pPr eaLnBrk="1" hangingPunct="1"/>
            <a:r>
              <a:rPr lang="cs-CZ" smtClean="0"/>
              <a:t>sledování citací, podobné články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404813"/>
            <a:ext cx="28797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Google Scholar – ukázka rozhraní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819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25" y="1196975"/>
            <a:ext cx="8172450" cy="371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hlinkClick r:id="rId2"/>
              </a:rPr>
              <a:t>Scirus.com</a:t>
            </a:r>
            <a:endParaRPr lang="cs-CZ" sz="32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vyhledávání odborné literatury</a:t>
            </a:r>
          </a:p>
          <a:p>
            <a:pPr eaLnBrk="1" hangingPunct="1"/>
            <a:r>
              <a:rPr lang="en-US" smtClean="0"/>
              <a:t>&gt;350mil. </a:t>
            </a:r>
            <a:r>
              <a:rPr lang="cs-CZ" smtClean="0"/>
              <a:t>záznamů</a:t>
            </a:r>
          </a:p>
          <a:p>
            <a:pPr eaLnBrk="1" hangingPunct="1"/>
            <a:r>
              <a:rPr lang="cs-CZ" smtClean="0"/>
              <a:t>indexace webů škol a institucí, které vytvářejí odborný obsah (např. vydavatelé časopisů, producenti DB)</a:t>
            </a:r>
          </a:p>
          <a:p>
            <a:pPr eaLnBrk="1" hangingPunct="1"/>
            <a:r>
              <a:rPr lang="cs-CZ" smtClean="0"/>
              <a:t>html, pdf, ppt</a:t>
            </a:r>
          </a:p>
          <a:p>
            <a:pPr eaLnBrk="1" hangingPunct="1"/>
            <a:r>
              <a:rPr lang="cs-CZ" smtClean="0"/>
              <a:t>filtrování výsledků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hlinkClick r:id="rId2"/>
              </a:rPr>
              <a:t>Theses.cz</a:t>
            </a:r>
            <a:endParaRPr lang="cs-CZ" sz="32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národní registr závěrečných prací</a:t>
            </a:r>
          </a:p>
          <a:p>
            <a:pPr eaLnBrk="1" hangingPunct="1"/>
            <a:r>
              <a:rPr lang="cs-CZ" smtClean="0"/>
              <a:t>původně jako systém pro odhalování plagiátů</a:t>
            </a:r>
          </a:p>
          <a:p>
            <a:pPr eaLnBrk="1" hangingPunct="1"/>
            <a:r>
              <a:rPr lang="cs-CZ" smtClean="0"/>
              <a:t>spravuje MU</a:t>
            </a:r>
          </a:p>
          <a:p>
            <a:pPr eaLnBrk="1" hangingPunct="1"/>
            <a:r>
              <a:rPr lang="cs-CZ" smtClean="0"/>
              <a:t>Centralizovaný rozvojový projekt MŠMT C1/2008</a:t>
            </a:r>
          </a:p>
          <a:p>
            <a:pPr lvl="1" eaLnBrk="1" hangingPunct="1"/>
            <a:r>
              <a:rPr lang="cs-CZ" smtClean="0"/>
              <a:t>MU ve spolupráci s VŠE, </a:t>
            </a:r>
            <a:r>
              <a:rPr lang="cs-CZ" smtClean="0">
                <a:hlinkClick r:id="rId3"/>
              </a:rPr>
              <a:t>Komise e-VŠKP</a:t>
            </a:r>
            <a:r>
              <a:rPr lang="cs-CZ" smtClean="0"/>
              <a:t> + zapojené školy</a:t>
            </a:r>
          </a:p>
          <a:p>
            <a:pPr eaLnBrk="1" hangingPunct="1"/>
            <a:r>
              <a:rPr lang="cs-CZ" smtClean="0"/>
              <a:t>dnes 23 škol (nejen z ČR)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dirty="0" smtClean="0">
                <a:hlinkClick r:id="rId2"/>
              </a:rPr>
              <a:t>NDLTD</a:t>
            </a:r>
            <a:endParaRPr lang="cs-CZ" sz="3200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mtClean="0"/>
              <a:t>Networked Digital Library of Theses and Dissertations</a:t>
            </a:r>
          </a:p>
          <a:p>
            <a:pPr eaLnBrk="1" hangingPunct="1">
              <a:lnSpc>
                <a:spcPct val="110000"/>
              </a:lnSpc>
            </a:pPr>
            <a:r>
              <a:rPr lang="cs-CZ" smtClean="0"/>
              <a:t>mezinárodní organizace</a:t>
            </a:r>
          </a:p>
          <a:p>
            <a:pPr eaLnBrk="1" hangingPunct="1">
              <a:lnSpc>
                <a:spcPct val="110000"/>
              </a:lnSpc>
            </a:pPr>
            <a:r>
              <a:rPr lang="cs-CZ" smtClean="0"/>
              <a:t>vznik USA 1987</a:t>
            </a:r>
          </a:p>
          <a:p>
            <a:pPr eaLnBrk="1" hangingPunct="1">
              <a:lnSpc>
                <a:spcPct val="110000"/>
              </a:lnSpc>
            </a:pPr>
            <a:r>
              <a:rPr lang="cs-CZ" smtClean="0"/>
              <a:t>zabývá se problematikou (e-)VŠKP</a:t>
            </a:r>
          </a:p>
          <a:p>
            <a:pPr eaLnBrk="1" hangingPunct="1">
              <a:lnSpc>
                <a:spcPct val="110000"/>
              </a:lnSpc>
            </a:pPr>
            <a:r>
              <a:rPr lang="cs-CZ" smtClean="0"/>
              <a:t>vytváření, využívání, ochrana VŠKP</a:t>
            </a:r>
          </a:p>
          <a:p>
            <a:pPr eaLnBrk="1" hangingPunct="1">
              <a:lnSpc>
                <a:spcPct val="110000"/>
              </a:lnSpc>
            </a:pPr>
            <a:r>
              <a:rPr lang="cs-CZ" smtClean="0"/>
              <a:t>tištěné i elektronické</a:t>
            </a:r>
          </a:p>
          <a:p>
            <a:pPr eaLnBrk="1" hangingPunct="1">
              <a:lnSpc>
                <a:spcPct val="110000"/>
              </a:lnSpc>
            </a:pPr>
            <a:r>
              <a:rPr lang="cs-CZ" smtClean="0">
                <a:hlinkClick r:id="rId3"/>
              </a:rPr>
              <a:t>databáze e-VŠKP</a:t>
            </a:r>
            <a:r>
              <a:rPr lang="cs-CZ" smtClean="0"/>
              <a:t> - Scirus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Ohio </a:t>
            </a:r>
            <a:r>
              <a:rPr lang="cs-CZ" smtClean="0">
                <a:sym typeface="Wingdings" panose="05000000000000000000" pitchFamily="2" charset="2"/>
              </a:rPr>
              <a:t> USA  mezinárodní působnost (</a:t>
            </a:r>
            <a:r>
              <a:rPr lang="en-US" smtClean="0">
                <a:sym typeface="Wingdings" panose="05000000000000000000" pitchFamily="2" charset="2"/>
              </a:rPr>
              <a:t>&gt;80</a:t>
            </a:r>
            <a:r>
              <a:rPr lang="cs-CZ" smtClean="0">
                <a:sym typeface="Wingdings" panose="05000000000000000000" pitchFamily="2" charset="2"/>
              </a:rPr>
              <a:t> institucí</a:t>
            </a:r>
            <a:r>
              <a:rPr lang="en-US" smtClean="0">
                <a:sym typeface="Wingdings" panose="05000000000000000000" pitchFamily="2" charset="2"/>
              </a:rPr>
              <a:t>, konzorcia, jednotlivci</a:t>
            </a:r>
            <a:r>
              <a:rPr lang="cs-CZ" smtClean="0">
                <a:sym typeface="Wingdings" panose="05000000000000000000" pitchFamily="2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dirty="0" smtClean="0">
                <a:hlinkClick r:id="rId2"/>
              </a:rPr>
              <a:t>Open</a:t>
            </a:r>
            <a:r>
              <a:rPr lang="en-US" sz="3200" dirty="0" smtClean="0">
                <a:hlinkClick r:id="rId2"/>
              </a:rPr>
              <a:t> </a:t>
            </a:r>
            <a:r>
              <a:rPr lang="cs-CZ" sz="3200" dirty="0" err="1" smtClean="0">
                <a:hlinkClick r:id="rId2"/>
              </a:rPr>
              <a:t>Grey</a:t>
            </a:r>
            <a:endParaRPr lang="cs-CZ" sz="32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info o šedé literatuře v Evropě</a:t>
            </a:r>
          </a:p>
          <a:p>
            <a:pPr eaLnBrk="1" hangingPunct="1"/>
            <a:r>
              <a:rPr lang="cs-CZ" smtClean="0"/>
              <a:t>do roku 2005 OpenSigle</a:t>
            </a:r>
          </a:p>
          <a:p>
            <a:pPr eaLnBrk="1" hangingPunct="1"/>
            <a:r>
              <a:rPr lang="en-US" smtClean="0"/>
              <a:t>&gt;830</a:t>
            </a:r>
            <a:r>
              <a:rPr lang="cs-CZ" smtClean="0"/>
              <a:t>.000 záznamů</a:t>
            </a:r>
          </a:p>
          <a:p>
            <a:pPr eaLnBrk="1" hangingPunct="1"/>
            <a:r>
              <a:rPr lang="cs-CZ" smtClean="0"/>
              <a:t>pokrytí: </a:t>
            </a:r>
          </a:p>
          <a:p>
            <a:pPr lvl="1" eaLnBrk="1" hangingPunct="1"/>
            <a:r>
              <a:rPr lang="cs-CZ" smtClean="0"/>
              <a:t>ekonomika, společenské vědy (29 %), přírodní vědy (26 %), technika (31 %), biologie a lékařství (14 %) </a:t>
            </a:r>
          </a:p>
          <a:p>
            <a:pPr eaLnBrk="1" hangingPunct="1"/>
            <a:r>
              <a:rPr lang="cs-CZ" smtClean="0"/>
              <a:t>v ČR správcem NTK v Praze</a:t>
            </a:r>
          </a:p>
        </p:txBody>
      </p:sp>
      <p:pic>
        <p:nvPicPr>
          <p:cNvPr id="25606" name="Picture 6" descr="OpenGr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115888"/>
            <a:ext cx="1584325" cy="120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Kramerius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open source, možná správa </a:t>
            </a:r>
            <a:r>
              <a:rPr lang="cs-CZ" dirty="0" err="1" smtClean="0"/>
              <a:t>Incad</a:t>
            </a:r>
            <a:endParaRPr lang="cs-CZ" dirty="0" smtClean="0"/>
          </a:p>
          <a:p>
            <a:r>
              <a:rPr lang="cs-CZ" dirty="0" smtClean="0"/>
              <a:t>zpřístupňování </a:t>
            </a:r>
            <a:r>
              <a:rPr lang="cs-CZ" dirty="0" err="1" smtClean="0"/>
              <a:t>digit</a:t>
            </a:r>
            <a:r>
              <a:rPr lang="cs-CZ" dirty="0" smtClean="0"/>
              <a:t>. dokumentů</a:t>
            </a:r>
          </a:p>
          <a:p>
            <a:r>
              <a:rPr lang="cs-CZ" dirty="0" smtClean="0"/>
              <a:t>verze 4</a:t>
            </a:r>
          </a:p>
          <a:p>
            <a:r>
              <a:rPr lang="cs-CZ" dirty="0" smtClean="0"/>
              <a:t>založeno na systému FEDORA</a:t>
            </a:r>
          </a:p>
          <a:p>
            <a:r>
              <a:rPr lang="cs-CZ" dirty="0" smtClean="0"/>
              <a:t>vyvíjí KN AV ČR, NK, MZK, NTK, NLK + </a:t>
            </a:r>
            <a:r>
              <a:rPr lang="cs-CZ" dirty="0" err="1" smtClean="0"/>
              <a:t>Incad</a:t>
            </a:r>
            <a:endParaRPr lang="cs-CZ" dirty="0" smtClean="0"/>
          </a:p>
          <a:p>
            <a:r>
              <a:rPr lang="cs-CZ" dirty="0" smtClean="0"/>
              <a:t>vhodné pro výstupy digitalizace</a:t>
            </a:r>
          </a:p>
          <a:p>
            <a:pPr lvl="1"/>
            <a:r>
              <a:rPr lang="cs-CZ" dirty="0" smtClean="0"/>
              <a:t>monografie a periodika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7861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Open Grey</a:t>
            </a:r>
            <a:endParaRPr lang="cs-CZ" sz="3200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829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125538"/>
            <a:ext cx="7921625" cy="617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Dal</a:t>
            </a:r>
            <a:r>
              <a:rPr lang="cs-CZ" sz="3200" smtClean="0"/>
              <a:t>ší</a:t>
            </a:r>
            <a:r>
              <a:rPr lang="en-US" sz="3200" smtClean="0"/>
              <a:t> </a:t>
            </a:r>
            <a:r>
              <a:rPr lang="cs-CZ" sz="3200" smtClean="0"/>
              <a:t>z</a:t>
            </a:r>
            <a:r>
              <a:rPr lang="en-US" sz="3200" smtClean="0"/>
              <a:t>ahrani</a:t>
            </a:r>
            <a:r>
              <a:rPr lang="cs-CZ" sz="3200" smtClean="0"/>
              <a:t>ční</a:t>
            </a:r>
            <a:r>
              <a:rPr lang="en-US" sz="3200" smtClean="0"/>
              <a:t> projekt</a:t>
            </a:r>
            <a:r>
              <a:rPr lang="cs-CZ" sz="3200" smtClean="0"/>
              <a:t>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hlinkClick r:id="rId2"/>
              </a:rPr>
              <a:t>Dissonline.de</a:t>
            </a:r>
            <a:r>
              <a:rPr lang="cs-CZ" smtClean="0"/>
              <a:t> (GER)</a:t>
            </a:r>
            <a:endParaRPr lang="en-US" smtClean="0"/>
          </a:p>
          <a:p>
            <a:pPr eaLnBrk="1" hangingPunct="1"/>
            <a:r>
              <a:rPr lang="cs-CZ" smtClean="0">
                <a:hlinkClick r:id="rId3"/>
              </a:rPr>
              <a:t>Cyberthesis.org</a:t>
            </a:r>
            <a:r>
              <a:rPr lang="cs-CZ" smtClean="0"/>
              <a:t> (FRA)</a:t>
            </a:r>
          </a:p>
          <a:p>
            <a:pPr eaLnBrk="1" hangingPunct="1"/>
            <a:r>
              <a:rPr lang="cs-CZ" smtClean="0">
                <a:hlinkClick r:id="rId4" tooltip="TDX"/>
              </a:rPr>
              <a:t>TDX</a:t>
            </a:r>
            <a:r>
              <a:rPr lang="cs-CZ" smtClean="0"/>
              <a:t> (SPA)</a:t>
            </a:r>
          </a:p>
          <a:p>
            <a:pPr eaLnBrk="1" hangingPunct="1"/>
            <a:r>
              <a:rPr lang="cs-CZ" smtClean="0">
                <a:hlinkClick r:id="rId5"/>
              </a:rPr>
              <a:t>EDT.sk</a:t>
            </a:r>
            <a:r>
              <a:rPr lang="cs-CZ" smtClean="0"/>
              <a:t> (SVK)</a:t>
            </a:r>
          </a:p>
          <a:p>
            <a:pPr eaLnBrk="1" hangingPunct="1"/>
            <a:r>
              <a:rPr lang="cs-CZ" smtClean="0">
                <a:hlinkClick r:id="rId6" tooltip="ADT"/>
              </a:rPr>
              <a:t>ADT (Australian Digital Theses)</a:t>
            </a:r>
            <a:r>
              <a:rPr lang="cs-CZ" smtClean="0"/>
              <a:t> - portál závěrečných prací 30-ti australských univerzit </a:t>
            </a:r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Komerční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ProQuest Digital Dissertations</a:t>
            </a:r>
          </a:p>
          <a:p>
            <a:pPr lvl="1" eaLnBrk="1" hangingPunct="1"/>
            <a:r>
              <a:rPr lang="en-US" smtClean="0"/>
              <a:t>&gt;</a:t>
            </a:r>
            <a:r>
              <a:rPr lang="cs-CZ" smtClean="0"/>
              <a:t>1,5 mil. prací</a:t>
            </a:r>
            <a:endParaRPr lang="en-US" smtClean="0"/>
          </a:p>
          <a:p>
            <a:pPr lvl="1" eaLnBrk="1" hangingPunct="1"/>
            <a:r>
              <a:rPr lang="en-US" smtClean="0"/>
              <a:t>&gt;</a:t>
            </a:r>
            <a:r>
              <a:rPr lang="cs-CZ" smtClean="0"/>
              <a:t>1.000 univerzit</a:t>
            </a:r>
            <a:endParaRPr lang="en-US" smtClean="0"/>
          </a:p>
          <a:p>
            <a:pPr lvl="1" eaLnBrk="1" hangingPunct="1"/>
            <a:r>
              <a:rPr lang="cs-CZ" smtClean="0"/>
              <a:t>od 1861 do </a:t>
            </a:r>
            <a:r>
              <a:rPr lang="en-US" smtClean="0"/>
              <a:t>sou</a:t>
            </a:r>
            <a:r>
              <a:rPr lang="cs-CZ" smtClean="0"/>
              <a:t>č</a:t>
            </a:r>
            <a:r>
              <a:rPr lang="en-US" smtClean="0"/>
              <a:t>asnosti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sz="3200" smtClean="0"/>
              <a:t>Závěr</a:t>
            </a:r>
            <a:endParaRPr lang="en-US" sz="3200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b="1" smtClean="0"/>
              <a:t>Děkuji Vám za pozornost</a:t>
            </a:r>
            <a:endParaRPr lang="en-US" b="1" smtClean="0"/>
          </a:p>
        </p:txBody>
      </p:sp>
      <p:pic>
        <p:nvPicPr>
          <p:cNvPr id="77828" name="Picture 8" descr="billboard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77829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 dirty="0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 dirty="0" smtClean="0">
                <a:latin typeface="Verdana" panose="020B0604030504040204" pitchFamily="34" charset="0"/>
              </a:rPr>
              <a:t>krcal@phil.muni.cz</a:t>
            </a:r>
            <a:endParaRPr lang="cs-CZ" sz="2000" b="1" dirty="0">
              <a:latin typeface="Verdana" panose="020B0604030504040204" pitchFamily="34" charset="0"/>
            </a:endParaRPr>
          </a:p>
        </p:txBody>
      </p:sp>
      <p:pic>
        <p:nvPicPr>
          <p:cNvPr id="77830" name="Picture 6" descr="OPVK_MU_rg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663" y="115888"/>
            <a:ext cx="6135687" cy="117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E</a:t>
            </a:r>
            <a:r>
              <a:rPr lang="cs-CZ" dirty="0" smtClean="0">
                <a:hlinkClick r:id="rId2"/>
              </a:rPr>
              <a:t>prints.org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open source</a:t>
            </a:r>
          </a:p>
          <a:p>
            <a:r>
              <a:rPr lang="cs-CZ" dirty="0" smtClean="0"/>
              <a:t>digitální knihovna</a:t>
            </a:r>
          </a:p>
          <a:p>
            <a:r>
              <a:rPr lang="cs-CZ" dirty="0" smtClean="0"/>
              <a:t>primárně určen pro:</a:t>
            </a:r>
          </a:p>
          <a:p>
            <a:pPr lvl="1"/>
            <a:r>
              <a:rPr lang="cs-CZ" dirty="0" err="1" smtClean="0"/>
              <a:t>instucionálné</a:t>
            </a:r>
            <a:r>
              <a:rPr lang="cs-CZ" dirty="0" smtClean="0"/>
              <a:t> </a:t>
            </a:r>
            <a:r>
              <a:rPr lang="cs-CZ" dirty="0" err="1" smtClean="0"/>
              <a:t>repozitáře</a:t>
            </a:r>
            <a:endParaRPr lang="cs-CZ" dirty="0" smtClean="0"/>
          </a:p>
          <a:p>
            <a:pPr lvl="1"/>
            <a:r>
              <a:rPr lang="cs-CZ" dirty="0" smtClean="0"/>
              <a:t>vědecké časopisy, diplomové práce,…</a:t>
            </a:r>
          </a:p>
          <a:p>
            <a:r>
              <a:rPr lang="cs-CZ" dirty="0" smtClean="0"/>
              <a:t>podpora OAI-PMH</a:t>
            </a:r>
          </a:p>
          <a:p>
            <a:r>
              <a:rPr lang="cs-CZ" dirty="0" smtClean="0"/>
              <a:t>vyvíjí </a:t>
            </a:r>
            <a:r>
              <a:rPr lang="en-US" dirty="0" smtClean="0">
                <a:hlinkClick r:id="rId3" tooltip="University of Southampton School of Electronics and Computer Science"/>
              </a:rPr>
              <a:t>University of Southampton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demoverze</a:t>
            </a:r>
            <a:endParaRPr lang="cs-CZ" dirty="0"/>
          </a:p>
        </p:txBody>
      </p:sp>
      <p:pic>
        <p:nvPicPr>
          <p:cNvPr id="91138" name="Picture 2" descr="https://encrypted-tbn0.gstatic.com/images?q=tbn:ANd9GcQj6qDsbOCgBx1VWGIHJ9pOqDlkFFBKrWOb97O2QCYgyIKxFgW9T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16633"/>
            <a:ext cx="2097038" cy="997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645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DigiTool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komerční řešení Exlibris</a:t>
            </a:r>
          </a:p>
          <a:p>
            <a:r>
              <a:rPr lang="cs-CZ" dirty="0" smtClean="0"/>
              <a:t>digitální </a:t>
            </a:r>
            <a:r>
              <a:rPr lang="cs-CZ" dirty="0" err="1" smtClean="0"/>
              <a:t>repozitář</a:t>
            </a:r>
            <a:endParaRPr lang="cs-CZ" dirty="0" smtClean="0"/>
          </a:p>
          <a:p>
            <a:r>
              <a:rPr lang="cs-CZ" dirty="0" smtClean="0"/>
              <a:t>využití zejména v akademických knihovnách</a:t>
            </a:r>
          </a:p>
          <a:p>
            <a:r>
              <a:rPr lang="cs-CZ" dirty="0" smtClean="0"/>
              <a:t>u nás využívá např. </a:t>
            </a:r>
            <a:r>
              <a:rPr lang="cs-CZ" dirty="0" smtClean="0">
                <a:hlinkClick r:id="rId3" action="ppaction://hlinkfile"/>
              </a:rPr>
              <a:t>UK</a:t>
            </a:r>
            <a:endParaRPr lang="cs-CZ" dirty="0"/>
          </a:p>
        </p:txBody>
      </p:sp>
      <p:pic>
        <p:nvPicPr>
          <p:cNvPr id="90114" name="Picture 2" descr="DigiToo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36636"/>
            <a:ext cx="3514725" cy="60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850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Fedora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open source</a:t>
            </a:r>
          </a:p>
          <a:p>
            <a:r>
              <a:rPr lang="cs-CZ" dirty="0" smtClean="0"/>
              <a:t>SW digitální knihovny</a:t>
            </a:r>
          </a:p>
          <a:p>
            <a:r>
              <a:rPr lang="cs-CZ" dirty="0" smtClean="0"/>
              <a:t>v zahraničí rozšířeno</a:t>
            </a:r>
          </a:p>
          <a:p>
            <a:r>
              <a:rPr lang="cs-CZ" dirty="0" smtClean="0"/>
              <a:t>modulární a flexibilní</a:t>
            </a:r>
          </a:p>
          <a:p>
            <a:pPr lvl="1"/>
            <a:r>
              <a:rPr lang="cs-CZ" dirty="0" smtClean="0"/>
              <a:t>pro různé instituce</a:t>
            </a:r>
          </a:p>
          <a:p>
            <a:pPr lvl="1"/>
            <a:r>
              <a:rPr lang="cs-CZ" dirty="0" smtClean="0"/>
              <a:t>knihovny, muzea, archivy, vydavatelství, výzkumné instituce,…</a:t>
            </a:r>
          </a:p>
          <a:p>
            <a:pPr lvl="1"/>
            <a:r>
              <a:rPr lang="cs-CZ" dirty="0" smtClean="0"/>
              <a:t>lze přizpůsobovat dle potřeb instituce</a:t>
            </a:r>
          </a:p>
          <a:p>
            <a:pPr lvl="1"/>
            <a:r>
              <a:rPr lang="cs-CZ" dirty="0" smtClean="0"/>
              <a:t>pro velké i malé projekty</a:t>
            </a:r>
            <a:endParaRPr lang="cs-CZ" dirty="0"/>
          </a:p>
        </p:txBody>
      </p:sp>
      <p:pic>
        <p:nvPicPr>
          <p:cNvPr id="89090" name="Picture 2" descr="http://www.fedora-commons.org/portal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8599"/>
            <a:ext cx="4381500" cy="75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1742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Greenstone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vyvíjí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University of Waikato</a:t>
            </a:r>
            <a:r>
              <a:rPr lang="cs-CZ" dirty="0"/>
              <a:t> </a:t>
            </a:r>
            <a:r>
              <a:rPr lang="cs-CZ" dirty="0" smtClean="0"/>
              <a:t>pro projekt </a:t>
            </a:r>
            <a:r>
              <a:rPr lang="cs-CZ" dirty="0" smtClean="0"/>
              <a:t> </a:t>
            </a:r>
            <a:r>
              <a:rPr lang="en-US" dirty="0" smtClean="0">
                <a:hlinkClick r:id="rId3"/>
              </a:rPr>
              <a:t>New Zealand Digital Library Project</a:t>
            </a:r>
            <a:endParaRPr lang="cs-CZ" dirty="0"/>
          </a:p>
          <a:p>
            <a:pPr eaLnBrk="1" hangingPunct="1"/>
            <a:r>
              <a:rPr lang="cs-CZ" dirty="0" smtClean="0">
                <a:solidFill>
                  <a:schemeClr val="tx2"/>
                </a:solidFill>
              </a:rPr>
              <a:t>na distribuci se podílí UNESCO</a:t>
            </a:r>
          </a:p>
          <a:p>
            <a:pPr eaLnBrk="1" hangingPunct="1"/>
            <a:r>
              <a:rPr lang="cs-CZ" dirty="0" smtClean="0">
                <a:solidFill>
                  <a:schemeClr val="tx2"/>
                </a:solidFill>
              </a:rPr>
              <a:t>open source</a:t>
            </a:r>
          </a:p>
          <a:p>
            <a:pPr eaLnBrk="1" hangingPunct="1"/>
            <a:r>
              <a:rPr lang="cs-CZ" dirty="0" smtClean="0">
                <a:solidFill>
                  <a:schemeClr val="tx2"/>
                </a:solidFill>
              </a:rPr>
              <a:t>instalace:</a:t>
            </a:r>
          </a:p>
          <a:p>
            <a:pPr lvl="1" eaLnBrk="1" hangingPunct="1"/>
            <a:r>
              <a:rPr lang="cs-CZ" dirty="0" smtClean="0">
                <a:solidFill>
                  <a:schemeClr val="tx2"/>
                </a:solidFill>
              </a:rPr>
              <a:t>NZ, Jižní Amerika,</a:t>
            </a:r>
            <a:r>
              <a:rPr lang="cs-CZ" dirty="0" smtClean="0">
                <a:solidFill>
                  <a:schemeClr val="tx2"/>
                </a:solidFill>
              </a:rPr>
              <a:t> Čína, Rusko, Kazachstán,…</a:t>
            </a:r>
          </a:p>
        </p:txBody>
      </p:sp>
    </p:spTree>
    <p:extLst>
      <p:ext uri="{BB962C8B-B14F-4D97-AF65-F5344CB8AC3E}">
        <p14:creationId xmlns:p14="http://schemas.microsoft.com/office/powerpoint/2010/main" val="4091250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smtClean="0">
                <a:solidFill>
                  <a:srgbClr val="FFFF00"/>
                </a:solidFill>
              </a:rPr>
              <a:t>Digitální knihovny</a:t>
            </a:r>
            <a:br>
              <a:rPr lang="cs-CZ" sz="7200" smtClean="0">
                <a:solidFill>
                  <a:srgbClr val="FFFF00"/>
                </a:solidFill>
              </a:rPr>
            </a:br>
            <a:r>
              <a:rPr lang="cs-CZ" sz="7200" smtClean="0">
                <a:solidFill>
                  <a:srgbClr val="FFFF00"/>
                </a:solidFill>
              </a:rPr>
              <a:t>v praxi</a:t>
            </a:r>
            <a:endParaRPr lang="uk-UA" sz="7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3630</TotalTime>
  <Words>1340</Words>
  <Application>Microsoft Office PowerPoint</Application>
  <PresentationFormat>Předvádění na obrazovce (4:3)</PresentationFormat>
  <Paragraphs>276</Paragraphs>
  <Slides>43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Tahoma</vt:lpstr>
      <vt:lpstr>Verdana</vt:lpstr>
      <vt:lpstr>Wingdings</vt:lpstr>
      <vt:lpstr>template</vt:lpstr>
      <vt:lpstr>Elektronické informační zdroje (VIKBA25)</vt:lpstr>
      <vt:lpstr>Obsah hodiny</vt:lpstr>
      <vt:lpstr>DSpace</vt:lpstr>
      <vt:lpstr>Kramerius</vt:lpstr>
      <vt:lpstr>Eprints.org</vt:lpstr>
      <vt:lpstr>DigiTool</vt:lpstr>
      <vt:lpstr>Fedora</vt:lpstr>
      <vt:lpstr>Greenstone</vt:lpstr>
      <vt:lpstr>Digitální knihovny v praxi</vt:lpstr>
      <vt:lpstr>Google Books</vt:lpstr>
      <vt:lpstr>Google Books</vt:lpstr>
      <vt:lpstr>Projekt Gutenberg</vt:lpstr>
      <vt:lpstr>Projekt Gutenberg</vt:lpstr>
      <vt:lpstr>Gallica</vt:lpstr>
      <vt:lpstr>Deutsche Digitale Bibliothek</vt:lpstr>
      <vt:lpstr>Europeana</vt:lpstr>
      <vt:lpstr>Europeana</vt:lpstr>
      <vt:lpstr>World Digital Library</vt:lpstr>
      <vt:lpstr>Manuscriptorium</vt:lpstr>
      <vt:lpstr>Kramerius</vt:lpstr>
      <vt:lpstr>Národní digitální knihovna</vt:lpstr>
      <vt:lpstr>Digitální knihovna AV ČR</vt:lpstr>
      <vt:lpstr>Repozitář.cz</vt:lpstr>
      <vt:lpstr>Česká elektronická knihovna</vt:lpstr>
      <vt:lpstr>Společná česko - slovenská digitální parlamentní knihovna</vt:lpstr>
      <vt:lpstr>Visegrad Digital Parliamentary Library+</vt:lpstr>
      <vt:lpstr>Digitální knihovna infovědy</vt:lpstr>
      <vt:lpstr>e-LIS</vt:lpstr>
      <vt:lpstr>DLIST</vt:lpstr>
      <vt:lpstr>Další portály LIS</vt:lpstr>
      <vt:lpstr>České knihy volných autorů</vt:lpstr>
      <vt:lpstr>PalmKnihy</vt:lpstr>
      <vt:lpstr>Zdroje šedé literatury</vt:lpstr>
      <vt:lpstr>Google Scholar</vt:lpstr>
      <vt:lpstr>Google Scholar – ukázka rozhraní</vt:lpstr>
      <vt:lpstr>Scirus.com</vt:lpstr>
      <vt:lpstr>Theses.cz</vt:lpstr>
      <vt:lpstr>NDLTD</vt:lpstr>
      <vt:lpstr>Open Grey</vt:lpstr>
      <vt:lpstr>Open Grey</vt:lpstr>
      <vt:lpstr>Další zahraniční projekty</vt:lpstr>
      <vt:lpstr>Komerční</vt:lpstr>
      <vt:lpstr>Závěr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244</cp:revision>
  <dcterms:created xsi:type="dcterms:W3CDTF">2008-06-02T21:04:14Z</dcterms:created>
  <dcterms:modified xsi:type="dcterms:W3CDTF">2013-10-24T11:40:49Z</dcterms:modified>
</cp:coreProperties>
</file>