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376" r:id="rId2"/>
    <p:sldId id="383" r:id="rId3"/>
    <p:sldId id="379" r:id="rId4"/>
    <p:sldId id="377" r:id="rId5"/>
    <p:sldId id="380" r:id="rId6"/>
    <p:sldId id="384" r:id="rId7"/>
    <p:sldId id="381" r:id="rId8"/>
    <p:sldId id="382" r:id="rId9"/>
    <p:sldId id="324" r:id="rId10"/>
    <p:sldId id="350" r:id="rId11"/>
    <p:sldId id="351" r:id="rId12"/>
    <p:sldId id="352" r:id="rId13"/>
    <p:sldId id="353" r:id="rId14"/>
    <p:sldId id="354" r:id="rId15"/>
    <p:sldId id="371" r:id="rId16"/>
    <p:sldId id="355" r:id="rId17"/>
    <p:sldId id="356" r:id="rId18"/>
    <p:sldId id="357" r:id="rId19"/>
    <p:sldId id="358" r:id="rId20"/>
    <p:sldId id="361" r:id="rId21"/>
    <p:sldId id="362" r:id="rId22"/>
    <p:sldId id="365" r:id="rId23"/>
    <p:sldId id="366" r:id="rId24"/>
    <p:sldId id="368" r:id="rId25"/>
    <p:sldId id="369" r:id="rId26"/>
    <p:sldId id="370" r:id="rId27"/>
    <p:sldId id="367" r:id="rId28"/>
    <p:sldId id="363" r:id="rId29"/>
    <p:sldId id="360" r:id="rId30"/>
    <p:sldId id="372" r:id="rId31"/>
    <p:sldId id="364" r:id="rId32"/>
    <p:sldId id="373" r:id="rId33"/>
    <p:sldId id="359" r:id="rId34"/>
    <p:sldId id="374" r:id="rId35"/>
    <p:sldId id="375" r:id="rId3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0" autoAdjust="0"/>
    <p:restoredTop sz="94660" autoAdjust="0"/>
  </p:normalViewPr>
  <p:slideViewPr>
    <p:cSldViewPr>
      <p:cViewPr varScale="1">
        <p:scale>
          <a:sx n="74" d="100"/>
          <a:sy n="74" d="100"/>
        </p:scale>
        <p:origin x="13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9</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35</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042988" y="1196975"/>
            <a:ext cx="3811587" cy="547211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5006975" y="1196975"/>
            <a:ext cx="3813175" cy="26590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5006975" y="4008438"/>
            <a:ext cx="3813175" cy="266065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quarter" idx="1"/>
          </p:nvPr>
        </p:nvSpPr>
        <p:spPr>
          <a:xfrm>
            <a:off x="457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half" idx="3"/>
          </p:nvPr>
        </p:nvSpPr>
        <p:spPr>
          <a:xfrm>
            <a:off x="457200" y="3938588"/>
            <a:ext cx="8229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31.10.2013</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4725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Klepnutím lze upravit styly předlohy textu.</a:t>
            </a:r>
          </a:p>
          <a:p>
            <a:pPr lvl="1"/>
            <a:r>
              <a:rPr lang="ru-RU" smtClean="0"/>
              <a:t>Druhá úroveň</a:t>
            </a:r>
          </a:p>
          <a:p>
            <a:pPr lvl="2"/>
            <a:r>
              <a:rPr lang="ru-RU" smtClean="0"/>
              <a:t>Třetí úroveň</a:t>
            </a:r>
          </a:p>
          <a:p>
            <a:pPr lvl="3"/>
            <a:r>
              <a:rPr lang="ru-RU" smtClean="0"/>
              <a:t>Čtvrtá úroveň</a:t>
            </a:r>
          </a:p>
          <a:p>
            <a:pPr lvl="4"/>
            <a:r>
              <a:rPr lang="ru-RU" smtClean="0"/>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iming>
    <p:tnLst>
      <p:par>
        <p:cTn id="1" dur="indefinite" restart="never" nodeType="tmRoot"/>
      </p:par>
    </p:tnLst>
  </p:timing>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smtClean="0">
                <a:solidFill>
                  <a:srgbClr val="FFFF00"/>
                </a:solidFill>
              </a:rPr>
              <a:t>Elektronické informační zdroje (VIKBA25)</a:t>
            </a:r>
            <a:endParaRPr lang="uk-UA" sz="4800" smtClean="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smtClean="0">
                <a:solidFill>
                  <a:schemeClr val="bg1"/>
                </a:solidFill>
              </a:rPr>
              <a:t>Martin Krčál</a:t>
            </a:r>
            <a:endParaRPr lang="uk-UA" sz="2400" b="1" smtClean="0">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a:t>
            </a:r>
            <a:r>
              <a:rPr lang="cs-CZ" b="1" dirty="0" smtClean="0">
                <a:latin typeface="Tahoma" panose="020B0604030504040204" pitchFamily="34" charset="0"/>
              </a:rPr>
              <a:t>1. listopadu </a:t>
            </a:r>
            <a:r>
              <a:rPr lang="cs-CZ" b="1" dirty="0" smtClean="0">
                <a:latin typeface="Tahoma" panose="020B0604030504040204" pitchFamily="34" charset="0"/>
              </a:rPr>
              <a:t>2013</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57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a:solidFill>
                  <a:schemeClr val="bg1"/>
                </a:solidFill>
                <a:latin typeface="Verdana" panose="020B0604030504040204" pitchFamily="34" charset="0"/>
              </a:rPr>
              <a:t>6. </a:t>
            </a:r>
            <a:r>
              <a:rPr lang="cs-CZ" sz="2400" b="1" dirty="0" smtClean="0">
                <a:solidFill>
                  <a:schemeClr val="bg1"/>
                </a:solidFill>
                <a:latin typeface="Verdana" panose="020B0604030504040204" pitchFamily="34" charset="0"/>
              </a:rPr>
              <a:t>Proces vyhledávání a rešerše</a:t>
            </a:r>
            <a:endParaRPr lang="cs-CZ" sz="2400" b="1" dirty="0">
              <a:solidFill>
                <a:schemeClr val="bg1"/>
              </a:solidFill>
              <a:latin typeface="Verdana" panose="020B0604030504040204" pitchFamily="34" charset="0"/>
            </a:endParaRPr>
          </a:p>
        </p:txBody>
      </p:sp>
      <p:pic>
        <p:nvPicPr>
          <p:cNvPr id="79879" name="Picture 7" descr="OPVK_MU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5589588"/>
            <a:ext cx="5256212" cy="1004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smtClean="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smtClean="0"/>
              <a:t>Definice:</a:t>
            </a:r>
          </a:p>
          <a:p>
            <a:pPr lvl="1" eaLnBrk="1" hangingPunct="1">
              <a:lnSpc>
                <a:spcPct val="90000"/>
              </a:lnSpc>
            </a:pPr>
            <a:r>
              <a:rPr lang="cs-CZ" smtClean="0"/>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smtClean="0"/>
              <a:t>(zdroj TDKIV)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smtClean="0"/>
              <a:t>Co je rešerše?</a:t>
            </a:r>
          </a:p>
        </p:txBody>
      </p:sp>
      <p:sp>
        <p:nvSpPr>
          <p:cNvPr id="30723" name="Rectangle 3"/>
          <p:cNvSpPr>
            <a:spLocks noGrp="1" noChangeArrowheads="1"/>
          </p:cNvSpPr>
          <p:nvPr>
            <p:ph type="body" idx="1"/>
          </p:nvPr>
        </p:nvSpPr>
        <p:spPr/>
        <p:txBody>
          <a:bodyPr/>
          <a:lstStyle/>
          <a:p>
            <a:pPr eaLnBrk="1" hangingPunct="1"/>
            <a:r>
              <a:rPr lang="cs-CZ" smtClean="0"/>
              <a:t>soupis záznamů dokumentů</a:t>
            </a:r>
          </a:p>
          <a:p>
            <a:pPr eaLnBrk="1" hangingPunct="1">
              <a:buFontTx/>
              <a:buNone/>
            </a:pPr>
            <a:r>
              <a:rPr lang="cs-CZ" smtClean="0"/>
              <a:t>     x</a:t>
            </a:r>
          </a:p>
          <a:p>
            <a:pPr eaLnBrk="1" hangingPunct="1"/>
            <a:r>
              <a:rPr lang="cs-CZ" smtClean="0"/>
              <a:t>souhrn faktografických informací</a:t>
            </a:r>
          </a:p>
          <a:p>
            <a:pPr eaLnBrk="1" hangingPunct="1"/>
            <a:r>
              <a:rPr lang="cs-CZ" smtClean="0"/>
              <a:t>výběr dle věcných a formálních hledisek</a:t>
            </a:r>
          </a:p>
          <a:p>
            <a:pPr lvl="1" eaLnBrk="1" hangingPunct="1"/>
            <a:r>
              <a:rPr lang="cs-CZ" smtClean="0"/>
              <a:t>téma, jazyk, typ dokumentu, časové vymezení,…</a:t>
            </a:r>
          </a:p>
          <a:p>
            <a:pPr eaLnBrk="1" hangingPunct="1"/>
            <a:r>
              <a:rPr lang="cs-CZ" smtClean="0"/>
              <a:t>recherche (FRA) = vyhledávání, pátrání, výzkum, bádání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smtClean="0"/>
              <a:t>Dělení rešerše dle úplnosti</a:t>
            </a:r>
          </a:p>
        </p:txBody>
      </p:sp>
      <p:sp>
        <p:nvSpPr>
          <p:cNvPr id="31747" name="Rectangle 3"/>
          <p:cNvSpPr>
            <a:spLocks noGrp="1" noChangeArrowheads="1"/>
          </p:cNvSpPr>
          <p:nvPr>
            <p:ph type="body" idx="1"/>
          </p:nvPr>
        </p:nvSpPr>
        <p:spPr/>
        <p:txBody>
          <a:bodyPr/>
          <a:lstStyle/>
          <a:p>
            <a:pPr eaLnBrk="1" hangingPunct="1"/>
            <a:r>
              <a:rPr lang="cs-CZ" smtClean="0"/>
              <a:t>úplná</a:t>
            </a:r>
          </a:p>
          <a:p>
            <a:pPr lvl="1" eaLnBrk="1" hangingPunct="1"/>
            <a:r>
              <a:rPr lang="cs-CZ" smtClean="0"/>
              <a:t>všechny dostupné info a dokumenty, které odpovídá tématu rešeršního dotazu</a:t>
            </a:r>
          </a:p>
          <a:p>
            <a:pPr eaLnBrk="1" hangingPunct="1"/>
            <a:r>
              <a:rPr lang="cs-CZ" smtClean="0"/>
              <a:t>výběrová</a:t>
            </a:r>
          </a:p>
          <a:p>
            <a:pPr lvl="1" eaLnBrk="1" hangingPunct="1"/>
            <a:r>
              <a:rPr lang="cs-CZ" smtClean="0"/>
              <a:t>výběr info a dokumentů</a:t>
            </a:r>
          </a:p>
          <a:p>
            <a:pPr lvl="1" eaLnBrk="1" hangingPunct="1"/>
            <a:r>
              <a:rPr lang="cs-CZ" smtClean="0"/>
              <a:t>dle zadání uživatele</a:t>
            </a:r>
          </a:p>
          <a:p>
            <a:pPr lvl="1" eaLnBrk="1" hangingPunct="1"/>
            <a:r>
              <a:rPr lang="cs-CZ" smtClean="0"/>
              <a:t>např. rešerše orientační – první rychlá orientace v dané problematice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smtClean="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smtClean="0"/>
              <a:t>druhově komplexní</a:t>
            </a:r>
          </a:p>
          <a:p>
            <a:pPr lvl="1" eaLnBrk="1" hangingPunct="1"/>
            <a:r>
              <a:rPr lang="cs-CZ" smtClean="0"/>
              <a:t>zahrnuje všechny druhy dokumentů</a:t>
            </a:r>
          </a:p>
          <a:p>
            <a:pPr eaLnBrk="1" hangingPunct="1"/>
            <a:r>
              <a:rPr lang="cs-CZ" smtClean="0"/>
              <a:t>jednodruhová</a:t>
            </a:r>
          </a:p>
          <a:p>
            <a:pPr lvl="1" eaLnBrk="1" hangingPunct="1"/>
            <a:r>
              <a:rPr lang="cs-CZ" smtClean="0"/>
              <a:t>pouze jeden druh dokumentu</a:t>
            </a:r>
          </a:p>
          <a:p>
            <a:pPr lvl="1" eaLnBrk="1" hangingPunct="1"/>
            <a:r>
              <a:rPr lang="cs-CZ" smtClean="0"/>
              <a:t>např. pouze články</a:t>
            </a:r>
          </a:p>
          <a:p>
            <a:pPr eaLnBrk="1" hangingPunct="1"/>
            <a:r>
              <a:rPr lang="cs-CZ" smtClean="0"/>
              <a:t>vícedruhová</a:t>
            </a:r>
          </a:p>
          <a:p>
            <a:pPr lvl="1" eaLnBrk="1" hangingPunct="1"/>
            <a:r>
              <a:rPr lang="cs-CZ" smtClean="0"/>
              <a:t>dva nebo více druhů dokumentů</a:t>
            </a:r>
          </a:p>
          <a:p>
            <a:pPr lvl="1" eaLnBrk="1" hangingPunct="1"/>
            <a:r>
              <a:rPr lang="cs-CZ" smtClean="0"/>
              <a:t>např. články a normy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smtClean="0"/>
              <a:t>Dělení rešerše dle času</a:t>
            </a:r>
          </a:p>
        </p:txBody>
      </p:sp>
      <p:sp>
        <p:nvSpPr>
          <p:cNvPr id="33795" name="Rectangle 3"/>
          <p:cNvSpPr>
            <a:spLocks noGrp="1" noChangeArrowheads="1"/>
          </p:cNvSpPr>
          <p:nvPr>
            <p:ph type="body" idx="1"/>
          </p:nvPr>
        </p:nvSpPr>
        <p:spPr/>
        <p:txBody>
          <a:bodyPr/>
          <a:lstStyle/>
          <a:p>
            <a:pPr eaLnBrk="1" hangingPunct="1"/>
            <a:r>
              <a:rPr lang="cs-CZ" smtClean="0"/>
              <a:t>jednorázová</a:t>
            </a:r>
          </a:p>
          <a:p>
            <a:pPr lvl="1" eaLnBrk="1" hangingPunct="1"/>
            <a:r>
              <a:rPr lang="cs-CZ" smtClean="0"/>
              <a:t>k určitému datu</a:t>
            </a:r>
          </a:p>
          <a:p>
            <a:pPr eaLnBrk="1" hangingPunct="1"/>
            <a:r>
              <a:rPr lang="cs-CZ" smtClean="0"/>
              <a:t>doplňková</a:t>
            </a:r>
          </a:p>
          <a:p>
            <a:pPr lvl="1" eaLnBrk="1" hangingPunct="1"/>
            <a:r>
              <a:rPr lang="cs-CZ" smtClean="0"/>
              <a:t>provede se doplňující rešerše, neděje se periodicky</a:t>
            </a:r>
          </a:p>
          <a:p>
            <a:pPr eaLnBrk="1" hangingPunct="1"/>
            <a:r>
              <a:rPr lang="cs-CZ" smtClean="0"/>
              <a:t>průběžná</a:t>
            </a:r>
          </a:p>
          <a:p>
            <a:pPr lvl="1" eaLnBrk="1" hangingPunct="1"/>
            <a:r>
              <a:rPr lang="cs-CZ" smtClean="0"/>
              <a:t>nepřetržité sledování</a:t>
            </a:r>
          </a:p>
          <a:p>
            <a:pPr lvl="1" eaLnBrk="1" hangingPunct="1"/>
            <a:r>
              <a:rPr lang="cs-CZ" smtClean="0"/>
              <a:t>výsledky vydávány periodicky</a:t>
            </a:r>
          </a:p>
          <a:p>
            <a:pPr lvl="1" eaLnBrk="1" hangingPunct="1"/>
            <a:r>
              <a:rPr lang="cs-CZ" smtClean="0"/>
              <a:t>např. výstřižková služba knihoven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smtClean="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smtClean="0"/>
              <a:t>ruční</a:t>
            </a:r>
          </a:p>
          <a:p>
            <a:pPr lvl="1" eaLnBrk="1" hangingPunct="1"/>
            <a:r>
              <a:rPr lang="cs-CZ" smtClean="0"/>
              <a:t>klasické rešerše bez PC</a:t>
            </a:r>
          </a:p>
          <a:p>
            <a:pPr eaLnBrk="1" hangingPunct="1"/>
            <a:r>
              <a:rPr lang="cs-CZ" smtClean="0"/>
              <a:t>strojové</a:t>
            </a:r>
          </a:p>
          <a:p>
            <a:pPr lvl="1" eaLnBrk="1" hangingPunct="1"/>
            <a:r>
              <a:rPr lang="cs-CZ" smtClean="0"/>
              <a:t>prostřednictvím PC a automatizovaného rešeršního systému</a:t>
            </a:r>
          </a:p>
          <a:p>
            <a:pPr eaLnBrk="1" hangingPunct="1"/>
            <a:r>
              <a:rPr lang="cs-CZ" smtClean="0"/>
              <a:t>kombinované</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smtClean="0"/>
              <a:t>Struktura rešerše</a:t>
            </a:r>
          </a:p>
        </p:txBody>
      </p:sp>
      <p:sp>
        <p:nvSpPr>
          <p:cNvPr id="35843" name="Rectangle 3"/>
          <p:cNvSpPr>
            <a:spLocks noGrp="1" noChangeArrowheads="1"/>
          </p:cNvSpPr>
          <p:nvPr>
            <p:ph type="body" idx="1"/>
          </p:nvPr>
        </p:nvSpPr>
        <p:spPr/>
        <p:txBody>
          <a:bodyPr/>
          <a:lstStyle/>
          <a:p>
            <a:pPr eaLnBrk="1" hangingPunct="1"/>
            <a:r>
              <a:rPr lang="cs-CZ" smtClean="0"/>
              <a:t>povinné části:</a:t>
            </a:r>
          </a:p>
          <a:p>
            <a:pPr lvl="1" eaLnBrk="1" hangingPunct="1"/>
            <a:r>
              <a:rPr lang="cs-CZ" smtClean="0"/>
              <a:t>titulní list</a:t>
            </a:r>
          </a:p>
          <a:p>
            <a:pPr lvl="1" eaLnBrk="1" hangingPunct="1"/>
            <a:r>
              <a:rPr lang="cs-CZ" smtClean="0"/>
              <a:t>analytický list</a:t>
            </a:r>
          </a:p>
          <a:p>
            <a:pPr lvl="1" eaLnBrk="1" hangingPunct="1"/>
            <a:r>
              <a:rPr lang="cs-CZ" smtClean="0"/>
              <a:t>základní část</a:t>
            </a:r>
          </a:p>
          <a:p>
            <a:pPr eaLnBrk="1" hangingPunct="1"/>
            <a:r>
              <a:rPr lang="cs-CZ" smtClean="0"/>
              <a:t>volitelné části</a:t>
            </a:r>
          </a:p>
          <a:p>
            <a:pPr lvl="1" eaLnBrk="1" hangingPunct="1"/>
            <a:r>
              <a:rPr lang="cs-CZ" smtClean="0"/>
              <a:t>rejstříky</a:t>
            </a:r>
          </a:p>
          <a:p>
            <a:pPr lvl="1" eaLnBrk="1" hangingPunct="1"/>
            <a:r>
              <a:rPr lang="cs-CZ" smtClean="0"/>
              <a:t>obsah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smtClean="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smtClean="0"/>
              <a:t>výraz „Rešerše“</a:t>
            </a:r>
          </a:p>
          <a:p>
            <a:pPr eaLnBrk="1" hangingPunct="1">
              <a:lnSpc>
                <a:spcPct val="110000"/>
              </a:lnSpc>
            </a:pPr>
            <a:r>
              <a:rPr lang="cs-CZ" smtClean="0"/>
              <a:t>upřesnění rešerše</a:t>
            </a:r>
          </a:p>
          <a:p>
            <a:pPr lvl="1" eaLnBrk="1" hangingPunct="1">
              <a:lnSpc>
                <a:spcPct val="90000"/>
              </a:lnSpc>
            </a:pPr>
            <a:r>
              <a:rPr lang="cs-CZ" smtClean="0"/>
              <a:t>druh dokumentu, časové a geografické vymezení</a:t>
            </a:r>
          </a:p>
          <a:p>
            <a:pPr eaLnBrk="1" hangingPunct="1">
              <a:lnSpc>
                <a:spcPct val="110000"/>
              </a:lnSpc>
            </a:pPr>
            <a:r>
              <a:rPr lang="cs-CZ" smtClean="0"/>
              <a:t>u průběžné se uvádí, na kterou rešerši navazuje</a:t>
            </a:r>
          </a:p>
          <a:p>
            <a:pPr eaLnBrk="1" hangingPunct="1">
              <a:lnSpc>
                <a:spcPct val="110000"/>
              </a:lnSpc>
            </a:pPr>
            <a:r>
              <a:rPr lang="cs-CZ" smtClean="0"/>
              <a:t>evidenční číslo rešerše</a:t>
            </a:r>
          </a:p>
          <a:p>
            <a:pPr eaLnBrk="1" hangingPunct="1">
              <a:lnSpc>
                <a:spcPct val="110000"/>
              </a:lnSpc>
            </a:pPr>
            <a:r>
              <a:rPr lang="cs-CZ" smtClean="0"/>
              <a:t>název a adresa organizace</a:t>
            </a:r>
          </a:p>
          <a:p>
            <a:pPr eaLnBrk="1" hangingPunct="1">
              <a:lnSpc>
                <a:spcPct val="110000"/>
              </a:lnSpc>
            </a:pPr>
            <a:r>
              <a:rPr lang="cs-CZ" smtClean="0"/>
              <a:t>MDT, případně jiná klasifikace, předmětová hesla, KW, descriptory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smtClean="0"/>
              <a:t>Titulní list</a:t>
            </a:r>
          </a:p>
        </p:txBody>
      </p:sp>
      <p:sp>
        <p:nvSpPr>
          <p:cNvPr id="37891" name="Rectangle 3"/>
          <p:cNvSpPr>
            <a:spLocks noGrp="1" noChangeArrowheads="1"/>
          </p:cNvSpPr>
          <p:nvPr>
            <p:ph type="body" idx="1"/>
          </p:nvPr>
        </p:nvSpPr>
        <p:spPr/>
        <p:txBody>
          <a:bodyPr/>
          <a:lstStyle/>
          <a:p>
            <a:pPr eaLnBrk="1" hangingPunct="1"/>
            <a:r>
              <a:rPr lang="cs-CZ" smtClean="0"/>
              <a:t>název rešerše</a:t>
            </a:r>
          </a:p>
          <a:p>
            <a:pPr lvl="1" eaLnBrk="1" hangingPunct="1"/>
            <a:r>
              <a:rPr lang="cs-CZ" smtClean="0"/>
              <a:t>co nejpřesněji vystihnout téma</a:t>
            </a:r>
          </a:p>
          <a:p>
            <a:pPr eaLnBrk="1" hangingPunct="1"/>
            <a:r>
              <a:rPr lang="cs-CZ" smtClean="0"/>
              <a:t>překlad názvu do jednoho světového jazyka - angličtina (nepovinné)</a:t>
            </a:r>
          </a:p>
          <a:p>
            <a:pPr eaLnBrk="1" hangingPunct="1"/>
            <a:r>
              <a:rPr lang="cs-CZ" smtClean="0"/>
              <a:t>jméno, příp. pracoviště a funkce zadavatele (nepovinné)</a:t>
            </a:r>
          </a:p>
          <a:p>
            <a:pPr eaLnBrk="1" hangingPunct="1"/>
            <a:r>
              <a:rPr lang="cs-CZ" smtClean="0"/>
              <a:t>datum vypracování rešerše</a:t>
            </a:r>
          </a:p>
          <a:p>
            <a:pPr eaLnBrk="1" hangingPunct="1"/>
            <a:r>
              <a:rPr lang="cs-CZ" smtClean="0"/>
              <a:t>počet záznamů rešerše</a:t>
            </a:r>
          </a:p>
          <a:p>
            <a:pPr eaLnBrk="1" hangingPunct="1"/>
            <a:r>
              <a:rPr lang="cs-CZ" smtClean="0"/>
              <a:t>jméno zpracovatele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smtClean="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smtClean="0"/>
              <a:t>= informace o zpracování rešerše</a:t>
            </a:r>
          </a:p>
          <a:p>
            <a:pPr eaLnBrk="1" hangingPunct="1"/>
            <a:r>
              <a:rPr lang="cs-CZ" smtClean="0"/>
              <a:t>druhy dokumentů</a:t>
            </a:r>
          </a:p>
          <a:p>
            <a:pPr eaLnBrk="1" hangingPunct="1"/>
            <a:r>
              <a:rPr lang="cs-CZ" smtClean="0"/>
              <a:t>časové vymezení</a:t>
            </a:r>
          </a:p>
          <a:p>
            <a:pPr eaLnBrk="1" hangingPunct="1"/>
            <a:r>
              <a:rPr lang="cs-CZ" smtClean="0"/>
              <a:t>jazykové vymezení (volitelné)</a:t>
            </a:r>
          </a:p>
          <a:p>
            <a:pPr eaLnBrk="1" hangingPunct="1"/>
            <a:r>
              <a:rPr lang="cs-CZ" smtClean="0"/>
              <a:t>geografické vymezení (volitelné)</a:t>
            </a:r>
          </a:p>
          <a:p>
            <a:pPr eaLnBrk="1" hangingPunct="1"/>
            <a:r>
              <a:rPr lang="cs-CZ" smtClean="0"/>
              <a:t>způsob uspořádání záznamů</a:t>
            </a:r>
          </a:p>
          <a:p>
            <a:pPr lvl="1" eaLnBrk="1" hangingPunct="1"/>
            <a:r>
              <a:rPr lang="cs-CZ" smtClean="0"/>
              <a:t>např. ABC (názvy, autor), chronologicky (asc, desc)</a:t>
            </a:r>
          </a:p>
          <a:p>
            <a:pPr eaLnBrk="1" hangingPunct="1"/>
            <a:r>
              <a:rPr lang="cs-CZ" smtClean="0"/>
              <a:t>text dotazu rešerše od zadavatele (v)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vyhledávání</a:t>
            </a:r>
            <a:endParaRPr lang="cs-CZ" dirty="0"/>
          </a:p>
        </p:txBody>
      </p:sp>
      <p:sp>
        <p:nvSpPr>
          <p:cNvPr id="3" name="Zástupný symbol pro obsah 2"/>
          <p:cNvSpPr>
            <a:spLocks noGrp="1"/>
          </p:cNvSpPr>
          <p:nvPr>
            <p:ph idx="1"/>
          </p:nvPr>
        </p:nvSpPr>
        <p:spPr/>
        <p:txBody>
          <a:bodyPr/>
          <a:lstStyle/>
          <a:p>
            <a:r>
              <a:rPr lang="cs-CZ" b="1" dirty="0" smtClean="0"/>
              <a:t>co</a:t>
            </a:r>
            <a:r>
              <a:rPr lang="cs-CZ" dirty="0" smtClean="0"/>
              <a:t> hledat</a:t>
            </a:r>
          </a:p>
          <a:p>
            <a:pPr lvl="1"/>
            <a:r>
              <a:rPr lang="cs-CZ" dirty="0" smtClean="0"/>
              <a:t>správná definice tématu = pochopení</a:t>
            </a:r>
          </a:p>
          <a:p>
            <a:pPr lvl="1"/>
            <a:r>
              <a:rPr lang="cs-CZ" dirty="0" smtClean="0"/>
              <a:t>klíčová slova, předmětová hesla,…</a:t>
            </a:r>
          </a:p>
          <a:p>
            <a:pPr lvl="1"/>
            <a:r>
              <a:rPr lang="cs-CZ" dirty="0" smtClean="0"/>
              <a:t>synonyma</a:t>
            </a:r>
          </a:p>
          <a:p>
            <a:r>
              <a:rPr lang="cs-CZ" b="1" dirty="0" smtClean="0"/>
              <a:t>kde</a:t>
            </a:r>
            <a:r>
              <a:rPr lang="cs-CZ" dirty="0" smtClean="0"/>
              <a:t> hledat</a:t>
            </a:r>
          </a:p>
          <a:p>
            <a:pPr lvl="1"/>
            <a:r>
              <a:rPr lang="cs-CZ" dirty="0" smtClean="0"/>
              <a:t>jaké zdroje, dle tématu</a:t>
            </a:r>
          </a:p>
          <a:p>
            <a:r>
              <a:rPr lang="cs-CZ" b="1" dirty="0" smtClean="0"/>
              <a:t>jak</a:t>
            </a:r>
            <a:r>
              <a:rPr lang="cs-CZ" dirty="0" smtClean="0"/>
              <a:t> hledat</a:t>
            </a:r>
          </a:p>
          <a:p>
            <a:pPr lvl="1"/>
            <a:r>
              <a:rPr lang="cs-CZ" dirty="0" smtClean="0"/>
              <a:t>vyhledávací strategie</a:t>
            </a:r>
          </a:p>
          <a:p>
            <a:pPr lvl="1"/>
            <a:r>
              <a:rPr lang="cs-CZ" dirty="0" smtClean="0"/>
              <a:t>vytvoření dotazů</a:t>
            </a:r>
          </a:p>
          <a:p>
            <a:endParaRPr lang="cs-CZ" dirty="0"/>
          </a:p>
        </p:txBody>
      </p:sp>
    </p:spTree>
    <p:extLst>
      <p:ext uri="{BB962C8B-B14F-4D97-AF65-F5344CB8AC3E}">
        <p14:creationId xmlns:p14="http://schemas.microsoft.com/office/powerpoint/2010/main" val="156158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smtClean="0"/>
              <a:t>Analytický list</a:t>
            </a:r>
          </a:p>
        </p:txBody>
      </p:sp>
      <p:sp>
        <p:nvSpPr>
          <p:cNvPr id="39939" name="Rectangle 3"/>
          <p:cNvSpPr>
            <a:spLocks noGrp="1" noChangeArrowheads="1"/>
          </p:cNvSpPr>
          <p:nvPr>
            <p:ph type="body" idx="1"/>
          </p:nvPr>
        </p:nvSpPr>
        <p:spPr/>
        <p:txBody>
          <a:bodyPr/>
          <a:lstStyle/>
          <a:p>
            <a:pPr eaLnBrk="1" hangingPunct="1"/>
            <a:r>
              <a:rPr lang="cs-CZ" smtClean="0"/>
              <a:t>výčet a charakteristiky informačních pramenů použitých u rešerše</a:t>
            </a:r>
          </a:p>
          <a:p>
            <a:pPr eaLnBrk="1" hangingPunct="1"/>
            <a:r>
              <a:rPr lang="cs-CZ" smtClean="0"/>
              <a:t>přehled použitých zkratek + význam</a:t>
            </a:r>
          </a:p>
          <a:p>
            <a:pPr eaLnBrk="1" hangingPunct="1"/>
            <a:r>
              <a:rPr lang="cs-CZ" smtClean="0"/>
              <a:t>další vysvětlivky, poznámky,…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smtClean="0"/>
              <a:t>Základní část</a:t>
            </a:r>
          </a:p>
        </p:txBody>
      </p:sp>
      <p:sp>
        <p:nvSpPr>
          <p:cNvPr id="40963" name="Rectangle 3"/>
          <p:cNvSpPr>
            <a:spLocks noGrp="1" noChangeArrowheads="1"/>
          </p:cNvSpPr>
          <p:nvPr>
            <p:ph type="body" idx="1"/>
          </p:nvPr>
        </p:nvSpPr>
        <p:spPr/>
        <p:txBody>
          <a:bodyPr/>
          <a:lstStyle/>
          <a:p>
            <a:pPr eaLnBrk="1" hangingPunct="1"/>
            <a:r>
              <a:rPr lang="cs-CZ" smtClean="0"/>
              <a:t>soupis záznamů dokumentů</a:t>
            </a:r>
          </a:p>
          <a:p>
            <a:pPr eaLnBrk="1" hangingPunct="1"/>
            <a:r>
              <a:rPr lang="cs-CZ" smtClean="0"/>
              <a:t>dle citačních norem (stylů), požadavků uživatele, instituce,…</a:t>
            </a:r>
          </a:p>
          <a:p>
            <a:pPr eaLnBrk="1" hangingPunct="1"/>
            <a:r>
              <a:rPr lang="cs-CZ" smtClean="0"/>
              <a:t>lze rozšířit o anotace</a:t>
            </a:r>
          </a:p>
          <a:p>
            <a:pPr eaLnBrk="1" hangingPunct="1"/>
            <a:r>
              <a:rPr lang="cs-CZ" smtClean="0"/>
              <a:t>uložení zdrojového dokumentu</a:t>
            </a:r>
          </a:p>
          <a:p>
            <a:pPr lvl="1" eaLnBrk="1" hangingPunct="1"/>
            <a:r>
              <a:rPr lang="cs-CZ" smtClean="0"/>
              <a:t>URL, knihovna,…</a:t>
            </a:r>
          </a:p>
          <a:p>
            <a:pPr eaLnBrk="1" hangingPunct="1"/>
            <a:endParaRPr lang="cs-CZ" smtClean="0"/>
          </a:p>
          <a:p>
            <a:pPr eaLnBrk="1" hangingPunct="1"/>
            <a:r>
              <a:rPr lang="cs-CZ" smtClean="0"/>
              <a:t>stránky rešerše se číslují mimo titulní list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smtClean="0"/>
              <a:t>Metodika rešeršní činnosti</a:t>
            </a:r>
          </a:p>
        </p:txBody>
      </p:sp>
      <p:sp>
        <p:nvSpPr>
          <p:cNvPr id="41987" name="Rectangle 3"/>
          <p:cNvSpPr>
            <a:spLocks noGrp="1" noChangeArrowheads="1"/>
          </p:cNvSpPr>
          <p:nvPr>
            <p:ph type="body" idx="1"/>
          </p:nvPr>
        </p:nvSpPr>
        <p:spPr/>
        <p:txBody>
          <a:bodyPr/>
          <a:lstStyle/>
          <a:p>
            <a:pPr eaLnBrk="1" hangingPunct="1"/>
            <a:r>
              <a:rPr lang="cs-CZ" smtClean="0"/>
              <a:t>3 fáze rešerše:</a:t>
            </a:r>
          </a:p>
          <a:p>
            <a:pPr lvl="1" eaLnBrk="1" hangingPunct="1"/>
            <a:r>
              <a:rPr lang="cs-CZ" smtClean="0"/>
              <a:t>příprava rešerše</a:t>
            </a:r>
          </a:p>
          <a:p>
            <a:pPr lvl="1" eaLnBrk="1" hangingPunct="1"/>
            <a:r>
              <a:rPr lang="cs-CZ" smtClean="0"/>
              <a:t>informační průzkum (vyhledávání)</a:t>
            </a:r>
          </a:p>
          <a:p>
            <a:pPr lvl="1" eaLnBrk="1" hangingPunct="1"/>
            <a:r>
              <a:rPr lang="cs-CZ" smtClean="0"/>
              <a:t>zpracování výsledků</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smtClean="0"/>
              <a:t>Příprava rešerše</a:t>
            </a:r>
          </a:p>
        </p:txBody>
      </p:sp>
      <p:sp>
        <p:nvSpPr>
          <p:cNvPr id="43011" name="Rectangle 3"/>
          <p:cNvSpPr>
            <a:spLocks noGrp="1" noChangeArrowheads="1"/>
          </p:cNvSpPr>
          <p:nvPr>
            <p:ph type="body" idx="1"/>
          </p:nvPr>
        </p:nvSpPr>
        <p:spPr/>
        <p:txBody>
          <a:bodyPr/>
          <a:lstStyle/>
          <a:p>
            <a:pPr eaLnBrk="1" hangingPunct="1"/>
            <a:r>
              <a:rPr lang="cs-CZ" smtClean="0"/>
              <a:t>formulace rešeršního požadavku</a:t>
            </a:r>
          </a:p>
          <a:p>
            <a:pPr lvl="1" eaLnBrk="1" hangingPunct="1"/>
            <a:r>
              <a:rPr lang="cs-CZ" smtClean="0"/>
              <a:t>objednávka, pohovor s uživatelem</a:t>
            </a:r>
          </a:p>
          <a:p>
            <a:pPr eaLnBrk="1" hangingPunct="1"/>
            <a:r>
              <a:rPr lang="cs-CZ" smtClean="0"/>
              <a:t>analýza rešeršního požadavku</a:t>
            </a:r>
          </a:p>
          <a:p>
            <a:pPr lvl="1" eaLnBrk="1" hangingPunct="1"/>
            <a:r>
              <a:rPr lang="cs-CZ" smtClean="0"/>
              <a:t>definice klíčových pojmů, vztahy</a:t>
            </a:r>
          </a:p>
          <a:p>
            <a:pPr lvl="1" eaLnBrk="1" hangingPunct="1"/>
            <a:r>
              <a:rPr lang="cs-CZ" smtClean="0"/>
              <a:t>využití klasifikací a tezaurů </a:t>
            </a:r>
          </a:p>
          <a:p>
            <a:pPr eaLnBrk="1" hangingPunct="1"/>
            <a:r>
              <a:rPr lang="cs-CZ" smtClean="0"/>
              <a:t>volba zdroje či zdrojů informací</a:t>
            </a:r>
          </a:p>
          <a:p>
            <a:pPr lvl="1" eaLnBrk="1" hangingPunct="1"/>
            <a:r>
              <a:rPr lang="cs-CZ" smtClean="0"/>
              <a:t>jeden osvědčený zdroj x více zdrojů</a:t>
            </a:r>
          </a:p>
          <a:p>
            <a:pPr eaLnBrk="1" hangingPunct="1"/>
            <a:r>
              <a:rPr lang="cs-CZ" smtClean="0"/>
              <a:t>volba rešeršní strategie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smtClean="0"/>
              <a:t>Volba rešeršní strategie</a:t>
            </a:r>
          </a:p>
        </p:txBody>
      </p:sp>
      <p:sp>
        <p:nvSpPr>
          <p:cNvPr id="44035" name="Rectangle 3"/>
          <p:cNvSpPr>
            <a:spLocks noGrp="1" noChangeArrowheads="1"/>
          </p:cNvSpPr>
          <p:nvPr>
            <p:ph type="body" idx="1"/>
          </p:nvPr>
        </p:nvSpPr>
        <p:spPr/>
        <p:txBody>
          <a:bodyPr/>
          <a:lstStyle/>
          <a:p>
            <a:pPr eaLnBrk="1" hangingPunct="1"/>
            <a:r>
              <a:rPr lang="cs-CZ" smtClean="0"/>
              <a:t>strategie stavebních kamenů</a:t>
            </a:r>
          </a:p>
          <a:p>
            <a:pPr lvl="1" eaLnBrk="1" hangingPunct="1"/>
            <a:r>
              <a:rPr lang="cs-CZ" smtClean="0"/>
              <a:t>kombinace výsledků vyhledávání pomocí AND</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endParaRPr lang="cs-CZ" sz="2000" smtClean="0">
              <a:solidFill>
                <a:srgbClr val="FF1901"/>
              </a:solidFill>
            </a:endParaRPr>
          </a:p>
          <a:p>
            <a:pPr lvl="1" eaLnBrk="1" hangingPunct="1">
              <a:buFont typeface="Wingdings" panose="05000000000000000000" pitchFamily="2" charset="2"/>
              <a:buNone/>
            </a:pPr>
            <a:r>
              <a:rPr lang="cs-CZ" sz="2000" i="1" smtClean="0">
                <a:solidFill>
                  <a:srgbClr val="FF1901"/>
                </a:solidFill>
              </a:rPr>
              <a:t>	knihovní systémy AND vyhledávání</a:t>
            </a:r>
          </a:p>
          <a:p>
            <a:pPr lvl="1" eaLnBrk="1" hangingPunct="1">
              <a:buFont typeface="Wingdings" panose="05000000000000000000" pitchFamily="2" charset="2"/>
              <a:buNone/>
            </a:pPr>
            <a:r>
              <a:rPr lang="cs-CZ" sz="2000" i="1" smtClean="0">
                <a:solidFill>
                  <a:srgbClr val="FF1901"/>
                </a:solidFill>
              </a:rPr>
              <a:t>	knihovní systémy AND fasety</a:t>
            </a:r>
            <a:endParaRPr lang="cs-CZ" sz="2000" smtClean="0">
              <a:solidFill>
                <a:srgbClr val="FF1901"/>
              </a:solidFill>
            </a:endParaRPr>
          </a:p>
          <a:p>
            <a:pPr lvl="1" eaLnBrk="1" hangingPunct="1"/>
            <a:endParaRPr lang="cs-CZ"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smtClean="0"/>
              <a:t>Volba rešeršní strategie</a:t>
            </a:r>
          </a:p>
        </p:txBody>
      </p:sp>
      <p:sp>
        <p:nvSpPr>
          <p:cNvPr id="45059" name="Rectangle 3"/>
          <p:cNvSpPr>
            <a:spLocks noGrp="1" noChangeArrowheads="1"/>
          </p:cNvSpPr>
          <p:nvPr>
            <p:ph type="body" idx="1"/>
          </p:nvPr>
        </p:nvSpPr>
        <p:spPr/>
        <p:txBody>
          <a:bodyPr/>
          <a:lstStyle/>
          <a:p>
            <a:pPr eaLnBrk="1" hangingPunct="1"/>
            <a:r>
              <a:rPr lang="cs-CZ" smtClean="0"/>
              <a:t>strategie rostoucí perly</a:t>
            </a:r>
          </a:p>
          <a:p>
            <a:pPr lvl="1" eaLnBrk="1" hangingPunct="1"/>
            <a:r>
              <a:rPr lang="cs-CZ" smtClean="0"/>
              <a:t>postupné rozšiřování dotazu a doplňování o další klíčová slova</a:t>
            </a:r>
          </a:p>
          <a:p>
            <a:pPr lvl="1" eaLnBrk="1" hangingPunct="1"/>
            <a:r>
              <a:rPr lang="cs-CZ" smtClean="0"/>
              <a:t>cílem získání více vhodných dokumentů</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moderní knihovní systémy AND Library 2.0</a:t>
            </a:r>
            <a:endParaRPr lang="cs-CZ" sz="2000" smtClean="0">
              <a:solidFill>
                <a:srgbClr val="FF1901"/>
              </a:solidFill>
            </a:endParaRPr>
          </a:p>
          <a:p>
            <a:pPr lvl="1" eaLnBrk="1" hangingPunct="1">
              <a:buFont typeface="Wingdings" panose="05000000000000000000" pitchFamily="2" charset="2"/>
              <a:buNone/>
            </a:pPr>
            <a:r>
              <a:rPr lang="cs-CZ" smtClean="0"/>
              <a:t>	pokud málo dokumentů - rozšíření: </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smtClean="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smtClean="0"/>
              <a:t>Strategie osekávání</a:t>
            </a:r>
          </a:p>
          <a:p>
            <a:pPr lvl="1" eaLnBrk="1" hangingPunct="1"/>
            <a:r>
              <a:rPr lang="cs-CZ" smtClean="0"/>
              <a:t>zužování dotazu</a:t>
            </a:r>
          </a:p>
          <a:p>
            <a:pPr lvl="1" eaLnBrk="1" hangingPunct="1"/>
            <a:r>
              <a:rPr lang="cs-CZ" smtClean="0"/>
              <a:t>zpřesňování klíčových slov</a:t>
            </a:r>
          </a:p>
          <a:p>
            <a:pPr lvl="1" eaLnBrk="1" hangingPunct="1"/>
            <a:r>
              <a:rPr lang="cs-CZ" smtClean="0"/>
              <a:t>cíl: snížení konečného počtu záznamů</a:t>
            </a:r>
          </a:p>
          <a:p>
            <a:pPr lvl="1" eaLnBrk="1" hangingPunct="1"/>
            <a:r>
              <a:rPr lang="cs-CZ" smtClean="0"/>
              <a:t>např.:</a:t>
            </a:r>
          </a:p>
          <a:p>
            <a:pPr lvl="1" eaLnBrk="1" hangingPunct="1">
              <a:buFont typeface="Wingdings" panose="05000000000000000000" pitchFamily="2" charset="2"/>
              <a:buNone/>
            </a:pPr>
            <a:r>
              <a:rPr lang="cs-CZ" smtClean="0"/>
              <a:t>	</a:t>
            </a:r>
            <a:r>
              <a:rPr lang="cs-CZ" sz="2000" smtClean="0">
                <a:solidFill>
                  <a:srgbClr val="FF1901"/>
                </a:solidFill>
              </a:rPr>
              <a:t>(knihovní systémy AND Library 2.0) NOT fasetové vyhledávání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smtClean="0"/>
              <a:t>Příprava rešerše</a:t>
            </a:r>
          </a:p>
        </p:txBody>
      </p:sp>
      <p:sp>
        <p:nvSpPr>
          <p:cNvPr id="47107" name="Rectangle 3"/>
          <p:cNvSpPr>
            <a:spLocks noGrp="1" noChangeArrowheads="1"/>
          </p:cNvSpPr>
          <p:nvPr>
            <p:ph type="body" idx="1"/>
          </p:nvPr>
        </p:nvSpPr>
        <p:spPr/>
        <p:txBody>
          <a:bodyPr/>
          <a:lstStyle/>
          <a:p>
            <a:pPr eaLnBrk="1" hangingPunct="1"/>
            <a:r>
              <a:rPr lang="cs-CZ" smtClean="0"/>
              <a:t>vyjádření pojmů rešeršního požadavku v selekčních jazycích zvolených informačních souborů</a:t>
            </a:r>
          </a:p>
          <a:p>
            <a:pPr lvl="1" eaLnBrk="1" hangingPunct="1"/>
            <a:r>
              <a:rPr lang="cs-CZ" smtClean="0"/>
              <a:t>možnosti dotazování ve zvolených systémech</a:t>
            </a:r>
          </a:p>
          <a:p>
            <a:pPr lvl="1" eaLnBrk="1" hangingPunct="1"/>
            <a:r>
              <a:rPr lang="cs-CZ" smtClean="0"/>
              <a:t>nápověda, pomůcky, klasifikace, tezaury, rejstříky,…</a:t>
            </a:r>
          </a:p>
          <a:p>
            <a:pPr eaLnBrk="1" hangingPunct="1"/>
            <a:r>
              <a:rPr lang="cs-CZ" smtClean="0"/>
              <a:t>formulace rešeršního dotazu</a:t>
            </a:r>
          </a:p>
          <a:p>
            <a:pPr lvl="1" eaLnBrk="1" hangingPunct="1"/>
            <a:r>
              <a:rPr lang="cs-CZ" smtClean="0"/>
              <a:t>selekční údaje + operátoři (booleovské, proximitní, nahrazení,…)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smtClean="0"/>
              <a:t>Druhy infopramenů pro rešerše</a:t>
            </a:r>
          </a:p>
        </p:txBody>
      </p:sp>
      <p:sp>
        <p:nvSpPr>
          <p:cNvPr id="48131" name="Rectangle 3"/>
          <p:cNvSpPr>
            <a:spLocks noGrp="1" noChangeArrowheads="1"/>
          </p:cNvSpPr>
          <p:nvPr>
            <p:ph type="body" idx="1"/>
          </p:nvPr>
        </p:nvSpPr>
        <p:spPr/>
        <p:txBody>
          <a:bodyPr/>
          <a:lstStyle/>
          <a:p>
            <a:pPr eaLnBrk="1" hangingPunct="1"/>
            <a:r>
              <a:rPr lang="cs-CZ" smtClean="0"/>
              <a:t>primární</a:t>
            </a:r>
          </a:p>
          <a:p>
            <a:pPr eaLnBrk="1" hangingPunct="1"/>
            <a:r>
              <a:rPr lang="cs-CZ" smtClean="0"/>
              <a:t>sekundární</a:t>
            </a:r>
          </a:p>
          <a:p>
            <a:pPr eaLnBrk="1" hangingPunct="1"/>
            <a:r>
              <a:rPr lang="cs-CZ" smtClean="0"/>
              <a:t>terciální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smtClean="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smtClean="0"/>
              <a:t>přirozený jazyk</a:t>
            </a:r>
          </a:p>
          <a:p>
            <a:pPr lvl="1" eaLnBrk="1" hangingPunct="1"/>
            <a:r>
              <a:rPr lang="cs-CZ" smtClean="0"/>
              <a:t>jazyk autorů, zadavatelů rešerše, zpracovatelů,…</a:t>
            </a:r>
          </a:p>
          <a:p>
            <a:pPr eaLnBrk="1" hangingPunct="1"/>
            <a:r>
              <a:rPr lang="cs-CZ" smtClean="0"/>
              <a:t>selekční jazyky</a:t>
            </a:r>
          </a:p>
          <a:p>
            <a:pPr lvl="1" eaLnBrk="1" hangingPunct="1"/>
            <a:r>
              <a:rPr lang="cs-CZ" smtClean="0"/>
              <a:t>pro organizaci dokumentů v systémech</a:t>
            </a:r>
          </a:p>
          <a:p>
            <a:pPr eaLnBrk="1" hangingPunct="1"/>
            <a:r>
              <a:rPr lang="cs-CZ" smtClean="0"/>
              <a:t>dotazovací jazyky</a:t>
            </a:r>
          </a:p>
          <a:p>
            <a:pPr lvl="1" eaLnBrk="1" hangingPunct="1"/>
            <a:r>
              <a:rPr lang="cs-CZ" smtClean="0"/>
              <a:t>pro zadání dotazu ve vyhledávacích  systémech</a:t>
            </a:r>
          </a:p>
          <a:p>
            <a:pPr eaLnBrk="1" hangingPunct="1"/>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smtClean="0"/>
              <a:t>Internet vs. </a:t>
            </a:r>
            <a:r>
              <a:rPr lang="cs-CZ" dirty="0" err="1" smtClean="0"/>
              <a:t>deep</a:t>
            </a:r>
            <a:r>
              <a:rPr lang="cs-CZ" dirty="0" smtClean="0"/>
              <a:t> </a:t>
            </a:r>
            <a:r>
              <a:rPr lang="cs-CZ" dirty="0" smtClean="0"/>
              <a:t>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smtClean="0"/>
          </a:p>
          <a:p>
            <a:pPr lvl="1" eaLnBrk="1" hangingPunct="1">
              <a:buFontTx/>
              <a:buNone/>
            </a:pPr>
            <a:endParaRPr lang="cs-CZ" smtClean="0"/>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smtClean="0"/>
              <a:t>Vyhledání = informační průzkum</a:t>
            </a:r>
          </a:p>
        </p:txBody>
      </p:sp>
      <p:sp>
        <p:nvSpPr>
          <p:cNvPr id="50179" name="Rectangle 3"/>
          <p:cNvSpPr>
            <a:spLocks noGrp="1" noChangeArrowheads="1"/>
          </p:cNvSpPr>
          <p:nvPr>
            <p:ph type="body" idx="1"/>
          </p:nvPr>
        </p:nvSpPr>
        <p:spPr/>
        <p:txBody>
          <a:bodyPr/>
          <a:lstStyle/>
          <a:p>
            <a:pPr eaLnBrk="1" hangingPunct="1"/>
            <a:r>
              <a:rPr lang="cs-CZ" smtClean="0"/>
              <a:t>zjištění (ne)existence již hotové rešerše</a:t>
            </a:r>
          </a:p>
          <a:p>
            <a:pPr eaLnBrk="1" hangingPunct="1"/>
            <a:r>
              <a:rPr lang="cs-CZ" smtClean="0"/>
              <a:t>vyhledávání na vlastním pracovišti</a:t>
            </a:r>
          </a:p>
          <a:p>
            <a:pPr lvl="1" eaLnBrk="1" hangingPunct="1"/>
            <a:r>
              <a:rPr lang="cs-CZ" smtClean="0"/>
              <a:t>vlastní zdroje a DB</a:t>
            </a:r>
          </a:p>
          <a:p>
            <a:pPr eaLnBrk="1" hangingPunct="1"/>
            <a:r>
              <a:rPr lang="cs-CZ" smtClean="0"/>
              <a:t>rozšíření na jiné knihovny, zdroje,…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smtClean="0"/>
              <a:t>Negativní rešerše</a:t>
            </a:r>
          </a:p>
        </p:txBody>
      </p:sp>
      <p:sp>
        <p:nvSpPr>
          <p:cNvPr id="51203" name="Rectangle 3"/>
          <p:cNvSpPr>
            <a:spLocks noGrp="1" noChangeArrowheads="1"/>
          </p:cNvSpPr>
          <p:nvPr>
            <p:ph type="body" idx="1"/>
          </p:nvPr>
        </p:nvSpPr>
        <p:spPr/>
        <p:txBody>
          <a:bodyPr/>
          <a:lstStyle/>
          <a:p>
            <a:pPr eaLnBrk="1" hangingPunct="1"/>
            <a:r>
              <a:rPr lang="cs-CZ" smtClean="0"/>
              <a:t>vyčerpáme všechny zdroje, ale…</a:t>
            </a:r>
          </a:p>
          <a:p>
            <a:pPr eaLnBrk="1" hangingPunct="1"/>
            <a:r>
              <a:rPr lang="cs-CZ" smtClean="0"/>
              <a:t>…žádný záznam</a:t>
            </a:r>
          </a:p>
          <a:p>
            <a:pPr eaLnBrk="1" hangingPunct="1"/>
            <a:r>
              <a:rPr lang="cs-CZ" smtClean="0"/>
              <a:t>info pro zadavatele</a:t>
            </a:r>
          </a:p>
          <a:p>
            <a:pPr lvl="1" eaLnBrk="1" hangingPunct="1"/>
            <a:r>
              <a:rPr lang="cs-CZ" smtClean="0">
                <a:sym typeface="Wingdings" panose="05000000000000000000" pitchFamily="2" charset="2"/>
              </a:rPr>
              <a:t>o dané problematice nebylo nic publikováno</a:t>
            </a:r>
          </a:p>
          <a:p>
            <a:pPr lvl="1" eaLnBrk="1" hangingPunct="1"/>
            <a:r>
              <a:rPr lang="cs-CZ" smtClean="0">
                <a:sym typeface="Wingdings" panose="05000000000000000000" pitchFamily="2" charset="2"/>
              </a:rPr>
              <a:t>špatně formulované téma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smtClean="0"/>
              <a:t>Zpracování výsledků</a:t>
            </a:r>
          </a:p>
        </p:txBody>
      </p:sp>
      <p:sp>
        <p:nvSpPr>
          <p:cNvPr id="52227" name="Rectangle 3"/>
          <p:cNvSpPr>
            <a:spLocks noGrp="1" noChangeArrowheads="1"/>
          </p:cNvSpPr>
          <p:nvPr>
            <p:ph type="body" idx="1"/>
          </p:nvPr>
        </p:nvSpPr>
        <p:spPr/>
        <p:txBody>
          <a:bodyPr/>
          <a:lstStyle/>
          <a:p>
            <a:pPr eaLnBrk="1" hangingPunct="1"/>
            <a:r>
              <a:rPr lang="cs-CZ" smtClean="0"/>
              <a:t>zpracování výstupu rešerše</a:t>
            </a:r>
          </a:p>
          <a:p>
            <a:pPr eaLnBrk="1" hangingPunct="1"/>
            <a:r>
              <a:rPr lang="cs-CZ" smtClean="0"/>
              <a:t>dodržení formálních pravidel</a:t>
            </a:r>
          </a:p>
          <a:p>
            <a:pPr eaLnBrk="1" hangingPunct="1"/>
            <a:r>
              <a:rPr lang="cs-CZ" smtClean="0"/>
              <a:t>důležité vyhodnocení rešerše zadavatelem!!!</a:t>
            </a:r>
          </a:p>
          <a:p>
            <a:pPr lvl="1" eaLnBrk="1" hangingPunct="1"/>
            <a:r>
              <a:rPr lang="cs-CZ" smtClean="0"/>
              <a:t>relevance</a:t>
            </a:r>
          </a:p>
          <a:p>
            <a:pPr lvl="1" eaLnBrk="1" hangingPunct="1"/>
            <a:r>
              <a:rPr lang="cs-CZ" smtClean="0"/>
              <a:t>pertinence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smtClean="0"/>
              <a:t>Předpoklady práce rešeršéra</a:t>
            </a:r>
          </a:p>
        </p:txBody>
      </p:sp>
      <p:sp>
        <p:nvSpPr>
          <p:cNvPr id="53251" name="Rectangle 3"/>
          <p:cNvSpPr>
            <a:spLocks noGrp="1" noChangeArrowheads="1"/>
          </p:cNvSpPr>
          <p:nvPr>
            <p:ph type="body" idx="1"/>
          </p:nvPr>
        </p:nvSpPr>
        <p:spPr/>
        <p:txBody>
          <a:bodyPr/>
          <a:lstStyle/>
          <a:p>
            <a:pPr eaLnBrk="1" hangingPunct="1"/>
            <a:r>
              <a:rPr lang="cs-CZ" smtClean="0"/>
              <a:t>znalost informačních pramenů </a:t>
            </a:r>
          </a:p>
          <a:p>
            <a:pPr eaLnBrk="1" hangingPunct="1"/>
            <a:r>
              <a:rPr lang="cs-CZ" smtClean="0"/>
              <a:t>znalost sekundárních informačních pramenů </a:t>
            </a:r>
          </a:p>
          <a:p>
            <a:pPr eaLnBrk="1" hangingPunct="1"/>
            <a:r>
              <a:rPr lang="cs-CZ" smtClean="0"/>
              <a:t>znalost práce s moderními informačními technologiemi </a:t>
            </a:r>
          </a:p>
          <a:p>
            <a:pPr eaLnBrk="1" hangingPunct="1"/>
            <a:r>
              <a:rPr lang="cs-CZ" smtClean="0"/>
              <a:t>znalost rešeršních technik </a:t>
            </a:r>
          </a:p>
          <a:p>
            <a:pPr eaLnBrk="1" hangingPunct="1"/>
            <a:r>
              <a:rPr lang="cs-CZ" smtClean="0"/>
              <a:t>znalost jazyků </a:t>
            </a:r>
          </a:p>
          <a:p>
            <a:pPr eaLnBrk="1" hangingPunct="1"/>
            <a:r>
              <a:rPr lang="cs-CZ" smtClean="0"/>
              <a:t>pedagogické předpoklady </a:t>
            </a:r>
          </a:p>
          <a:p>
            <a:pPr eaLnBrk="1" hangingPunct="1"/>
            <a:endParaRPr lang="cs-CZ"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smtClean="0"/>
              <a:t>Literatura</a:t>
            </a:r>
          </a:p>
        </p:txBody>
      </p:sp>
      <p:sp>
        <p:nvSpPr>
          <p:cNvPr id="54275" name="Rectangle 3"/>
          <p:cNvSpPr>
            <a:spLocks noGrp="1" noChangeArrowheads="1"/>
          </p:cNvSpPr>
          <p:nvPr>
            <p:ph type="body" idx="1"/>
          </p:nvPr>
        </p:nvSpPr>
        <p:spPr/>
        <p:txBody>
          <a:bodyPr/>
          <a:lstStyle/>
          <a:p>
            <a:pPr eaLnBrk="1" hangingPunct="1"/>
            <a:r>
              <a:rPr lang="cs-CZ" smtClean="0"/>
              <a:t>více info o rešerších v prezentaci Miluše Mírkové „</a:t>
            </a:r>
            <a:r>
              <a:rPr lang="cs-CZ" smtClean="0">
                <a:hlinkClick r:id="rId2"/>
              </a:rPr>
              <a:t>Rešerše</a:t>
            </a:r>
            <a:r>
              <a:rPr lang="cs-CZ" smtClean="0"/>
              <a:t>“ nebo na stránkách </a:t>
            </a:r>
            <a:r>
              <a:rPr lang="cs-CZ" smtClean="0">
                <a:hlinkClick r:id="rId3"/>
              </a:rPr>
              <a:t>Infogram.cz</a:t>
            </a:r>
            <a:endParaRPr lang="cs-CZ" smtClean="0"/>
          </a:p>
          <a:p>
            <a:pPr eaLnBrk="1" hangingPunct="1"/>
            <a:r>
              <a:rPr lang="cs-CZ" smtClean="0"/>
              <a:t>vyhledávání R. Papík (např. </a:t>
            </a:r>
            <a:r>
              <a:rPr lang="cs-CZ" smtClean="0">
                <a:hlinkClick r:id="rId4"/>
              </a:rPr>
              <a:t>Vyhledávání informací I.  Umění či věda?</a:t>
            </a:r>
            <a:r>
              <a:rPr lang="cs-CZ" smtClean="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2268538" y="473075"/>
            <a:ext cx="6696075" cy="508000"/>
          </a:xfrm>
        </p:spPr>
        <p:txBody>
          <a:bodyPr/>
          <a:lstStyle/>
          <a:p>
            <a:pPr eaLnBrk="1" hangingPunct="1"/>
            <a:r>
              <a:rPr lang="cs-CZ" sz="3200" smtClean="0"/>
              <a:t>Závěr</a:t>
            </a:r>
            <a:endParaRPr lang="en-US" sz="3200" smtClean="0"/>
          </a:p>
        </p:txBody>
      </p:sp>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smtClean="0"/>
              <a:t>Děkuji Vám za pozornost</a:t>
            </a:r>
            <a:endParaRPr lang="en-US" b="1" smtClean="0"/>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smtClean="0">
                <a:latin typeface="Verdana" panose="020B0604030504040204" pitchFamily="34" charset="0"/>
              </a:rPr>
              <a:t>krcal@phil.muni.cz</a:t>
            </a:r>
            <a:endParaRPr lang="cs-CZ" sz="2000" b="1" dirty="0">
              <a:latin typeface="Verdana" panose="020B0604030504040204" pitchFamily="34" charset="0"/>
            </a:endParaRPr>
          </a:p>
        </p:txBody>
      </p:sp>
      <p:pic>
        <p:nvPicPr>
          <p:cNvPr id="77830" name="Picture 6" descr="OPVK_MU_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2663" y="115888"/>
            <a:ext cx="6135687" cy="11731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smtClean="0"/>
              <a:t>Jak poznat </a:t>
            </a:r>
            <a:r>
              <a:rPr lang="cs-CZ" sz="8000" b="1" dirty="0" smtClean="0">
                <a:solidFill>
                  <a:srgbClr val="008000"/>
                </a:solidFill>
              </a:rPr>
              <a:t>kvalitní</a:t>
            </a:r>
            <a:r>
              <a:rPr lang="cs-CZ" sz="8000" b="1" dirty="0" smtClean="0"/>
              <a:t> informace?</a:t>
            </a:r>
            <a:endParaRPr lang="cs-CZ" sz="8000" b="1" dirty="0"/>
          </a:p>
        </p:txBody>
      </p:sp>
    </p:spTree>
    <p:extLst>
      <p:ext uri="{BB962C8B-B14F-4D97-AF65-F5344CB8AC3E}">
        <p14:creationId xmlns:p14="http://schemas.microsoft.com/office/powerpoint/2010/main" val="219505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smtClean="0"/>
              <a:t>Booleovské vyhledávání</a:t>
            </a:r>
            <a:endParaRPr lang="cs-CZ" sz="3200" dirty="0" smtClean="0"/>
          </a:p>
        </p:txBody>
      </p:sp>
      <p:sp>
        <p:nvSpPr>
          <p:cNvPr id="26627" name="Rectangle 3"/>
          <p:cNvSpPr>
            <a:spLocks noGrp="1" noChangeArrowheads="1"/>
          </p:cNvSpPr>
          <p:nvPr>
            <p:ph type="body" idx="1"/>
          </p:nvPr>
        </p:nvSpPr>
        <p:spPr>
          <a:xfrm>
            <a:off x="785813" y="1285875"/>
            <a:ext cx="8358187" cy="5256213"/>
          </a:xfrm>
        </p:spPr>
        <p:txBody>
          <a:bodyPr/>
          <a:lstStyle/>
          <a:p>
            <a:r>
              <a:rPr lang="cs-CZ" dirty="0" smtClean="0"/>
              <a:t>operátor </a:t>
            </a:r>
            <a:r>
              <a:rPr lang="cs-CZ" b="1" dirty="0" smtClean="0"/>
              <a:t>AND</a:t>
            </a:r>
            <a:r>
              <a:rPr lang="cs-CZ" sz="2800" dirty="0" smtClean="0"/>
              <a:t> – průnik, logický součin</a:t>
            </a:r>
            <a:endParaRPr lang="cs-CZ" sz="2800" dirty="0" smtClean="0"/>
          </a:p>
          <a:p>
            <a:r>
              <a:rPr lang="cs-CZ" dirty="0" smtClean="0"/>
              <a:t>operátor </a:t>
            </a:r>
            <a:r>
              <a:rPr lang="cs-CZ" b="1" dirty="0" smtClean="0"/>
              <a:t>OR</a:t>
            </a:r>
            <a:r>
              <a:rPr lang="cs-CZ" sz="2800" dirty="0" smtClean="0"/>
              <a:t> – sjednocení, logický součet</a:t>
            </a:r>
            <a:endParaRPr lang="cs-CZ" dirty="0" smtClean="0"/>
          </a:p>
          <a:p>
            <a:r>
              <a:rPr lang="cs-CZ" dirty="0" smtClean="0"/>
              <a:t>operátor </a:t>
            </a:r>
            <a:r>
              <a:rPr lang="cs-CZ" b="1" dirty="0" smtClean="0"/>
              <a:t>NOT</a:t>
            </a:r>
            <a:r>
              <a:rPr lang="cs-CZ" sz="2800" dirty="0"/>
              <a:t> </a:t>
            </a:r>
            <a:r>
              <a:rPr lang="cs-CZ" sz="2800" dirty="0" smtClean="0"/>
              <a:t>- logická negace</a:t>
            </a:r>
            <a:endParaRPr lang="cs-CZ" b="1" dirty="0" smtClean="0"/>
          </a:p>
          <a:p>
            <a:pPr lvl="1" eaLnBrk="1" hangingPunct="1">
              <a:buFont typeface="Wingdings" panose="05000000000000000000" pitchFamily="2" charset="2"/>
              <a:buNone/>
            </a:pPr>
            <a:endParaRPr lang="cs-CZ" sz="2800" dirty="0" smtClean="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smtClean="0"/>
              <a:t>(zužuje počet výsledků)</a:t>
            </a:r>
            <a:endParaRPr lang="cs-CZ" dirty="0"/>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fungují? - přiřaďte</a:t>
            </a:r>
            <a:endParaRPr lang="cs-CZ" dirty="0"/>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smtClean="0"/>
              <a:t>rozšiřuje počet záznamů</a:t>
            </a:r>
            <a:endParaRPr lang="cs-CZ" sz="2000" dirty="0"/>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smtClean="0"/>
              <a:t>snižuje počet záznamů</a:t>
            </a:r>
            <a:endParaRPr lang="cs-CZ" sz="2000" dirty="0"/>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operátory</a:t>
            </a:r>
            <a:endParaRPr lang="cs-CZ" dirty="0"/>
          </a:p>
        </p:txBody>
      </p:sp>
      <p:sp>
        <p:nvSpPr>
          <p:cNvPr id="3" name="Zástupný symbol pro obsah 2"/>
          <p:cNvSpPr>
            <a:spLocks noGrp="1"/>
          </p:cNvSpPr>
          <p:nvPr>
            <p:ph idx="1"/>
          </p:nvPr>
        </p:nvSpPr>
        <p:spPr/>
        <p:txBody>
          <a:bodyPr/>
          <a:lstStyle/>
          <a:p>
            <a:r>
              <a:rPr lang="cs-CZ" dirty="0" err="1"/>
              <a:t>proximitní</a:t>
            </a:r>
            <a:r>
              <a:rPr lang="cs-CZ" dirty="0"/>
              <a:t> </a:t>
            </a:r>
            <a:r>
              <a:rPr lang="cs-CZ" dirty="0" smtClean="0"/>
              <a:t>operátory</a:t>
            </a:r>
          </a:p>
          <a:p>
            <a:pPr lvl="1"/>
            <a:r>
              <a:rPr lang="cs-CZ" sz="2200" dirty="0" err="1" smtClean="0"/>
              <a:t>near</a:t>
            </a:r>
            <a:r>
              <a:rPr lang="cs-CZ" sz="2200" dirty="0"/>
              <a:t>, </a:t>
            </a:r>
            <a:r>
              <a:rPr lang="cs-CZ" sz="2200" dirty="0" smtClean="0"/>
              <a:t>n/4</a:t>
            </a:r>
            <a:endParaRPr lang="cs-CZ" dirty="0"/>
          </a:p>
          <a:p>
            <a:r>
              <a:rPr lang="cs-CZ" dirty="0" smtClean="0"/>
              <a:t>krácení </a:t>
            </a:r>
            <a:r>
              <a:rPr lang="cs-CZ" dirty="0"/>
              <a:t>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smtClean="0"/>
              <a:t>zástupné </a:t>
            </a:r>
            <a:r>
              <a:rPr lang="cs-CZ" dirty="0"/>
              <a:t>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smtClean="0"/>
              <a:t>fráze</a:t>
            </a:r>
          </a:p>
          <a:p>
            <a:pPr lvl="1"/>
            <a:r>
              <a:rPr lang="cs-CZ" sz="2200" dirty="0" smtClean="0"/>
              <a:t>„</a:t>
            </a:r>
            <a:r>
              <a:rPr lang="cs-CZ" sz="2200" dirty="0" err="1" smtClean="0"/>
              <a:t>modern</a:t>
            </a:r>
            <a:r>
              <a:rPr lang="cs-CZ" sz="2200" dirty="0" smtClean="0"/>
              <a:t> technology“</a:t>
            </a:r>
            <a:endParaRPr lang="cs-CZ" sz="2200" dirty="0"/>
          </a:p>
        </p:txBody>
      </p:sp>
    </p:spTree>
    <p:extLst>
      <p:ext uri="{BB962C8B-B14F-4D97-AF65-F5344CB8AC3E}">
        <p14:creationId xmlns:p14="http://schemas.microsoft.com/office/powerpoint/2010/main" val="9923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lstStyle/>
          <a:p>
            <a:r>
              <a:rPr lang="cs-CZ" dirty="0" smtClean="0"/>
              <a:t>Téma:</a:t>
            </a:r>
          </a:p>
          <a:p>
            <a:pPr lvl="1"/>
            <a:r>
              <a:rPr lang="cs-CZ" dirty="0" smtClean="0"/>
              <a:t>reforma zdravotní péče za prezidenta Obamy</a:t>
            </a:r>
          </a:p>
          <a:p>
            <a:r>
              <a:rPr lang="cs-CZ" dirty="0"/>
              <a:t>Vytvořte vyhledávací </a:t>
            </a:r>
            <a:r>
              <a:rPr lang="cs-CZ" dirty="0" smtClean="0"/>
              <a:t>dotaz</a:t>
            </a:r>
            <a:endParaRPr lang="cs-CZ" dirty="0"/>
          </a:p>
          <a:p>
            <a:r>
              <a:rPr lang="cs-CZ" dirty="0" smtClean="0"/>
              <a:t>Jaké zdroje zvolíte?</a:t>
            </a:r>
            <a:endParaRPr lang="cs-CZ" dirty="0"/>
          </a:p>
        </p:txBody>
      </p:sp>
    </p:spTree>
    <p:extLst>
      <p:ext uri="{BB962C8B-B14F-4D97-AF65-F5344CB8AC3E}">
        <p14:creationId xmlns:p14="http://schemas.microsoft.com/office/powerpoint/2010/main" val="205654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smtClean="0">
                <a:solidFill>
                  <a:srgbClr val="FFFF00"/>
                </a:solidFill>
              </a:rPr>
              <a:t>Rešerše</a:t>
            </a:r>
            <a:endParaRPr lang="uk-UA" sz="8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3468</TotalTime>
  <Words>899</Words>
  <Application>Microsoft Office PowerPoint</Application>
  <PresentationFormat>Předvádění na obrazovce (4:3)</PresentationFormat>
  <Paragraphs>215</Paragraphs>
  <Slides>35</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Úkol</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Literatura</vt:lpstr>
      <vt:lpstr>Závěr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 Krčál</cp:lastModifiedBy>
  <cp:revision>229</cp:revision>
  <dcterms:created xsi:type="dcterms:W3CDTF">2008-06-02T21:04:14Z</dcterms:created>
  <dcterms:modified xsi:type="dcterms:W3CDTF">2013-10-31T21:11:31Z</dcterms:modified>
</cp:coreProperties>
</file>