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562" r:id="rId3"/>
    <p:sldId id="561" r:id="rId4"/>
    <p:sldId id="563" r:id="rId5"/>
    <p:sldId id="566" r:id="rId6"/>
    <p:sldId id="565" r:id="rId7"/>
    <p:sldId id="540" r:id="rId8"/>
    <p:sldId id="542" r:id="rId9"/>
    <p:sldId id="543" r:id="rId10"/>
    <p:sldId id="545" r:id="rId11"/>
    <p:sldId id="567" r:id="rId12"/>
    <p:sldId id="544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7" r:id="rId22"/>
    <p:sldId id="555" r:id="rId23"/>
    <p:sldId id="556" r:id="rId24"/>
    <p:sldId id="558" r:id="rId25"/>
    <p:sldId id="559" r:id="rId26"/>
    <p:sldId id="560" r:id="rId27"/>
    <p:sldId id="602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588" r:id="rId46"/>
    <p:sldId id="589" r:id="rId47"/>
    <p:sldId id="590" r:id="rId48"/>
    <p:sldId id="591" r:id="rId49"/>
    <p:sldId id="592" r:id="rId50"/>
    <p:sldId id="593" r:id="rId51"/>
    <p:sldId id="594" r:id="rId52"/>
    <p:sldId id="595" r:id="rId53"/>
    <p:sldId id="596" r:id="rId54"/>
    <p:sldId id="597" r:id="rId55"/>
    <p:sldId id="598" r:id="rId56"/>
    <p:sldId id="599" r:id="rId57"/>
    <p:sldId id="600" r:id="rId58"/>
    <p:sldId id="601" r:id="rId59"/>
    <p:sldId id="554" r:id="rId60"/>
    <p:sldId id="568" r:id="rId6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FF9900"/>
    <a:srgbClr val="3366FF"/>
    <a:srgbClr val="FFFF00"/>
    <a:srgbClr val="36E200"/>
    <a:srgbClr val="6FD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09" d="100"/>
          <a:sy n="109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91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71AC6-6FE5-422B-A64B-59AF4C80A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0E5FD-AE57-49A9-993B-C0A12B82F8DF}" type="slidenum">
              <a:rPr lang="ru-RU" altLang="cs-CZ" smtClean="0"/>
              <a:pPr eaLnBrk="1" hangingPunct="1"/>
              <a:t>1</a:t>
            </a:fld>
            <a:endParaRPr lang="ru-RU" altLang="cs-CZ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6</a:t>
            </a:fld>
            <a:endParaRPr lang="ru-RU" altLang="cs-CZ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27</a:t>
            </a:fld>
            <a:endParaRPr lang="ru-RU" altLang="cs-CZ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60</a:t>
            </a:fld>
            <a:endParaRPr lang="ru-RU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88899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26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2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8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3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873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irsch%C5%AFv_inde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56" TargetMode="External"/><Relationship Id="rId2" Type="http://schemas.openxmlformats.org/officeDocument/2006/relationships/hyperlink" Target="http://admin-apps.webofknowledge.com/JCR/JCR?&amp;locale=c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20.html" TargetMode="External"/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64913/ff_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apps.webofknowledge.com/WOS_GeneralSearch_input.do?highlighted_tab=WOS&amp;product=WOS&amp;last_prod=WOS&amp;search_mode=General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p://scholar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8. listopadu 2013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1"/>
                </a:solidFill>
                <a:latin typeface="Verdana" pitchFamily="34" charset="0"/>
              </a:rPr>
              <a:t>8.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Měření </a:t>
            </a:r>
            <a:r>
              <a:rPr lang="cs-CZ" altLang="cs-CZ" sz="2000" b="1" dirty="0">
                <a:solidFill>
                  <a:schemeClr val="bg1"/>
                </a:solidFill>
              </a:rPr>
              <a:t>výkonnosti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vědy, problematika citací a plagiátorství</a:t>
            </a:r>
            <a:endParaRPr lang="cs-CZ" altLang="cs-CZ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Bibliometrie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často zaměňována s IM a SM</a:t>
            </a:r>
          </a:p>
          <a:p>
            <a:pPr lvl="1"/>
            <a:r>
              <a:rPr lang="cs-CZ" altLang="cs-CZ" smtClean="0"/>
              <a:t>jejich metodologický aparát je z BM</a:t>
            </a:r>
          </a:p>
          <a:p>
            <a:r>
              <a:rPr lang="cs-CZ" altLang="cs-CZ" smtClean="0"/>
              <a:t>kvantitativní metody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produkce, rozšiřování a užití zaznamenaných informací</a:t>
            </a:r>
          </a:p>
          <a:p>
            <a:pPr lvl="1"/>
            <a:r>
              <a:rPr lang="cs-CZ" altLang="cs-CZ" smtClean="0"/>
              <a:t>aplikace do odhadů vývoje</a:t>
            </a:r>
          </a:p>
          <a:p>
            <a:pPr lvl="1"/>
            <a:r>
              <a:rPr lang="cs-CZ" altLang="cs-CZ" smtClean="0"/>
              <a:t>aplikace do rozhodovacích procesů</a:t>
            </a:r>
          </a:p>
          <a:p>
            <a:r>
              <a:rPr lang="cs-CZ" altLang="cs-CZ" smtClean="0"/>
              <a:t>citační a publikační analýzy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Webová analytika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užití e-dokumentů na internetu</a:t>
            </a:r>
          </a:p>
          <a:p>
            <a:r>
              <a:rPr lang="cs-CZ" dirty="0" smtClean="0"/>
              <a:t>často zobecňována na návštěvnost webových stránek</a:t>
            </a:r>
          </a:p>
          <a:p>
            <a:pPr lvl="1"/>
            <a:r>
              <a:rPr lang="cs-CZ" dirty="0" smtClean="0"/>
              <a:t>ale také stažení a užití e-dokumentů</a:t>
            </a:r>
          </a:p>
          <a:p>
            <a:r>
              <a:rPr lang="cs-CZ" dirty="0" smtClean="0"/>
              <a:t>různé parametry</a:t>
            </a:r>
          </a:p>
          <a:p>
            <a:pPr lvl="1"/>
            <a:r>
              <a:rPr lang="cs-CZ" dirty="0" smtClean="0"/>
              <a:t>geografické hledisko, opakované přístupy, unikátní přístupy,...</a:t>
            </a:r>
          </a:p>
          <a:p>
            <a:r>
              <a:rPr lang="cs-CZ" dirty="0" smtClean="0"/>
              <a:t>Google </a:t>
            </a:r>
            <a:r>
              <a:rPr lang="cs-CZ" dirty="0" err="1" smtClean="0"/>
              <a:t>Analytics</a:t>
            </a:r>
            <a:endParaRPr lang="cs-CZ" dirty="0" smtClean="0"/>
          </a:p>
          <a:p>
            <a:r>
              <a:rPr lang="cs-CZ" dirty="0" smtClean="0"/>
              <a:t>interní statistiky systémů </a:t>
            </a:r>
            <a:r>
              <a:rPr lang="cs-CZ" dirty="0" smtClean="0">
                <a:sym typeface="Wingdings"/>
              </a:rPr>
              <a:t></a:t>
            </a:r>
            <a:r>
              <a:rPr lang="en-US" dirty="0" smtClean="0"/>
              <a:t>big data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95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Publikační analýza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matematicko-statistická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využívá se v bibliometrii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zabývá se kvantitativním měřením produkce literatury, vyhodnocuje se: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vědní oblast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periodicita </a:t>
            </a:r>
            <a:r>
              <a:rPr lang="cs-CZ" altLang="cs-CZ" sz="1800" smtClean="0"/>
              <a:t>(jak často vychází)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druhy vědecké literatury</a:t>
            </a:r>
            <a:r>
              <a:rPr lang="cs-CZ" altLang="cs-CZ" sz="1800" smtClean="0"/>
              <a:t> (jaké druhy jsou pro danou oblast typické)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autor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časopisy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instituce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geografická oblast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viditelnost v oblasti vědy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vztahy mezi autory, dokumenty a vědními obory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pomocí bibliografických citací a referencí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co se zkoumá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citovanost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četnost citací v dokumentech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obsahová souvislost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citační vazby (témata, směry, počty,...)</a:t>
            </a:r>
          </a:p>
          <a:p>
            <a:pPr lvl="2">
              <a:lnSpc>
                <a:spcPct val="90000"/>
              </a:lnSpc>
            </a:pPr>
            <a:r>
              <a:rPr lang="cs-CZ" altLang="cs-CZ" smtClean="0"/>
              <a:t>vytváření citačních sítí a grafů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 - cíle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mapování vědy</a:t>
            </a:r>
          </a:p>
          <a:p>
            <a:r>
              <a:rPr lang="cs-CZ" altLang="cs-CZ" smtClean="0"/>
              <a:t>určení vývoje jednotlivých vědních disciplín</a:t>
            </a:r>
          </a:p>
          <a:p>
            <a:pPr lvl="1"/>
            <a:r>
              <a:rPr lang="cs-CZ" altLang="cs-CZ" smtClean="0"/>
              <a:t>potenciál oboru</a:t>
            </a:r>
          </a:p>
          <a:p>
            <a:pPr lvl="1"/>
            <a:r>
              <a:rPr lang="cs-CZ" altLang="cs-CZ" smtClean="0"/>
              <a:t>trendy oboru</a:t>
            </a:r>
          </a:p>
          <a:p>
            <a:pPr lvl="1"/>
            <a:r>
              <a:rPr lang="cs-CZ" altLang="cs-CZ" smtClean="0"/>
              <a:t>...</a:t>
            </a:r>
          </a:p>
          <a:p>
            <a:r>
              <a:rPr lang="cs-CZ" altLang="cs-CZ" smtClean="0"/>
              <a:t>vymezení jádra oboru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Interpretace citačních analýz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výkonnost vědy</a:t>
            </a:r>
          </a:p>
          <a:p>
            <a:r>
              <a:rPr lang="cs-CZ" altLang="cs-CZ" smtClean="0"/>
              <a:t>odborná kvalita</a:t>
            </a:r>
          </a:p>
          <a:p>
            <a:r>
              <a:rPr lang="cs-CZ" altLang="cs-CZ" smtClean="0"/>
              <a:t>vliv</a:t>
            </a:r>
          </a:p>
          <a:p>
            <a:r>
              <a:rPr lang="cs-CZ" altLang="cs-CZ" smtClean="0"/>
              <a:t>dopad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Význam </a:t>
            </a:r>
            <a:r>
              <a:rPr lang="cs-CZ" altLang="cs-CZ" sz="3200" dirty="0" smtClean="0"/>
              <a:t>CA pro </a:t>
            </a:r>
            <a:r>
              <a:rPr lang="cs-CZ" altLang="cs-CZ" sz="3200" dirty="0" smtClean="0"/>
              <a:t>praxi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optimalizace informačních toků</a:t>
            </a:r>
          </a:p>
          <a:p>
            <a:r>
              <a:rPr lang="cs-CZ" altLang="cs-CZ" smtClean="0"/>
              <a:t>profilování knihovních fondů</a:t>
            </a:r>
          </a:p>
          <a:p>
            <a:r>
              <a:rPr lang="cs-CZ" altLang="cs-CZ" smtClean="0"/>
              <a:t>hodnocení vědy</a:t>
            </a:r>
          </a:p>
          <a:p>
            <a:pPr lvl="1"/>
            <a:r>
              <a:rPr lang="cs-CZ" altLang="cs-CZ" smtClean="0"/>
              <a:t>nemělo by jít o jedinou metodu hodnocení vědy!!!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jednoznačná identifikace autora </a:t>
            </a:r>
          </a:p>
          <a:p>
            <a:pPr lvl="1"/>
            <a:r>
              <a:rPr lang="cs-CZ" altLang="cs-CZ" dirty="0" smtClean="0"/>
              <a:t>Jan Novák, Pavel Novotný</a:t>
            </a:r>
            <a:r>
              <a:rPr lang="cs-CZ" altLang="cs-CZ" dirty="0" smtClean="0"/>
              <a:t>,...</a:t>
            </a:r>
          </a:p>
          <a:p>
            <a:pPr lvl="1"/>
            <a:r>
              <a:rPr lang="cs-CZ" altLang="cs-CZ" dirty="0" smtClean="0"/>
              <a:t>rejstříky autorů (VIAF, Soubory NA,...)</a:t>
            </a:r>
            <a:endParaRPr lang="cs-CZ" altLang="cs-CZ" dirty="0" smtClean="0"/>
          </a:p>
          <a:p>
            <a:r>
              <a:rPr lang="cs-CZ" altLang="cs-CZ" dirty="0" smtClean="0"/>
              <a:t> jednoznačná identifikace instituce</a:t>
            </a:r>
          </a:p>
          <a:p>
            <a:r>
              <a:rPr lang="cs-CZ" altLang="cs-CZ" dirty="0" smtClean="0"/>
              <a:t>míra vzájemné spolupráce</a:t>
            </a:r>
          </a:p>
          <a:p>
            <a:pPr lvl="1"/>
            <a:r>
              <a:rPr lang="cs-CZ" altLang="cs-CZ" dirty="0" smtClean="0"/>
              <a:t>kdo se jakou měrou podílel, např. problém neaktivních spoluautorů</a:t>
            </a:r>
          </a:p>
          <a:p>
            <a:pPr lvl="2"/>
            <a:r>
              <a:rPr lang="cs-CZ" altLang="cs-CZ" dirty="0" smtClean="0"/>
              <a:t>automatické přidávání vedoucích pracovníků do spoluautorů</a:t>
            </a:r>
          </a:p>
          <a:p>
            <a:pPr lvl="1"/>
            <a:r>
              <a:rPr lang="cs-CZ" altLang="cs-CZ" dirty="0" smtClean="0"/>
              <a:t>problémy nedodržování citační etiky</a:t>
            </a:r>
          </a:p>
          <a:p>
            <a:pPr lvl="2"/>
            <a:r>
              <a:rPr lang="cs-CZ" altLang="cs-CZ" dirty="0" err="1" smtClean="0"/>
              <a:t>autocitace</a:t>
            </a:r>
            <a:r>
              <a:rPr lang="cs-CZ" altLang="cs-CZ" dirty="0" smtClean="0"/>
              <a:t>, bezdůvodné citování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typologie dokumentů</a:t>
            </a:r>
          </a:p>
          <a:p>
            <a:pPr lvl="1"/>
            <a:r>
              <a:rPr lang="cs-CZ" altLang="cs-CZ" smtClean="0"/>
              <a:t>dnes diverzifikace dokumentů</a:t>
            </a:r>
          </a:p>
          <a:p>
            <a:r>
              <a:rPr lang="cs-CZ" altLang="cs-CZ" smtClean="0"/>
              <a:t>rozbory textu</a:t>
            </a:r>
          </a:p>
          <a:p>
            <a:pPr lvl="1"/>
            <a:r>
              <a:rPr lang="cs-CZ" altLang="cs-CZ" smtClean="0"/>
              <a:t>homonyma, synonyma, zkratky,...</a:t>
            </a:r>
          </a:p>
          <a:p>
            <a:r>
              <a:rPr lang="cs-CZ" altLang="cs-CZ" smtClean="0"/>
              <a:t>vliv oborů</a:t>
            </a:r>
          </a:p>
          <a:p>
            <a:pPr lvl="1"/>
            <a:r>
              <a:rPr lang="cs-CZ" altLang="cs-CZ" smtClean="0"/>
              <a:t>vyšší citovanost na pomezí oborů</a:t>
            </a:r>
          </a:p>
          <a:p>
            <a:pPr lvl="1"/>
            <a:r>
              <a:rPr lang="cs-CZ" altLang="cs-CZ" smtClean="0"/>
              <a:t>různé zvyklosti citování v oborech</a:t>
            </a:r>
          </a:p>
          <a:p>
            <a:pPr lvl="2"/>
            <a:r>
              <a:rPr lang="cs-CZ" altLang="cs-CZ" smtClean="0"/>
              <a:t>v některých oborech se lze prosadit jednodušeji</a:t>
            </a:r>
          </a:p>
          <a:p>
            <a:r>
              <a:rPr lang="cs-CZ" altLang="cs-CZ" smtClean="0"/>
              <a:t>forma textů</a:t>
            </a:r>
          </a:p>
          <a:p>
            <a:pPr lvl="1"/>
            <a:r>
              <a:rPr lang="cs-CZ" altLang="cs-CZ" smtClean="0"/>
              <a:t>přehledové články = vyšší citovanost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 smtClean="0"/>
              <a:t>role inovátorů a popularizátorů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kdo je důležitější???, obě skupiny stejně!!!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nezaznamenané myšlenky a citování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konzultace, diskuze,...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negativní citace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např. nekvalitní dílo a odezva v podobě mnoha recencí), dle výzkumů zanedbatelné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úřednická chyba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technická omezení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problém citecrawlingu = dolování citací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Open Access – vyšší citovanost!!!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a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věda</a:t>
            </a:r>
          </a:p>
          <a:p>
            <a:pPr lvl="1"/>
            <a:r>
              <a:rPr lang="cs-CZ" dirty="0" smtClean="0"/>
              <a:t>propracované a obecné empirické a rozumové poznávání, vycházející z pozorování, rozvažování nebo experimentu</a:t>
            </a:r>
            <a:endParaRPr lang="cs-CZ" b="1" dirty="0" smtClean="0"/>
          </a:p>
          <a:p>
            <a:pPr lvl="0"/>
            <a:r>
              <a:rPr lang="cs-CZ" b="1" dirty="0" smtClean="0"/>
              <a:t>výzkum</a:t>
            </a:r>
          </a:p>
          <a:p>
            <a:pPr lvl="1"/>
            <a:r>
              <a:rPr lang="cs-CZ" dirty="0" smtClean="0"/>
              <a:t>systematické</a:t>
            </a:r>
            <a:r>
              <a:rPr lang="cs-CZ" dirty="0"/>
              <a:t>, kontrolované, empirické a kritické zkoumání hypotetických výroků o předpokládaných vztazích mezi přirozenými </a:t>
            </a:r>
            <a:r>
              <a:rPr lang="cs-CZ" dirty="0" smtClean="0"/>
              <a:t>jevy</a:t>
            </a:r>
          </a:p>
          <a:p>
            <a:r>
              <a:rPr lang="cs-CZ" dirty="0" smtClean="0"/>
              <a:t>nedílná součást VŠ</a:t>
            </a:r>
          </a:p>
        </p:txBody>
      </p:sp>
    </p:spTree>
    <p:extLst>
      <p:ext uri="{BB962C8B-B14F-4D97-AF65-F5344CB8AC3E}">
        <p14:creationId xmlns:p14="http://schemas.microsoft.com/office/powerpoint/2010/main" val="2783704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rejstříky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nástroj citační analýzy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sledování a evidence citací + jejich počet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cíle CR: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mapování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zjištění prestiže (časopisy, autoři, obory, instituce, výzkumné týmy,...)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různé podoby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minimum: seznam publikovaných článků s výčtem citací za určité období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infozdroj s údaji o propojení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citační DB s nástroji citační analýzy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citačních rejstříků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polytematické</a:t>
            </a:r>
          </a:p>
          <a:p>
            <a:pPr lvl="1"/>
            <a:r>
              <a:rPr lang="cs-CZ" altLang="cs-CZ" smtClean="0">
                <a:latin typeface="Arial" charset="0"/>
              </a:rPr>
              <a:t>více oblastí</a:t>
            </a:r>
          </a:p>
          <a:p>
            <a:pPr lvl="1"/>
            <a:r>
              <a:rPr lang="cs-CZ" altLang="cs-CZ" smtClean="0">
                <a:latin typeface="Arial" charset="0"/>
              </a:rPr>
              <a:t>CR ve Web of Science</a:t>
            </a:r>
          </a:p>
          <a:p>
            <a:pPr lvl="2"/>
            <a:r>
              <a:rPr lang="cs-CZ" altLang="cs-CZ" smtClean="0">
                <a:latin typeface="Arial" charset="0"/>
              </a:rPr>
              <a:t>SCI - Science Citation Index (1961)</a:t>
            </a:r>
          </a:p>
          <a:p>
            <a:pPr lvl="2"/>
            <a:r>
              <a:rPr lang="cs-CZ" altLang="cs-CZ" smtClean="0">
                <a:latin typeface="Arial" charset="0"/>
              </a:rPr>
              <a:t>SSCI – Social Science Citation Index (1969)</a:t>
            </a:r>
          </a:p>
          <a:p>
            <a:pPr lvl="2"/>
            <a:r>
              <a:rPr lang="cs-CZ" altLang="cs-CZ" smtClean="0">
                <a:latin typeface="Arial" charset="0"/>
              </a:rPr>
              <a:t>AHCI – Arts and Humanities Citation Index (1978)</a:t>
            </a:r>
          </a:p>
          <a:p>
            <a:pPr lvl="2"/>
            <a:r>
              <a:rPr lang="cs-CZ" altLang="cs-CZ" smtClean="0">
                <a:latin typeface="Arial" charset="0"/>
              </a:rPr>
              <a:t>analytické výsledky v DB Journal Citation Reports</a:t>
            </a:r>
          </a:p>
          <a:p>
            <a:pPr lvl="1"/>
            <a:r>
              <a:rPr lang="cs-CZ" altLang="cs-CZ" smtClean="0">
                <a:latin typeface="Arial" charset="0"/>
              </a:rPr>
              <a:t>CR ve Scopusu</a:t>
            </a:r>
          </a:p>
          <a:p>
            <a:r>
              <a:rPr lang="cs-CZ" altLang="cs-CZ" smtClean="0">
                <a:latin typeface="Arial" charset="0"/>
              </a:rPr>
              <a:t>oborové</a:t>
            </a:r>
          </a:p>
          <a:p>
            <a:pPr lvl="1"/>
            <a:r>
              <a:rPr lang="cs-CZ" altLang="cs-CZ" smtClean="0">
                <a:latin typeface="Arial" charset="0"/>
              </a:rPr>
              <a:t>pouze 1 obor + příbuzné</a:t>
            </a:r>
          </a:p>
          <a:p>
            <a:pPr lvl="1"/>
            <a:r>
              <a:rPr lang="cs-CZ" altLang="cs-CZ" smtClean="0">
                <a:latin typeface="Arial" charset="0"/>
              </a:rPr>
              <a:t>CR v Medline nebo NASA ADS</a:t>
            </a:r>
          </a:p>
          <a:p>
            <a:pPr lvl="1"/>
            <a:r>
              <a:rPr lang="cs-CZ" altLang="cs-CZ" smtClean="0">
                <a:latin typeface="Arial" charset="0"/>
              </a:rPr>
              <a:t>...</a:t>
            </a:r>
          </a:p>
          <a:p>
            <a:pPr lvl="1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důležité pro kvantitu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dnes velké množství, vyvíjejí se nové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problémy stávajících identifikátorů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širší uplatnění v přírodních vědách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 společenské vědy jen omezeně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jiné formy komunikace, jiné typy publikací, jiný poločas rozpadu, může být regionální vymezení (např. výzkumy chování např. v ČR)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3 úrovně uplatnění indikátorů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mikro (autor, článek), makro (tým, instituce), makro (stát, region)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indikátorů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mtClean="0"/>
              <a:t>impact factor (Journal Impact Factor)</a:t>
            </a:r>
          </a:p>
          <a:p>
            <a:pPr lvl="1"/>
            <a:r>
              <a:rPr lang="cs-CZ" altLang="cs-CZ" smtClean="0"/>
              <a:t>jeden z nejstarších</a:t>
            </a:r>
          </a:p>
          <a:p>
            <a:pPr lvl="1"/>
            <a:r>
              <a:rPr lang="cs-CZ" altLang="cs-CZ" smtClean="0"/>
              <a:t>kritizovaný </a:t>
            </a:r>
            <a:r>
              <a:rPr lang="cs-CZ" altLang="cs-CZ" sz="1800" smtClean="0"/>
              <a:t>(</a:t>
            </a:r>
            <a:r>
              <a:rPr lang="cs-CZ" altLang="cs-CZ" sz="1800" smtClean="0">
                <a:hlinkClick r:id="rId2"/>
              </a:rPr>
              <a:t>viz Vavříková</a:t>
            </a:r>
            <a:r>
              <a:rPr lang="cs-CZ" altLang="cs-CZ" sz="1800" smtClean="0"/>
              <a:t>)</a:t>
            </a:r>
            <a:r>
              <a:rPr lang="cs-CZ" altLang="cs-CZ" smtClean="0"/>
              <a:t>, ale stále uznávaný</a:t>
            </a:r>
          </a:p>
          <a:p>
            <a:pPr lvl="1"/>
            <a:r>
              <a:rPr lang="cs-CZ" altLang="cs-CZ" smtClean="0"/>
              <a:t>pouze na časopisy</a:t>
            </a:r>
          </a:p>
          <a:p>
            <a:pPr lvl="2"/>
            <a:r>
              <a:rPr lang="cs-CZ" altLang="cs-CZ" smtClean="0"/>
              <a:t>kolik citací bude mít článek, pokud ho publikujeme v daném časopisu (průměr)</a:t>
            </a:r>
          </a:p>
          <a:p>
            <a:pPr lvl="2"/>
            <a:r>
              <a:rPr lang="cs-CZ" altLang="cs-CZ" smtClean="0"/>
              <a:t>necitovaný článek má stejný IF jako velmi citovaný článek ve stejném časopisu</a:t>
            </a:r>
          </a:p>
          <a:p>
            <a:pPr lvl="1"/>
            <a:r>
              <a:rPr lang="cs-CZ" altLang="cs-CZ" smtClean="0"/>
              <a:t>vzorec IF</a:t>
            </a:r>
          </a:p>
          <a:p>
            <a:pPr lvl="2"/>
            <a:r>
              <a:rPr lang="cs-CZ" altLang="cs-CZ" smtClean="0"/>
              <a:t>impact factor = počet citací/počet článků</a:t>
            </a:r>
          </a:p>
          <a:p>
            <a:pPr lvl="2"/>
            <a:r>
              <a:rPr lang="cs-CZ" altLang="cs-CZ" smtClean="0"/>
              <a:t>zaokrouhlováno na 3 desetinná místa</a:t>
            </a:r>
          </a:p>
          <a:p>
            <a:pPr lvl="1"/>
            <a:r>
              <a:rPr lang="cs-CZ" altLang="cs-CZ" smtClean="0"/>
              <a:t>spojený s produkty Thomson Reuters</a:t>
            </a:r>
          </a:p>
          <a:p>
            <a:pPr lvl="2"/>
            <a:r>
              <a:rPr lang="cs-CZ" altLang="cs-CZ" smtClean="0"/>
              <a:t>DB Web of Science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Immediacy Index = Garfieldův Index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průměrný počet citací, které článek získal</a:t>
            </a:r>
          </a:p>
          <a:p>
            <a:pPr lvl="1"/>
            <a:r>
              <a:rPr lang="cs-CZ" altLang="cs-CZ" sz="2000" smtClean="0">
                <a:latin typeface="Arial" charset="0"/>
              </a:rPr>
              <a:t>zvýhodňuje často vycházející periodika</a:t>
            </a:r>
          </a:p>
          <a:p>
            <a:pPr lvl="2"/>
            <a:r>
              <a:rPr lang="cs-CZ" altLang="cs-CZ" sz="1600" smtClean="0">
                <a:latin typeface="Arial" charset="0"/>
              </a:rPr>
              <a:t>mají čas nasbírat více citací</a:t>
            </a:r>
          </a:p>
          <a:p>
            <a:pPr lvl="1"/>
            <a:r>
              <a:rPr lang="cs-CZ" altLang="cs-CZ" sz="2000" smtClean="0">
                <a:latin typeface="Arial" charset="0"/>
              </a:rPr>
              <a:t>vhodný pro srovnání časopisů s aktuálními otázkami + dynamické obory</a:t>
            </a:r>
          </a:p>
          <a:p>
            <a:pPr lvl="1"/>
            <a:r>
              <a:rPr lang="cs-CZ" altLang="cs-CZ" sz="2000" smtClean="0">
                <a:latin typeface="Arial" charset="0"/>
              </a:rPr>
              <a:t>vzorec</a:t>
            </a:r>
          </a:p>
          <a:p>
            <a:pPr lvl="2"/>
            <a:r>
              <a:rPr lang="cs-CZ" altLang="cs-CZ" sz="1600" smtClean="0">
                <a:latin typeface="Arial" charset="0"/>
              </a:rPr>
              <a:t>immediacy index = počet citací článků v roce/počet článků v daném roce</a:t>
            </a:r>
          </a:p>
          <a:p>
            <a:r>
              <a:rPr lang="cs-CZ" altLang="cs-CZ" sz="2600" smtClean="0">
                <a:latin typeface="Arial" charset="0"/>
              </a:rPr>
              <a:t>Cited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počet let, kdy se objeví 50</a:t>
            </a:r>
            <a:r>
              <a:rPr lang="en-US" altLang="cs-CZ" sz="2000" smtClean="0">
                <a:latin typeface="Arial" charset="0"/>
              </a:rPr>
              <a:t>% v</a:t>
            </a:r>
            <a:r>
              <a:rPr lang="cs-CZ" altLang="cs-CZ" sz="2000" smtClean="0">
                <a:latin typeface="Arial" charset="0"/>
              </a:rPr>
              <a:t>š</a:t>
            </a:r>
            <a:r>
              <a:rPr lang="en-US" altLang="cs-CZ" sz="2000" smtClean="0">
                <a:latin typeface="Arial" charset="0"/>
              </a:rPr>
              <a:t>ech citac</a:t>
            </a:r>
            <a:r>
              <a:rPr lang="cs-CZ" altLang="cs-CZ" sz="2000" smtClean="0">
                <a:latin typeface="Arial" charset="0"/>
              </a:rPr>
              <a:t>í</a:t>
            </a:r>
            <a:r>
              <a:rPr lang="en-US" altLang="cs-CZ" sz="2000" smtClean="0">
                <a:latin typeface="Arial" charset="0"/>
              </a:rPr>
              <a:t> na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l</a:t>
            </a:r>
            <a:r>
              <a:rPr lang="cs-CZ" altLang="cs-CZ" sz="2000" smtClean="0">
                <a:latin typeface="Arial" charset="0"/>
              </a:rPr>
              <a:t>á</a:t>
            </a:r>
            <a:r>
              <a:rPr lang="en-US" altLang="cs-CZ" sz="2000" smtClean="0">
                <a:latin typeface="Arial" charset="0"/>
              </a:rPr>
              <a:t>nk</a:t>
            </a:r>
            <a:r>
              <a:rPr lang="cs-CZ" altLang="cs-CZ" sz="2000" smtClean="0">
                <a:latin typeface="Arial" charset="0"/>
              </a:rPr>
              <a:t>y</a:t>
            </a:r>
            <a:r>
              <a:rPr lang="en-US" altLang="cs-CZ" sz="2000" smtClean="0">
                <a:latin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asopisu v </a:t>
            </a:r>
            <a:r>
              <a:rPr lang="cs-CZ" altLang="cs-CZ" sz="2000" smtClean="0">
                <a:latin typeface="Arial" charset="0"/>
              </a:rPr>
              <a:t>citačních rejstřících</a:t>
            </a:r>
          </a:p>
          <a:p>
            <a:r>
              <a:rPr lang="cs-CZ" altLang="cs-CZ" sz="2600" smtClean="0">
                <a:latin typeface="Arial" charset="0"/>
              </a:rPr>
              <a:t>Citing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průměrné stáří článků citovaných v časopise za rok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H-index (Hirsh index, Highly Cited Index)</a:t>
            </a:r>
          </a:p>
          <a:p>
            <a:pPr lvl="1"/>
            <a:r>
              <a:rPr lang="cs-CZ" altLang="cs-CZ" smtClean="0">
                <a:latin typeface="Arial" charset="0"/>
              </a:rPr>
              <a:t>nový, rychle akceptovaný vědci</a:t>
            </a:r>
          </a:p>
          <a:p>
            <a:pPr lvl="1"/>
            <a:r>
              <a:rPr lang="cs-CZ" altLang="cs-CZ" smtClean="0">
                <a:latin typeface="Arial" charset="0"/>
              </a:rPr>
              <a:t>udává počet publikací autora, které byly alespoň h-krát citovány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95675"/>
            <a:ext cx="3665537" cy="281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258888" y="3332163"/>
            <a:ext cx="3960812" cy="326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cs-CZ" altLang="cs-CZ" sz="2800" i="1"/>
              <a:t>h = 9</a:t>
            </a:r>
          </a:p>
          <a:p>
            <a:pPr lvl="2"/>
            <a:r>
              <a:rPr lang="cs-CZ" altLang="cs-CZ"/>
              <a:t>autor musel publikovat 10 článků, jež mají počet citací právě 10 nebo více</a:t>
            </a:r>
          </a:p>
          <a:p>
            <a:pPr lvl="2"/>
            <a:endParaRPr lang="cs-CZ" altLang="cs-CZ"/>
          </a:p>
          <a:p>
            <a:pPr lvl="2"/>
            <a:r>
              <a:rPr lang="cs-CZ" altLang="cs-CZ"/>
              <a:t>článek 1 = 55 citací</a:t>
            </a:r>
          </a:p>
          <a:p>
            <a:pPr lvl="2"/>
            <a:r>
              <a:rPr lang="cs-CZ" altLang="cs-CZ"/>
              <a:t>článek 2 = 34 citací</a:t>
            </a:r>
          </a:p>
          <a:p>
            <a:pPr lvl="2"/>
            <a:r>
              <a:rPr lang="cs-CZ" altLang="cs-CZ"/>
              <a:t>...</a:t>
            </a:r>
          </a:p>
          <a:p>
            <a:pPr lvl="2"/>
            <a:r>
              <a:rPr lang="cs-CZ" altLang="cs-CZ"/>
              <a:t>článek 8 = 11 citací</a:t>
            </a:r>
          </a:p>
          <a:p>
            <a:pPr lvl="2"/>
            <a:r>
              <a:rPr lang="cs-CZ" altLang="cs-CZ" b="1">
                <a:solidFill>
                  <a:schemeClr val="hlink"/>
                </a:solidFill>
              </a:rPr>
              <a:t>článek 9 = 10 citací</a:t>
            </a:r>
          </a:p>
          <a:p>
            <a:pPr lvl="2"/>
            <a:r>
              <a:rPr lang="cs-CZ" altLang="cs-CZ"/>
              <a:t>článek 10 = 9 citací</a:t>
            </a:r>
          </a:p>
          <a:p>
            <a:pPr lvl="2"/>
            <a:r>
              <a:rPr lang="cs-CZ" altLang="cs-CZ"/>
              <a:t>...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7092950" y="64674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 b="1"/>
              <a:t>zdroj: </a:t>
            </a:r>
            <a:r>
              <a:rPr lang="cs-CZ" altLang="cs-CZ" sz="1200" b="1">
                <a:hlinkClick r:id="rId3"/>
              </a:rPr>
              <a:t>Wikipedia</a:t>
            </a:r>
            <a:endParaRPr lang="cs-CZ" altLang="cs-CZ" sz="12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Databáze pro hodnocení vědy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komerční</a:t>
            </a:r>
          </a:p>
          <a:p>
            <a:pPr lvl="1"/>
            <a:r>
              <a:rPr lang="cs-CZ" altLang="cs-CZ" smtClean="0">
                <a:latin typeface="Arial" charset="0"/>
              </a:rPr>
              <a:t>Essential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Institucional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Journal Performance Indicators</a:t>
            </a:r>
          </a:p>
          <a:p>
            <a:pPr lvl="1"/>
            <a:r>
              <a:rPr lang="cs-CZ" altLang="cs-CZ" smtClean="0">
                <a:latin typeface="Arial" charset="0"/>
                <a:hlinkClick r:id="rId2"/>
              </a:rPr>
              <a:t>Journal Citation Reports</a:t>
            </a:r>
            <a:r>
              <a:rPr lang="cs-CZ" altLang="cs-CZ" smtClean="0">
                <a:latin typeface="Arial" charset="0"/>
              </a:rPr>
              <a:t> – dostupný na MU</a:t>
            </a:r>
          </a:p>
          <a:p>
            <a:r>
              <a:rPr lang="cs-CZ" altLang="cs-CZ" smtClean="0">
                <a:latin typeface="Arial" charset="0"/>
              </a:rPr>
              <a:t>volně dostupné</a:t>
            </a:r>
          </a:p>
          <a:p>
            <a:pPr lvl="1"/>
            <a:r>
              <a:rPr lang="cs-CZ" altLang="cs-CZ" smtClean="0">
                <a:latin typeface="Arial" charset="0"/>
                <a:hlinkClick r:id="rId3"/>
              </a:rPr>
              <a:t>RIV</a:t>
            </a:r>
            <a:r>
              <a:rPr lang="cs-CZ" altLang="cs-CZ" smtClean="0">
                <a:latin typeface="Arial" charset="0"/>
              </a:rPr>
              <a:t> = rejstřík informací o výsledcích</a:t>
            </a:r>
          </a:p>
          <a:p>
            <a:pPr lvl="2"/>
            <a:r>
              <a:rPr lang="cs-CZ" altLang="cs-CZ" smtClean="0">
                <a:latin typeface="Arial" charset="0"/>
              </a:rPr>
              <a:t>zaznamenává se publikační činnost</a:t>
            </a:r>
          </a:p>
          <a:p>
            <a:pPr lvl="2"/>
            <a:r>
              <a:rPr lang="cs-CZ" altLang="cs-CZ" smtClean="0">
                <a:latin typeface="Arial" charset="0"/>
              </a:rPr>
              <a:t>statistiky</a:t>
            </a:r>
          </a:p>
          <a:p>
            <a:pPr lvl="2"/>
            <a:r>
              <a:rPr lang="cs-CZ" altLang="cs-CZ" smtClean="0">
                <a:latin typeface="Arial" charset="0"/>
              </a:rPr>
              <a:t>součást informačního systému výzkumu</a:t>
            </a:r>
          </a:p>
          <a:p>
            <a:pPr lvl="2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Citace a citování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0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1681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</a:t>
            </a:r>
          </a:p>
          <a:p>
            <a:pPr lvl="1"/>
            <a:r>
              <a:rPr lang="cs-CZ" dirty="0" smtClean="0"/>
              <a:t>základní</a:t>
            </a:r>
          </a:p>
          <a:p>
            <a:pPr lvl="1"/>
            <a:r>
              <a:rPr lang="cs-CZ" dirty="0" smtClean="0"/>
              <a:t>aplikovaný</a:t>
            </a:r>
          </a:p>
          <a:p>
            <a:pPr lvl="1"/>
            <a:r>
              <a:rPr lang="cs-CZ" dirty="0" smtClean="0"/>
              <a:t>výzkum zaměřený na inovace</a:t>
            </a:r>
          </a:p>
          <a:p>
            <a:r>
              <a:rPr lang="cs-CZ" dirty="0" smtClean="0"/>
              <a:t>nejčastější výstupy</a:t>
            </a:r>
          </a:p>
          <a:p>
            <a:pPr lvl="1"/>
            <a:r>
              <a:rPr lang="cs-CZ" dirty="0" smtClean="0"/>
              <a:t>publikování</a:t>
            </a:r>
          </a:p>
          <a:p>
            <a:pPr lvl="1"/>
            <a:r>
              <a:rPr lang="cs-CZ" dirty="0" smtClean="0"/>
              <a:t>aplikace zjištěných znalostí do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38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600318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4282357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7538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 smtClean="0"/>
              <a:t>Proč</a:t>
            </a:r>
          </a:p>
          <a:p>
            <a:pPr algn="ctr">
              <a:buFontTx/>
              <a:buNone/>
            </a:pPr>
            <a:r>
              <a:rPr lang="cs-CZ" sz="8000" b="1" dirty="0" smtClean="0">
                <a:solidFill>
                  <a:srgbClr val="008000"/>
                </a:solidFill>
              </a:rPr>
              <a:t>citujeme?</a:t>
            </a:r>
            <a:endParaRPr lang="cs-CZ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5075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ochrana intelektuálního vlastnictví a autorských </a:t>
            </a:r>
            <a:r>
              <a:rPr lang="cs-CZ" dirty="0" smtClean="0">
                <a:solidFill>
                  <a:schemeClr val="tx2"/>
                </a:solidFill>
              </a:rPr>
              <a:t>práv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zpětné </a:t>
            </a:r>
            <a:r>
              <a:rPr lang="cs-CZ" dirty="0" smtClean="0">
                <a:solidFill>
                  <a:schemeClr val="tx2"/>
                </a:solidFill>
              </a:rPr>
              <a:t>ověření uvedených tezí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dirty="0" smtClean="0">
                <a:solidFill>
                  <a:schemeClr val="tx2"/>
                </a:solidFill>
              </a:rPr>
              <a:t>možnost uvedení čtenáře do </a:t>
            </a:r>
            <a:r>
              <a:rPr lang="cs-CZ" dirty="0" smtClean="0">
                <a:solidFill>
                  <a:schemeClr val="tx2"/>
                </a:solidFill>
              </a:rPr>
              <a:t>souvislostí</a:t>
            </a:r>
            <a:endParaRPr lang="cs-CZ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796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39483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3880639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03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23606361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92018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výstupy dle oborů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vědy</a:t>
            </a:r>
          </a:p>
          <a:p>
            <a:pPr lvl="1"/>
            <a:r>
              <a:rPr lang="cs-CZ" dirty="0" smtClean="0"/>
              <a:t>monografie, recenzované články</a:t>
            </a:r>
          </a:p>
          <a:p>
            <a:r>
              <a:rPr lang="cs-CZ" dirty="0" smtClean="0"/>
              <a:t>přírodní vědy</a:t>
            </a:r>
          </a:p>
          <a:p>
            <a:pPr lvl="1"/>
            <a:r>
              <a:rPr lang="cs-CZ" dirty="0" smtClean="0"/>
              <a:t>recenzované články, přehledové články</a:t>
            </a:r>
          </a:p>
          <a:p>
            <a:r>
              <a:rPr lang="cs-CZ" dirty="0" smtClean="0"/>
              <a:t>technické vědy</a:t>
            </a:r>
          </a:p>
          <a:p>
            <a:pPr lvl="1"/>
            <a:r>
              <a:rPr lang="cs-CZ" dirty="0" smtClean="0"/>
              <a:t>recenzované články, patenty, konferenční příspěvky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4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786835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124294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2128635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19055696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10462757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59716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773374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4682875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41568810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3469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textu</a:t>
            </a:r>
          </a:p>
          <a:p>
            <a:r>
              <a:rPr lang="cs-CZ" dirty="0" smtClean="0"/>
              <a:t>odevzdání - redakce/editor</a:t>
            </a:r>
          </a:p>
          <a:p>
            <a:r>
              <a:rPr lang="cs-CZ" dirty="0" smtClean="0"/>
              <a:t>recenzní řízení</a:t>
            </a:r>
          </a:p>
          <a:p>
            <a:r>
              <a:rPr lang="cs-CZ" dirty="0" smtClean="0"/>
              <a:t>případné úpravy v souladu s RŘ</a:t>
            </a:r>
          </a:p>
          <a:p>
            <a:r>
              <a:rPr lang="cs-CZ" dirty="0" smtClean="0"/>
              <a:t>jazyková a grafická úprava</a:t>
            </a:r>
          </a:p>
          <a:p>
            <a:r>
              <a:rPr lang="cs-CZ" dirty="0" smtClean="0"/>
              <a:t>publikování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035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36015189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598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  <p:extLst>
      <p:ext uri="{BB962C8B-B14F-4D97-AF65-F5344CB8AC3E}">
        <p14:creationId xmlns:p14="http://schemas.microsoft.com/office/powerpoint/2010/main" val="6244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  <p:extLst>
      <p:ext uri="{BB962C8B-B14F-4D97-AF65-F5344CB8AC3E}">
        <p14:creationId xmlns:p14="http://schemas.microsoft.com/office/powerpoint/2010/main" val="17750301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12208031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  <p:extLst>
      <p:ext uri="{BB962C8B-B14F-4D97-AF65-F5344CB8AC3E}">
        <p14:creationId xmlns:p14="http://schemas.microsoft.com/office/powerpoint/2010/main" val="40514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  <p:extLst>
      <p:ext uri="{BB962C8B-B14F-4D97-AF65-F5344CB8AC3E}">
        <p14:creationId xmlns:p14="http://schemas.microsoft.com/office/powerpoint/2010/main" val="17444561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  <p:extLst>
      <p:ext uri="{BB962C8B-B14F-4D97-AF65-F5344CB8AC3E}">
        <p14:creationId xmlns:p14="http://schemas.microsoft.com/office/powerpoint/2010/main" val="16039851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39003046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</a:t>
            </a:r>
            <a:r>
              <a:rPr lang="cs-CZ" altLang="cs-CZ" sz="1800" dirty="0" err="1" smtClean="0">
                <a:latin typeface="Arial" charset="0"/>
              </a:rPr>
              <a:t>Informetrie</a:t>
            </a:r>
            <a:r>
              <a:rPr lang="cs-CZ" altLang="cs-CZ" sz="1800" dirty="0" smtClean="0">
                <a:latin typeface="Arial" charset="0"/>
              </a:rPr>
              <a:t>, </a:t>
            </a:r>
            <a:r>
              <a:rPr lang="cs-CZ" altLang="cs-CZ" sz="1800" dirty="0" err="1" smtClean="0">
                <a:latin typeface="Arial" charset="0"/>
              </a:rPr>
              <a:t>scientometrie</a:t>
            </a:r>
            <a:r>
              <a:rPr lang="cs-CZ" altLang="cs-CZ" sz="1800" dirty="0" smtClean="0">
                <a:latin typeface="Arial" charset="0"/>
              </a:rPr>
              <a:t> a </a:t>
            </a:r>
            <a:r>
              <a:rPr lang="cs-CZ" altLang="cs-CZ" sz="1800" dirty="0" err="1" smtClean="0">
                <a:latin typeface="Arial" charset="0"/>
              </a:rPr>
              <a:t>bibliometrie</a:t>
            </a:r>
            <a:r>
              <a:rPr lang="cs-CZ" altLang="cs-CZ" sz="1800" dirty="0" smtClean="0">
                <a:latin typeface="Arial" charset="0"/>
              </a:rPr>
              <a:t>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35 – 55.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Citační databáze a evaluace vědy.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55 – 77.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err="1" smtClean="0">
                <a:latin typeface="Arial" charset="0"/>
              </a:rPr>
              <a:t>Journal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Impact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Factor</a:t>
            </a:r>
            <a:r>
              <a:rPr lang="cs-CZ" altLang="cs-CZ" sz="1800" dirty="0" smtClean="0">
                <a:latin typeface="Arial" charset="0"/>
              </a:rPr>
              <a:t> (JIF; faktor dopadu časopisu, faktor vlivu časopisu). </a:t>
            </a:r>
            <a:r>
              <a:rPr lang="cs-CZ" altLang="cs-CZ" sz="1800" i="1" dirty="0" smtClean="0">
                <a:latin typeface="Arial" charset="0"/>
              </a:rPr>
              <a:t>Obecné základy práce s informacemi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dirty="0" smtClean="0">
                <a:latin typeface="Arial" charset="0"/>
              </a:rPr>
              <a:t>. Ostrava: VŠB-TUO, 2010. </a:t>
            </a:r>
            <a:r>
              <a:rPr lang="cs-CZ" altLang="cs-CZ" sz="1800" dirty="0" smtClean="0">
                <a:latin typeface="Arial" charset="0"/>
                <a:hlinkClick r:id="rId3"/>
              </a:rPr>
              <a:t>http://knihovna.vsb.cz/kurzy/</a:t>
            </a:r>
            <a:r>
              <a:rPr lang="cs-CZ" altLang="cs-CZ" sz="1800" dirty="0" err="1" smtClean="0">
                <a:latin typeface="Arial" charset="0"/>
                <a:hlinkClick r:id="rId3"/>
              </a:rPr>
              <a:t>uvod</a:t>
            </a:r>
            <a:r>
              <a:rPr lang="cs-CZ" altLang="cs-CZ" sz="1800" dirty="0" smtClean="0">
                <a:latin typeface="Arial" charset="0"/>
                <a:hlinkClick r:id="rId3"/>
              </a:rPr>
              <a:t>/20.html</a:t>
            </a:r>
            <a:r>
              <a:rPr lang="cs-CZ" altLang="cs-CZ" sz="1800" dirty="0" smtClean="0">
                <a:latin typeface="Arial" charset="0"/>
              </a:rPr>
              <a:t>. Online kurz.</a:t>
            </a:r>
            <a:r>
              <a:rPr lang="cs-CZ" altLang="cs-CZ" sz="1800" b="1" dirty="0" smtClean="0">
                <a:latin typeface="Arial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ŠEBELOVÁ, I.</a:t>
            </a:r>
            <a:r>
              <a:rPr lang="cs-CZ" altLang="cs-CZ" sz="1800" i="1" dirty="0" smtClean="0">
                <a:latin typeface="Arial" charset="0"/>
              </a:rPr>
              <a:t> Význam citačních rejstříků pro vyhledávání dokumentů: Web </a:t>
            </a:r>
            <a:r>
              <a:rPr lang="cs-CZ" altLang="cs-CZ" sz="1800" i="1" dirty="0" err="1" smtClean="0">
                <a:latin typeface="Arial" charset="0"/>
              </a:rPr>
              <a:t>of</a:t>
            </a:r>
            <a:r>
              <a:rPr lang="cs-CZ" altLang="cs-CZ" sz="1800" i="1" dirty="0" smtClean="0">
                <a:latin typeface="Arial" charset="0"/>
              </a:rPr>
              <a:t> Science a </a:t>
            </a:r>
            <a:r>
              <a:rPr lang="cs-CZ" altLang="cs-CZ" sz="1800" i="1" dirty="0" err="1" smtClean="0">
                <a:latin typeface="Arial" charset="0"/>
              </a:rPr>
              <a:t>Scopus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i="1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Brno, 2008. </a:t>
            </a:r>
            <a:r>
              <a:rPr lang="en-US" altLang="cs-CZ" sz="1800" dirty="0" err="1" smtClean="0">
                <a:latin typeface="Arial" charset="0"/>
              </a:rPr>
              <a:t>Dostupn</a:t>
            </a:r>
            <a:r>
              <a:rPr lang="cs-CZ" altLang="cs-CZ" sz="1800" dirty="0" smtClean="0">
                <a:latin typeface="Arial" charset="0"/>
              </a:rPr>
              <a:t>é z: </a:t>
            </a:r>
            <a:r>
              <a:rPr lang="en-US" altLang="cs-CZ" sz="1800" dirty="0" smtClean="0">
                <a:latin typeface="Arial" charset="0"/>
                <a:hlinkClick r:id="rId4"/>
              </a:rPr>
              <a:t>http://is.muni.cz/th/64913/ff_m</a:t>
            </a:r>
            <a:r>
              <a:rPr lang="cs-CZ" altLang="cs-CZ" sz="1800" dirty="0" smtClean="0">
                <a:latin typeface="Arial" charset="0"/>
              </a:rPr>
              <a:t>. Masarykova univerzita, Filozofická fakulta, Ústav české literatury a knihovnictví, Kabinet informačních studií a knihovnictví</a:t>
            </a:r>
            <a:r>
              <a:rPr lang="en-US" altLang="cs-CZ" sz="1800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Vedoucí diplomové práce Mgr. Josef Schwarz.</a:t>
            </a:r>
            <a:endParaRPr lang="cs-CZ" altLang="cs-CZ" sz="1800" b="1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webové stránky Thomson Reuters a </a:t>
            </a:r>
            <a:r>
              <a:rPr lang="cs-CZ" altLang="cs-CZ" sz="1800" dirty="0" err="1" smtClean="0">
                <a:latin typeface="Arial" charset="0"/>
              </a:rPr>
              <a:t>Scopus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endParaRPr lang="cs-CZ" altLang="cs-CZ" sz="1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Měření vědy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77828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pic>
        <p:nvPicPr>
          <p:cNvPr id="77830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6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692275" y="2349500"/>
            <a:ext cx="6804025" cy="37861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Základní pojmy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5813" y="549275"/>
            <a:ext cx="3278187" cy="576263"/>
          </a:xfrm>
        </p:spPr>
        <p:txBody>
          <a:bodyPr/>
          <a:lstStyle/>
          <a:p>
            <a:r>
              <a:rPr lang="cs-CZ" altLang="cs-CZ" sz="2400" smtClean="0"/>
              <a:t>Informetrie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195513" y="3284538"/>
            <a:ext cx="3744912" cy="11779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3203575" y="3573463"/>
            <a:ext cx="3024188" cy="9509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865813" y="1052513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Scientometrie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5865813" y="1557338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Bibliometrie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E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7" grpId="0" animBg="1"/>
      <p:bldP spid="119819" grpId="0" animBg="1"/>
      <p:bldP spid="119821" grpId="0"/>
      <p:bldP spid="1198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Informetrie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nejširší vymezení</a:t>
            </a:r>
            <a:endParaRPr lang="en-US" altLang="cs-CZ" smtClean="0"/>
          </a:p>
          <a:p>
            <a:r>
              <a:rPr lang="en-US" altLang="cs-CZ" smtClean="0"/>
              <a:t>nejv</a:t>
            </a:r>
            <a:r>
              <a:rPr lang="cs-CZ" altLang="cs-CZ" smtClean="0"/>
              <a:t>íce teoretická disciplína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měřením toku info</a:t>
            </a:r>
          </a:p>
          <a:p>
            <a:pPr lvl="1"/>
            <a:r>
              <a:rPr lang="cs-CZ" altLang="cs-CZ" smtClean="0"/>
              <a:t>hodnocením informačního procesu</a:t>
            </a:r>
          </a:p>
          <a:p>
            <a:r>
              <a:rPr lang="cs-CZ" altLang="cs-CZ" smtClean="0"/>
              <a:t>kvantitativně měří zrod, oběh a působení info v jakékoliv oblasti lidské společnosti nebo života jedince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Scientometrie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měření výkonnosti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dnes význam pro rozdělování financí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kvantitativní i kvalitativní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sleduje a hodnotí komunikaci ve vědě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základní interakcí = citace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nástroje = citační rejstříky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2"/>
              </a:rPr>
              <a:t>Web of Science </a:t>
            </a:r>
            <a:r>
              <a:rPr lang="cs-CZ" altLang="cs-CZ" smtClean="0"/>
              <a:t>(WoK, Thomson Reuters)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3"/>
              </a:rPr>
              <a:t>Scopus</a:t>
            </a:r>
            <a:r>
              <a:rPr lang="cs-CZ" altLang="cs-CZ" smtClean="0"/>
              <a:t> (Elsevier)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další: </a:t>
            </a:r>
            <a:r>
              <a:rPr lang="cs-CZ" altLang="cs-CZ" smtClean="0">
                <a:hlinkClick r:id="rId4"/>
              </a:rPr>
              <a:t>Google Scholar</a:t>
            </a:r>
            <a:r>
              <a:rPr lang="cs-CZ" altLang="cs-CZ" smtClean="0"/>
              <a:t>, oborový PubMed,...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citační analýza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5059</TotalTime>
  <Words>2184</Words>
  <Application>Microsoft Office PowerPoint</Application>
  <PresentationFormat>Předvádění na obrazovce (4:3)</PresentationFormat>
  <Paragraphs>380</Paragraphs>
  <Slides>60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Věda a výzkum</vt:lpstr>
      <vt:lpstr>Výzkumy</vt:lpstr>
      <vt:lpstr>Nejčastější výstupy dle oborů</vt:lpstr>
      <vt:lpstr>Proces publikování</vt:lpstr>
      <vt:lpstr>Měření vědy</vt:lpstr>
      <vt:lpstr>Základní pojmy</vt:lpstr>
      <vt:lpstr>Informetrie</vt:lpstr>
      <vt:lpstr>Scientometrie</vt:lpstr>
      <vt:lpstr>Bibliometrie</vt:lpstr>
      <vt:lpstr>Webová analytika</vt:lpstr>
      <vt:lpstr>Publikační analýza</vt:lpstr>
      <vt:lpstr>Citační analýza</vt:lpstr>
      <vt:lpstr>Citační analýza - cíle</vt:lpstr>
      <vt:lpstr>Interpretace citačních analýz</vt:lpstr>
      <vt:lpstr>Význam CA pro praxi</vt:lpstr>
      <vt:lpstr>Rizika a omezení citačních analýz</vt:lpstr>
      <vt:lpstr>Rizika a omezení citačních analýz</vt:lpstr>
      <vt:lpstr>Rizika a omezení citačních analýz</vt:lpstr>
      <vt:lpstr>Citační rejstříky</vt:lpstr>
      <vt:lpstr>Druhy citačních rejstříků</vt:lpstr>
      <vt:lpstr>Indikátory</vt:lpstr>
      <vt:lpstr>Druhy indikátorů</vt:lpstr>
      <vt:lpstr>Indikátory</vt:lpstr>
      <vt:lpstr>Indikátory</vt:lpstr>
      <vt:lpstr>Databáze pro hodnocení vědy</vt:lpstr>
      <vt:lpstr>Citace a citování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337</cp:revision>
  <dcterms:created xsi:type="dcterms:W3CDTF">2008-06-02T21:04:14Z</dcterms:created>
  <dcterms:modified xsi:type="dcterms:W3CDTF">2013-11-05T16:52:59Z</dcterms:modified>
</cp:coreProperties>
</file>