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22"/>
  </p:notesMasterIdLst>
  <p:handoutMasterIdLst>
    <p:handoutMasterId r:id="rId23"/>
  </p:handoutMasterIdLst>
  <p:sldIdLst>
    <p:sldId id="259" r:id="rId3"/>
    <p:sldId id="291" r:id="rId4"/>
    <p:sldId id="275" r:id="rId5"/>
    <p:sldId id="273" r:id="rId6"/>
    <p:sldId id="276" r:id="rId7"/>
    <p:sldId id="289" r:id="rId8"/>
    <p:sldId id="292" r:id="rId9"/>
    <p:sldId id="274" r:id="rId10"/>
    <p:sldId id="277" r:id="rId11"/>
    <p:sldId id="278" r:id="rId12"/>
    <p:sldId id="279" r:id="rId13"/>
    <p:sldId id="280" r:id="rId14"/>
    <p:sldId id="281" r:id="rId15"/>
    <p:sldId id="282" r:id="rId16"/>
    <p:sldId id="283" r:id="rId17"/>
    <p:sldId id="284" r:id="rId18"/>
    <p:sldId id="285" r:id="rId19"/>
    <p:sldId id="286" r:id="rId20"/>
    <p:sldId id="287" r:id="rId21"/>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81593" autoAdjust="0"/>
  </p:normalViewPr>
  <p:slideViewPr>
    <p:cSldViewPr>
      <p:cViewPr varScale="1">
        <p:scale>
          <a:sx n="84" d="100"/>
          <a:sy n="84" d="100"/>
        </p:scale>
        <p:origin x="-1452" y="-90"/>
      </p:cViewPr>
      <p:guideLst>
        <p:guide orient="horz" pos="3884"/>
        <p:guide orient="horz" pos="2051"/>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hyperlink" Target="mailto:Smejkal.petr@email.cz"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mailto:43262@muni.cz"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2013/14</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5967776" y="6356196"/>
            <a:ext cx="1340528"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a:t>
            </a:r>
            <a:r>
              <a:rPr lang="cs-CZ" sz="1000" baseline="0" dirty="0" smtClean="0">
                <a:solidFill>
                  <a:srgbClr val="000000"/>
                </a:solidFill>
                <a:cs typeface="Arial" charset="0"/>
                <a:hlinkClick r:id="rId15"/>
              </a:rPr>
              <a:t>43262@</a:t>
            </a:r>
            <a:r>
              <a:rPr lang="cs-CZ" sz="1000" baseline="0" dirty="0" err="1" smtClean="0">
                <a:solidFill>
                  <a:srgbClr val="000000"/>
                </a:solidFill>
                <a:cs typeface="Arial" charset="0"/>
                <a:hlinkClick r:id="rId15"/>
              </a:rPr>
              <a:t>muni.cz</a:t>
            </a:r>
            <a:endParaRPr lang="cs-CZ" sz="1000" baseline="0" dirty="0" smtClean="0">
              <a:solidFill>
                <a:srgbClr val="000000"/>
              </a:solidFill>
              <a:cs typeface="Arial" charset="0"/>
            </a:endParaRPr>
          </a:p>
          <a:p>
            <a:r>
              <a:rPr lang="cs-CZ" sz="1000" baseline="0" dirty="0" smtClean="0">
                <a:solidFill>
                  <a:srgbClr val="000000"/>
                </a:solidFill>
                <a:cs typeface="Arial" charset="0"/>
                <a:hlinkClick r:id="rId16"/>
              </a:rPr>
              <a:t>Smejkal.</a:t>
            </a:r>
            <a:r>
              <a:rPr lang="cs-CZ" sz="1000" baseline="0" dirty="0" err="1" smtClean="0">
                <a:solidFill>
                  <a:srgbClr val="000000"/>
                </a:solidFill>
                <a:cs typeface="Arial" charset="0"/>
                <a:hlinkClick r:id="rId16"/>
              </a:rPr>
              <a:t>petr</a:t>
            </a:r>
            <a:r>
              <a:rPr lang="cs-CZ" sz="1000" baseline="0" dirty="0" smtClean="0">
                <a:solidFill>
                  <a:srgbClr val="000000"/>
                </a:solidFill>
                <a:cs typeface="Arial" charset="0"/>
                <a:hlinkClick r:id="rId16"/>
              </a:rPr>
              <a:t>@email.</a:t>
            </a:r>
            <a:r>
              <a:rPr lang="cs-CZ" sz="1000" baseline="0" dirty="0" err="1" smtClean="0">
                <a:solidFill>
                  <a:srgbClr val="000000"/>
                </a:solidFill>
                <a:cs typeface="Arial" charset="0"/>
                <a:hlinkClick r:id="rId16"/>
              </a:rPr>
              <a:t>cz</a:t>
            </a:r>
            <a:endParaRPr lang="cs-CZ" sz="1000" baseline="0" dirty="0" smtClean="0">
              <a:solidFill>
                <a:srgbClr val="000000"/>
              </a:solidFill>
              <a:cs typeface="Arial" charset="0"/>
            </a:endParaRPr>
          </a:p>
          <a:p>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7"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43262@mail.m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mejkal.petr@email.cz"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or.justice.cz/ias/ui/rejstri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justice.cz/xqw/xervlet/insl/index?sysinf.@typ=or&amp;sysinf.@strana=searchSubject" TargetMode="External"/><Relationship Id="rId2" Type="http://schemas.openxmlformats.org/officeDocument/2006/relationships/hyperlink" Target="http://wwwinfo.mfcr.cz/ares/ares_fo.html.c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portal.justice.cz/" TargetMode="External"/><Relationship Id="rId2" Type="http://schemas.openxmlformats.org/officeDocument/2006/relationships/hyperlink" Target="http://wwwinfo.mfcr.cz/ares/" TargetMode="External"/><Relationship Id="rId1" Type="http://schemas.openxmlformats.org/officeDocument/2006/relationships/slideLayout" Target="../slideLayouts/slideLayout2.xml"/><Relationship Id="rId5" Type="http://schemas.openxmlformats.org/officeDocument/2006/relationships/hyperlink" Target="http://www.rba.co.uk/sources/registers.htm" TargetMode="External"/><Relationship Id="rId4" Type="http://schemas.openxmlformats.org/officeDocument/2006/relationships/hyperlink" Target="http://www.ebr.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lassdoor.com/" TargetMode="External"/><Relationship Id="rId2" Type="http://schemas.openxmlformats.org/officeDocument/2006/relationships/hyperlink" Target="http://mujplat.cz/hlavni-stranka/platy-v-cr" TargetMode="External"/><Relationship Id="rId1" Type="http://schemas.openxmlformats.org/officeDocument/2006/relationships/slideLayout" Target="../slideLayouts/slideLayout2.xml"/><Relationship Id="rId5" Type="http://schemas.openxmlformats.org/officeDocument/2006/relationships/hyperlink" Target="http://www.pwc.com/cz/cs/poradenstvi-pro-lidske-zdroje/paywell.jhtml" TargetMode="External"/><Relationship Id="rId4" Type="http://schemas.openxmlformats.org/officeDocument/2006/relationships/hyperlink" Target="http://ciselnik.artega.cz/prumerne_mzdy_podle_profese.ph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2013/14</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hlinkClick r:id="rId3"/>
              </a:rPr>
              <a:t>43262@mail.</a:t>
            </a:r>
            <a:r>
              <a:rPr lang="cs-CZ" dirty="0" err="1" smtClean="0">
                <a:hlinkClick r:id="rId3"/>
              </a:rPr>
              <a:t>muni.cz</a:t>
            </a:r>
            <a:r>
              <a:rPr lang="cs-CZ" dirty="0" smtClean="0"/>
              <a:t>, </a:t>
            </a:r>
            <a:r>
              <a:rPr lang="cs-CZ" dirty="0" err="1" smtClean="0">
                <a:hlinkClick r:id="rId4"/>
              </a:rPr>
              <a:t>smejkal.petr</a:t>
            </a:r>
            <a:r>
              <a:rPr lang="cs-CZ" dirty="0" smtClean="0">
                <a:hlinkClick r:id="rId4"/>
              </a:rPr>
              <a:t>@email.</a:t>
            </a:r>
            <a:r>
              <a:rPr lang="cs-CZ" dirty="0" err="1" smtClean="0">
                <a:hlinkClick r:id="rId4"/>
              </a:rPr>
              <a:t>cz</a:t>
            </a:r>
            <a:endParaRPr lang="cs-CZ" dirty="0" smtClean="0"/>
          </a:p>
          <a:p>
            <a:endParaRPr lang="cs-CZ" dirty="0" smtClean="0"/>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Obchodní rejstřík</a:t>
            </a:r>
            <a:endParaRPr lang="cs-CZ" dirty="0"/>
          </a:p>
        </p:txBody>
      </p:sp>
      <p:sp>
        <p:nvSpPr>
          <p:cNvPr id="3" name="Content Placeholder 2"/>
          <p:cNvSpPr>
            <a:spLocks noGrp="1"/>
          </p:cNvSpPr>
          <p:nvPr>
            <p:ph idx="1"/>
          </p:nvPr>
        </p:nvSpPr>
        <p:spPr/>
        <p:txBody>
          <a:bodyPr/>
          <a:lstStyle/>
          <a:p>
            <a:r>
              <a:rPr lang="cs-CZ" dirty="0" smtClean="0"/>
              <a:t>Hledání na </a:t>
            </a:r>
            <a:r>
              <a:rPr lang="cs-CZ" dirty="0" smtClean="0">
                <a:hlinkClick r:id="rId2"/>
              </a:rPr>
              <a:t>https://or.justice.cz/ias/ui/rejstrik</a:t>
            </a:r>
            <a:endParaRPr lang="cs-CZ" dirty="0" smtClean="0"/>
          </a:p>
          <a:p>
            <a:endParaRPr lang="cs-CZ" dirty="0" smtClean="0"/>
          </a:p>
          <a:p>
            <a:r>
              <a:rPr lang="cs-CZ" dirty="0" smtClean="0"/>
              <a:t>Vede ho příslušný rejstříkový soud.</a:t>
            </a:r>
          </a:p>
          <a:p>
            <a:endParaRPr lang="cs-CZ" dirty="0" smtClean="0"/>
          </a:p>
          <a:p>
            <a:r>
              <a:rPr lang="cs-CZ" dirty="0" smtClean="0"/>
              <a:t>Do obchodního rejstříku se zapisují:</a:t>
            </a:r>
          </a:p>
          <a:p>
            <a:pPr lvl="2"/>
            <a:r>
              <a:rPr lang="cs-CZ" dirty="0" smtClean="0"/>
              <a:t>obchodní společnosti a družstva </a:t>
            </a:r>
          </a:p>
          <a:p>
            <a:pPr lvl="2"/>
            <a:r>
              <a:rPr lang="cs-CZ" dirty="0" smtClean="0"/>
              <a:t>některé podnikající zahraniční osoby </a:t>
            </a:r>
          </a:p>
          <a:p>
            <a:pPr lvl="2"/>
            <a:r>
              <a:rPr lang="cs-CZ" dirty="0" smtClean="0"/>
              <a:t>fyzické osoby, které jsou podnikateli a o zápis požádají (povinný zápis v případě provozování živnosti průmyslovým způsobem či průměrné výše příjmů za poslední dvě účtovací období 120 mil. Kč) </a:t>
            </a:r>
          </a:p>
          <a:p>
            <a:pPr lvl="2"/>
            <a:r>
              <a:rPr lang="cs-CZ" dirty="0" smtClean="0"/>
              <a:t>další osoby, stanoví-li povinnost jejich zápisu zvláštní právní předpis. </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Společnost s ručením omezeným</a:t>
            </a:r>
            <a:endParaRPr lang="cs-CZ" dirty="0"/>
          </a:p>
        </p:txBody>
      </p:sp>
      <p:sp>
        <p:nvSpPr>
          <p:cNvPr id="3" name="Content Placeholder 2"/>
          <p:cNvSpPr>
            <a:spLocks noGrp="1"/>
          </p:cNvSpPr>
          <p:nvPr>
            <p:ph idx="1"/>
          </p:nvPr>
        </p:nvSpPr>
        <p:spPr>
          <a:xfrm>
            <a:off x="455613" y="1412875"/>
            <a:ext cx="8234362" cy="4752429"/>
          </a:xfrm>
        </p:spPr>
        <p:txBody>
          <a:bodyPr>
            <a:normAutofit fontScale="92500" lnSpcReduction="20000"/>
          </a:bodyPr>
          <a:lstStyle/>
          <a:p>
            <a:pPr marL="0" indent="0">
              <a:spcBef>
                <a:spcPts val="1200"/>
              </a:spcBef>
              <a:buNone/>
            </a:pPr>
            <a:r>
              <a:rPr lang="de-DE" sz="2200" dirty="0" smtClean="0"/>
              <a:t>Gesellschaft mit beschränkter Haftung (GmbH)</a:t>
            </a:r>
            <a:r>
              <a:rPr lang="cs-CZ" sz="2200" dirty="0" smtClean="0"/>
              <a:t>, Limited </a:t>
            </a:r>
            <a:r>
              <a:rPr lang="cs-CZ" sz="2200" dirty="0" err="1" smtClean="0"/>
              <a:t>company</a:t>
            </a:r>
            <a:r>
              <a:rPr lang="cs-CZ" sz="2200" dirty="0" smtClean="0"/>
              <a:t> (Ltd.)</a:t>
            </a:r>
          </a:p>
          <a:p>
            <a:pPr marL="0" indent="0">
              <a:spcBef>
                <a:spcPts val="1200"/>
              </a:spcBef>
              <a:buNone/>
            </a:pPr>
            <a:endParaRPr lang="cs-CZ" dirty="0" smtClean="0"/>
          </a:p>
          <a:p>
            <a:pPr marL="0" indent="0">
              <a:spcBef>
                <a:spcPts val="1200"/>
              </a:spcBef>
              <a:buNone/>
            </a:pPr>
            <a:r>
              <a:rPr lang="cs-CZ" sz="3200" b="1" dirty="0" smtClean="0"/>
              <a:t>s.r.o. </a:t>
            </a:r>
            <a:r>
              <a:rPr lang="cs-CZ" sz="2800" dirty="0" smtClean="0"/>
              <a:t>nebo </a:t>
            </a:r>
            <a:r>
              <a:rPr lang="cs-CZ" sz="3200" b="1" dirty="0" smtClean="0"/>
              <a:t>spol. s r.o.</a:t>
            </a:r>
            <a:endParaRPr lang="cs-CZ" sz="2800" b="1" dirty="0" smtClean="0"/>
          </a:p>
          <a:p>
            <a:pPr>
              <a:spcBef>
                <a:spcPts val="1200"/>
              </a:spcBef>
            </a:pPr>
            <a:r>
              <a:rPr lang="cs-CZ" dirty="0" smtClean="0"/>
              <a:t>Nejčastější forma, 1-50 společníků, nemusí být statutárním orgánem</a:t>
            </a:r>
          </a:p>
          <a:p>
            <a:pPr>
              <a:spcBef>
                <a:spcPts val="1200"/>
              </a:spcBef>
            </a:pPr>
            <a:r>
              <a:rPr lang="cs-CZ" dirty="0" smtClean="0"/>
              <a:t>Minimální základní kapitál 200 tis. Kč (velikost společnosti), minimální výše vkladu společníka pak 20 tis. Kč, vklad může být nepeněžitý</a:t>
            </a:r>
          </a:p>
          <a:p>
            <a:pPr>
              <a:spcBef>
                <a:spcPts val="1200"/>
              </a:spcBef>
            </a:pPr>
            <a:r>
              <a:rPr lang="cs-CZ" dirty="0" smtClean="0"/>
              <a:t>Valná hromada – nejvyšší orgán, schvaluje rozdělení zisku, UZ,…</a:t>
            </a:r>
          </a:p>
          <a:p>
            <a:pPr>
              <a:spcBef>
                <a:spcPts val="1200"/>
              </a:spcBef>
            </a:pPr>
            <a:r>
              <a:rPr lang="cs-CZ" dirty="0" smtClean="0"/>
              <a:t>Statutární orgán – jednatelé uvedení v OR</a:t>
            </a:r>
          </a:p>
          <a:p>
            <a:pPr>
              <a:spcBef>
                <a:spcPts val="1200"/>
              </a:spcBef>
            </a:pPr>
            <a:r>
              <a:rPr lang="cs-CZ" dirty="0" smtClean="0">
                <a:solidFill>
                  <a:schemeClr val="bg1">
                    <a:lumMod val="75000"/>
                  </a:schemeClr>
                </a:solidFill>
              </a:rPr>
              <a:t>Dozorčí rada – nepovinná, funkce jak v a.s.</a:t>
            </a:r>
          </a:p>
          <a:p>
            <a:endParaRPr lang="cs-CZ"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Akciová společnost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100" dirty="0" smtClean="0"/>
              <a:t>Založení: </a:t>
            </a:r>
          </a:p>
          <a:p>
            <a:pPr lvl="1"/>
            <a:r>
              <a:rPr lang="cs-CZ" sz="1900" dirty="0" smtClean="0"/>
              <a:t>Alespoň 1 právnická osoba nebo 2 a víc fyzických</a:t>
            </a:r>
          </a:p>
          <a:p>
            <a:pPr lvl="1"/>
            <a:r>
              <a:rPr lang="cs-CZ" sz="1900" dirty="0" smtClean="0"/>
              <a:t>Valná hromada a splacení emisního ážia a vkladů</a:t>
            </a:r>
          </a:p>
          <a:p>
            <a:pPr lvl="1"/>
            <a:r>
              <a:rPr lang="cs-CZ" sz="1900" dirty="0" smtClean="0"/>
              <a:t>Zápis do obchodního rejstříku</a:t>
            </a:r>
          </a:p>
          <a:p>
            <a:endParaRPr lang="cs-CZ" sz="2100" dirty="0" smtClean="0"/>
          </a:p>
          <a:p>
            <a:r>
              <a:rPr lang="cs-CZ" sz="2100" dirty="0" smtClean="0"/>
              <a:t>Základní kapitál min. 2 mil. Kč, při veřejné nabídce 20 mil. Kč</a:t>
            </a:r>
          </a:p>
          <a:p>
            <a:r>
              <a:rPr lang="cs-CZ" sz="2100" dirty="0" smtClean="0"/>
              <a:t>Je možná anonymita majitelů, protože vlastníci akcií se nezapisují do OR</a:t>
            </a:r>
          </a:p>
          <a:p>
            <a:endParaRPr lang="cs-CZ" sz="2100" dirty="0" smtClean="0"/>
          </a:p>
          <a:p>
            <a:r>
              <a:rPr lang="cs-CZ" sz="2100" dirty="0" smtClean="0"/>
              <a:t>Orgány</a:t>
            </a:r>
          </a:p>
          <a:p>
            <a:pPr lvl="1">
              <a:spcBef>
                <a:spcPts val="600"/>
              </a:spcBef>
            </a:pPr>
            <a:r>
              <a:rPr lang="cs-CZ" sz="1900" b="1" dirty="0" smtClean="0"/>
              <a:t>Valná hromada </a:t>
            </a:r>
            <a:r>
              <a:rPr lang="cs-CZ" sz="1900" dirty="0" smtClean="0"/>
              <a:t>– shromáždění akcionářů - majitelů, nejvyšší orgán, založení spol., rozdělení zisku, volí další orgány, schvalují účetní závěrku</a:t>
            </a:r>
          </a:p>
          <a:p>
            <a:pPr lvl="1">
              <a:spcBef>
                <a:spcPts val="600"/>
              </a:spcBef>
            </a:pPr>
            <a:r>
              <a:rPr lang="cs-CZ" sz="1900" b="1" dirty="0" smtClean="0"/>
              <a:t>Představenstvo</a:t>
            </a:r>
            <a:r>
              <a:rPr lang="cs-CZ" sz="1900" dirty="0" smtClean="0"/>
              <a:t> – </a:t>
            </a:r>
            <a:r>
              <a:rPr lang="cs-CZ" sz="1900" dirty="0" err="1" smtClean="0"/>
              <a:t>Board</a:t>
            </a:r>
            <a:r>
              <a:rPr lang="cs-CZ" sz="1900" dirty="0" smtClean="0"/>
              <a:t> </a:t>
            </a:r>
            <a:r>
              <a:rPr lang="cs-CZ" sz="1900" dirty="0" err="1" smtClean="0"/>
              <a:t>members</a:t>
            </a:r>
            <a:r>
              <a:rPr lang="cs-CZ" sz="1900" dirty="0" smtClean="0"/>
              <a:t> – řídí spol., operativně rozhoduje, vede účetnictví, min. 3 členové (pokud víc jak 1 akcionář)</a:t>
            </a:r>
          </a:p>
          <a:p>
            <a:pPr lvl="1">
              <a:spcBef>
                <a:spcPts val="600"/>
              </a:spcBef>
            </a:pPr>
            <a:r>
              <a:rPr lang="cs-CZ" sz="1900" b="1" dirty="0" smtClean="0"/>
              <a:t>Dozorčí rada </a:t>
            </a:r>
            <a:r>
              <a:rPr lang="cs-CZ" sz="1900" dirty="0" smtClean="0"/>
              <a:t>– </a:t>
            </a:r>
            <a:r>
              <a:rPr lang="cs-CZ" sz="1900" dirty="0" err="1" smtClean="0"/>
              <a:t>Supervisory</a:t>
            </a:r>
            <a:r>
              <a:rPr lang="cs-CZ" sz="1900" dirty="0" smtClean="0"/>
              <a:t> </a:t>
            </a:r>
            <a:r>
              <a:rPr lang="cs-CZ" sz="1900" dirty="0" err="1" smtClean="0"/>
              <a:t>Board</a:t>
            </a:r>
            <a:r>
              <a:rPr lang="cs-CZ" sz="1900" dirty="0" smtClean="0"/>
              <a:t> – dohlíží na představenstvo, kontroluje účetnictví, členy volí valná hromada, alespoň 3 členové</a:t>
            </a:r>
          </a:p>
          <a:p>
            <a:pPr lvl="1"/>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Akciová společnost</a:t>
            </a:r>
            <a:endParaRPr lang="cs-CZ" dirty="0"/>
          </a:p>
        </p:txBody>
      </p:sp>
      <p:sp>
        <p:nvSpPr>
          <p:cNvPr id="3" name="Content Placeholder 2"/>
          <p:cNvSpPr>
            <a:spLocks noGrp="1"/>
          </p:cNvSpPr>
          <p:nvPr>
            <p:ph idx="1"/>
          </p:nvPr>
        </p:nvSpPr>
        <p:spPr>
          <a:xfrm>
            <a:off x="455613" y="1932138"/>
            <a:ext cx="8234362" cy="3799632"/>
          </a:xfrm>
        </p:spPr>
        <p:txBody>
          <a:bodyPr numCol="2"/>
          <a:lstStyle/>
          <a:p>
            <a:pPr>
              <a:buNone/>
            </a:pPr>
            <a:r>
              <a:rPr lang="cs-CZ" dirty="0" smtClean="0"/>
              <a:t>Označení akciové společnosti v dalších zemích:</a:t>
            </a:r>
          </a:p>
          <a:p>
            <a:pPr>
              <a:buNone/>
            </a:pPr>
            <a:endParaRPr lang="cs-CZ" dirty="0" smtClean="0"/>
          </a:p>
          <a:p>
            <a:pPr lvl="1"/>
            <a:r>
              <a:rPr lang="cs-CZ" sz="1600" dirty="0" smtClean="0"/>
              <a:t>Bulharsko (</a:t>
            </a:r>
            <a:r>
              <a:rPr lang="az-Cyrl-AZ" sz="1600" dirty="0" smtClean="0"/>
              <a:t>Акционерно дружество, а.г.)</a:t>
            </a:r>
            <a:endParaRPr lang="cs-CZ" sz="1600" dirty="0" smtClean="0"/>
          </a:p>
          <a:p>
            <a:pPr lvl="1"/>
            <a:r>
              <a:rPr lang="cs-CZ" sz="1600" dirty="0" smtClean="0"/>
              <a:t>Dánsko (</a:t>
            </a:r>
            <a:r>
              <a:rPr lang="cs-CZ" sz="1600" dirty="0" err="1" smtClean="0"/>
              <a:t>Aktieselskab</a:t>
            </a:r>
            <a:r>
              <a:rPr lang="cs-CZ" sz="1600" dirty="0" smtClean="0"/>
              <a:t>, A/S)</a:t>
            </a:r>
          </a:p>
          <a:p>
            <a:pPr lvl="1"/>
            <a:r>
              <a:rPr lang="cs-CZ" sz="1600" dirty="0" smtClean="0"/>
              <a:t>Finsko (</a:t>
            </a:r>
            <a:r>
              <a:rPr lang="cs-CZ" sz="1600" dirty="0" err="1" smtClean="0"/>
              <a:t>Osakeyhtiö</a:t>
            </a:r>
            <a:r>
              <a:rPr lang="cs-CZ" sz="1600" dirty="0" smtClean="0"/>
              <a:t>, OY)</a:t>
            </a:r>
          </a:p>
          <a:p>
            <a:pPr lvl="1"/>
            <a:r>
              <a:rPr lang="cs-CZ" sz="1600" dirty="0" smtClean="0"/>
              <a:t>Francie (</a:t>
            </a:r>
            <a:r>
              <a:rPr lang="cs-CZ" sz="1600" dirty="0" err="1" smtClean="0"/>
              <a:t>Société</a:t>
            </a:r>
            <a:r>
              <a:rPr lang="cs-CZ" sz="1600" dirty="0" smtClean="0"/>
              <a:t> anonyme, S. A.)</a:t>
            </a:r>
          </a:p>
          <a:p>
            <a:pPr lvl="1"/>
            <a:r>
              <a:rPr lang="cs-CZ" sz="1600" dirty="0" smtClean="0"/>
              <a:t>Chorvatsko (</a:t>
            </a:r>
            <a:r>
              <a:rPr lang="cs-CZ" sz="1600" dirty="0" err="1" smtClean="0"/>
              <a:t>dioničko</a:t>
            </a:r>
            <a:r>
              <a:rPr lang="cs-CZ" sz="1600" dirty="0" smtClean="0"/>
              <a:t> </a:t>
            </a:r>
            <a:r>
              <a:rPr lang="cs-CZ" sz="1600" dirty="0" err="1" smtClean="0"/>
              <a:t>društvo</a:t>
            </a:r>
            <a:r>
              <a:rPr lang="cs-CZ" sz="1600" dirty="0" smtClean="0"/>
              <a:t>, </a:t>
            </a:r>
            <a:r>
              <a:rPr lang="cs-CZ" sz="1600" dirty="0" err="1" smtClean="0"/>
              <a:t>d.d</a:t>
            </a:r>
            <a:r>
              <a:rPr lang="cs-CZ" sz="1600" dirty="0" smtClean="0"/>
              <a:t>.)</a:t>
            </a:r>
          </a:p>
          <a:p>
            <a:pPr lvl="1"/>
            <a:r>
              <a:rPr lang="cs-CZ" sz="1600" dirty="0" smtClean="0"/>
              <a:t>Itálie (</a:t>
            </a:r>
            <a:r>
              <a:rPr lang="cs-CZ" sz="1600" dirty="0" err="1" smtClean="0"/>
              <a:t>Società</a:t>
            </a:r>
            <a:r>
              <a:rPr lang="cs-CZ" sz="1600" dirty="0" smtClean="0"/>
              <a:t> per </a:t>
            </a:r>
            <a:r>
              <a:rPr lang="cs-CZ" sz="1600" dirty="0" err="1" smtClean="0"/>
              <a:t>Azioni</a:t>
            </a:r>
            <a:r>
              <a:rPr lang="cs-CZ" sz="1600" dirty="0" smtClean="0"/>
              <a:t>, </a:t>
            </a:r>
            <a:r>
              <a:rPr lang="cs-CZ" sz="1600" dirty="0" err="1" smtClean="0"/>
              <a:t>S</a:t>
            </a:r>
            <a:r>
              <a:rPr lang="cs-CZ" sz="1600" dirty="0" smtClean="0"/>
              <a:t>.</a:t>
            </a:r>
            <a:r>
              <a:rPr lang="cs-CZ" sz="1600" dirty="0" err="1" smtClean="0"/>
              <a:t>p.A</a:t>
            </a:r>
            <a:r>
              <a:rPr lang="cs-CZ" sz="1600" dirty="0" smtClean="0"/>
              <a:t>.)</a:t>
            </a:r>
          </a:p>
          <a:p>
            <a:pPr lvl="1"/>
            <a:r>
              <a:rPr lang="cs-CZ" sz="1600" dirty="0" smtClean="0"/>
              <a:t>Německo (</a:t>
            </a:r>
            <a:r>
              <a:rPr lang="cs-CZ" sz="1600" dirty="0" err="1" smtClean="0"/>
              <a:t>Aktiengesellschaft</a:t>
            </a:r>
            <a:r>
              <a:rPr lang="cs-CZ" sz="1600" dirty="0" smtClean="0"/>
              <a:t>, AG)</a:t>
            </a:r>
          </a:p>
          <a:p>
            <a:pPr lvl="1"/>
            <a:r>
              <a:rPr lang="cs-CZ" sz="1600" dirty="0" smtClean="0"/>
              <a:t>Norsko (</a:t>
            </a:r>
            <a:r>
              <a:rPr lang="cs-CZ" sz="1600" dirty="0" err="1" smtClean="0"/>
              <a:t>Aksjeselskap</a:t>
            </a:r>
            <a:r>
              <a:rPr lang="cs-CZ" sz="1600" dirty="0" smtClean="0"/>
              <a:t>, AS)</a:t>
            </a:r>
          </a:p>
          <a:p>
            <a:pPr lvl="1"/>
            <a:r>
              <a:rPr lang="cs-CZ" sz="1600" dirty="0" smtClean="0"/>
              <a:t>Polsko (</a:t>
            </a:r>
            <a:r>
              <a:rPr lang="cs-CZ" sz="1600" dirty="0" err="1" smtClean="0"/>
              <a:t>Spółka</a:t>
            </a:r>
            <a:r>
              <a:rPr lang="cs-CZ" sz="1600" dirty="0" smtClean="0"/>
              <a:t> </a:t>
            </a:r>
            <a:r>
              <a:rPr lang="cs-CZ" sz="1600" dirty="0" err="1" smtClean="0"/>
              <a:t>Akcyjna</a:t>
            </a:r>
            <a:r>
              <a:rPr lang="cs-CZ" sz="1600" dirty="0" smtClean="0"/>
              <a:t>, S.A.)</a:t>
            </a:r>
          </a:p>
          <a:p>
            <a:pPr lvl="1"/>
            <a:endParaRPr lang="cs-CZ" sz="1600" dirty="0" smtClean="0"/>
          </a:p>
          <a:p>
            <a:pPr lvl="1"/>
            <a:endParaRPr lang="cs-CZ" sz="1600" dirty="0" smtClean="0"/>
          </a:p>
          <a:p>
            <a:pPr lvl="1"/>
            <a:endParaRPr lang="cs-CZ" sz="1600" dirty="0" smtClean="0"/>
          </a:p>
          <a:p>
            <a:pPr lvl="1"/>
            <a:endParaRPr lang="cs-CZ" sz="1600" dirty="0" smtClean="0"/>
          </a:p>
          <a:p>
            <a:pPr lvl="1"/>
            <a:endParaRPr lang="cs-CZ" sz="1600" dirty="0" smtClean="0"/>
          </a:p>
          <a:p>
            <a:pPr lvl="1"/>
            <a:r>
              <a:rPr lang="cs-CZ" sz="1600" dirty="0" smtClean="0"/>
              <a:t>Rumunsko (</a:t>
            </a:r>
            <a:r>
              <a:rPr lang="cs-CZ" sz="1600" dirty="0" err="1" smtClean="0"/>
              <a:t>Societate</a:t>
            </a:r>
            <a:r>
              <a:rPr lang="cs-CZ" sz="1600" dirty="0" smtClean="0"/>
              <a:t> </a:t>
            </a:r>
            <a:r>
              <a:rPr lang="cs-CZ" sz="1600" dirty="0" err="1" smtClean="0"/>
              <a:t>pe</a:t>
            </a:r>
            <a:r>
              <a:rPr lang="cs-CZ" sz="1600" dirty="0" smtClean="0"/>
              <a:t> </a:t>
            </a:r>
            <a:r>
              <a:rPr lang="cs-CZ" sz="1600" dirty="0" err="1" smtClean="0"/>
              <a:t>Actiuni</a:t>
            </a:r>
            <a:r>
              <a:rPr lang="cs-CZ" sz="1600" dirty="0" smtClean="0"/>
              <a:t>, s.a.)</a:t>
            </a:r>
          </a:p>
          <a:p>
            <a:pPr lvl="1"/>
            <a:r>
              <a:rPr lang="cs-CZ" sz="1600" dirty="0" smtClean="0"/>
              <a:t>Rusko (</a:t>
            </a:r>
            <a:r>
              <a:rPr lang="az-Cyrl-AZ" sz="1600" dirty="0" smtClean="0"/>
              <a:t>Открытое акционерное общество, </a:t>
            </a:r>
            <a:r>
              <a:rPr lang="cs-CZ" sz="1600" dirty="0" err="1" smtClean="0"/>
              <a:t>Otkrytoje</a:t>
            </a:r>
            <a:r>
              <a:rPr lang="cs-CZ" sz="1600" dirty="0" smtClean="0"/>
              <a:t> </a:t>
            </a:r>
            <a:r>
              <a:rPr lang="cs-CZ" sz="1600" dirty="0" err="1" smtClean="0"/>
              <a:t>Akcioněrnoje</a:t>
            </a:r>
            <a:r>
              <a:rPr lang="cs-CZ" sz="1600" dirty="0" smtClean="0"/>
              <a:t> </a:t>
            </a:r>
            <a:r>
              <a:rPr lang="cs-CZ" sz="1600" dirty="0" err="1" smtClean="0"/>
              <a:t>Obščestvo</a:t>
            </a:r>
            <a:r>
              <a:rPr lang="cs-CZ" sz="1600" dirty="0" smtClean="0"/>
              <a:t>, OAO)</a:t>
            </a:r>
          </a:p>
          <a:p>
            <a:pPr lvl="1"/>
            <a:r>
              <a:rPr lang="cs-CZ" sz="1600" dirty="0" smtClean="0"/>
              <a:t>Slovensko (akciová </a:t>
            </a:r>
            <a:r>
              <a:rPr lang="cs-CZ" sz="1600" dirty="0" err="1" smtClean="0"/>
              <a:t>spoločnosť</a:t>
            </a:r>
            <a:r>
              <a:rPr lang="cs-CZ" sz="1600" dirty="0" smtClean="0"/>
              <a:t>, a.s. nebo též </a:t>
            </a:r>
            <a:r>
              <a:rPr lang="cs-CZ" sz="1600" dirty="0" err="1" smtClean="0"/>
              <a:t>účastinná</a:t>
            </a:r>
            <a:r>
              <a:rPr lang="cs-CZ" sz="1600" dirty="0" smtClean="0"/>
              <a:t> </a:t>
            </a:r>
            <a:r>
              <a:rPr lang="cs-CZ" sz="1600" dirty="0" err="1" smtClean="0"/>
              <a:t>spoločnosť</a:t>
            </a:r>
            <a:r>
              <a:rPr lang="cs-CZ" sz="1600" dirty="0" smtClean="0"/>
              <a:t>)</a:t>
            </a:r>
          </a:p>
          <a:p>
            <a:pPr lvl="1"/>
            <a:r>
              <a:rPr lang="cs-CZ" sz="1600" dirty="0" smtClean="0"/>
              <a:t>Slovinsko (</a:t>
            </a:r>
            <a:r>
              <a:rPr lang="cs-CZ" sz="1600" dirty="0" err="1" smtClean="0"/>
              <a:t>delniška</a:t>
            </a:r>
            <a:r>
              <a:rPr lang="cs-CZ" sz="1600" dirty="0" smtClean="0"/>
              <a:t> družba, </a:t>
            </a:r>
            <a:r>
              <a:rPr lang="cs-CZ" sz="1600" dirty="0" err="1" smtClean="0"/>
              <a:t>d.d</a:t>
            </a:r>
            <a:r>
              <a:rPr lang="cs-CZ" sz="1600" dirty="0" smtClean="0"/>
              <a:t>.)</a:t>
            </a:r>
          </a:p>
          <a:p>
            <a:pPr lvl="1"/>
            <a:r>
              <a:rPr lang="cs-CZ" sz="1600" dirty="0" smtClean="0"/>
              <a:t>Srbsko (</a:t>
            </a:r>
            <a:r>
              <a:rPr lang="cs-CZ" sz="1600" dirty="0" err="1" smtClean="0"/>
              <a:t>akcionarsko</a:t>
            </a:r>
            <a:r>
              <a:rPr lang="cs-CZ" sz="1600" dirty="0" smtClean="0"/>
              <a:t> </a:t>
            </a:r>
            <a:r>
              <a:rPr lang="cs-CZ" sz="1600" dirty="0" err="1" smtClean="0"/>
              <a:t>društvo</a:t>
            </a:r>
            <a:r>
              <a:rPr lang="cs-CZ" sz="1600" dirty="0" smtClean="0"/>
              <a:t>, a.</a:t>
            </a:r>
            <a:r>
              <a:rPr lang="cs-CZ" sz="1600" dirty="0" err="1" smtClean="0"/>
              <a:t>d</a:t>
            </a:r>
            <a:r>
              <a:rPr lang="cs-CZ" sz="1600" dirty="0" smtClean="0"/>
              <a:t>.)</a:t>
            </a:r>
          </a:p>
          <a:p>
            <a:pPr lvl="1"/>
            <a:r>
              <a:rPr lang="cs-CZ" sz="1600" dirty="0" smtClean="0"/>
              <a:t>Švédsko (</a:t>
            </a:r>
            <a:r>
              <a:rPr lang="cs-CZ" sz="1600" dirty="0" err="1" smtClean="0"/>
              <a:t>Aktiebolag</a:t>
            </a:r>
            <a:r>
              <a:rPr lang="cs-CZ" sz="1600" dirty="0" smtClean="0"/>
              <a:t>, AB)</a:t>
            </a:r>
          </a:p>
          <a:p>
            <a:endParaRPr lang="cs-CZ" dirty="0"/>
          </a:p>
        </p:txBody>
      </p:sp>
      <p:sp>
        <p:nvSpPr>
          <p:cNvPr id="4" name="Rectangle 3"/>
          <p:cNvSpPr/>
          <p:nvPr/>
        </p:nvSpPr>
        <p:spPr>
          <a:xfrm>
            <a:off x="401585" y="1196752"/>
            <a:ext cx="8018542" cy="584775"/>
          </a:xfrm>
          <a:prstGeom prst="rect">
            <a:avLst/>
          </a:prstGeom>
        </p:spPr>
        <p:txBody>
          <a:bodyPr wrap="none">
            <a:spAutoFit/>
          </a:bodyPr>
          <a:lstStyle/>
          <a:p>
            <a:r>
              <a:rPr lang="cs-CZ" sz="1600" dirty="0" smtClean="0"/>
              <a:t>Anglicky několik možností: Public Limited </a:t>
            </a:r>
            <a:r>
              <a:rPr lang="cs-CZ" sz="1600" dirty="0" err="1" smtClean="0"/>
              <a:t>Company</a:t>
            </a:r>
            <a:r>
              <a:rPr lang="cs-CZ" sz="1600" dirty="0" smtClean="0"/>
              <a:t> (PLC), </a:t>
            </a:r>
            <a:r>
              <a:rPr lang="cs-CZ" sz="1600" dirty="0" err="1" smtClean="0"/>
              <a:t>Corporation</a:t>
            </a:r>
            <a:r>
              <a:rPr lang="cs-CZ" sz="1600" dirty="0" smtClean="0"/>
              <a:t>  (</a:t>
            </a:r>
            <a:r>
              <a:rPr lang="cs-CZ" sz="1600" dirty="0" err="1" smtClean="0"/>
              <a:t>Corp</a:t>
            </a:r>
            <a:r>
              <a:rPr lang="cs-CZ" sz="1600" dirty="0" smtClean="0"/>
              <a:t>.) apod. </a:t>
            </a:r>
          </a:p>
          <a:p>
            <a:r>
              <a:rPr lang="cs-CZ" sz="1600" dirty="0" smtClean="0"/>
              <a:t>podle formy akcií</a:t>
            </a:r>
            <a:endParaRPr lang="cs-CZ"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Účetní závěrka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Soubor finančních výkazů za dané období, cílem poskytnout </a:t>
            </a:r>
            <a:r>
              <a:rPr lang="cs-CZ" dirty="0" err="1" smtClean="0"/>
              <a:t>info</a:t>
            </a:r>
            <a:r>
              <a:rPr lang="cs-CZ" dirty="0" smtClean="0"/>
              <a:t> o finanční pozici, výkonnosti a změnách</a:t>
            </a:r>
            <a:endParaRPr lang="en-US" dirty="0" smtClean="0"/>
          </a:p>
          <a:p>
            <a:r>
              <a:rPr lang="cs-CZ" dirty="0" smtClean="0"/>
              <a:t>Důvody pro sestavení:</a:t>
            </a:r>
          </a:p>
          <a:p>
            <a:pPr lvl="1"/>
            <a:r>
              <a:rPr lang="cs-CZ" dirty="0" smtClean="0"/>
              <a:t>Ukládá to legislativa</a:t>
            </a:r>
          </a:p>
          <a:p>
            <a:pPr lvl="1"/>
            <a:r>
              <a:rPr lang="cs-CZ" dirty="0" smtClean="0"/>
              <a:t>Předložení ÚZ je podmínkou při emisi cenných papírů</a:t>
            </a:r>
          </a:p>
          <a:p>
            <a:pPr lvl="1"/>
            <a:r>
              <a:rPr lang="cs-CZ" dirty="0" smtClean="0"/>
              <a:t>Prezentace na veřejnosti (akcionáři/investoři)</a:t>
            </a:r>
            <a:endParaRPr lang="en-US" dirty="0" smtClean="0"/>
          </a:p>
          <a:p>
            <a:endParaRPr lang="cs-CZ" dirty="0" smtClean="0"/>
          </a:p>
          <a:p>
            <a:r>
              <a:rPr lang="cs-CZ" dirty="0" smtClean="0"/>
              <a:t>Skládá se z:</a:t>
            </a:r>
          </a:p>
          <a:p>
            <a:pPr lvl="1"/>
            <a:r>
              <a:rPr lang="cs-CZ" dirty="0" smtClean="0"/>
              <a:t>Rozvahy – stav účetnictví ke dni uzavření účetní knihy</a:t>
            </a:r>
          </a:p>
          <a:p>
            <a:pPr lvl="1"/>
            <a:r>
              <a:rPr lang="cs-CZ" dirty="0" smtClean="0"/>
              <a:t>Výkazu zisku a ztrát</a:t>
            </a:r>
          </a:p>
          <a:p>
            <a:pPr lvl="1"/>
            <a:r>
              <a:rPr lang="cs-CZ" dirty="0" smtClean="0"/>
              <a:t>Přehledu o finančních tocích – Cash </a:t>
            </a:r>
            <a:r>
              <a:rPr lang="cs-CZ" dirty="0" err="1" smtClean="0"/>
              <a:t>Flow</a:t>
            </a:r>
            <a:endParaRPr lang="cs-CZ" dirty="0" smtClean="0"/>
          </a:p>
          <a:p>
            <a:pPr lvl="2"/>
            <a:r>
              <a:rPr lang="cs-CZ" dirty="0" smtClean="0"/>
              <a:t>Není povinnou součástí</a:t>
            </a:r>
          </a:p>
          <a:p>
            <a:pPr lvl="1"/>
            <a:r>
              <a:rPr lang="cs-CZ" dirty="0" smtClean="0"/>
              <a:t>Přílohy</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Účetní závěrka</a:t>
            </a:r>
            <a:endParaRPr lang="cs-CZ" dirty="0"/>
          </a:p>
        </p:txBody>
      </p:sp>
      <p:sp>
        <p:nvSpPr>
          <p:cNvPr id="3" name="Zástupný symbol pro obsah 2"/>
          <p:cNvSpPr>
            <a:spLocks noGrp="1"/>
          </p:cNvSpPr>
          <p:nvPr>
            <p:ph idx="1"/>
          </p:nvPr>
        </p:nvSpPr>
        <p:spPr/>
        <p:txBody>
          <a:bodyPr/>
          <a:lstStyle/>
          <a:p>
            <a:r>
              <a:rPr lang="cs-CZ" dirty="0" smtClean="0"/>
              <a:t>Povinnost ověření ÚZ nezávislým auditorem</a:t>
            </a:r>
          </a:p>
          <a:p>
            <a:pPr lvl="1"/>
            <a:r>
              <a:rPr lang="cs-CZ" dirty="0" smtClean="0"/>
              <a:t>Akciové společnosti</a:t>
            </a:r>
          </a:p>
          <a:p>
            <a:pPr lvl="1"/>
            <a:r>
              <a:rPr lang="cs-CZ" dirty="0" smtClean="0"/>
              <a:t>Obchodní spol. a družstva s aktivy nad 40 mil. Kč</a:t>
            </a:r>
          </a:p>
          <a:p>
            <a:pPr lvl="1"/>
            <a:r>
              <a:rPr lang="cs-CZ" dirty="0" smtClean="0"/>
              <a:t>Roční obrat je nad 80 mil. Kč</a:t>
            </a:r>
          </a:p>
          <a:p>
            <a:pPr lvl="1"/>
            <a:r>
              <a:rPr lang="cs-CZ" dirty="0" smtClean="0"/>
              <a:t>počet zaměstnanců je víc než 50</a:t>
            </a:r>
            <a:r>
              <a:rPr lang="en-US" dirty="0" smtClean="0"/>
              <a:t> </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Ukázky</a:t>
            </a:r>
            <a:endParaRPr lang="cs-CZ" dirty="0"/>
          </a:p>
        </p:txBody>
      </p:sp>
      <p:sp>
        <p:nvSpPr>
          <p:cNvPr id="3" name="Content Placeholder 2"/>
          <p:cNvSpPr>
            <a:spLocks noGrp="1"/>
          </p:cNvSpPr>
          <p:nvPr>
            <p:ph idx="1"/>
          </p:nvPr>
        </p:nvSpPr>
        <p:spPr/>
        <p:txBody>
          <a:bodyPr/>
          <a:lstStyle/>
          <a:p>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 Informací</a:t>
            </a:r>
            <a:endParaRPr lang="cs-CZ" dirty="0"/>
          </a:p>
        </p:txBody>
      </p:sp>
      <p:sp>
        <p:nvSpPr>
          <p:cNvPr id="3" name="Zástupný symbol pro obsah 2"/>
          <p:cNvSpPr>
            <a:spLocks noGrp="1"/>
          </p:cNvSpPr>
          <p:nvPr>
            <p:ph idx="1"/>
          </p:nvPr>
        </p:nvSpPr>
        <p:spPr>
          <a:xfrm>
            <a:off x="455613" y="1268760"/>
            <a:ext cx="8234362" cy="4968551"/>
          </a:xfrm>
        </p:spPr>
        <p:txBody>
          <a:bodyPr>
            <a:normAutofit lnSpcReduction="10000"/>
          </a:bodyPr>
          <a:lstStyle/>
          <a:p>
            <a:pPr>
              <a:spcBef>
                <a:spcPts val="0"/>
              </a:spcBef>
              <a:spcAft>
                <a:spcPts val="600"/>
              </a:spcAft>
            </a:pPr>
            <a:r>
              <a:rPr lang="cs-CZ" dirty="0" smtClean="0">
                <a:hlinkClick r:id="rId2"/>
              </a:rPr>
              <a:t>Živnostenský rejstřík </a:t>
            </a:r>
            <a:r>
              <a:rPr lang="cs-CZ" dirty="0" smtClean="0"/>
              <a:t>– fyzické osoby</a:t>
            </a:r>
          </a:p>
          <a:p>
            <a:pPr>
              <a:spcBef>
                <a:spcPts val="0"/>
              </a:spcBef>
              <a:spcAft>
                <a:spcPts val="600"/>
              </a:spcAft>
            </a:pPr>
            <a:r>
              <a:rPr lang="cs-CZ" dirty="0" smtClean="0">
                <a:hlinkClick r:id="rId3"/>
              </a:rPr>
              <a:t>Obchodní rejstřík </a:t>
            </a:r>
            <a:r>
              <a:rPr lang="cs-CZ" dirty="0" smtClean="0"/>
              <a:t>– společnosti a družstva, </a:t>
            </a:r>
            <a:r>
              <a:rPr lang="cs-CZ" dirty="0" err="1" smtClean="0"/>
              <a:t>fyz</a:t>
            </a:r>
            <a:r>
              <a:rPr lang="cs-CZ" dirty="0" smtClean="0"/>
              <a:t>. osoby s příjmem nad 120 mil Kč za 2 období, </a:t>
            </a:r>
            <a:r>
              <a:rPr lang="cs-CZ" dirty="0" err="1" smtClean="0"/>
              <a:t>fyz</a:t>
            </a:r>
            <a:r>
              <a:rPr lang="cs-CZ" dirty="0" smtClean="0"/>
              <a:t>. osoby provozující živnost průmyslovým způsobem</a:t>
            </a:r>
          </a:p>
          <a:p>
            <a:r>
              <a:rPr lang="cs-CZ" dirty="0" smtClean="0">
                <a:hlinkClick r:id="rId3"/>
              </a:rPr>
              <a:t>Sbírka listin </a:t>
            </a:r>
            <a:r>
              <a:rPr lang="cs-CZ" dirty="0" smtClean="0"/>
              <a:t>– obchodní zákoník a zákon o účetnictví  stanovuje pro firmy zapsané v OR povinnost zveřejňovat informace a finanční výkazy ve sbírce listin</a:t>
            </a:r>
          </a:p>
          <a:p>
            <a:pPr marL="1177925" lvl="2" indent="-457200"/>
            <a:r>
              <a:rPr lang="cs-CZ" dirty="0" smtClean="0"/>
              <a:t>výroční zprávy; </a:t>
            </a:r>
          </a:p>
          <a:p>
            <a:pPr marL="1177925" lvl="2" indent="-457200"/>
            <a:r>
              <a:rPr lang="cs-CZ" dirty="0" smtClean="0"/>
              <a:t>řádné, mimořádné a konsolidované účetní závěrky, pokud nejsou součástí výroční zprávy;  </a:t>
            </a:r>
          </a:p>
          <a:p>
            <a:pPr marL="1177925" lvl="2" indent="-457200"/>
            <a:r>
              <a:rPr lang="cs-CZ" dirty="0" smtClean="0"/>
              <a:t>návrhy rozdělení zisku a jejich konečnou podobu nebo vypořádání ztráty, pokud nejsou součástí řádné účetní závěrky; </a:t>
            </a:r>
          </a:p>
          <a:p>
            <a:pPr marL="1177925" lvl="2" indent="-457200"/>
            <a:r>
              <a:rPr lang="cs-CZ" dirty="0" smtClean="0"/>
              <a:t>zprávy auditora o ověření účetní závěrky; a </a:t>
            </a:r>
          </a:p>
          <a:p>
            <a:pPr marL="1177925" lvl="2" indent="-457200"/>
            <a:r>
              <a:rPr lang="cs-CZ" dirty="0" smtClean="0"/>
              <a:t>zprávy o vztazích mezi propojenými osobami podle § 66a odst. 9 </a:t>
            </a:r>
            <a:r>
              <a:rPr lang="cs-CZ" dirty="0" err="1" smtClean="0"/>
              <a:t>ObchZ</a:t>
            </a:r>
            <a:r>
              <a:rPr lang="cs-CZ"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Odkazy </a:t>
            </a:r>
            <a:endParaRPr lang="cs-CZ" dirty="0"/>
          </a:p>
        </p:txBody>
      </p:sp>
      <p:sp>
        <p:nvSpPr>
          <p:cNvPr id="3" name="Content Placeholder 2"/>
          <p:cNvSpPr>
            <a:spLocks noGrp="1"/>
          </p:cNvSpPr>
          <p:nvPr>
            <p:ph idx="1"/>
          </p:nvPr>
        </p:nvSpPr>
        <p:spPr/>
        <p:txBody>
          <a:bodyPr/>
          <a:lstStyle/>
          <a:p>
            <a:r>
              <a:rPr lang="cs-CZ" dirty="0" smtClean="0"/>
              <a:t>OR a ŽVR – vše v jednom: Administrativní Registr Ekonomických Subjektů - </a:t>
            </a:r>
            <a:r>
              <a:rPr lang="cs-CZ" dirty="0" smtClean="0">
                <a:hlinkClick r:id="rId2"/>
              </a:rPr>
              <a:t>http://wwwinfo.mfcr.cz/ares/</a:t>
            </a:r>
            <a:endParaRPr lang="cs-CZ" dirty="0" smtClean="0"/>
          </a:p>
          <a:p>
            <a:r>
              <a:rPr lang="cs-CZ" dirty="0" smtClean="0"/>
              <a:t>OR a SL – plus např. </a:t>
            </a:r>
            <a:r>
              <a:rPr lang="cs-CZ" dirty="0" err="1" smtClean="0"/>
              <a:t>Insolvenční</a:t>
            </a:r>
            <a:r>
              <a:rPr lang="cs-CZ" dirty="0" smtClean="0"/>
              <a:t> rejstřík, znalci atd. - </a:t>
            </a:r>
            <a:r>
              <a:rPr lang="cs-CZ" dirty="0" smtClean="0">
                <a:hlinkClick r:id="rId3"/>
              </a:rPr>
              <a:t>http://portal.justice.cz</a:t>
            </a:r>
            <a:endParaRPr lang="cs-CZ" dirty="0" smtClean="0"/>
          </a:p>
          <a:p>
            <a:r>
              <a:rPr lang="cs-CZ" dirty="0" smtClean="0"/>
              <a:t>Centrální registr dlužníků České republiky - http://www.</a:t>
            </a:r>
            <a:r>
              <a:rPr lang="cs-CZ" dirty="0" err="1" smtClean="0"/>
              <a:t>cerd.cz</a:t>
            </a:r>
            <a:r>
              <a:rPr lang="cs-CZ" dirty="0" smtClean="0"/>
              <a:t>/</a:t>
            </a:r>
          </a:p>
          <a:p>
            <a:r>
              <a:rPr lang="cs-CZ" dirty="0" err="1" smtClean="0"/>
              <a:t>European</a:t>
            </a:r>
            <a:r>
              <a:rPr lang="cs-CZ" dirty="0" smtClean="0"/>
              <a:t> Business Registry - </a:t>
            </a:r>
            <a:r>
              <a:rPr lang="cs-CZ" dirty="0" smtClean="0">
                <a:hlinkClick r:id="rId4"/>
              </a:rPr>
              <a:t>http://www.</a:t>
            </a:r>
            <a:r>
              <a:rPr lang="cs-CZ" dirty="0" err="1" smtClean="0">
                <a:hlinkClick r:id="rId4"/>
              </a:rPr>
              <a:t>ebr.org</a:t>
            </a:r>
            <a:endParaRPr lang="cs-CZ" dirty="0" smtClean="0"/>
          </a:p>
          <a:p>
            <a:r>
              <a:rPr lang="cs-CZ" dirty="0" smtClean="0"/>
              <a:t>Seznam dalších registrů – blog </a:t>
            </a:r>
            <a:r>
              <a:rPr lang="cs-CZ" dirty="0" err="1" smtClean="0"/>
              <a:t>Karen</a:t>
            </a:r>
            <a:r>
              <a:rPr lang="cs-CZ" dirty="0" smtClean="0"/>
              <a:t> </a:t>
            </a:r>
            <a:r>
              <a:rPr lang="cs-CZ" dirty="0" err="1" smtClean="0"/>
              <a:t>Blakeman</a:t>
            </a:r>
            <a:r>
              <a:rPr lang="cs-CZ" dirty="0" smtClean="0"/>
              <a:t> - </a:t>
            </a:r>
            <a:r>
              <a:rPr lang="cs-CZ" dirty="0" smtClean="0">
                <a:hlinkClick r:id="rId5"/>
              </a:rPr>
              <a:t>http://www.</a:t>
            </a:r>
            <a:r>
              <a:rPr lang="cs-CZ" dirty="0" err="1" smtClean="0">
                <a:hlinkClick r:id="rId5"/>
              </a:rPr>
              <a:t>rba.co.uk</a:t>
            </a:r>
            <a:r>
              <a:rPr lang="cs-CZ" dirty="0" smtClean="0">
                <a:hlinkClick r:id="rId5"/>
              </a:rPr>
              <a:t>/</a:t>
            </a:r>
            <a:r>
              <a:rPr lang="cs-CZ" dirty="0" err="1" smtClean="0">
                <a:hlinkClick r:id="rId5"/>
              </a:rPr>
              <a:t>sources</a:t>
            </a:r>
            <a:r>
              <a:rPr lang="cs-CZ" dirty="0" smtClean="0">
                <a:hlinkClick r:id="rId5"/>
              </a:rPr>
              <a:t>/</a:t>
            </a:r>
            <a:r>
              <a:rPr lang="cs-CZ" dirty="0" err="1" smtClean="0">
                <a:hlinkClick r:id="rId5"/>
              </a:rPr>
              <a:t>registers.htm</a:t>
            </a:r>
            <a:endParaRPr lang="cs-CZ" dirty="0" smtClean="0"/>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Informace z veřejného sektoru</a:t>
            </a:r>
            <a:endParaRPr lang="cs-CZ" dirty="0"/>
          </a:p>
        </p:txBody>
      </p:sp>
      <p:sp>
        <p:nvSpPr>
          <p:cNvPr id="3" name="Content Placeholder 2"/>
          <p:cNvSpPr>
            <a:spLocks noGrp="1"/>
          </p:cNvSpPr>
          <p:nvPr>
            <p:ph idx="1"/>
          </p:nvPr>
        </p:nvSpPr>
        <p:spPr/>
        <p:txBody>
          <a:bodyPr/>
          <a:lstStyle/>
          <a:p>
            <a:r>
              <a:rPr lang="cs-CZ" dirty="0" smtClean="0"/>
              <a:t>Hospodářské informace </a:t>
            </a:r>
          </a:p>
          <a:p>
            <a:r>
              <a:rPr lang="cs-CZ" dirty="0" smtClean="0"/>
              <a:t>Geografické informace</a:t>
            </a:r>
          </a:p>
          <a:p>
            <a:r>
              <a:rPr lang="cs-CZ" dirty="0" smtClean="0"/>
              <a:t>Právní informace </a:t>
            </a:r>
          </a:p>
          <a:p>
            <a:r>
              <a:rPr lang="cs-CZ" dirty="0" smtClean="0"/>
              <a:t>Meteorologické informace</a:t>
            </a:r>
          </a:p>
          <a:p>
            <a:r>
              <a:rPr lang="cs-CZ" dirty="0" smtClean="0"/>
              <a:t>Sociální informace </a:t>
            </a:r>
          </a:p>
          <a:p>
            <a:r>
              <a:rPr lang="cs-CZ" dirty="0" smtClean="0"/>
              <a:t>Dopravní informace</a:t>
            </a:r>
          </a:p>
          <a:p>
            <a:endParaRPr lang="cs-CZ" dirty="0" smtClean="0"/>
          </a:p>
          <a:p>
            <a:endParaRPr lang="cs-CZ" dirty="0" smtClean="0"/>
          </a:p>
          <a:p>
            <a:pPr>
              <a:buNone/>
            </a:pPr>
            <a:r>
              <a:rPr lang="cs-CZ" sz="1800" dirty="0" smtClean="0"/>
              <a:t>http://www.</a:t>
            </a:r>
            <a:r>
              <a:rPr lang="cs-CZ" sz="1800" dirty="0" err="1" smtClean="0"/>
              <a:t>inforum.cz</a:t>
            </a:r>
            <a:r>
              <a:rPr lang="cs-CZ" sz="1800" dirty="0" smtClean="0"/>
              <a:t>/</a:t>
            </a:r>
            <a:r>
              <a:rPr lang="cs-CZ" sz="1800" dirty="0" err="1" smtClean="0"/>
              <a:t>pdf</a:t>
            </a:r>
            <a:r>
              <a:rPr lang="cs-CZ" sz="1800" dirty="0" smtClean="0"/>
              <a:t>/2007/</a:t>
            </a:r>
            <a:r>
              <a:rPr lang="cs-CZ" sz="1800" dirty="0" err="1" smtClean="0"/>
              <a:t>vranova</a:t>
            </a:r>
            <a:r>
              <a:rPr lang="cs-CZ" sz="1800" dirty="0" smtClean="0"/>
              <a:t>-</a:t>
            </a:r>
            <a:r>
              <a:rPr lang="cs-CZ" sz="1800" dirty="0" err="1" smtClean="0"/>
              <a:t>dagmar.pdf</a:t>
            </a:r>
            <a:endParaRPr lang="cs-CZ"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a:t>
            </a:r>
            <a:endParaRPr lang="cs-CZ" dirty="0"/>
          </a:p>
        </p:txBody>
      </p:sp>
      <p:sp>
        <p:nvSpPr>
          <p:cNvPr id="3" name="Zástupný symbol pro obsah 2"/>
          <p:cNvSpPr>
            <a:spLocks noGrp="1"/>
          </p:cNvSpPr>
          <p:nvPr>
            <p:ph idx="1"/>
          </p:nvPr>
        </p:nvSpPr>
        <p:spPr/>
        <p:txBody>
          <a:bodyPr/>
          <a:lstStyle/>
          <a:p>
            <a:pPr lvl="2">
              <a:buNone/>
            </a:pPr>
            <a:endParaRPr lang="cs-CZ" sz="1600" b="1" dirty="0" smtClean="0"/>
          </a:p>
          <a:p>
            <a:pPr lvl="2"/>
            <a:endParaRPr lang="cs-CZ" sz="1400" dirty="0" smtClean="0"/>
          </a:p>
        </p:txBody>
      </p:sp>
      <p:sp>
        <p:nvSpPr>
          <p:cNvPr id="4" name="Rectangle 3"/>
          <p:cNvSpPr/>
          <p:nvPr/>
        </p:nvSpPr>
        <p:spPr>
          <a:xfrm>
            <a:off x="650115" y="1418825"/>
            <a:ext cx="2592288" cy="3539430"/>
          </a:xfrm>
          <a:prstGeom prst="rect">
            <a:avLst/>
          </a:prstGeom>
        </p:spPr>
        <p:txBody>
          <a:bodyPr wrap="square">
            <a:spAutoFit/>
          </a:bodyPr>
          <a:lstStyle/>
          <a:p>
            <a:r>
              <a:rPr lang="cs-CZ" sz="1400" b="1" dirty="0" smtClean="0"/>
              <a:t>1 - Specialista marketingu</a:t>
            </a:r>
          </a:p>
          <a:p>
            <a:r>
              <a:rPr lang="cs-CZ" sz="1400" b="1" dirty="0" smtClean="0"/>
              <a:t>Pracovní náplň:</a:t>
            </a:r>
          </a:p>
          <a:p>
            <a:r>
              <a:rPr lang="cs-CZ" sz="1400" dirty="0" smtClean="0"/>
              <a:t>- Průzkum a analýza trhu</a:t>
            </a:r>
            <a:br>
              <a:rPr lang="cs-CZ" sz="1400" dirty="0" smtClean="0"/>
            </a:br>
            <a:r>
              <a:rPr lang="cs-CZ" sz="1400" dirty="0" smtClean="0"/>
              <a:t>- Sestavování "</a:t>
            </a:r>
            <a:r>
              <a:rPr lang="cs-CZ" sz="1400" dirty="0" err="1" smtClean="0"/>
              <a:t>value</a:t>
            </a:r>
            <a:r>
              <a:rPr lang="cs-CZ" sz="1400" dirty="0" smtClean="0"/>
              <a:t> </a:t>
            </a:r>
            <a:r>
              <a:rPr lang="cs-CZ" sz="1400" dirty="0" err="1" smtClean="0"/>
              <a:t>proposition</a:t>
            </a:r>
            <a:r>
              <a:rPr lang="cs-CZ" sz="1400" dirty="0" smtClean="0"/>
              <a:t>" pro jednotlivé produkty </a:t>
            </a:r>
            <a:br>
              <a:rPr lang="cs-CZ" sz="1400" dirty="0" smtClean="0"/>
            </a:br>
            <a:r>
              <a:rPr lang="cs-CZ" sz="1400" dirty="0" smtClean="0"/>
              <a:t>- Příprava komunikačních plánů pro naše produkty a systémy</a:t>
            </a:r>
            <a:br>
              <a:rPr lang="cs-CZ" sz="1400" dirty="0" smtClean="0"/>
            </a:br>
            <a:r>
              <a:rPr lang="cs-CZ" sz="1400" dirty="0" smtClean="0"/>
              <a:t>- </a:t>
            </a:r>
            <a:r>
              <a:rPr lang="cs-CZ" sz="1400" dirty="0" err="1" smtClean="0"/>
              <a:t>Samostaně</a:t>
            </a:r>
            <a:r>
              <a:rPr lang="cs-CZ" sz="1400" dirty="0" smtClean="0"/>
              <a:t> vedení rozvojových projektů </a:t>
            </a:r>
            <a:br>
              <a:rPr lang="cs-CZ" sz="1400" dirty="0" smtClean="0"/>
            </a:br>
            <a:r>
              <a:rPr lang="cs-CZ" sz="1400" dirty="0" smtClean="0"/>
              <a:t>- Správa a rozvoj stávajících firemních a produktových stránek</a:t>
            </a:r>
            <a:br>
              <a:rPr lang="cs-CZ" sz="1400" dirty="0" smtClean="0"/>
            </a:br>
            <a:r>
              <a:rPr lang="cs-CZ" sz="1400" dirty="0" smtClean="0"/>
              <a:t>- Koordinace marketingové komunikace</a:t>
            </a:r>
          </a:p>
        </p:txBody>
      </p:sp>
      <p:sp>
        <p:nvSpPr>
          <p:cNvPr id="5" name="Rectangle 4"/>
          <p:cNvSpPr/>
          <p:nvPr/>
        </p:nvSpPr>
        <p:spPr>
          <a:xfrm>
            <a:off x="3320988" y="1402572"/>
            <a:ext cx="2619164" cy="3754874"/>
          </a:xfrm>
          <a:prstGeom prst="rect">
            <a:avLst/>
          </a:prstGeom>
        </p:spPr>
        <p:txBody>
          <a:bodyPr wrap="square">
            <a:spAutoFit/>
          </a:bodyPr>
          <a:lstStyle/>
          <a:p>
            <a:r>
              <a:rPr lang="cs-CZ" sz="1400" b="1" dirty="0" smtClean="0"/>
              <a:t>2 - Odborný pracovník marketingu</a:t>
            </a:r>
          </a:p>
          <a:p>
            <a:r>
              <a:rPr lang="cs-CZ" sz="1400" dirty="0" smtClean="0"/>
              <a:t>Realizuje úkoly vyplývající z obchodní a marketingové koncepce strategie a rozvoje společnosti. Provádí administrativu - připravuje podklady do rozborů, analýz, podklady pro rozhodovací procesy, připravuje marketingový plán, provádí hodnocení portfolia výrobků, realizaci reklamních a marketingových </a:t>
            </a:r>
            <a:r>
              <a:rPr lang="cs-CZ" sz="1400" dirty="0" err="1" smtClean="0"/>
              <a:t>ativit</a:t>
            </a:r>
            <a:r>
              <a:rPr lang="cs-CZ" sz="1400" dirty="0" smtClean="0"/>
              <a:t> společnosti, public relations, účast na </a:t>
            </a:r>
            <a:r>
              <a:rPr lang="cs-CZ" sz="1400" dirty="0" err="1" smtClean="0"/>
              <a:t>new</a:t>
            </a:r>
            <a:r>
              <a:rPr lang="cs-CZ" sz="1400" dirty="0" smtClean="0"/>
              <a:t> business projektech.</a:t>
            </a:r>
            <a:endParaRPr lang="cs-CZ" sz="1400" dirty="0"/>
          </a:p>
        </p:txBody>
      </p:sp>
      <p:sp>
        <p:nvSpPr>
          <p:cNvPr id="6" name="Rectangle 5"/>
          <p:cNvSpPr/>
          <p:nvPr/>
        </p:nvSpPr>
        <p:spPr>
          <a:xfrm>
            <a:off x="5932449" y="1402572"/>
            <a:ext cx="2653990" cy="4832092"/>
          </a:xfrm>
          <a:prstGeom prst="rect">
            <a:avLst/>
          </a:prstGeom>
        </p:spPr>
        <p:txBody>
          <a:bodyPr wrap="square">
            <a:spAutoFit/>
          </a:bodyPr>
          <a:lstStyle/>
          <a:p>
            <a:r>
              <a:rPr lang="cs-CZ" sz="1400" b="1" dirty="0" smtClean="0"/>
              <a:t>3 - Project </a:t>
            </a:r>
            <a:r>
              <a:rPr lang="cs-CZ" sz="1400" b="1" dirty="0" err="1" smtClean="0"/>
              <a:t>Manager</a:t>
            </a:r>
            <a:r>
              <a:rPr lang="cs-CZ" sz="1400" b="1" dirty="0" smtClean="0"/>
              <a:t> - marketingový výzkum</a:t>
            </a:r>
          </a:p>
          <a:p>
            <a:r>
              <a:rPr lang="cs-CZ" sz="1400" dirty="0" smtClean="0"/>
              <a:t>Jsme přední firma působící v oblasti marketingových výzkumů. Pro naši centrálu v Praze hledáme kandidáty na pozici PROJECT MANAGER – marketingový výzkum.</a:t>
            </a:r>
            <a:br>
              <a:rPr lang="cs-CZ" sz="1400" dirty="0" smtClean="0"/>
            </a:br>
            <a:r>
              <a:rPr lang="cs-CZ" sz="1400" dirty="0" smtClean="0"/>
              <a:t/>
            </a:r>
            <a:br>
              <a:rPr lang="cs-CZ" sz="1400" dirty="0" smtClean="0"/>
            </a:br>
            <a:r>
              <a:rPr lang="cs-CZ" sz="1400" dirty="0" smtClean="0"/>
              <a:t>Náplň práce: </a:t>
            </a:r>
            <a:br>
              <a:rPr lang="cs-CZ" sz="1400" dirty="0" smtClean="0"/>
            </a:br>
            <a:r>
              <a:rPr lang="cs-CZ" sz="1400" dirty="0" smtClean="0"/>
              <a:t>• Kompletní zajištění realizace projektů kvantitativního nebo kvalitativního výzkumu – příprava výzkumu ve spolupráci s klientem, příprava dotazníků/scénářů, koordinace ostatních oddělení spolupracujících na projektech (statistika, </a:t>
            </a:r>
            <a:r>
              <a:rPr lang="cs-CZ" sz="1400" dirty="0" err="1" smtClean="0"/>
              <a:t>fieldwork</a:t>
            </a:r>
            <a:r>
              <a:rPr lang="cs-CZ" sz="1400" dirty="0" smtClean="0"/>
              <a:t>, </a:t>
            </a:r>
            <a:r>
              <a:rPr lang="cs-CZ" sz="1400" dirty="0" err="1" smtClean="0"/>
              <a:t>rekrutace</a:t>
            </a:r>
            <a:r>
              <a:rPr lang="cs-CZ" sz="1400" dirty="0" smtClean="0"/>
              <a:t>), spolupráce na závěrečných zprávách</a:t>
            </a:r>
            <a:br>
              <a:rPr lang="cs-CZ" sz="1400" dirty="0" smtClean="0"/>
            </a:br>
            <a:endParaRPr lang="cs-CZ" sz="1400" dirty="0"/>
          </a:p>
        </p:txBody>
      </p:sp>
      <p:cxnSp>
        <p:nvCxnSpPr>
          <p:cNvPr id="11" name="Straight Connector 10"/>
          <p:cNvCxnSpPr/>
          <p:nvPr/>
        </p:nvCxnSpPr>
        <p:spPr>
          <a:xfrm>
            <a:off x="3259603" y="1345200"/>
            <a:ext cx="0" cy="2549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917850" y="1340768"/>
            <a:ext cx="0" cy="254930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a:t>
            </a:r>
            <a:endParaRPr lang="cs-CZ" dirty="0"/>
          </a:p>
        </p:txBody>
      </p:sp>
      <p:sp>
        <p:nvSpPr>
          <p:cNvPr id="3" name="Content Placeholder 2"/>
          <p:cNvSpPr>
            <a:spLocks noGrp="1"/>
          </p:cNvSpPr>
          <p:nvPr>
            <p:ph idx="1"/>
          </p:nvPr>
        </p:nvSpPr>
        <p:spPr/>
        <p:txBody>
          <a:bodyPr/>
          <a:lstStyle/>
          <a:p>
            <a:r>
              <a:rPr lang="cs-CZ" dirty="0" smtClean="0"/>
              <a:t>Přehlednost</a:t>
            </a:r>
          </a:p>
          <a:p>
            <a:r>
              <a:rPr lang="cs-CZ" dirty="0" smtClean="0"/>
              <a:t>Věcnost</a:t>
            </a:r>
          </a:p>
          <a:p>
            <a:r>
              <a:rPr lang="cs-CZ" dirty="0" smtClean="0"/>
              <a:t>Stručnost </a:t>
            </a:r>
          </a:p>
          <a:p>
            <a:endParaRPr lang="cs-CZ" dirty="0" smtClean="0"/>
          </a:p>
          <a:p>
            <a:endParaRPr lang="cs-CZ" dirty="0" smtClean="0"/>
          </a:p>
          <a:p>
            <a:r>
              <a:rPr lang="cs-CZ" dirty="0" smtClean="0"/>
              <a:t>Max 2 strany A4, ideálně 1</a:t>
            </a:r>
          </a:p>
          <a:p>
            <a:endParaRPr lang="cs-CZ" dirty="0" smtClean="0"/>
          </a:p>
          <a:p>
            <a:r>
              <a:rPr lang="cs-CZ" dirty="0" smtClean="0"/>
              <a:t>Cíl: zaujmout, dokázat vhodnost kandidáta</a:t>
            </a:r>
          </a:p>
          <a:p>
            <a:r>
              <a:rPr lang="cs-CZ" dirty="0" smtClean="0"/>
              <a:t>Doporučeno: kreativita, zájem o pozici a firmu</a:t>
            </a:r>
          </a:p>
          <a:p>
            <a:endParaRPr lang="cs-CZ" dirty="0" smtClean="0"/>
          </a:p>
          <a:p>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CV</a:t>
            </a:r>
            <a:endParaRPr lang="en-US" sz="2600" b="0" dirty="0"/>
          </a:p>
        </p:txBody>
      </p:sp>
      <p:sp>
        <p:nvSpPr>
          <p:cNvPr id="51207" name="Rectangle 7"/>
          <p:cNvSpPr>
            <a:spLocks noGrp="1" noChangeArrowheads="1"/>
          </p:cNvSpPr>
          <p:nvPr>
            <p:ph type="body" idx="1"/>
          </p:nvPr>
        </p:nvSpPr>
        <p:spPr/>
        <p:txBody>
          <a:bodyPr>
            <a:normAutofit fontScale="85000" lnSpcReduction="20000"/>
          </a:bodyPr>
          <a:lstStyle/>
          <a:p>
            <a:r>
              <a:rPr lang="cs-CZ" b="1" dirty="0" smtClean="0"/>
              <a:t>Osobní a kontaktní údaje</a:t>
            </a:r>
          </a:p>
          <a:p>
            <a:pPr lvl="1"/>
            <a:r>
              <a:rPr lang="cs-CZ" dirty="0" smtClean="0"/>
              <a:t>Určitě uveďte jméno, příjmení, titul, datum narození, bydliště, telefon, na němž jste skutečně k zastižení, a váš soukromý, seriózně znějící email.</a:t>
            </a:r>
          </a:p>
          <a:p>
            <a:r>
              <a:rPr lang="cs-CZ" b="1" dirty="0" smtClean="0"/>
              <a:t>Přehled zaměstnání a praxe</a:t>
            </a:r>
          </a:p>
          <a:p>
            <a:pPr lvl="1"/>
            <a:r>
              <a:rPr lang="cs-CZ" dirty="0" smtClean="0"/>
              <a:t>Údaje seřaďte chronologicky, začněte těmi </a:t>
            </a:r>
            <a:r>
              <a:rPr lang="cs-CZ" b="1" dirty="0" smtClean="0"/>
              <a:t>nejaktuálnějšími</a:t>
            </a:r>
            <a:r>
              <a:rPr lang="cs-CZ" dirty="0" smtClean="0"/>
              <a:t>. Uveďte název zaměstnavatele, období, ve kterém jste u něj pracovali, název pracovní pozice a stručně popište vaši náplň práce. Patří sem i mateřská dovolená.</a:t>
            </a:r>
          </a:p>
          <a:p>
            <a:r>
              <a:rPr lang="cs-CZ" b="1" dirty="0" smtClean="0"/>
              <a:t>Vzdělání</a:t>
            </a:r>
          </a:p>
          <a:p>
            <a:pPr lvl="1"/>
            <a:r>
              <a:rPr lang="cs-CZ" dirty="0" smtClean="0"/>
              <a:t>Uvádějte vysoké a střední školy, které jste studovali, v jakém období a který obor. Klidně zařaďte i nedokončené studium. Stejně tak sem můžete uvést rekvalifikace, absolvované kurzy či školení, z nichž máte certifikát či osvědčení. Můžete vypustit údaj o absolvování základní školy.</a:t>
            </a:r>
          </a:p>
          <a:p>
            <a:r>
              <a:rPr lang="cs-CZ" b="1" dirty="0" smtClean="0"/>
              <a:t>Jazyková vybavenost</a:t>
            </a:r>
          </a:p>
          <a:p>
            <a:pPr lvl="1"/>
            <a:r>
              <a:rPr lang="cs-CZ" dirty="0" smtClean="0"/>
              <a:t>U každého z jazyků nezapomeňte zmínit, na jaké úrovni ho ovládáte.</a:t>
            </a:r>
          </a:p>
          <a:p>
            <a:r>
              <a:rPr lang="cs-CZ" b="1" dirty="0" smtClean="0"/>
              <a:t>Dovednosti a znalosti</a:t>
            </a:r>
          </a:p>
          <a:p>
            <a:pPr lvl="1"/>
            <a:r>
              <a:rPr lang="cs-CZ" dirty="0" smtClean="0"/>
              <a:t>To pravé místo, kam rozepsat vaše schopnosti při práci s počítačem a další dovednosti, kterými chcete potenciálního zaměstnavatele zaujmout.</a:t>
            </a:r>
          </a:p>
          <a:p>
            <a:pPr lvl="0"/>
            <a:endParaRPr lang="cs-CZ" dirty="0" smtClean="0"/>
          </a:p>
          <a:p>
            <a:pPr lvl="3"/>
            <a:endParaRPr lang="cs-CZ" dirty="0" smtClean="0"/>
          </a:p>
          <a:p>
            <a:pPr lvl="3"/>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 ukázky</a:t>
            </a:r>
            <a:endParaRPr lang="cs-CZ" dirty="0"/>
          </a:p>
        </p:txBody>
      </p:sp>
      <p:sp>
        <p:nvSpPr>
          <p:cNvPr id="3" name="Content Placeholder 2"/>
          <p:cNvSpPr>
            <a:spLocks noGrp="1"/>
          </p:cNvSpPr>
          <p:nvPr>
            <p:ph idx="1"/>
          </p:nvPr>
        </p:nvSpPr>
        <p:spPr/>
        <p:txBody>
          <a:bodyPr/>
          <a:lstStyle/>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 – </a:t>
            </a:r>
            <a:r>
              <a:rPr lang="cs-CZ" dirty="0" err="1" smtClean="0"/>
              <a:t>tips</a:t>
            </a:r>
            <a:r>
              <a:rPr lang="cs-CZ" dirty="0" smtClean="0"/>
              <a:t> &amp; </a:t>
            </a:r>
            <a:r>
              <a:rPr lang="cs-CZ" dirty="0" err="1" smtClean="0"/>
              <a:t>tricks</a:t>
            </a:r>
            <a:endParaRPr lang="cs-CZ" dirty="0"/>
          </a:p>
        </p:txBody>
      </p:sp>
      <p:sp>
        <p:nvSpPr>
          <p:cNvPr id="3" name="Content Placeholder 2"/>
          <p:cNvSpPr>
            <a:spLocks noGrp="1"/>
          </p:cNvSpPr>
          <p:nvPr>
            <p:ph idx="1"/>
          </p:nvPr>
        </p:nvSpPr>
        <p:spPr/>
        <p:txBody>
          <a:bodyPr/>
          <a:lstStyle/>
          <a:p>
            <a:r>
              <a:rPr lang="cs-CZ" sz="2200" dirty="0" smtClean="0"/>
              <a:t>Název pozice vs. Popis toho, co člověk opravdu </a:t>
            </a:r>
            <a:r>
              <a:rPr lang="cs-CZ" sz="2200" dirty="0" smtClean="0"/>
              <a:t>dělal</a:t>
            </a:r>
          </a:p>
          <a:p>
            <a:r>
              <a:rPr lang="cs-CZ" sz="2200" dirty="0" smtClean="0"/>
              <a:t>Stručně ale výstižně, klidně heslovitá vyjádření</a:t>
            </a:r>
            <a:endParaRPr lang="cs-CZ" sz="2200" dirty="0" smtClean="0"/>
          </a:p>
          <a:p>
            <a:r>
              <a:rPr lang="cs-CZ" sz="2200" dirty="0" smtClean="0"/>
              <a:t>Zamyslet se nad tím, co firma chce slyšet – opakovat slova z inzerátu</a:t>
            </a:r>
          </a:p>
          <a:p>
            <a:r>
              <a:rPr lang="cs-CZ" sz="2200" dirty="0" smtClean="0"/>
              <a:t>Snažit se vyčlenit, zaujmout, odlišovat se, přitáhnout pozornost</a:t>
            </a:r>
          </a:p>
          <a:p>
            <a:endParaRPr lang="cs-CZ" sz="2200" dirty="0" smtClean="0"/>
          </a:p>
          <a:p>
            <a:endParaRPr lang="cs-CZ" sz="2200" dirty="0" smtClean="0"/>
          </a:p>
          <a:p>
            <a:pPr>
              <a:buNone/>
            </a:pPr>
            <a:r>
              <a:rPr lang="cs-CZ" sz="2200" b="1" dirty="0" smtClean="0"/>
              <a:t>Postup</a:t>
            </a:r>
          </a:p>
          <a:p>
            <a:r>
              <a:rPr lang="cs-CZ" sz="2200" dirty="0" smtClean="0"/>
              <a:t>Pochopit potřebu firmy</a:t>
            </a:r>
          </a:p>
          <a:p>
            <a:r>
              <a:rPr lang="cs-CZ" sz="2200" dirty="0" smtClean="0"/>
              <a:t>Vyhodnotit co chtějí slyšet </a:t>
            </a:r>
          </a:p>
          <a:p>
            <a:r>
              <a:rPr lang="cs-CZ" sz="2200" dirty="0" smtClean="0"/>
              <a:t>Identifikovat klíčové </a:t>
            </a:r>
            <a:r>
              <a:rPr lang="cs-CZ" sz="2200" dirty="0" smtClean="0"/>
              <a:t>informace o sobě </a:t>
            </a:r>
            <a:r>
              <a:rPr lang="cs-CZ" sz="2200" dirty="0" smtClean="0"/>
              <a:t>a ty nabídnout</a:t>
            </a:r>
          </a:p>
          <a:p>
            <a:r>
              <a:rPr lang="cs-CZ" sz="2200" dirty="0" smtClean="0"/>
              <a:t>Přitáhnout pozornost chytrým zpracováním</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Možnosti uplatnění absolventů KISK</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Celé spektrum služeb v IP (státní sféra, komerční podniky, oborové knihovny, …)</a:t>
            </a:r>
          </a:p>
          <a:p>
            <a:endParaRPr lang="cs-CZ" dirty="0" smtClean="0"/>
          </a:p>
          <a:p>
            <a:r>
              <a:rPr lang="cs-CZ" dirty="0" smtClean="0"/>
              <a:t>Výhody studia:</a:t>
            </a:r>
          </a:p>
          <a:p>
            <a:pPr lvl="2">
              <a:lnSpc>
                <a:spcPct val="80000"/>
              </a:lnSpc>
              <a:spcBef>
                <a:spcPts val="600"/>
              </a:spcBef>
            </a:pPr>
            <a:r>
              <a:rPr lang="cs-CZ" dirty="0" err="1" smtClean="0"/>
              <a:t>multioborovost</a:t>
            </a:r>
            <a:endParaRPr lang="cs-CZ" dirty="0" smtClean="0"/>
          </a:p>
          <a:p>
            <a:pPr lvl="2">
              <a:lnSpc>
                <a:spcPct val="80000"/>
              </a:lnSpc>
              <a:spcBef>
                <a:spcPts val="600"/>
              </a:spcBef>
            </a:pPr>
            <a:r>
              <a:rPr lang="cs-CZ" dirty="0" smtClean="0"/>
              <a:t>setkávání s odborníky a profesionály - možnost vyzkoušet znalosti v praxi</a:t>
            </a:r>
          </a:p>
          <a:p>
            <a:pPr lvl="2">
              <a:lnSpc>
                <a:spcPct val="80000"/>
              </a:lnSpc>
              <a:spcBef>
                <a:spcPts val="600"/>
              </a:spcBef>
            </a:pPr>
            <a:r>
              <a:rPr lang="cs-CZ" dirty="0" smtClean="0"/>
              <a:t>zaměření na aktuální problematiku - využívání moderních informačních technologií</a:t>
            </a:r>
          </a:p>
          <a:p>
            <a:pPr lvl="2">
              <a:lnSpc>
                <a:spcPct val="80000"/>
              </a:lnSpc>
              <a:spcBef>
                <a:spcPts val="600"/>
              </a:spcBef>
            </a:pPr>
            <a:r>
              <a:rPr lang="cs-CZ" dirty="0" smtClean="0"/>
              <a:t>zkušenosti s komunikací a prezentováním</a:t>
            </a:r>
          </a:p>
          <a:p>
            <a:pPr lvl="2">
              <a:lnSpc>
                <a:spcPct val="80000"/>
              </a:lnSpc>
              <a:spcBef>
                <a:spcPts val="600"/>
              </a:spcBef>
            </a:pPr>
            <a:r>
              <a:rPr lang="cs-CZ" dirty="0" smtClean="0"/>
              <a:t>schopnost nezávisle a kriticky hodnotit předkládané dokumenty</a:t>
            </a:r>
          </a:p>
          <a:p>
            <a:endParaRPr lang="cs-CZ" dirty="0" smtClean="0"/>
          </a:p>
          <a:p>
            <a:r>
              <a:rPr lang="cs-CZ" dirty="0" smtClean="0"/>
              <a:t>Nevýhody studia:</a:t>
            </a:r>
          </a:p>
          <a:p>
            <a:pPr lvl="2">
              <a:lnSpc>
                <a:spcPct val="80000"/>
              </a:lnSpc>
              <a:spcBef>
                <a:spcPts val="600"/>
              </a:spcBef>
            </a:pPr>
            <a:r>
              <a:rPr lang="cs-CZ" dirty="0" smtClean="0"/>
              <a:t>nejsou jasně specifikované konečné dovednosti</a:t>
            </a:r>
          </a:p>
          <a:p>
            <a:pPr lvl="2">
              <a:lnSpc>
                <a:spcPct val="80000"/>
              </a:lnSpc>
              <a:spcBef>
                <a:spcPts val="600"/>
              </a:spcBef>
            </a:pPr>
            <a:r>
              <a:rPr lang="cs-CZ" dirty="0" smtClean="0"/>
              <a:t>téměř nulové setkání s praxí během studia</a:t>
            </a:r>
          </a:p>
          <a:p>
            <a:pPr lvl="2">
              <a:lnSpc>
                <a:spcPct val="80000"/>
              </a:lnSpc>
              <a:spcBef>
                <a:spcPts val="600"/>
              </a:spcBef>
            </a:pPr>
            <a:r>
              <a:rPr lang="cs-CZ" dirty="0" smtClean="0"/>
              <a:t>špatné uplatnění v knihovnách</a:t>
            </a:r>
          </a:p>
          <a:p>
            <a:pPr lvl="2">
              <a:lnSpc>
                <a:spcPct val="80000"/>
              </a:lnSpc>
              <a:spcBef>
                <a:spcPts val="600"/>
              </a:spcBef>
            </a:pPr>
            <a:r>
              <a:rPr lang="cs-CZ" dirty="0" smtClean="0"/>
              <a:t>špatné povědomí o absolventech ISK mimo knihovny</a:t>
            </a:r>
          </a:p>
          <a:p>
            <a:pPr lvl="2">
              <a:lnSpc>
                <a:spcPct val="80000"/>
              </a:lnSpc>
              <a:spcBef>
                <a:spcPts val="600"/>
              </a:spcBef>
            </a:pPr>
            <a:r>
              <a:rPr lang="cs-CZ" dirty="0" smtClean="0"/>
              <a:t>platové ohodnocení při práci v knihovnách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Srovnání platů</a:t>
            </a:r>
            <a:endParaRPr lang="cs-CZ" dirty="0"/>
          </a:p>
        </p:txBody>
      </p:sp>
      <p:sp>
        <p:nvSpPr>
          <p:cNvPr id="3" name="Content Placeholder 2"/>
          <p:cNvSpPr>
            <a:spLocks noGrp="1"/>
          </p:cNvSpPr>
          <p:nvPr>
            <p:ph idx="1"/>
          </p:nvPr>
        </p:nvSpPr>
        <p:spPr/>
        <p:txBody>
          <a:bodyPr/>
          <a:lstStyle/>
          <a:p>
            <a:r>
              <a:rPr lang="cs-CZ" dirty="0" smtClean="0">
                <a:hlinkClick r:id="rId2"/>
              </a:rPr>
              <a:t>http://platy.</a:t>
            </a:r>
            <a:r>
              <a:rPr lang="cs-CZ" dirty="0" err="1" smtClean="0">
                <a:hlinkClick r:id="rId2"/>
              </a:rPr>
              <a:t>cz</a:t>
            </a:r>
            <a:endParaRPr lang="cs-CZ" dirty="0" smtClean="0">
              <a:hlinkClick r:id="rId2"/>
            </a:endParaRPr>
          </a:p>
          <a:p>
            <a:r>
              <a:rPr lang="cs-CZ" dirty="0" smtClean="0">
                <a:hlinkClick r:id="rId2"/>
              </a:rPr>
              <a:t>http://mujplat.cz/hlavni-stranka/platy-v-cr</a:t>
            </a:r>
            <a:endParaRPr lang="cs-CZ" dirty="0" smtClean="0"/>
          </a:p>
          <a:p>
            <a:r>
              <a:rPr lang="cs-CZ" dirty="0" smtClean="0">
                <a:hlinkClick r:id="rId3"/>
              </a:rPr>
              <a:t>http://www.</a:t>
            </a:r>
            <a:r>
              <a:rPr lang="cs-CZ" dirty="0" err="1" smtClean="0">
                <a:hlinkClick r:id="rId3"/>
              </a:rPr>
              <a:t>glassdoor.com</a:t>
            </a:r>
            <a:endParaRPr lang="cs-CZ" dirty="0" smtClean="0"/>
          </a:p>
          <a:p>
            <a:endParaRPr lang="cs-CZ" dirty="0" smtClean="0"/>
          </a:p>
          <a:p>
            <a:r>
              <a:rPr lang="cs-CZ" dirty="0" smtClean="0">
                <a:hlinkClick r:id="rId4"/>
              </a:rPr>
              <a:t>http://ciselnik.artega.cz/prumerne_mzdy_podle_profese.php</a:t>
            </a:r>
            <a:endParaRPr lang="cs-CZ" dirty="0" smtClean="0"/>
          </a:p>
          <a:p>
            <a:endParaRPr lang="cs-CZ" dirty="0" smtClean="0"/>
          </a:p>
          <a:p>
            <a:endParaRPr lang="cs-CZ" dirty="0" smtClean="0"/>
          </a:p>
          <a:p>
            <a:r>
              <a:rPr lang="cs-CZ" dirty="0" smtClean="0">
                <a:hlinkClick r:id="rId5"/>
              </a:rPr>
              <a:t>http://www.</a:t>
            </a:r>
            <a:r>
              <a:rPr lang="cs-CZ" dirty="0" err="1" smtClean="0">
                <a:hlinkClick r:id="rId5"/>
              </a:rPr>
              <a:t>pwc.com</a:t>
            </a:r>
            <a:r>
              <a:rPr lang="cs-CZ" dirty="0" smtClean="0">
                <a:hlinkClick r:id="rId5"/>
              </a:rPr>
              <a:t>/</a:t>
            </a:r>
            <a:r>
              <a:rPr lang="cs-CZ" dirty="0" err="1" smtClean="0">
                <a:hlinkClick r:id="rId5"/>
              </a:rPr>
              <a:t>cz</a:t>
            </a:r>
            <a:r>
              <a:rPr lang="cs-CZ" dirty="0" smtClean="0">
                <a:hlinkClick r:id="rId5"/>
              </a:rPr>
              <a:t>/</a:t>
            </a:r>
            <a:r>
              <a:rPr lang="cs-CZ" dirty="0" err="1" smtClean="0">
                <a:hlinkClick r:id="rId5"/>
              </a:rPr>
              <a:t>cs</a:t>
            </a:r>
            <a:r>
              <a:rPr lang="cs-CZ" dirty="0" smtClean="0">
                <a:hlinkClick r:id="rId5"/>
              </a:rPr>
              <a:t>/</a:t>
            </a:r>
            <a:r>
              <a:rPr lang="cs-CZ" dirty="0" err="1" smtClean="0">
                <a:hlinkClick r:id="rId5"/>
              </a:rPr>
              <a:t>poradenstvi</a:t>
            </a:r>
            <a:r>
              <a:rPr lang="cs-CZ" dirty="0" smtClean="0">
                <a:hlinkClick r:id="rId5"/>
              </a:rPr>
              <a:t>-pro-</a:t>
            </a:r>
            <a:r>
              <a:rPr lang="cs-CZ" dirty="0" err="1" smtClean="0">
                <a:hlinkClick r:id="rId5"/>
              </a:rPr>
              <a:t>lidske</a:t>
            </a:r>
            <a:r>
              <a:rPr lang="cs-CZ" dirty="0" smtClean="0">
                <a:hlinkClick r:id="rId5"/>
              </a:rPr>
              <a:t>-zdroje/</a:t>
            </a:r>
            <a:r>
              <a:rPr lang="cs-CZ" dirty="0" err="1" smtClean="0">
                <a:hlinkClick r:id="rId5"/>
              </a:rPr>
              <a:t>paywell.jhtml</a:t>
            </a:r>
            <a:endParaRPr lang="cs-CZ" dirty="0" smtClean="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Informace o firmách</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2450</TotalTime>
  <Words>1350</Words>
  <Application>Microsoft Office PowerPoint</Application>
  <PresentationFormat>On-screen Show (4:3)</PresentationFormat>
  <Paragraphs>197</Paragraphs>
  <Slides>19</Slides>
  <Notes>2</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19</vt:i4>
      </vt:variant>
    </vt:vector>
  </HeadingPairs>
  <TitlesOfParts>
    <vt:vector size="22" baseType="lpstr">
      <vt:lpstr>Arial</vt:lpstr>
      <vt:lpstr>Blank</vt:lpstr>
      <vt:lpstr>1_Blank</vt:lpstr>
      <vt:lpstr>Informační průmysl 2013/14</vt:lpstr>
      <vt:lpstr>Úkoly</vt:lpstr>
      <vt:lpstr>CV</vt:lpstr>
      <vt:lpstr>CV</vt:lpstr>
      <vt:lpstr>CV ukázky</vt:lpstr>
      <vt:lpstr>CV – tips &amp; tricks</vt:lpstr>
      <vt:lpstr>Možnosti uplatnění absolventů KISK</vt:lpstr>
      <vt:lpstr>Srovnání platů</vt:lpstr>
      <vt:lpstr>Informace o firmách</vt:lpstr>
      <vt:lpstr>Obchodní rejstřík</vt:lpstr>
      <vt:lpstr>Společnost s ručením omezeným</vt:lpstr>
      <vt:lpstr>Akciová společnost</vt:lpstr>
      <vt:lpstr>Akciová společnost</vt:lpstr>
      <vt:lpstr>Účetní závěrka</vt:lpstr>
      <vt:lpstr>Účetní závěrka</vt:lpstr>
      <vt:lpstr>Ukázky</vt:lpstr>
      <vt:lpstr>Zdroje Informací</vt:lpstr>
      <vt:lpstr>Odkazy </vt:lpstr>
      <vt:lpstr>Informace z veřejného sektoru</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130</cp:revision>
  <dcterms:created xsi:type="dcterms:W3CDTF">2010-09-06T12:20:12Z</dcterms:created>
  <dcterms:modified xsi:type="dcterms:W3CDTF">2013-09-27T08:35:22Z</dcterms:modified>
</cp:coreProperties>
</file>