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44"/>
  </p:notesMasterIdLst>
  <p:handoutMasterIdLst>
    <p:handoutMasterId r:id="rId45"/>
  </p:handoutMasterIdLst>
  <p:sldIdLst>
    <p:sldId id="259" r:id="rId3"/>
    <p:sldId id="316" r:id="rId4"/>
    <p:sldId id="315" r:id="rId5"/>
    <p:sldId id="261" r:id="rId6"/>
    <p:sldId id="262" r:id="rId7"/>
    <p:sldId id="263" r:id="rId8"/>
    <p:sldId id="264" r:id="rId9"/>
    <p:sldId id="265" r:id="rId10"/>
    <p:sldId id="266" r:id="rId11"/>
    <p:sldId id="267" r:id="rId12"/>
    <p:sldId id="268" r:id="rId13"/>
    <p:sldId id="269" r:id="rId14"/>
    <p:sldId id="284" r:id="rId15"/>
    <p:sldId id="285" r:id="rId16"/>
    <p:sldId id="286" r:id="rId17"/>
    <p:sldId id="305" r:id="rId18"/>
    <p:sldId id="306" r:id="rId19"/>
    <p:sldId id="307" r:id="rId20"/>
    <p:sldId id="308" r:id="rId21"/>
    <p:sldId id="309" r:id="rId22"/>
    <p:sldId id="310" r:id="rId23"/>
    <p:sldId id="311" r:id="rId24"/>
    <p:sldId id="312" r:id="rId25"/>
    <p:sldId id="313" r:id="rId26"/>
    <p:sldId id="314" r:id="rId27"/>
    <p:sldId id="287" r:id="rId28"/>
    <p:sldId id="281" r:id="rId29"/>
    <p:sldId id="288" r:id="rId30"/>
    <p:sldId id="289" r:id="rId31"/>
    <p:sldId id="290" r:id="rId32"/>
    <p:sldId id="291" r:id="rId33"/>
    <p:sldId id="292" r:id="rId34"/>
    <p:sldId id="293" r:id="rId35"/>
    <p:sldId id="294" r:id="rId36"/>
    <p:sldId id="295" r:id="rId37"/>
    <p:sldId id="296" r:id="rId38"/>
    <p:sldId id="297" r:id="rId39"/>
    <p:sldId id="301" r:id="rId40"/>
    <p:sldId id="302" r:id="rId41"/>
    <p:sldId id="303" r:id="rId42"/>
    <p:sldId id="304" r:id="rId43"/>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63" autoAdjust="0"/>
    <p:restoredTop sz="81593" autoAdjust="0"/>
  </p:normalViewPr>
  <p:slideViewPr>
    <p:cSldViewPr>
      <p:cViewPr varScale="1">
        <p:scale>
          <a:sx n="84" d="100"/>
          <a:sy n="84" d="100"/>
        </p:scale>
        <p:origin x="-1350" y="-90"/>
      </p:cViewPr>
      <p:guideLst>
        <p:guide orient="horz" pos="3884"/>
        <p:guide orient="horz" pos="2051"/>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hyperlink" Target="mailto:Smejkal.petr@email.cz"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mailto:43262@muni.cz"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2013/14</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5967776" y="6356196"/>
            <a:ext cx="1340528"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a:t>
            </a:r>
            <a:r>
              <a:rPr lang="cs-CZ" sz="1000" baseline="0" dirty="0" smtClean="0">
                <a:solidFill>
                  <a:srgbClr val="000000"/>
                </a:solidFill>
                <a:cs typeface="Arial" charset="0"/>
                <a:hlinkClick r:id="rId15"/>
              </a:rPr>
              <a:t>43262@</a:t>
            </a:r>
            <a:r>
              <a:rPr lang="cs-CZ" sz="1000" baseline="0" dirty="0" err="1" smtClean="0">
                <a:solidFill>
                  <a:srgbClr val="000000"/>
                </a:solidFill>
                <a:cs typeface="Arial" charset="0"/>
                <a:hlinkClick r:id="rId15"/>
              </a:rPr>
              <a:t>muni.cz</a:t>
            </a:r>
            <a:endParaRPr lang="cs-CZ" sz="1000" baseline="0" dirty="0" smtClean="0">
              <a:solidFill>
                <a:srgbClr val="000000"/>
              </a:solidFill>
              <a:cs typeface="Arial" charset="0"/>
            </a:endParaRPr>
          </a:p>
          <a:p>
            <a:r>
              <a:rPr lang="cs-CZ" sz="1000" baseline="0" dirty="0" smtClean="0">
                <a:solidFill>
                  <a:srgbClr val="000000"/>
                </a:solidFill>
                <a:cs typeface="Arial" charset="0"/>
                <a:hlinkClick r:id="rId16"/>
              </a:rPr>
              <a:t>Smejkal.</a:t>
            </a:r>
            <a:r>
              <a:rPr lang="cs-CZ" sz="1000" baseline="0" dirty="0" err="1" smtClean="0">
                <a:solidFill>
                  <a:srgbClr val="000000"/>
                </a:solidFill>
                <a:cs typeface="Arial" charset="0"/>
                <a:hlinkClick r:id="rId16"/>
              </a:rPr>
              <a:t>petr</a:t>
            </a:r>
            <a:r>
              <a:rPr lang="cs-CZ" sz="1000" baseline="0" dirty="0" smtClean="0">
                <a:solidFill>
                  <a:srgbClr val="000000"/>
                </a:solidFill>
                <a:cs typeface="Arial" charset="0"/>
                <a:hlinkClick r:id="rId16"/>
              </a:rPr>
              <a:t>@email.</a:t>
            </a:r>
            <a:r>
              <a:rPr lang="cs-CZ" sz="1000" baseline="0" dirty="0" err="1" smtClean="0">
                <a:solidFill>
                  <a:srgbClr val="000000"/>
                </a:solidFill>
                <a:cs typeface="Arial" charset="0"/>
                <a:hlinkClick r:id="rId16"/>
              </a:rPr>
              <a:t>cz</a:t>
            </a:r>
            <a:endParaRPr lang="cs-CZ" sz="1000" baseline="0" dirty="0" smtClean="0">
              <a:solidFill>
                <a:srgbClr val="000000"/>
              </a:solidFill>
              <a:cs typeface="Arial" charset="0"/>
            </a:endParaRPr>
          </a:p>
          <a:p>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7"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43262@mail.m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mejkal.petr@email.cz"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www.marketresearch.com/Business-Monitor-International-v304/Czech-Republic-Oil-Gas-Q4-714481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businessinfo.cz/cs/clanky/marketing-situace-analyza-predikce-vyvoj-2802.html" TargetMode="External"/><Relationship Id="rId7" Type="http://schemas.openxmlformats.org/officeDocument/2006/relationships/hyperlink" Target="http://www.rba.co.uk/sources/mr.htm" TargetMode="External"/><Relationship Id="rId2" Type="http://schemas.openxmlformats.org/officeDocument/2006/relationships/hyperlink" Target="http://www.businessinfo.cz/cs/clanky/techniky-a-metody-financni-analyzy-3384.html" TargetMode="External"/><Relationship Id="rId1" Type="http://schemas.openxmlformats.org/officeDocument/2006/relationships/slideLayout" Target="../slideLayouts/slideLayout2.xml"/><Relationship Id="rId6" Type="http://schemas.openxmlformats.org/officeDocument/2006/relationships/hyperlink" Target="http://www.datamonitor.com/" TargetMode="External"/><Relationship Id="rId5" Type="http://schemas.openxmlformats.org/officeDocument/2006/relationships/hyperlink" Target="http://www.businessmonitor.com/" TargetMode="External"/><Relationship Id="rId4" Type="http://schemas.openxmlformats.org/officeDocument/2006/relationships/hyperlink" Target="http://www.ihsglobalinsight.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nace.cz/sekce-g-velkoobchod-a-maloobchod-opravy-a-udrzb" TargetMode="External"/><Relationship Id="rId13" Type="http://schemas.openxmlformats.org/officeDocument/2006/relationships/hyperlink" Target="http://www.nace.cz/sekce-l-cinnosti-v-oblasti-nemovitosti" TargetMode="External"/><Relationship Id="rId18" Type="http://schemas.openxmlformats.org/officeDocument/2006/relationships/hyperlink" Target="http://www.nace.cz/sekce-q-zdravotni-a-socialni-pece" TargetMode="External"/><Relationship Id="rId3" Type="http://schemas.openxmlformats.org/officeDocument/2006/relationships/hyperlink" Target="http://www.nace.cz/sekce-b-tezba-a-dobyvani" TargetMode="External"/><Relationship Id="rId21" Type="http://schemas.openxmlformats.org/officeDocument/2006/relationships/hyperlink" Target="http://www.nace.cz/sekce-t-cinnosti-domacnosti-jako-zamestnavatelu" TargetMode="External"/><Relationship Id="rId7" Type="http://schemas.openxmlformats.org/officeDocument/2006/relationships/hyperlink" Target="http://www.nace.cz/sekce-f-stavebnictvi" TargetMode="External"/><Relationship Id="rId12" Type="http://schemas.openxmlformats.org/officeDocument/2006/relationships/hyperlink" Target="http://www.nace.cz/sekce-k-peneznictvi-a-pojistovnictvi" TargetMode="External"/><Relationship Id="rId17" Type="http://schemas.openxmlformats.org/officeDocument/2006/relationships/hyperlink" Target="http://www.nace.cz/sekce-p-vzdelavani" TargetMode="External"/><Relationship Id="rId2" Type="http://schemas.openxmlformats.org/officeDocument/2006/relationships/hyperlink" Target="http://www.nace.cz/sekce-a-zemedelstvi-lesnictvi-a-rybarstvi" TargetMode="External"/><Relationship Id="rId16" Type="http://schemas.openxmlformats.org/officeDocument/2006/relationships/hyperlink" Target="http://www.nace.cz/sekce-o-verejna-sprava-a-obrana-povinne-socialn" TargetMode="External"/><Relationship Id="rId20" Type="http://schemas.openxmlformats.org/officeDocument/2006/relationships/hyperlink" Target="http://www.nace.cz/sekce-s-ostatni-cinnosti" TargetMode="External"/><Relationship Id="rId1" Type="http://schemas.openxmlformats.org/officeDocument/2006/relationships/slideLayout" Target="../slideLayouts/slideLayout2.xml"/><Relationship Id="rId6" Type="http://schemas.openxmlformats.org/officeDocument/2006/relationships/hyperlink" Target="http://www.nace.cz/sekce-e-zasobovani-vodou-cinnosti-souvisejici-s" TargetMode="External"/><Relationship Id="rId11" Type="http://schemas.openxmlformats.org/officeDocument/2006/relationships/hyperlink" Target="http://www.nace.cz/sekce-j-informacni-a-komunikacni-cinnosti" TargetMode="External"/><Relationship Id="rId5" Type="http://schemas.openxmlformats.org/officeDocument/2006/relationships/hyperlink" Target="http://www.nace.cz/sekce-d-vyroba-a-rozvod-elektriny-plynu-tepla" TargetMode="External"/><Relationship Id="rId15" Type="http://schemas.openxmlformats.org/officeDocument/2006/relationships/hyperlink" Target="http://www.nace.cz/sekce-n-administrativni-a-podpurne-cinnosti" TargetMode="External"/><Relationship Id="rId10" Type="http://schemas.openxmlformats.org/officeDocument/2006/relationships/hyperlink" Target="http://www.nace.cz/sekce-i-ubytovani-stravovani-a-pohostinstvi" TargetMode="External"/><Relationship Id="rId19" Type="http://schemas.openxmlformats.org/officeDocument/2006/relationships/hyperlink" Target="http://www.nace.cz/sekce-r-kulturni-zabavni-a-rekreacni-cinnosti" TargetMode="External"/><Relationship Id="rId4" Type="http://schemas.openxmlformats.org/officeDocument/2006/relationships/hyperlink" Target="http://www.nace.cz/sekce-c-zpracovatelsky-prumysl" TargetMode="External"/><Relationship Id="rId9" Type="http://schemas.openxmlformats.org/officeDocument/2006/relationships/hyperlink" Target="http://www.nace.cz/sekce-h-doprava-a-skladovani" TargetMode="External"/><Relationship Id="rId14" Type="http://schemas.openxmlformats.org/officeDocument/2006/relationships/hyperlink" Target="http://www.nace.cz/sekce-m-profesni-vedecke-a-technicke-cinnosti" TargetMode="External"/><Relationship Id="rId22" Type="http://schemas.openxmlformats.org/officeDocument/2006/relationships/hyperlink" Target="http://www.nace.cz/sekce-u-cinnosti-exteritorialnich-organizaci-a-o"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nace.cz/sekce-a-zemedelstvi-lesnictvi-a-rybarstvi/014/zivocisna-vyroba/0146-chov-prasat.html" TargetMode="External"/><Relationship Id="rId3" Type="http://schemas.openxmlformats.org/officeDocument/2006/relationships/hyperlink" Target="http://www.nace.cz/sekce-a-zemedelstvi-lesnictvi-a-rybarstvi/014/zivocisna-vyroba/0141-chov-mlecneho-skotu.html" TargetMode="External"/><Relationship Id="rId7" Type="http://schemas.openxmlformats.org/officeDocument/2006/relationships/hyperlink" Target="http://www.nace.cz/sekce-a-zemedelstvi-lesnictvi-a-rybarstvi/014/zivocisna-vyroba/0145-chov-ovci-a-koz.html" TargetMode="External"/><Relationship Id="rId2" Type="http://schemas.openxmlformats.org/officeDocument/2006/relationships/hyperlink" Target="http://www.nace.cz/sekce-a-zemedelstvi-lesnictvi-a-rybarstvi/013/mnozeni-rostlin/0130-mnozeni-rostlin.html" TargetMode="External"/><Relationship Id="rId1" Type="http://schemas.openxmlformats.org/officeDocument/2006/relationships/slideLayout" Target="../slideLayouts/slideLayout2.xml"/><Relationship Id="rId6" Type="http://schemas.openxmlformats.org/officeDocument/2006/relationships/hyperlink" Target="http://www.nace.cz/sekce-a-zemedelstvi-lesnictvi-a-rybarstvi/014/zivocisna-vyroba/0144-chov-velbloudu-a-velbloudovitych.html" TargetMode="External"/><Relationship Id="rId11" Type="http://schemas.openxmlformats.org/officeDocument/2006/relationships/hyperlink" Target="http://www.nace.cz/sekce-a-zemedelstvi-lesnictvi-a-rybarstvi/014/zivocisna-vyroba/01491-chov-drobnych-hospodarskych-zvirat.html" TargetMode="External"/><Relationship Id="rId5" Type="http://schemas.openxmlformats.org/officeDocument/2006/relationships/hyperlink" Target="http://www.nace.cz/sekce-a-zemedelstvi-lesnictvi-a-rybarstvi/014/zivocisna-vyroba/0143-chov-koni-a-jinych-konovitych.html" TargetMode="External"/><Relationship Id="rId10" Type="http://schemas.openxmlformats.org/officeDocument/2006/relationships/hyperlink" Target="http://www.nace.cz/sekce-a-zemedelstvi-lesnictvi-a-rybarstvi/014/zivocisna-vyroba/0149-chov-ostatnich-zvirat.html" TargetMode="External"/><Relationship Id="rId4" Type="http://schemas.openxmlformats.org/officeDocument/2006/relationships/hyperlink" Target="http://www.nace.cz/sekce-a-zemedelstvi-lesnictvi-a-rybarstvi/014/zivocisna-vyroba/0142-chov-jineho-skotu.html" TargetMode="External"/><Relationship Id="rId9" Type="http://schemas.openxmlformats.org/officeDocument/2006/relationships/hyperlink" Target="http://www.nace.cz/sekce-a-zemedelstvi-lesnictvi-a-rybarstvi/014/zivocisna-vyroba/0147-chov-drubez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2013/14</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hlinkClick r:id="rId3"/>
              </a:rPr>
              <a:t>43262@mail.</a:t>
            </a:r>
            <a:r>
              <a:rPr lang="cs-CZ" dirty="0" err="1" smtClean="0">
                <a:hlinkClick r:id="rId3"/>
              </a:rPr>
              <a:t>muni.cz</a:t>
            </a:r>
            <a:r>
              <a:rPr lang="cs-CZ" dirty="0" smtClean="0"/>
              <a:t>, </a:t>
            </a:r>
            <a:r>
              <a:rPr lang="cs-CZ" dirty="0" err="1" smtClean="0">
                <a:hlinkClick r:id="rId4"/>
              </a:rPr>
              <a:t>smejkal.petr</a:t>
            </a:r>
            <a:r>
              <a:rPr lang="cs-CZ" dirty="0" smtClean="0">
                <a:hlinkClick r:id="rId4"/>
              </a:rPr>
              <a:t>@email.</a:t>
            </a:r>
            <a:r>
              <a:rPr lang="cs-CZ" dirty="0" err="1" smtClean="0">
                <a:hlinkClick r:id="rId4"/>
              </a:rPr>
              <a:t>cz</a:t>
            </a:r>
            <a:endParaRPr lang="cs-CZ" dirty="0" smtClean="0"/>
          </a:p>
          <a:p>
            <a:endParaRPr lang="cs-CZ" dirty="0" smtClean="0"/>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Struktura NACE</a:t>
            </a:r>
            <a:endParaRPr lang="cs-CZ" dirty="0"/>
          </a:p>
        </p:txBody>
      </p:sp>
      <p:sp>
        <p:nvSpPr>
          <p:cNvPr id="3" name="Content Placeholder 2"/>
          <p:cNvSpPr>
            <a:spLocks noGrp="1"/>
          </p:cNvSpPr>
          <p:nvPr>
            <p:ph idx="1"/>
          </p:nvPr>
        </p:nvSpPr>
        <p:spPr/>
        <p:txBody>
          <a:bodyPr/>
          <a:lstStyle/>
          <a:p>
            <a:pPr>
              <a:buNone/>
            </a:pPr>
            <a:r>
              <a:rPr lang="cs-CZ" b="1" dirty="0" smtClean="0"/>
              <a:t>01.30 - Množení rostlin</a:t>
            </a:r>
          </a:p>
          <a:p>
            <a:pPr>
              <a:buNone/>
            </a:pPr>
            <a:endParaRPr lang="cs-CZ" b="1" dirty="0" smtClean="0"/>
          </a:p>
          <a:p>
            <a:r>
              <a:rPr lang="cs-CZ" dirty="0" smtClean="0"/>
              <a:t>Sekce NACE SEKCE A - ZEMĚDĚLSTVÍ, LESNICTVÍ A RYBÁŘSTVÍ </a:t>
            </a:r>
          </a:p>
          <a:p>
            <a:pPr lvl="1"/>
            <a:r>
              <a:rPr lang="cs-CZ" dirty="0" smtClean="0"/>
              <a:t>Oddíl01 - Rostlinná a živočišná výroba, myslivost a související činnosti </a:t>
            </a:r>
          </a:p>
          <a:p>
            <a:pPr lvl="2"/>
            <a:r>
              <a:rPr lang="cs-CZ" dirty="0" smtClean="0"/>
              <a:t>Skupina01.3 - Množení rostlin </a:t>
            </a:r>
          </a:p>
          <a:p>
            <a:pPr lvl="3"/>
            <a:r>
              <a:rPr lang="cs-CZ" dirty="0" smtClean="0"/>
              <a:t>Třída</a:t>
            </a:r>
            <a:r>
              <a:rPr lang="cs-CZ" b="1" dirty="0" smtClean="0"/>
              <a:t>01.30 - Množení rostlin</a:t>
            </a:r>
            <a:r>
              <a:rPr lang="cs-CZ" dirty="0" smtClean="0"/>
              <a:t> NACE </a:t>
            </a:r>
            <a:r>
              <a:rPr lang="cs-CZ" dirty="0" err="1" smtClean="0"/>
              <a:t>Rev</a:t>
            </a:r>
            <a:r>
              <a:rPr lang="cs-CZ" dirty="0" smtClean="0"/>
              <a:t>. 1.1 (OKEČ první 4 místa)01.12 - Pěstování zeleniny a zahradnických specialit </a:t>
            </a:r>
          </a:p>
          <a:p>
            <a:pPr lvl="4"/>
            <a:r>
              <a:rPr lang="cs-CZ" dirty="0" smtClean="0"/>
              <a:t>Převedený obsah - Pěstování rostlin pro výsadbu nebo dekorační účely, vč. trávníkových koberců k výsadbě </a:t>
            </a:r>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Klasifikace činností</a:t>
            </a:r>
            <a:endParaRPr lang="cs-CZ" dirty="0"/>
          </a:p>
        </p:txBody>
      </p:sp>
      <p:sp>
        <p:nvSpPr>
          <p:cNvPr id="3" name="Zástupný symbol pro obsah 2"/>
          <p:cNvSpPr>
            <a:spLocks noGrp="1"/>
          </p:cNvSpPr>
          <p:nvPr>
            <p:ph idx="1"/>
          </p:nvPr>
        </p:nvSpPr>
        <p:spPr/>
        <p:txBody>
          <a:bodyPr/>
          <a:lstStyle/>
          <a:p>
            <a:r>
              <a:rPr lang="cs-CZ" dirty="0" smtClean="0"/>
              <a:t>Další klasifikace:</a:t>
            </a:r>
          </a:p>
          <a:p>
            <a:pPr lvl="2">
              <a:spcAft>
                <a:spcPts val="600"/>
              </a:spcAft>
            </a:pPr>
            <a:r>
              <a:rPr lang="cs-CZ" dirty="0" smtClean="0"/>
              <a:t>Mezinárodní standardní klasifikace všech ekonomických činností (ISIC) klasifikace Spojených národů;</a:t>
            </a:r>
          </a:p>
          <a:p>
            <a:pPr lvl="2">
              <a:spcAft>
                <a:spcPts val="600"/>
              </a:spcAft>
            </a:pPr>
            <a:r>
              <a:rPr lang="cs-CZ" dirty="0" smtClean="0"/>
              <a:t>Společná klasifikace výrobků (CPC) klasifikace Spojených národů;</a:t>
            </a:r>
          </a:p>
          <a:p>
            <a:pPr lvl="2">
              <a:spcAft>
                <a:spcPts val="600"/>
              </a:spcAft>
            </a:pPr>
            <a:r>
              <a:rPr lang="cs-CZ" dirty="0" smtClean="0"/>
              <a:t>Harmonizovaný systém (HS) klasifikace Světové celní organizace;</a:t>
            </a:r>
          </a:p>
          <a:p>
            <a:pPr lvl="2">
              <a:spcAft>
                <a:spcPts val="600"/>
              </a:spcAft>
            </a:pPr>
            <a:r>
              <a:rPr lang="cs-CZ" dirty="0" smtClean="0"/>
              <a:t>Standardní klasifikace produkce (CPA) klasifikace Evropské unie;</a:t>
            </a:r>
          </a:p>
          <a:p>
            <a:pPr lvl="2">
              <a:spcAft>
                <a:spcPts val="600"/>
              </a:spcAft>
            </a:pPr>
            <a:r>
              <a:rPr lang="cs-CZ" dirty="0" smtClean="0"/>
              <a:t>Evropské statistiky průmyslové produkce (PRODCOM) klasifikace Evropské unie;</a:t>
            </a:r>
          </a:p>
          <a:p>
            <a:pPr lvl="2">
              <a:spcAft>
                <a:spcPts val="600"/>
              </a:spcAft>
            </a:pPr>
            <a:r>
              <a:rPr lang="cs-CZ" dirty="0" smtClean="0"/>
              <a:t>Kombinovaná nomenklatura (CN) klasifikace Evropské unie;</a:t>
            </a:r>
          </a:p>
          <a:p>
            <a:pPr lvl="2">
              <a:spcAft>
                <a:spcPts val="600"/>
              </a:spcAft>
            </a:pPr>
            <a:r>
              <a:rPr lang="cs-CZ" dirty="0" smtClean="0"/>
              <a:t>Agregovaná klasifikace přemístitelných výrobků pro statistiku mezinárodního obchodu (SITC).</a:t>
            </a: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Klasifikace činností</a:t>
            </a:r>
            <a:endParaRPr lang="cs-CZ" dirty="0"/>
          </a:p>
        </p:txBody>
      </p:sp>
      <p:sp>
        <p:nvSpPr>
          <p:cNvPr id="3" name="Zástupný symbol pro obsah 2"/>
          <p:cNvSpPr>
            <a:spLocks noGrp="1"/>
          </p:cNvSpPr>
          <p:nvPr>
            <p:ph idx="1"/>
          </p:nvPr>
        </p:nvSpPr>
        <p:spPr/>
        <p:txBody>
          <a:bodyPr/>
          <a:lstStyle/>
          <a:p>
            <a:pPr>
              <a:buNone/>
            </a:pPr>
            <a:r>
              <a:rPr lang="cs-CZ" dirty="0" smtClean="0"/>
              <a:t>ISIC</a:t>
            </a:r>
          </a:p>
          <a:p>
            <a:pPr lvl="1"/>
            <a:r>
              <a:rPr lang="en-US" dirty="0" smtClean="0"/>
              <a:t>International Standard Industrial Classification of All Economic Activities</a:t>
            </a:r>
            <a:endParaRPr lang="cs-CZ" dirty="0" smtClean="0"/>
          </a:p>
          <a:p>
            <a:pPr lvl="1"/>
            <a:r>
              <a:rPr lang="cs-CZ" dirty="0" smtClean="0"/>
              <a:t>Producent: </a:t>
            </a:r>
            <a:r>
              <a:rPr lang="cs-CZ" dirty="0" err="1" smtClean="0"/>
              <a:t>United</a:t>
            </a:r>
            <a:r>
              <a:rPr lang="cs-CZ" dirty="0" smtClean="0"/>
              <a:t> </a:t>
            </a:r>
            <a:r>
              <a:rPr lang="cs-CZ" dirty="0" err="1" smtClean="0"/>
              <a:t>Nations</a:t>
            </a:r>
            <a:r>
              <a:rPr lang="cs-CZ" dirty="0" smtClean="0"/>
              <a:t> </a:t>
            </a:r>
            <a:r>
              <a:rPr lang="cs-CZ" dirty="0" err="1" smtClean="0"/>
              <a:t>Statistics</a:t>
            </a:r>
            <a:r>
              <a:rPr lang="cs-CZ" dirty="0" smtClean="0"/>
              <a:t> </a:t>
            </a:r>
            <a:r>
              <a:rPr lang="cs-CZ" dirty="0" err="1" smtClean="0"/>
              <a:t>Division</a:t>
            </a:r>
            <a:endParaRPr lang="cs-CZ" dirty="0" smtClean="0"/>
          </a:p>
          <a:p>
            <a:pPr lvl="1"/>
            <a:endParaRPr lang="cs-CZ" dirty="0" smtClean="0"/>
          </a:p>
          <a:p>
            <a:pPr>
              <a:buNone/>
            </a:pPr>
            <a:r>
              <a:rPr lang="cs-CZ" dirty="0" smtClean="0"/>
              <a:t>NAICS</a:t>
            </a:r>
          </a:p>
          <a:p>
            <a:pPr lvl="1"/>
            <a:r>
              <a:rPr lang="en-US" dirty="0" smtClean="0"/>
              <a:t>North American Industry Classification System</a:t>
            </a:r>
            <a:endParaRPr lang="cs-CZ" dirty="0" smtClean="0"/>
          </a:p>
          <a:p>
            <a:pPr lvl="1"/>
            <a:r>
              <a:rPr lang="cs-CZ" dirty="0" smtClean="0"/>
              <a:t>Producent: US </a:t>
            </a:r>
            <a:r>
              <a:rPr lang="cs-CZ" dirty="0" err="1" smtClean="0"/>
              <a:t>Economic</a:t>
            </a:r>
            <a:r>
              <a:rPr lang="cs-CZ" dirty="0" smtClean="0"/>
              <a:t> </a:t>
            </a:r>
            <a:r>
              <a:rPr lang="cs-CZ" dirty="0" err="1" smtClean="0"/>
              <a:t>Classification</a:t>
            </a:r>
            <a:r>
              <a:rPr lang="cs-CZ" dirty="0" smtClean="0"/>
              <a:t> </a:t>
            </a:r>
            <a:r>
              <a:rPr lang="cs-CZ" dirty="0" err="1" smtClean="0"/>
              <a:t>Policy</a:t>
            </a:r>
            <a:r>
              <a:rPr lang="cs-CZ" dirty="0" smtClean="0"/>
              <a:t> </a:t>
            </a:r>
            <a:r>
              <a:rPr lang="cs-CZ" dirty="0" err="1" smtClean="0"/>
              <a:t>Committee</a:t>
            </a:r>
            <a:r>
              <a:rPr lang="cs-CZ" dirty="0" smtClean="0"/>
              <a:t> (ECPC), </a:t>
            </a:r>
            <a:r>
              <a:rPr lang="cs-CZ" dirty="0" err="1" smtClean="0"/>
              <a:t>Statistics</a:t>
            </a:r>
            <a:r>
              <a:rPr lang="cs-CZ" dirty="0" smtClean="0"/>
              <a:t> </a:t>
            </a:r>
            <a:r>
              <a:rPr lang="cs-CZ" dirty="0" err="1" smtClean="0"/>
              <a:t>Canada</a:t>
            </a:r>
            <a:r>
              <a:rPr lang="cs-CZ" dirty="0" smtClean="0"/>
              <a:t>, </a:t>
            </a:r>
            <a:r>
              <a:rPr lang="cs-CZ" dirty="0" err="1" smtClean="0"/>
              <a:t>Instituto</a:t>
            </a:r>
            <a:r>
              <a:rPr lang="cs-CZ" dirty="0" smtClean="0"/>
              <a:t> </a:t>
            </a:r>
            <a:r>
              <a:rPr lang="cs-CZ" dirty="0" err="1" smtClean="0"/>
              <a:t>Nacional</a:t>
            </a:r>
            <a:r>
              <a:rPr lang="cs-CZ" dirty="0" smtClean="0"/>
              <a:t> de </a:t>
            </a:r>
            <a:r>
              <a:rPr lang="cs-CZ" dirty="0" err="1" smtClean="0"/>
              <a:t>Estadística</a:t>
            </a:r>
            <a:r>
              <a:rPr lang="cs-CZ" dirty="0" smtClean="0"/>
              <a:t> </a:t>
            </a:r>
            <a:r>
              <a:rPr lang="cs-CZ" dirty="0" err="1" smtClean="0"/>
              <a:t>Geografía</a:t>
            </a:r>
            <a:r>
              <a:rPr lang="cs-CZ" dirty="0" smtClean="0"/>
              <a:t> e </a:t>
            </a:r>
            <a:r>
              <a:rPr lang="cs-CZ" dirty="0" err="1" smtClean="0"/>
              <a:t>Informática</a:t>
            </a:r>
            <a:r>
              <a:rPr lang="cs-CZ" dirty="0" smtClean="0"/>
              <a:t> (</a:t>
            </a:r>
            <a:r>
              <a:rPr lang="cs-CZ" dirty="0" err="1" smtClean="0"/>
              <a:t>Mexico</a:t>
            </a:r>
            <a:r>
              <a:rPr lang="cs-CZ" dirty="0" smtClean="0"/>
              <a:t>)</a:t>
            </a:r>
          </a:p>
          <a:p>
            <a:pPr lvl="1"/>
            <a:r>
              <a:rPr lang="cs-CZ" dirty="0" smtClean="0"/>
              <a:t>nahradila klasifikaci SIC</a:t>
            </a:r>
          </a:p>
          <a:p>
            <a:pPr lvl="1"/>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Cvičení</a:t>
            </a:r>
            <a:endParaRPr lang="cs-CZ" dirty="0"/>
          </a:p>
        </p:txBody>
      </p:sp>
      <p:sp>
        <p:nvSpPr>
          <p:cNvPr id="3" name="Content Placeholder 2"/>
          <p:cNvSpPr>
            <a:spLocks noGrp="1"/>
          </p:cNvSpPr>
          <p:nvPr>
            <p:ph idx="1"/>
          </p:nvPr>
        </p:nvSpPr>
        <p:spPr/>
        <p:txBody>
          <a:bodyPr/>
          <a:lstStyle/>
          <a:p>
            <a:pPr lvl="1"/>
            <a:r>
              <a:rPr lang="en-US" sz="1600" dirty="0" smtClean="0">
                <a:solidFill>
                  <a:srgbClr val="000000"/>
                </a:solidFill>
              </a:rPr>
              <a:t>Example 1: Company ABC in 2010 had $3 billion net income. </a:t>
            </a:r>
          </a:p>
          <a:p>
            <a:pPr lvl="2"/>
            <a:r>
              <a:rPr lang="en-US" sz="1400" dirty="0" smtClean="0">
                <a:solidFill>
                  <a:srgbClr val="000000"/>
                </a:solidFill>
              </a:rPr>
              <a:t>Q: What does the $3 billion mean to you?  </a:t>
            </a:r>
          </a:p>
          <a:p>
            <a:pPr lvl="2"/>
            <a:r>
              <a:rPr lang="en-US" sz="1400" dirty="0" smtClean="0">
                <a:solidFill>
                  <a:srgbClr val="000000"/>
                </a:solidFill>
              </a:rPr>
              <a:t>A: The company is large-cap and profitable</a:t>
            </a:r>
            <a:endParaRPr lang="cs-CZ" sz="1400" dirty="0" smtClean="0">
              <a:solidFill>
                <a:srgbClr val="000000"/>
              </a:solidFill>
            </a:endParaRPr>
          </a:p>
          <a:p>
            <a:pPr lvl="2"/>
            <a:endParaRPr lang="cs-CZ" sz="1400" dirty="0" smtClean="0">
              <a:solidFill>
                <a:srgbClr val="000000"/>
              </a:solidFill>
            </a:endParaRPr>
          </a:p>
          <a:p>
            <a:pPr lvl="2"/>
            <a:endParaRPr lang="en-US" sz="1400" dirty="0" smtClean="0">
              <a:solidFill>
                <a:srgbClr val="000000"/>
              </a:solidFill>
            </a:endParaRPr>
          </a:p>
          <a:p>
            <a:pPr lvl="1"/>
            <a:r>
              <a:rPr lang="en-US" sz="1600" dirty="0" smtClean="0">
                <a:solidFill>
                  <a:srgbClr val="000000"/>
                </a:solidFill>
              </a:rPr>
              <a:t>Example 2: Company ABC in 2010 had $10 billion revenue and $3 billion net income. </a:t>
            </a:r>
          </a:p>
          <a:p>
            <a:pPr lvl="2"/>
            <a:r>
              <a:rPr lang="en-US" sz="1400" dirty="0" smtClean="0">
                <a:solidFill>
                  <a:srgbClr val="000000"/>
                </a:solidFill>
              </a:rPr>
              <a:t>Q: What does the $3 billion mean to you? </a:t>
            </a:r>
          </a:p>
          <a:p>
            <a:pPr lvl="2"/>
            <a:r>
              <a:rPr lang="en-US" sz="1400" dirty="0" smtClean="0">
                <a:solidFill>
                  <a:srgbClr val="000000"/>
                </a:solidFill>
              </a:rPr>
              <a:t>A: For every dollar in sales, the company makes 30 cents, assuming everything is constant</a:t>
            </a:r>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2" name="Rectangle 8"/>
          <p:cNvSpPr>
            <a:spLocks noGrp="1" noChangeArrowheads="1"/>
          </p:cNvSpPr>
          <p:nvPr>
            <p:ph type="title"/>
          </p:nvPr>
        </p:nvSpPr>
        <p:spPr/>
        <p:txBody>
          <a:bodyPr/>
          <a:lstStyle/>
          <a:p>
            <a:r>
              <a:rPr lang="cs-CZ" dirty="0" smtClean="0">
                <a:solidFill>
                  <a:schemeClr val="accent1">
                    <a:lumMod val="75000"/>
                  </a:schemeClr>
                </a:solidFill>
              </a:rPr>
              <a:t>Poměrové ukazatele</a:t>
            </a:r>
            <a:endParaRPr lang="en-US" dirty="0">
              <a:solidFill>
                <a:schemeClr val="accent1">
                  <a:lumMod val="75000"/>
                </a:schemeClr>
              </a:solidFill>
            </a:endParaRPr>
          </a:p>
        </p:txBody>
      </p:sp>
      <p:sp>
        <p:nvSpPr>
          <p:cNvPr id="52233" name="Rectangle 9"/>
          <p:cNvSpPr>
            <a:spLocks noGrp="1" noChangeArrowheads="1"/>
          </p:cNvSpPr>
          <p:nvPr>
            <p:ph idx="1"/>
          </p:nvPr>
        </p:nvSpPr>
        <p:spPr/>
        <p:txBody>
          <a:bodyPr/>
          <a:lstStyle/>
          <a:p>
            <a:pPr marL="0" indent="0">
              <a:buNone/>
            </a:pPr>
            <a:r>
              <a:rPr lang="cs-CZ" sz="1400" b="1" dirty="0" smtClean="0"/>
              <a:t>Ukazatele specifické pro určitý segment</a:t>
            </a:r>
            <a:endParaRPr lang="en-US" sz="1400" b="1" dirty="0"/>
          </a:p>
          <a:p>
            <a:pPr marL="166688" indent="-166688"/>
            <a:r>
              <a:rPr lang="en-US" sz="1400" b="1" dirty="0"/>
              <a:t>Retail: </a:t>
            </a:r>
            <a:r>
              <a:rPr lang="cs-CZ" sz="1400" dirty="0" smtClean="0"/>
              <a:t>Tržba na čtvereční metr – porovnání různých velikostí a oborů.</a:t>
            </a:r>
          </a:p>
          <a:p>
            <a:pPr marL="523875" lvl="1" indent="-166688"/>
            <a:r>
              <a:rPr lang="cs-CZ" sz="1000" dirty="0" smtClean="0"/>
              <a:t>S</a:t>
            </a:r>
            <a:r>
              <a:rPr lang="en-US" sz="1000" dirty="0" smtClean="0"/>
              <a:t>ales </a:t>
            </a:r>
            <a:r>
              <a:rPr lang="en-US" sz="1000" dirty="0"/>
              <a:t>per square foot (sales/sq ft) to measure store profitability and utilization; not every store is created equally — Tiffany vs. Wal-Mart; how can we compare them? (high vs. low profit margin; </a:t>
            </a:r>
            <a:br>
              <a:rPr lang="en-US" sz="1000" dirty="0"/>
            </a:br>
            <a:r>
              <a:rPr lang="en-US" sz="1000" dirty="0"/>
              <a:t>low vs. high sales turnover)</a:t>
            </a:r>
          </a:p>
          <a:p>
            <a:pPr marL="166688" indent="-166688"/>
            <a:r>
              <a:rPr lang="en-US" sz="1400" b="1" dirty="0"/>
              <a:t>Hotel: </a:t>
            </a:r>
            <a:r>
              <a:rPr lang="cs-CZ" sz="1400" dirty="0" smtClean="0"/>
              <a:t>Cena za pokoj</a:t>
            </a:r>
            <a:r>
              <a:rPr lang="en-US" sz="1400" dirty="0" smtClean="0"/>
              <a:t> — Hilton vs. Holiday Inn</a:t>
            </a:r>
            <a:r>
              <a:rPr lang="cs-CZ" sz="1400" dirty="0" smtClean="0"/>
              <a:t> </a:t>
            </a:r>
            <a:endParaRPr lang="en-US" sz="1400" dirty="0"/>
          </a:p>
          <a:p>
            <a:pPr marL="166688" indent="-166688"/>
            <a:r>
              <a:rPr lang="cs-CZ" sz="1400" b="1" dirty="0" err="1" smtClean="0"/>
              <a:t>Transportation</a:t>
            </a:r>
            <a:r>
              <a:rPr lang="cs-CZ" sz="1400" b="1" dirty="0" smtClean="0"/>
              <a:t>: </a:t>
            </a:r>
            <a:r>
              <a:rPr lang="cs-CZ" sz="1400" dirty="0" err="1" smtClean="0"/>
              <a:t>člověkokilometr</a:t>
            </a:r>
            <a:r>
              <a:rPr lang="cs-CZ" sz="1400" dirty="0" smtClean="0"/>
              <a:t> / tunokilometr – počet přepravených lidí/tun na jeden kilometr</a:t>
            </a:r>
            <a:endParaRPr lang="en-US" sz="1400" dirty="0"/>
          </a:p>
          <a:p>
            <a:pPr marL="0" indent="0">
              <a:buNone/>
            </a:pPr>
            <a:endParaRPr lang="cs-CZ" sz="1400" dirty="0" smtClean="0"/>
          </a:p>
          <a:p>
            <a:pPr marL="0" indent="0">
              <a:buNone/>
            </a:pPr>
            <a:endParaRPr lang="en-US" sz="1400" dirty="0"/>
          </a:p>
          <a:p>
            <a:pPr marL="0" indent="0">
              <a:buNone/>
            </a:pPr>
            <a:r>
              <a:rPr lang="cs-CZ" sz="1400" b="1" dirty="0" smtClean="0"/>
              <a:t>Ekonomické indikátory</a:t>
            </a:r>
            <a:endParaRPr lang="en-US" sz="1400" b="1" dirty="0"/>
          </a:p>
          <a:p>
            <a:pPr marL="0" indent="0">
              <a:buNone/>
            </a:pPr>
            <a:r>
              <a:rPr lang="cs-CZ" sz="1400" dirty="0" smtClean="0"/>
              <a:t>H</a:t>
            </a:r>
            <a:r>
              <a:rPr lang="en-US" sz="1400" dirty="0" smtClean="0"/>
              <a:t>DP </a:t>
            </a:r>
            <a:r>
              <a:rPr lang="cs-CZ" sz="1400" dirty="0" smtClean="0"/>
              <a:t>ukazuje sílu ekonomiky</a:t>
            </a:r>
          </a:p>
          <a:p>
            <a:pPr marL="0" indent="0">
              <a:buNone/>
            </a:pPr>
            <a:r>
              <a:rPr lang="en-US" sz="1400" dirty="0" smtClean="0"/>
              <a:t>US </a:t>
            </a:r>
            <a:r>
              <a:rPr lang="en-US" sz="1400" dirty="0"/>
              <a:t>= $14.6 trillion 	China = $5.7 trillion	Japan = $5.4 trillion</a:t>
            </a:r>
          </a:p>
          <a:p>
            <a:pPr marL="0" indent="0">
              <a:buNone/>
            </a:pPr>
            <a:endParaRPr lang="en-US" sz="1400" dirty="0"/>
          </a:p>
          <a:p>
            <a:pPr marL="0" indent="0">
              <a:buNone/>
            </a:pPr>
            <a:r>
              <a:rPr lang="cs-CZ" sz="1400" dirty="0" smtClean="0"/>
              <a:t>G</a:t>
            </a:r>
            <a:r>
              <a:rPr lang="en-US" sz="1400" dirty="0" smtClean="0"/>
              <a:t>DP </a:t>
            </a:r>
            <a:r>
              <a:rPr lang="en-US" sz="1400" dirty="0"/>
              <a:t>per capita = </a:t>
            </a:r>
            <a:r>
              <a:rPr lang="cs-CZ" sz="1400" dirty="0" smtClean="0"/>
              <a:t>celkové HDP dělené počtem obyvatel</a:t>
            </a:r>
            <a:endParaRPr lang="en-US" sz="1400" dirty="0"/>
          </a:p>
          <a:p>
            <a:pPr marL="0" indent="0">
              <a:buNone/>
            </a:pPr>
            <a:r>
              <a:rPr lang="en-US" sz="1400" dirty="0"/>
              <a:t>US = $47,123 	China = $7,518	Japan = $33,828</a:t>
            </a:r>
          </a:p>
          <a:p>
            <a:pPr marL="0" indent="0">
              <a:buNone/>
            </a:pPr>
            <a:endParaRPr lang="en-US" sz="1400" dirty="0"/>
          </a:p>
          <a:p>
            <a:pPr marL="0" indent="0">
              <a:buNone/>
            </a:pPr>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Ukazatele</a:t>
            </a:r>
            <a:endParaRPr lang="cs-CZ" dirty="0"/>
          </a:p>
        </p:txBody>
      </p:sp>
      <p:sp>
        <p:nvSpPr>
          <p:cNvPr id="3" name="Content Placeholder 2"/>
          <p:cNvSpPr>
            <a:spLocks noGrp="1"/>
          </p:cNvSpPr>
          <p:nvPr>
            <p:ph idx="1"/>
          </p:nvPr>
        </p:nvSpPr>
        <p:spPr/>
        <p:txBody>
          <a:bodyPr/>
          <a:lstStyle/>
          <a:p>
            <a:r>
              <a:rPr lang="cs-CZ" dirty="0" smtClean="0"/>
              <a:t>Poměrové</a:t>
            </a:r>
          </a:p>
          <a:p>
            <a:pPr lvl="1"/>
            <a:r>
              <a:rPr lang="cs-CZ" dirty="0" smtClean="0"/>
              <a:t>Procenta – nesmysl u záporných čísel</a:t>
            </a:r>
          </a:p>
          <a:p>
            <a:pPr lvl="1"/>
            <a:r>
              <a:rPr lang="cs-CZ" dirty="0" smtClean="0"/>
              <a:t>Změna </a:t>
            </a:r>
          </a:p>
          <a:p>
            <a:pPr marL="0" indent="0">
              <a:buNone/>
            </a:pPr>
            <a:endParaRPr lang="cs-CZ" sz="1600" b="1" dirty="0" smtClean="0">
              <a:solidFill>
                <a:srgbClr val="000000"/>
              </a:solidFill>
            </a:endParaRPr>
          </a:p>
          <a:p>
            <a:pPr marL="0" indent="0">
              <a:buNone/>
            </a:pPr>
            <a:r>
              <a:rPr lang="en-US" sz="1600" b="1" dirty="0" smtClean="0"/>
              <a:t>E</a:t>
            </a:r>
            <a:r>
              <a:rPr lang="cs-CZ" sz="1600" b="1" dirty="0" smtClean="0"/>
              <a:t>k</a:t>
            </a:r>
            <a:r>
              <a:rPr lang="en-US" sz="1600" b="1" dirty="0" err="1" smtClean="0"/>
              <a:t>onomic</a:t>
            </a:r>
            <a:r>
              <a:rPr lang="cs-CZ" sz="1600" b="1" dirty="0" err="1" smtClean="0"/>
              <a:t>ké</a:t>
            </a:r>
            <a:r>
              <a:rPr lang="en-US" sz="1600" b="1" dirty="0" smtClean="0"/>
              <a:t> </a:t>
            </a:r>
            <a:r>
              <a:rPr lang="en-US" sz="1600" b="1" dirty="0" err="1" smtClean="0"/>
              <a:t>indi</a:t>
            </a:r>
            <a:r>
              <a:rPr lang="cs-CZ" sz="1600" b="1" dirty="0" err="1" smtClean="0"/>
              <a:t>kátory</a:t>
            </a:r>
            <a:endParaRPr lang="en-US" sz="1600" b="1" dirty="0" smtClean="0"/>
          </a:p>
          <a:p>
            <a:pPr marL="0" indent="0">
              <a:buNone/>
            </a:pPr>
            <a:r>
              <a:rPr lang="en-US" sz="1600" b="1" dirty="0" smtClean="0"/>
              <a:t>Consumer Price Index (CPI)</a:t>
            </a:r>
            <a:r>
              <a:rPr lang="cs-CZ" sz="1600" b="1" dirty="0" smtClean="0"/>
              <a:t> = index spotřebitelských cen</a:t>
            </a:r>
            <a:r>
              <a:rPr lang="en-US" sz="1600" b="1" dirty="0" smtClean="0"/>
              <a:t> </a:t>
            </a:r>
            <a:r>
              <a:rPr lang="cs-CZ" sz="1600" dirty="0" smtClean="0"/>
              <a:t>– vyjádřen v </a:t>
            </a:r>
            <a:r>
              <a:rPr lang="en-US" sz="1600" dirty="0" smtClean="0"/>
              <a:t>%</a:t>
            </a:r>
          </a:p>
          <a:p>
            <a:pPr marL="0" indent="0">
              <a:buNone/>
            </a:pPr>
            <a:r>
              <a:rPr lang="cs-CZ" sz="1600" dirty="0" smtClean="0"/>
              <a:t>Př.</a:t>
            </a:r>
            <a:r>
              <a:rPr lang="en-US" sz="1600" dirty="0" smtClean="0"/>
              <a:t>: </a:t>
            </a:r>
            <a:r>
              <a:rPr lang="cs-CZ" sz="1600" dirty="0" smtClean="0"/>
              <a:t>Benzín zdražil z 30Kč na 34Kč a rohlík z 1Kč na 1,25Kč.</a:t>
            </a:r>
            <a:endParaRPr lang="en-US" sz="1600" dirty="0" smtClean="0"/>
          </a:p>
          <a:p>
            <a:pPr marL="569913" lvl="1" indent="-214313"/>
            <a:r>
              <a:rPr lang="cs-CZ" sz="1600" dirty="0" smtClean="0"/>
              <a:t>Benzín zdražil o 4Kč a 13%</a:t>
            </a:r>
            <a:endParaRPr lang="en-US" sz="1600" dirty="0" smtClean="0"/>
          </a:p>
          <a:p>
            <a:pPr marL="569913" lvl="1" indent="-214313"/>
            <a:r>
              <a:rPr lang="cs-CZ" sz="1600" dirty="0" smtClean="0"/>
              <a:t>Rohlík zdražil o 0,25Kč, což je 25% nárůst. </a:t>
            </a:r>
          </a:p>
          <a:p>
            <a:pPr marL="569913" lvl="1" indent="-214313"/>
            <a:endParaRPr lang="cs-CZ" dirty="0" smtClean="0"/>
          </a:p>
          <a:p>
            <a:r>
              <a:rPr lang="cs-CZ" dirty="0" smtClean="0"/>
              <a:t>Absolutní </a:t>
            </a:r>
          </a:p>
          <a:p>
            <a:pPr lvl="1"/>
            <a:r>
              <a:rPr lang="cs-CZ" dirty="0" smtClean="0"/>
              <a:t>Např. obrat, zisk, …</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Referenční interview</a:t>
            </a:r>
            <a:br>
              <a:rPr lang="cs-CZ" dirty="0" smtClean="0"/>
            </a:br>
            <a:r>
              <a:rPr lang="cs-CZ" dirty="0" smtClean="0"/>
              <a:t/>
            </a:r>
            <a:br>
              <a:rPr lang="cs-CZ" dirty="0" smtClean="0"/>
            </a:b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Zpracování informačního požadavku</a:t>
            </a:r>
            <a:endParaRPr lang="cs-CZ" dirty="0"/>
          </a:p>
        </p:txBody>
      </p:sp>
      <p:sp>
        <p:nvSpPr>
          <p:cNvPr id="4" name="Content Placeholder 3"/>
          <p:cNvSpPr>
            <a:spLocks noGrp="1"/>
          </p:cNvSpPr>
          <p:nvPr>
            <p:ph idx="1"/>
          </p:nvPr>
        </p:nvSpPr>
        <p:spPr>
          <a:xfrm>
            <a:off x="455613" y="1268761"/>
            <a:ext cx="8234362" cy="4752528"/>
          </a:xfrm>
        </p:spPr>
        <p:txBody>
          <a:bodyPr>
            <a:normAutofit fontScale="85000" lnSpcReduction="20000"/>
          </a:bodyPr>
          <a:lstStyle/>
          <a:p>
            <a:pPr>
              <a:spcBef>
                <a:spcPts val="400"/>
              </a:spcBef>
              <a:spcAft>
                <a:spcPts val="600"/>
              </a:spcAft>
            </a:pPr>
            <a:r>
              <a:rPr lang="cs-CZ" dirty="0" smtClean="0"/>
              <a:t>zadání požadavku</a:t>
            </a:r>
          </a:p>
          <a:p>
            <a:pPr>
              <a:spcBef>
                <a:spcPts val="400"/>
              </a:spcBef>
              <a:spcAft>
                <a:spcPts val="600"/>
              </a:spcAft>
            </a:pPr>
            <a:r>
              <a:rPr lang="cs-CZ" dirty="0" smtClean="0"/>
              <a:t>přípravná rešerše</a:t>
            </a:r>
          </a:p>
          <a:p>
            <a:pPr lvl="1">
              <a:spcBef>
                <a:spcPts val="400"/>
              </a:spcBef>
              <a:spcAft>
                <a:spcPts val="600"/>
              </a:spcAft>
            </a:pPr>
            <a:r>
              <a:rPr lang="cs-CZ" dirty="0" smtClean="0"/>
              <a:t>	dostupnost informací</a:t>
            </a:r>
          </a:p>
          <a:p>
            <a:pPr lvl="1">
              <a:spcBef>
                <a:spcPts val="400"/>
              </a:spcBef>
              <a:spcAft>
                <a:spcPts val="600"/>
              </a:spcAft>
            </a:pPr>
            <a:r>
              <a:rPr lang="cs-CZ" dirty="0" smtClean="0"/>
              <a:t>	časová náročnost a předběžný rozvrh kroků</a:t>
            </a:r>
          </a:p>
          <a:p>
            <a:pPr lvl="1">
              <a:spcBef>
                <a:spcPts val="400"/>
              </a:spcBef>
              <a:spcAft>
                <a:spcPts val="600"/>
              </a:spcAft>
            </a:pPr>
            <a:r>
              <a:rPr lang="cs-CZ" dirty="0" smtClean="0"/>
              <a:t>	zvláštní okolnosti navyšující cenu</a:t>
            </a:r>
          </a:p>
          <a:p>
            <a:pPr>
              <a:spcBef>
                <a:spcPts val="400"/>
              </a:spcBef>
              <a:spcAft>
                <a:spcPts val="600"/>
              </a:spcAft>
            </a:pPr>
            <a:r>
              <a:rPr lang="cs-CZ" dirty="0" smtClean="0"/>
              <a:t>kalkulace přibližné ceny</a:t>
            </a:r>
          </a:p>
          <a:p>
            <a:pPr>
              <a:spcBef>
                <a:spcPts val="400"/>
              </a:spcBef>
              <a:spcAft>
                <a:spcPts val="600"/>
              </a:spcAft>
            </a:pPr>
            <a:r>
              <a:rPr lang="cs-CZ" dirty="0" smtClean="0"/>
              <a:t>odsouhlasení klientem</a:t>
            </a:r>
          </a:p>
          <a:p>
            <a:pPr>
              <a:spcBef>
                <a:spcPts val="400"/>
              </a:spcBef>
              <a:spcAft>
                <a:spcPts val="600"/>
              </a:spcAft>
            </a:pPr>
            <a:r>
              <a:rPr lang="cs-CZ" dirty="0" smtClean="0"/>
              <a:t>kolekce informací</a:t>
            </a:r>
          </a:p>
          <a:p>
            <a:pPr lvl="1">
              <a:spcBef>
                <a:spcPts val="400"/>
              </a:spcBef>
              <a:spcAft>
                <a:spcPts val="600"/>
              </a:spcAft>
            </a:pPr>
            <a:r>
              <a:rPr lang="cs-CZ" dirty="0" smtClean="0"/>
              <a:t>třídění podle zdroje, data a relevance</a:t>
            </a:r>
          </a:p>
          <a:p>
            <a:pPr>
              <a:spcBef>
                <a:spcPts val="400"/>
              </a:spcBef>
              <a:spcAft>
                <a:spcPts val="600"/>
              </a:spcAft>
            </a:pPr>
            <a:r>
              <a:rPr lang="cs-CZ" dirty="0" smtClean="0"/>
              <a:t>analýza a syntéza informací a poznatků</a:t>
            </a:r>
          </a:p>
          <a:p>
            <a:pPr>
              <a:spcBef>
                <a:spcPts val="400"/>
              </a:spcBef>
              <a:spcAft>
                <a:spcPts val="600"/>
              </a:spcAft>
            </a:pPr>
            <a:r>
              <a:rPr lang="cs-CZ" dirty="0" smtClean="0"/>
              <a:t>zpracování výsledného dokumentu</a:t>
            </a:r>
          </a:p>
          <a:p>
            <a:pPr>
              <a:spcBef>
                <a:spcPts val="400"/>
              </a:spcBef>
              <a:spcAft>
                <a:spcPts val="600"/>
              </a:spcAft>
            </a:pPr>
            <a:r>
              <a:rPr lang="cs-CZ" dirty="0" smtClean="0"/>
              <a:t>předání klientovi</a:t>
            </a:r>
          </a:p>
          <a:p>
            <a:pPr>
              <a:spcBef>
                <a:spcPts val="400"/>
              </a:spcBef>
              <a:spcAft>
                <a:spcPts val="600"/>
              </a:spcAft>
            </a:pPr>
            <a:r>
              <a:rPr lang="cs-CZ" dirty="0" smtClean="0"/>
              <a:t>proplacení faktury</a:t>
            </a:r>
          </a:p>
          <a:p>
            <a:pPr>
              <a:spcBef>
                <a:spcPts val="400"/>
              </a:spcBef>
              <a:spcAft>
                <a:spcPts val="600"/>
              </a:spcAft>
              <a:buNone/>
            </a:pP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Zpracování </a:t>
            </a:r>
            <a:r>
              <a:rPr lang="cs-CZ" sz="3200" dirty="0" err="1" smtClean="0"/>
              <a:t>informa</a:t>
            </a:r>
            <a:r>
              <a:rPr lang="cs-CZ" sz="3200" dirty="0" smtClean="0"/>
              <a:t>-</a:t>
            </a:r>
            <a:br>
              <a:rPr lang="cs-CZ" sz="3200" dirty="0" smtClean="0"/>
            </a:br>
            <a:r>
              <a:rPr lang="cs-CZ" sz="3200" dirty="0" err="1" smtClean="0"/>
              <a:t>čního</a:t>
            </a:r>
            <a:r>
              <a:rPr lang="cs-CZ" sz="3200" dirty="0" smtClean="0"/>
              <a:t> požadavku</a:t>
            </a:r>
            <a:endParaRPr lang="cs-CZ" dirty="0"/>
          </a:p>
        </p:txBody>
      </p:sp>
      <p:pic>
        <p:nvPicPr>
          <p:cNvPr id="4" name="Picture 4"/>
          <p:cNvPicPr>
            <a:picLocks noGrp="1" noChangeAspect="1" noChangeArrowheads="1"/>
          </p:cNvPicPr>
          <p:nvPr>
            <p:ph idx="1"/>
          </p:nvPr>
        </p:nvPicPr>
        <p:blipFill>
          <a:blip r:embed="rId2" cstate="print"/>
          <a:srcRect/>
          <a:stretch>
            <a:fillRect/>
          </a:stretch>
        </p:blipFill>
        <p:spPr bwMode="auto">
          <a:xfrm rot="5400000">
            <a:off x="3829423" y="886223"/>
            <a:ext cx="6048672" cy="46535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pPr>
              <a:buNone/>
            </a:pPr>
            <a:endParaRPr lang="cs-CZ" dirty="0" smtClean="0"/>
          </a:p>
          <a:p>
            <a:endParaRPr lang="cs-CZ" dirty="0" smtClean="0"/>
          </a:p>
          <a:p>
            <a:endParaRPr lang="cs-CZ" dirty="0" smtClean="0"/>
          </a:p>
          <a:p>
            <a:r>
              <a:rPr lang="cs-CZ" dirty="0" smtClean="0"/>
              <a:t>Chci kontakt na všechny firmy z důlního průmyslu</a:t>
            </a:r>
          </a:p>
          <a:p>
            <a:endParaRPr lang="cs-CZ" dirty="0" smtClean="0"/>
          </a:p>
          <a:p>
            <a:r>
              <a:rPr lang="cs-CZ" dirty="0" smtClean="0"/>
              <a:t>Finanční informace o firmě </a:t>
            </a:r>
            <a:r>
              <a:rPr lang="cs-CZ" dirty="0" err="1" smtClean="0"/>
              <a:t>Symbio</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Dotaz z minulé hodiny</a:t>
            </a:r>
            <a:endParaRPr lang="cs-CZ" dirty="0"/>
          </a:p>
        </p:txBody>
      </p:sp>
      <p:sp>
        <p:nvSpPr>
          <p:cNvPr id="3" name="Content Placeholder 2"/>
          <p:cNvSpPr>
            <a:spLocks noGrp="1"/>
          </p:cNvSpPr>
          <p:nvPr>
            <p:ph idx="1"/>
          </p:nvPr>
        </p:nvSpPr>
        <p:spPr/>
        <p:txBody>
          <a:bodyPr/>
          <a:lstStyle/>
          <a:p>
            <a:r>
              <a:rPr lang="cs-CZ" dirty="0" smtClean="0"/>
              <a:t>Patenty</a:t>
            </a:r>
          </a:p>
          <a:p>
            <a:pPr lvl="1"/>
            <a:r>
              <a:rPr lang="cs-CZ" dirty="0" smtClean="0"/>
              <a:t>Dlouhodobý nehmotný majetek</a:t>
            </a:r>
          </a:p>
          <a:p>
            <a:pPr lvl="1"/>
            <a:r>
              <a:rPr lang="cs-CZ" dirty="0" smtClean="0"/>
              <a:t>Odpisy nastavené podle doby, po kterou mohou patent či </a:t>
            </a:r>
            <a:r>
              <a:rPr lang="cs-CZ" smtClean="0"/>
              <a:t>licence využívat</a:t>
            </a:r>
            <a:endParaRPr lang="cs-CZ"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Referenční interview</a:t>
            </a:r>
            <a:endParaRPr lang="cs-CZ" dirty="0"/>
          </a:p>
        </p:txBody>
      </p:sp>
      <p:sp>
        <p:nvSpPr>
          <p:cNvPr id="3" name="Content Placeholder 2"/>
          <p:cNvSpPr>
            <a:spLocks noGrp="1"/>
          </p:cNvSpPr>
          <p:nvPr>
            <p:ph idx="1"/>
          </p:nvPr>
        </p:nvSpPr>
        <p:spPr>
          <a:xfrm>
            <a:off x="455613" y="1323667"/>
            <a:ext cx="8234362" cy="4519613"/>
          </a:xfrm>
        </p:spPr>
        <p:txBody>
          <a:bodyPr/>
          <a:lstStyle/>
          <a:p>
            <a:pPr>
              <a:lnSpc>
                <a:spcPct val="80000"/>
              </a:lnSpc>
            </a:pPr>
            <a:r>
              <a:rPr lang="cs-CZ" dirty="0" smtClean="0"/>
              <a:t>zadání požadavku - referenční interview</a:t>
            </a:r>
          </a:p>
          <a:p>
            <a:pPr lvl="1">
              <a:lnSpc>
                <a:spcPct val="80000"/>
              </a:lnSpc>
            </a:pPr>
            <a:r>
              <a:rPr lang="cs-CZ" dirty="0" smtClean="0"/>
              <a:t>poučený klient – zná postupy, možnosti vstupů a výstupů, umí zpracovat svoji informační potřebu</a:t>
            </a:r>
          </a:p>
          <a:p>
            <a:pPr lvl="1">
              <a:lnSpc>
                <a:spcPct val="80000"/>
              </a:lnSpc>
            </a:pPr>
            <a:r>
              <a:rPr lang="cs-CZ" dirty="0" smtClean="0"/>
              <a:t>nový / nezkušený klient</a:t>
            </a:r>
          </a:p>
          <a:p>
            <a:pPr>
              <a:lnSpc>
                <a:spcPct val="80000"/>
              </a:lnSpc>
            </a:pPr>
            <a:endParaRPr lang="cs-CZ" dirty="0" smtClean="0"/>
          </a:p>
          <a:p>
            <a:pPr>
              <a:lnSpc>
                <a:spcPct val="80000"/>
              </a:lnSpc>
            </a:pPr>
            <a:r>
              <a:rPr lang="cs-CZ" dirty="0" smtClean="0"/>
              <a:t>často se v důsledku referenčního interview výrazně mění zadání</a:t>
            </a:r>
          </a:p>
          <a:p>
            <a:pPr lvl="1">
              <a:lnSpc>
                <a:spcPct val="80000"/>
              </a:lnSpc>
            </a:pPr>
            <a:r>
              <a:rPr lang="cs-CZ" dirty="0" smtClean="0"/>
              <a:t>klient neumí formulovat potřebu</a:t>
            </a:r>
          </a:p>
          <a:p>
            <a:pPr lvl="1">
              <a:lnSpc>
                <a:spcPct val="80000"/>
              </a:lnSpc>
            </a:pPr>
            <a:r>
              <a:rPr lang="cs-CZ" dirty="0" smtClean="0"/>
              <a:t>klient si neuvědomuje svoji potřebu</a:t>
            </a:r>
          </a:p>
          <a:p>
            <a:pPr>
              <a:lnSpc>
                <a:spcPct val="80000"/>
              </a:lnSpc>
              <a:buNone/>
            </a:pPr>
            <a:r>
              <a:rPr lang="cs-CZ" dirty="0" smtClean="0"/>
              <a:t>	</a:t>
            </a:r>
          </a:p>
          <a:p>
            <a:pPr>
              <a:lnSpc>
                <a:spcPct val="80000"/>
              </a:lnSpc>
            </a:pPr>
            <a:r>
              <a:rPr lang="cs-CZ" dirty="0" smtClean="0"/>
              <a:t>- formulář</a:t>
            </a:r>
          </a:p>
          <a:p>
            <a:pPr>
              <a:lnSpc>
                <a:spcPct val="80000"/>
              </a:lnSpc>
            </a:pPr>
            <a:r>
              <a:rPr lang="cs-CZ" dirty="0" smtClean="0"/>
              <a:t>- rozhovor</a:t>
            </a:r>
          </a:p>
          <a:p>
            <a:pPr lvl="1">
              <a:lnSpc>
                <a:spcPct val="80000"/>
              </a:lnSpc>
            </a:pPr>
            <a:r>
              <a:rPr lang="cs-CZ" dirty="0" smtClean="0"/>
              <a:t>nejlépe osobní setkání</a:t>
            </a:r>
          </a:p>
          <a:p>
            <a:pPr lvl="1">
              <a:lnSpc>
                <a:spcPct val="80000"/>
              </a:lnSpc>
            </a:pPr>
            <a:r>
              <a:rPr lang="cs-CZ" dirty="0" smtClean="0"/>
              <a:t>někdy stačí i telefon</a:t>
            </a:r>
          </a:p>
          <a:p>
            <a:pPr lvl="1">
              <a:lnSpc>
                <a:spcPct val="80000"/>
              </a:lnSpc>
            </a:pPr>
            <a:r>
              <a:rPr lang="cs-CZ" dirty="0" smtClean="0"/>
              <a:t>nejhorší mail - pomalá/žádná zpětná vazba</a:t>
            </a:r>
          </a:p>
          <a:p>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Cíle RI</a:t>
            </a:r>
            <a:endParaRPr lang="cs-CZ" dirty="0"/>
          </a:p>
        </p:txBody>
      </p:sp>
      <p:sp>
        <p:nvSpPr>
          <p:cNvPr id="3" name="Content Placeholder 2"/>
          <p:cNvSpPr>
            <a:spLocks noGrp="1"/>
          </p:cNvSpPr>
          <p:nvPr>
            <p:ph idx="1"/>
          </p:nvPr>
        </p:nvSpPr>
        <p:spPr/>
        <p:txBody>
          <a:bodyPr/>
          <a:lstStyle/>
          <a:p>
            <a:r>
              <a:rPr lang="cs-CZ" dirty="0" smtClean="0"/>
              <a:t>porozumění problému a literatuře – téma</a:t>
            </a:r>
          </a:p>
          <a:p>
            <a:r>
              <a:rPr lang="cs-CZ" dirty="0" smtClean="0"/>
              <a:t>zjistit, co má již uživatel zjištěno/hotovo (pokud něco)</a:t>
            </a:r>
          </a:p>
          <a:p>
            <a:r>
              <a:rPr lang="cs-CZ" dirty="0" smtClean="0"/>
              <a:t>zjistit klíčové pojmy a synonyma</a:t>
            </a:r>
          </a:p>
          <a:p>
            <a:r>
              <a:rPr lang="cs-CZ" dirty="0" smtClean="0"/>
              <a:t>formální zpřesnění - limity/omezení (chronolog. omezení, druh dokumentů apod.) a úroveň – odborná či populár. </a:t>
            </a:r>
          </a:p>
          <a:p>
            <a:r>
              <a:rPr lang="cs-CZ" dirty="0" smtClean="0"/>
              <a:t>cíle rešerše – kolik, datum odevzdání</a:t>
            </a:r>
          </a:p>
          <a:p>
            <a:r>
              <a:rPr lang="cs-CZ" dirty="0" smtClean="0"/>
              <a:t>obecně - příprava strategie – výběr zdrojů (web, databáze, katalog)</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Náležitosti RI</a:t>
            </a:r>
            <a:endParaRPr lang="cs-CZ" dirty="0"/>
          </a:p>
        </p:txBody>
      </p:sp>
      <p:sp>
        <p:nvSpPr>
          <p:cNvPr id="3" name="Content Placeholder 2"/>
          <p:cNvSpPr>
            <a:spLocks noGrp="1"/>
          </p:cNvSpPr>
          <p:nvPr>
            <p:ph idx="1"/>
          </p:nvPr>
        </p:nvSpPr>
        <p:spPr/>
        <p:txBody>
          <a:bodyPr>
            <a:normAutofit fontScale="85000" lnSpcReduction="10000"/>
          </a:bodyPr>
          <a:lstStyle/>
          <a:p>
            <a:pPr>
              <a:lnSpc>
                <a:spcPct val="120000"/>
              </a:lnSpc>
              <a:spcBef>
                <a:spcPct val="0"/>
              </a:spcBef>
              <a:spcAft>
                <a:spcPts val="600"/>
              </a:spcAft>
              <a:buNone/>
            </a:pPr>
            <a:r>
              <a:rPr lang="cs-CZ" dirty="0" smtClean="0"/>
              <a:t>Formulář</a:t>
            </a:r>
          </a:p>
          <a:p>
            <a:pPr>
              <a:lnSpc>
                <a:spcPct val="120000"/>
              </a:lnSpc>
              <a:spcBef>
                <a:spcPct val="0"/>
              </a:spcBef>
              <a:spcAft>
                <a:spcPts val="600"/>
              </a:spcAft>
            </a:pPr>
            <a:r>
              <a:rPr lang="cs-CZ" dirty="0" err="1" smtClean="0"/>
              <a:t>deadline</a:t>
            </a:r>
            <a:r>
              <a:rPr lang="cs-CZ" dirty="0" smtClean="0"/>
              <a:t> - dobré kriterium pro řazení důležitosti požadavků</a:t>
            </a:r>
          </a:p>
          <a:p>
            <a:pPr>
              <a:lnSpc>
                <a:spcPct val="120000"/>
              </a:lnSpc>
              <a:spcBef>
                <a:spcPct val="0"/>
              </a:spcBef>
              <a:spcAft>
                <a:spcPts val="600"/>
              </a:spcAft>
            </a:pPr>
            <a:r>
              <a:rPr lang="cs-CZ" dirty="0" smtClean="0"/>
              <a:t>slovní formulace žádosti</a:t>
            </a:r>
          </a:p>
          <a:p>
            <a:pPr>
              <a:lnSpc>
                <a:spcPct val="120000"/>
              </a:lnSpc>
              <a:spcBef>
                <a:spcPct val="0"/>
              </a:spcBef>
              <a:spcAft>
                <a:spcPts val="600"/>
              </a:spcAft>
            </a:pPr>
            <a:r>
              <a:rPr lang="cs-CZ" dirty="0" smtClean="0"/>
              <a:t>rozsah / časový horizont</a:t>
            </a:r>
          </a:p>
          <a:p>
            <a:pPr>
              <a:lnSpc>
                <a:spcPct val="120000"/>
              </a:lnSpc>
              <a:spcBef>
                <a:spcPct val="0"/>
              </a:spcBef>
              <a:spcAft>
                <a:spcPts val="600"/>
              </a:spcAft>
            </a:pPr>
            <a:r>
              <a:rPr lang="cs-CZ" dirty="0" smtClean="0"/>
              <a:t>vymezení oblasti / odvětví - např. </a:t>
            </a:r>
            <a:r>
              <a:rPr lang="cs-CZ" dirty="0" err="1" smtClean="0"/>
              <a:t>automotive</a:t>
            </a:r>
            <a:r>
              <a:rPr lang="cs-CZ" dirty="0" smtClean="0"/>
              <a:t>, </a:t>
            </a:r>
            <a:r>
              <a:rPr lang="cs-CZ" dirty="0" err="1" smtClean="0"/>
              <a:t>pharma</a:t>
            </a:r>
            <a:r>
              <a:rPr lang="cs-CZ" dirty="0" smtClean="0"/>
              <a:t>, ...</a:t>
            </a:r>
          </a:p>
          <a:p>
            <a:pPr>
              <a:lnSpc>
                <a:spcPct val="120000"/>
              </a:lnSpc>
              <a:spcBef>
                <a:spcPct val="0"/>
              </a:spcBef>
              <a:spcAft>
                <a:spcPts val="600"/>
              </a:spcAft>
            </a:pPr>
            <a:r>
              <a:rPr lang="cs-CZ" dirty="0" smtClean="0"/>
              <a:t>typ požadavku - </a:t>
            </a:r>
            <a:r>
              <a:rPr lang="cs-CZ" dirty="0" err="1" smtClean="0"/>
              <a:t>press</a:t>
            </a:r>
            <a:r>
              <a:rPr lang="cs-CZ" dirty="0" smtClean="0"/>
              <a:t> </a:t>
            </a:r>
            <a:r>
              <a:rPr lang="cs-CZ" dirty="0" err="1" smtClean="0"/>
              <a:t>search</a:t>
            </a:r>
            <a:r>
              <a:rPr lang="cs-CZ" dirty="0" smtClean="0"/>
              <a:t>, profile, </a:t>
            </a:r>
            <a:r>
              <a:rPr lang="cs-CZ" dirty="0" err="1" smtClean="0"/>
              <a:t>industry</a:t>
            </a:r>
            <a:r>
              <a:rPr lang="cs-CZ" dirty="0" smtClean="0"/>
              <a:t> </a:t>
            </a:r>
            <a:r>
              <a:rPr lang="cs-CZ" dirty="0" err="1" smtClean="0"/>
              <a:t>analyses</a:t>
            </a:r>
            <a:r>
              <a:rPr lang="cs-CZ" dirty="0" smtClean="0"/>
              <a:t>, ...</a:t>
            </a:r>
          </a:p>
          <a:p>
            <a:pPr>
              <a:lnSpc>
                <a:spcPct val="120000"/>
              </a:lnSpc>
              <a:spcBef>
                <a:spcPct val="0"/>
              </a:spcBef>
              <a:spcAft>
                <a:spcPts val="600"/>
              </a:spcAft>
            </a:pPr>
            <a:r>
              <a:rPr lang="cs-CZ" dirty="0" smtClean="0"/>
              <a:t>komu je výsledek určen - pro upřesnění rozsahu, hloubky zpracování</a:t>
            </a:r>
          </a:p>
          <a:p>
            <a:pPr>
              <a:lnSpc>
                <a:spcPct val="120000"/>
              </a:lnSpc>
              <a:spcBef>
                <a:spcPct val="0"/>
              </a:spcBef>
              <a:spcAft>
                <a:spcPts val="600"/>
              </a:spcAft>
            </a:pPr>
            <a:r>
              <a:rPr lang="cs-CZ" dirty="0" smtClean="0"/>
              <a:t>pokud možno ještě jedna formulace zadání, tentokrát jinými slovy, rozsáhleji</a:t>
            </a:r>
          </a:p>
          <a:p>
            <a:pPr>
              <a:lnSpc>
                <a:spcPct val="120000"/>
              </a:lnSpc>
              <a:spcBef>
                <a:spcPct val="0"/>
              </a:spcBef>
              <a:spcAft>
                <a:spcPts val="600"/>
              </a:spcAft>
            </a:pPr>
            <a:r>
              <a:rPr lang="cs-CZ" dirty="0" smtClean="0"/>
              <a:t>doplňující informace - jazyk, dodání primárních dokumentů, formát výsledků,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Forma RI</a:t>
            </a:r>
            <a:endParaRPr lang="cs-CZ" dirty="0"/>
          </a:p>
        </p:txBody>
      </p:sp>
      <p:sp>
        <p:nvSpPr>
          <p:cNvPr id="3" name="Content Placeholder 2"/>
          <p:cNvSpPr>
            <a:spLocks noGrp="1"/>
          </p:cNvSpPr>
          <p:nvPr>
            <p:ph idx="1"/>
          </p:nvPr>
        </p:nvSpPr>
        <p:spPr/>
        <p:txBody>
          <a:bodyPr>
            <a:normAutofit fontScale="92500" lnSpcReduction="10000"/>
          </a:bodyPr>
          <a:lstStyle/>
          <a:p>
            <a:pPr>
              <a:spcAft>
                <a:spcPts val="600"/>
              </a:spcAft>
              <a:buNone/>
            </a:pPr>
            <a:r>
              <a:rPr lang="cs-CZ" dirty="0" smtClean="0"/>
              <a:t>Rozhovor</a:t>
            </a:r>
          </a:p>
          <a:p>
            <a:pPr>
              <a:spcAft>
                <a:spcPts val="600"/>
              </a:spcAft>
            </a:pPr>
            <a:r>
              <a:rPr lang="cs-CZ" dirty="0" smtClean="0"/>
              <a:t>maximální pozornost a soustředění obou stran</a:t>
            </a:r>
          </a:p>
          <a:p>
            <a:pPr>
              <a:spcAft>
                <a:spcPts val="600"/>
              </a:spcAft>
            </a:pPr>
            <a:r>
              <a:rPr lang="cs-CZ" dirty="0" smtClean="0"/>
              <a:t>vše si poznamenávat</a:t>
            </a:r>
          </a:p>
          <a:p>
            <a:pPr>
              <a:spcAft>
                <a:spcPts val="600"/>
              </a:spcAft>
            </a:pPr>
            <a:r>
              <a:rPr lang="cs-CZ" dirty="0" smtClean="0"/>
              <a:t>je dobré znát souvislosti dotazu a použití výsledků rešerše - pomůže to odhalit hlubší zájem o problematiku</a:t>
            </a:r>
          </a:p>
          <a:p>
            <a:pPr>
              <a:spcAft>
                <a:spcPts val="600"/>
              </a:spcAft>
            </a:pPr>
            <a:r>
              <a:rPr lang="cs-CZ" dirty="0" smtClean="0"/>
              <a:t>pokládat otevřené otázky - klient by neměl odpovídat ANO / NE</a:t>
            </a:r>
          </a:p>
          <a:p>
            <a:pPr>
              <a:spcAft>
                <a:spcPts val="600"/>
              </a:spcAft>
            </a:pPr>
            <a:r>
              <a:rPr lang="cs-CZ" dirty="0" smtClean="0"/>
              <a:t>je vhodné obsah projektu polopatisticky interpretovat - jestli jsme opravdu pochopili zadání</a:t>
            </a:r>
          </a:p>
          <a:p>
            <a:pPr>
              <a:spcAft>
                <a:spcPts val="600"/>
              </a:spcAft>
            </a:pPr>
            <a:r>
              <a:rPr lang="cs-CZ" dirty="0" smtClean="0"/>
              <a:t>spolu s klientem ještě jednou formulovat dotaz jinými slovy</a:t>
            </a:r>
          </a:p>
          <a:p>
            <a:pPr>
              <a:spcAft>
                <a:spcPts val="600"/>
              </a:spcAft>
            </a:pPr>
            <a:r>
              <a:rPr lang="cs-CZ" dirty="0" smtClean="0"/>
              <a:t>nabídnout další přidanou hodnotu - hlubší analýzu, informace o širších souvislostech,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Úspěch RI</a:t>
            </a:r>
            <a:endParaRPr lang="cs-CZ" dirty="0"/>
          </a:p>
        </p:txBody>
      </p:sp>
      <p:sp>
        <p:nvSpPr>
          <p:cNvPr id="3" name="Content Placeholder 2"/>
          <p:cNvSpPr>
            <a:spLocks noGrp="1"/>
          </p:cNvSpPr>
          <p:nvPr>
            <p:ph idx="1"/>
          </p:nvPr>
        </p:nvSpPr>
        <p:spPr/>
        <p:txBody>
          <a:bodyPr/>
          <a:lstStyle/>
          <a:p>
            <a:pPr>
              <a:lnSpc>
                <a:spcPct val="150000"/>
              </a:lnSpc>
              <a:spcAft>
                <a:spcPts val="600"/>
              </a:spcAft>
            </a:pPr>
            <a:r>
              <a:rPr lang="cs-CZ" dirty="0" smtClean="0"/>
              <a:t>snažit se předcházet nedorozuměním</a:t>
            </a:r>
          </a:p>
          <a:p>
            <a:pPr>
              <a:lnSpc>
                <a:spcPct val="150000"/>
              </a:lnSpc>
              <a:spcAft>
                <a:spcPts val="600"/>
              </a:spcAft>
            </a:pPr>
            <a:r>
              <a:rPr lang="cs-CZ" dirty="0" smtClean="0"/>
              <a:t>dostatek času na ověření požadavku a projití celého interview</a:t>
            </a:r>
          </a:p>
          <a:p>
            <a:pPr>
              <a:lnSpc>
                <a:spcPct val="150000"/>
              </a:lnSpc>
              <a:spcAft>
                <a:spcPts val="600"/>
              </a:spcAft>
            </a:pPr>
            <a:r>
              <a:rPr lang="cs-CZ" dirty="0" smtClean="0"/>
              <a:t>není vhodné, když zadavatelem požadavku není přímo koncový uživatel (ale např. sekretářka)</a:t>
            </a:r>
          </a:p>
          <a:p>
            <a:pPr>
              <a:lnSpc>
                <a:spcPct val="150000"/>
              </a:lnSpc>
              <a:spcAft>
                <a:spcPts val="600"/>
              </a:spcAft>
            </a:pP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r>
              <a:rPr lang="cs-CZ" dirty="0" smtClean="0"/>
              <a:t>Potřebuju 200 adres firem vyrábějících krmné směsi pro domácí zvířata.</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err="1" smtClean="0"/>
              <a:t>research</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k informacím</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Problém triády – nalezení vyváženého kompromisu </a:t>
            </a:r>
            <a:r>
              <a:rPr lang="cs-CZ" smtClean="0"/>
              <a:t>mezi </a:t>
            </a:r>
            <a:r>
              <a:rPr lang="cs-CZ" smtClean="0"/>
              <a:t>cenou, </a:t>
            </a:r>
            <a:r>
              <a:rPr lang="cs-CZ" dirty="0" smtClean="0"/>
              <a:t>kvalitou a rychlostí</a:t>
            </a:r>
          </a:p>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dirty="0" smtClean="0"/>
              <a:t>Vždy lze splnit jen dva požadavky!</a:t>
            </a:r>
          </a:p>
          <a:p>
            <a:pPr>
              <a:buNone/>
            </a:pPr>
            <a:endParaRPr lang="cs-CZ" dirty="0"/>
          </a:p>
        </p:txBody>
      </p:sp>
      <p:sp>
        <p:nvSpPr>
          <p:cNvPr id="4" name="Rovnoramenný trojúhelník 3"/>
          <p:cNvSpPr/>
          <p:nvPr/>
        </p:nvSpPr>
        <p:spPr>
          <a:xfrm rot="1526542">
            <a:off x="2978471" y="2267525"/>
            <a:ext cx="3168352" cy="2347863"/>
          </a:xfrm>
          <a:prstGeom prst="triangle">
            <a:avLst>
              <a:gd name="adj" fmla="val 511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louk 4"/>
          <p:cNvSpPr/>
          <p:nvPr/>
        </p:nvSpPr>
        <p:spPr>
          <a:xfrm rot="4614064">
            <a:off x="2149834" y="2848020"/>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6" name="Oblouk 5"/>
          <p:cNvSpPr/>
          <p:nvPr/>
        </p:nvSpPr>
        <p:spPr>
          <a:xfrm rot="11538525">
            <a:off x="4460156" y="2168076"/>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7" name="Oblouk 6"/>
          <p:cNvSpPr/>
          <p:nvPr/>
        </p:nvSpPr>
        <p:spPr>
          <a:xfrm rot="18021037">
            <a:off x="4198585" y="4351153"/>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8" name="TextovéPole 7"/>
          <p:cNvSpPr txBox="1"/>
          <p:nvPr/>
        </p:nvSpPr>
        <p:spPr>
          <a:xfrm>
            <a:off x="1619672" y="3429000"/>
            <a:ext cx="889987" cy="369332"/>
          </a:xfrm>
          <a:prstGeom prst="rect">
            <a:avLst/>
          </a:prstGeom>
          <a:noFill/>
        </p:spPr>
        <p:txBody>
          <a:bodyPr wrap="none" rtlCol="0">
            <a:spAutoFit/>
          </a:bodyPr>
          <a:lstStyle/>
          <a:p>
            <a:r>
              <a:rPr lang="cs-CZ" dirty="0" smtClean="0"/>
              <a:t>Rychle</a:t>
            </a:r>
            <a:endParaRPr lang="cs-CZ" dirty="0"/>
          </a:p>
        </p:txBody>
      </p:sp>
      <p:sp>
        <p:nvSpPr>
          <p:cNvPr id="9" name="TextovéPole 8"/>
          <p:cNvSpPr txBox="1"/>
          <p:nvPr/>
        </p:nvSpPr>
        <p:spPr>
          <a:xfrm>
            <a:off x="5292080" y="2420888"/>
            <a:ext cx="1728192" cy="553998"/>
          </a:xfrm>
          <a:prstGeom prst="rect">
            <a:avLst/>
          </a:prstGeom>
          <a:noFill/>
        </p:spPr>
        <p:txBody>
          <a:bodyPr wrap="square" rtlCol="0">
            <a:spAutoFit/>
          </a:bodyPr>
          <a:lstStyle/>
          <a:p>
            <a:r>
              <a:rPr lang="cs-CZ" dirty="0" smtClean="0"/>
              <a:t>Kvalitně</a:t>
            </a:r>
          </a:p>
          <a:p>
            <a:r>
              <a:rPr lang="cs-CZ" sz="1200" dirty="0" smtClean="0"/>
              <a:t>(přesně a spolehlivě)</a:t>
            </a:r>
            <a:endParaRPr lang="cs-CZ" sz="1200" dirty="0"/>
          </a:p>
        </p:txBody>
      </p:sp>
      <p:sp>
        <p:nvSpPr>
          <p:cNvPr id="10" name="TextovéPole 9"/>
          <p:cNvSpPr txBox="1"/>
          <p:nvPr/>
        </p:nvSpPr>
        <p:spPr>
          <a:xfrm>
            <a:off x="5508104" y="4797152"/>
            <a:ext cx="1368152" cy="369332"/>
          </a:xfrm>
          <a:prstGeom prst="rect">
            <a:avLst/>
          </a:prstGeom>
          <a:noFill/>
        </p:spPr>
        <p:txBody>
          <a:bodyPr wrap="square" rtlCol="0">
            <a:spAutoFit/>
          </a:bodyPr>
          <a:lstStyle/>
          <a:p>
            <a:r>
              <a:rPr lang="cs-CZ" dirty="0" smtClean="0"/>
              <a:t>Lacino</a:t>
            </a:r>
            <a:endParaRPr lang="cs-CZ" dirty="0"/>
          </a:p>
        </p:txBody>
      </p:sp>
      <p:sp>
        <p:nvSpPr>
          <p:cNvPr id="11" name="Popisek se šipkou doprava 10"/>
          <p:cNvSpPr/>
          <p:nvPr/>
        </p:nvSpPr>
        <p:spPr>
          <a:xfrm rot="17812992">
            <a:off x="3512036" y="4062858"/>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cs-CZ" sz="1050" dirty="0" smtClean="0"/>
              <a:t>Není kvalitně</a:t>
            </a:r>
            <a:endParaRPr lang="cs-CZ" sz="1050" dirty="0"/>
          </a:p>
        </p:txBody>
      </p:sp>
      <p:sp>
        <p:nvSpPr>
          <p:cNvPr id="12" name="Popisek se šipkou doprava 11"/>
          <p:cNvSpPr/>
          <p:nvPr/>
        </p:nvSpPr>
        <p:spPr>
          <a:xfrm rot="3727234">
            <a:off x="3534008" y="2276042"/>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050" dirty="0" smtClean="0"/>
              <a:t>Není levně</a:t>
            </a:r>
            <a:endParaRPr lang="cs-CZ" sz="1050" dirty="0"/>
          </a:p>
        </p:txBody>
      </p:sp>
      <p:sp>
        <p:nvSpPr>
          <p:cNvPr id="13" name="Popisek se šipkou doprava 12"/>
          <p:cNvSpPr/>
          <p:nvPr/>
        </p:nvSpPr>
        <p:spPr>
          <a:xfrm rot="10522211">
            <a:off x="5336025" y="3158836"/>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cs-CZ" sz="1050" dirty="0" smtClean="0"/>
              <a:t>Není rychle</a:t>
            </a:r>
            <a:endParaRPr lang="cs-CZ" sz="1050" dirty="0"/>
          </a:p>
        </p:txBody>
      </p:sp>
      <p:sp>
        <p:nvSpPr>
          <p:cNvPr id="15" name="TextovéPole 14"/>
          <p:cNvSpPr txBox="1"/>
          <p:nvPr/>
        </p:nvSpPr>
        <p:spPr>
          <a:xfrm>
            <a:off x="4067944" y="3140968"/>
            <a:ext cx="720080" cy="1015663"/>
          </a:xfrm>
          <a:prstGeom prst="rect">
            <a:avLst/>
          </a:prstGeom>
          <a:noFill/>
        </p:spPr>
        <p:txBody>
          <a:bodyPr wrap="square" rtlCol="0">
            <a:spAutoFit/>
          </a:bodyPr>
          <a:lstStyle/>
          <a:p>
            <a:r>
              <a:rPr lang="cs-CZ" sz="6000" dirty="0" smtClean="0"/>
              <a:t>?</a:t>
            </a:r>
            <a:endParaRPr lang="cs-CZ" sz="6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Způsoby získávání informací</a:t>
            </a:r>
            <a:endParaRPr lang="cs-CZ" dirty="0"/>
          </a:p>
        </p:txBody>
      </p:sp>
      <p:sp>
        <p:nvSpPr>
          <p:cNvPr id="3" name="Zástupný symbol pro obsah 2"/>
          <p:cNvSpPr>
            <a:spLocks noGrp="1"/>
          </p:cNvSpPr>
          <p:nvPr>
            <p:ph idx="1"/>
          </p:nvPr>
        </p:nvSpPr>
        <p:spPr/>
        <p:txBody>
          <a:bodyPr/>
          <a:lstStyle/>
          <a:p>
            <a:r>
              <a:rPr lang="cs-CZ" dirty="0" smtClean="0"/>
              <a:t>Analýza problému</a:t>
            </a:r>
          </a:p>
          <a:p>
            <a:pPr lvl="1"/>
            <a:r>
              <a:rPr lang="cs-CZ" dirty="0" smtClean="0"/>
              <a:t>Posouzení potřeby informace – skutečně to potřebujeme vědět?</a:t>
            </a:r>
          </a:p>
          <a:p>
            <a:pPr lvl="1"/>
            <a:r>
              <a:rPr lang="cs-CZ" dirty="0" smtClean="0"/>
              <a:t>Identifikace průvodních znaků zkoumaného jevu – symptomy problému</a:t>
            </a:r>
          </a:p>
          <a:p>
            <a:r>
              <a:rPr lang="cs-CZ" dirty="0" smtClean="0"/>
              <a:t>Získání informace</a:t>
            </a:r>
          </a:p>
          <a:p>
            <a:pPr lvl="1"/>
            <a:r>
              <a:rPr lang="cs-CZ" dirty="0" smtClean="0"/>
              <a:t>Informace, které se nezjistí ve zdrojích, které jsou běžně dostupné, je nutno hledat ve zdrojích jiných, většinou běžnou cestou nedostupných</a:t>
            </a:r>
          </a:p>
          <a:p>
            <a:pPr lvl="1"/>
            <a:r>
              <a:rPr lang="cs-CZ" dirty="0" smtClean="0"/>
              <a:t>Doporučený postup:</a:t>
            </a:r>
          </a:p>
          <a:p>
            <a:pPr lvl="3"/>
            <a:r>
              <a:rPr lang="cs-CZ" dirty="0" smtClean="0"/>
              <a:t>Analýza možných zdrojů</a:t>
            </a:r>
          </a:p>
          <a:p>
            <a:pPr lvl="3"/>
            <a:r>
              <a:rPr lang="cs-CZ" dirty="0" smtClean="0"/>
              <a:t>Analýza možných metod a způsobů získání informací</a:t>
            </a:r>
          </a:p>
          <a:p>
            <a:pPr lvl="3"/>
            <a:r>
              <a:rPr lang="cs-CZ" dirty="0" smtClean="0"/>
              <a:t>Vytvoření podmínek pro úspěšné získání informací</a:t>
            </a:r>
          </a:p>
          <a:p>
            <a:pPr lvl="3"/>
            <a:r>
              <a:rPr lang="cs-CZ" dirty="0" smtClean="0"/>
              <a:t>Vlastní získání informací</a:t>
            </a:r>
          </a:p>
          <a:p>
            <a:pPr lvl="3"/>
            <a:endParaRPr lang="cs-CZ" dirty="0" smtClean="0"/>
          </a:p>
          <a:p>
            <a:pPr lvl="1"/>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Získání informace</a:t>
            </a:r>
            <a:br>
              <a:rPr lang="cs-CZ" dirty="0" smtClean="0"/>
            </a:br>
            <a:endParaRPr lang="cs-CZ" dirty="0"/>
          </a:p>
        </p:txBody>
      </p:sp>
      <p:sp>
        <p:nvSpPr>
          <p:cNvPr id="3" name="Zástupný symbol pro obsah 2"/>
          <p:cNvSpPr>
            <a:spLocks noGrp="1"/>
          </p:cNvSpPr>
          <p:nvPr>
            <p:ph idx="1"/>
          </p:nvPr>
        </p:nvSpPr>
        <p:spPr/>
        <p:txBody>
          <a:bodyPr/>
          <a:lstStyle/>
          <a:p>
            <a:r>
              <a:rPr lang="cs-CZ" dirty="0" smtClean="0"/>
              <a:t>Analýza možných metod a způsobů získání informací</a:t>
            </a:r>
          </a:p>
          <a:p>
            <a:pPr lvl="1"/>
            <a:r>
              <a:rPr lang="cs-CZ" dirty="0" smtClean="0"/>
              <a:t>Nepřímé vs. podmíněné sledování – všeobecné X sledování určité oblasti</a:t>
            </a:r>
          </a:p>
          <a:p>
            <a:pPr lvl="1"/>
            <a:r>
              <a:rPr lang="cs-CZ" dirty="0" smtClean="0"/>
              <a:t>Formální vs. neformální výzkum – podle plánu X bez struktury</a:t>
            </a:r>
          </a:p>
          <a:p>
            <a:r>
              <a:rPr lang="cs-CZ" dirty="0" smtClean="0"/>
              <a:t>Analýza získaných informací</a:t>
            </a:r>
          </a:p>
          <a:p>
            <a:pPr lvl="1"/>
            <a:r>
              <a:rPr lang="cs-CZ" dirty="0" smtClean="0"/>
              <a:t>Informace může být:</a:t>
            </a:r>
          </a:p>
          <a:p>
            <a:pPr lvl="3"/>
            <a:r>
              <a:rPr lang="cs-CZ" dirty="0" smtClean="0"/>
              <a:t>Zastaralá</a:t>
            </a:r>
          </a:p>
          <a:p>
            <a:pPr lvl="3"/>
            <a:r>
              <a:rPr lang="cs-CZ" dirty="0" smtClean="0"/>
              <a:t>Nepravdivá a považovaná za pravdivou – bez vlastního výzkumu nezjistíme</a:t>
            </a:r>
          </a:p>
          <a:p>
            <a:pPr lvl="3"/>
            <a:r>
              <a:rPr lang="cs-CZ" dirty="0" smtClean="0"/>
              <a:t>Nesprávná manipulace s informací – zkreslena při přenosu, chybně vyhodnocena, …</a:t>
            </a:r>
          </a:p>
          <a:p>
            <a:pPr lvl="3"/>
            <a:r>
              <a:rPr lang="cs-CZ" dirty="0" smtClean="0"/>
              <a:t>Chybná informace je vytvořena záměrně – účel zmást konkurenci</a:t>
            </a:r>
          </a:p>
          <a:p>
            <a:pPr lvl="3"/>
            <a:endParaRPr lang="cs-CZ" dirty="0" smtClean="0"/>
          </a:p>
          <a:p>
            <a:pPr lvl="1"/>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Cvičení</a:t>
            </a:r>
            <a:endParaRPr lang="cs-CZ" dirty="0"/>
          </a:p>
        </p:txBody>
      </p:sp>
      <p:sp>
        <p:nvSpPr>
          <p:cNvPr id="3" name="Content Placeholder 2"/>
          <p:cNvSpPr>
            <a:spLocks noGrp="1"/>
          </p:cNvSpPr>
          <p:nvPr>
            <p:ph idx="1"/>
          </p:nvPr>
        </p:nvSpPr>
        <p:spPr/>
        <p:txBody>
          <a:bodyPr/>
          <a:lstStyle/>
          <a:p>
            <a:r>
              <a:rPr lang="cs-CZ" dirty="0" smtClean="0"/>
              <a:t>Co je to?</a:t>
            </a:r>
          </a:p>
          <a:p>
            <a:pPr lvl="1"/>
            <a:r>
              <a:rPr lang="cs-CZ" dirty="0" smtClean="0"/>
              <a:t>Inflace</a:t>
            </a:r>
          </a:p>
          <a:p>
            <a:pPr lvl="1"/>
            <a:r>
              <a:rPr lang="cs-CZ" dirty="0" smtClean="0"/>
              <a:t>Likvidita</a:t>
            </a:r>
          </a:p>
          <a:p>
            <a:pPr lvl="1"/>
            <a:endParaRPr lang="cs-CZ" dirty="0" smtClean="0"/>
          </a:p>
          <a:p>
            <a:r>
              <a:rPr lang="cs-CZ" smtClean="0"/>
              <a:t>Jak </a:t>
            </a:r>
            <a:r>
              <a:rPr lang="cs-CZ" dirty="0" smtClean="0"/>
              <a:t>vytvořit seznam 20 největších českých společností?</a:t>
            </a:r>
          </a:p>
          <a:p>
            <a:pPr lvl="1"/>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r>
              <a:rPr lang="cs-CZ" dirty="0" smtClean="0"/>
              <a:t>Kde budeme hledat informace o důvěryhodnosti firmy?</a:t>
            </a:r>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dat primárním výzkumem</a:t>
            </a:r>
            <a:endParaRPr lang="cs-CZ" dirty="0"/>
          </a:p>
        </p:txBody>
      </p:sp>
      <p:sp>
        <p:nvSpPr>
          <p:cNvPr id="3" name="Zástupný symbol pro obsah 2"/>
          <p:cNvSpPr>
            <a:spLocks noGrp="1"/>
          </p:cNvSpPr>
          <p:nvPr>
            <p:ph idx="1"/>
          </p:nvPr>
        </p:nvSpPr>
        <p:spPr/>
        <p:txBody>
          <a:bodyPr/>
          <a:lstStyle/>
          <a:p>
            <a:r>
              <a:rPr lang="cs-CZ" dirty="0" smtClean="0"/>
              <a:t>Jedinečná data</a:t>
            </a:r>
          </a:p>
          <a:p>
            <a:r>
              <a:rPr lang="cs-CZ" dirty="0" smtClean="0"/>
              <a:t>Problém s kvalitou</a:t>
            </a:r>
          </a:p>
          <a:p>
            <a:endParaRPr lang="cs-CZ" dirty="0" smtClean="0"/>
          </a:p>
          <a:p>
            <a:r>
              <a:rPr lang="cs-CZ" dirty="0" smtClean="0"/>
              <a:t>Dva přístupy:</a:t>
            </a:r>
          </a:p>
          <a:p>
            <a:pPr lvl="2"/>
            <a:r>
              <a:rPr lang="cs-CZ" dirty="0" smtClean="0"/>
              <a:t>Kvalitativní</a:t>
            </a:r>
          </a:p>
          <a:p>
            <a:pPr lvl="2"/>
            <a:r>
              <a:rPr lang="cs-CZ" dirty="0" smtClean="0"/>
              <a:t>Kvantitativní</a:t>
            </a:r>
          </a:p>
          <a:p>
            <a:pPr lvl="2"/>
            <a:r>
              <a:rPr lang="cs-CZ" dirty="0" smtClean="0"/>
              <a:t>- oba výhody i nevýhody</a:t>
            </a:r>
          </a:p>
          <a:p>
            <a:pPr lvl="2"/>
            <a:endParaRPr lang="cs-CZ" dirty="0" smtClean="0"/>
          </a:p>
          <a:p>
            <a:r>
              <a:rPr lang="cs-CZ" dirty="0" smtClean="0"/>
              <a:t>Často jako podklad pro další analýzu</a:t>
            </a:r>
            <a:endParaRPr lang="cs-CZ"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Primární výzkum</a:t>
            </a:r>
            <a:endParaRPr lang="cs-CZ" dirty="0"/>
          </a:p>
        </p:txBody>
      </p:sp>
      <p:sp>
        <p:nvSpPr>
          <p:cNvPr id="3" name="Zástupný symbol pro obsah 2"/>
          <p:cNvSpPr>
            <a:spLocks noGrp="1"/>
          </p:cNvSpPr>
          <p:nvPr>
            <p:ph idx="1"/>
          </p:nvPr>
        </p:nvSpPr>
        <p:spPr/>
        <p:txBody>
          <a:bodyPr/>
          <a:lstStyle/>
          <a:p>
            <a:r>
              <a:rPr lang="cs-CZ" dirty="0" smtClean="0"/>
              <a:t>Výhody:</a:t>
            </a:r>
          </a:p>
          <a:p>
            <a:pPr lvl="1"/>
            <a:r>
              <a:rPr lang="cs-CZ" dirty="0" smtClean="0"/>
              <a:t>Přesně adresované odpovědi na základní otázky – co potřebujeme vědět</a:t>
            </a:r>
          </a:p>
          <a:p>
            <a:pPr lvl="1"/>
            <a:r>
              <a:rPr lang="cs-CZ" dirty="0" smtClean="0"/>
              <a:t>Větší kontrola nad sběrem – co přesně získáváme, kolik, atd.</a:t>
            </a:r>
          </a:p>
          <a:p>
            <a:pPr lvl="1"/>
            <a:r>
              <a:rPr lang="cs-CZ" dirty="0" smtClean="0"/>
              <a:t>Efektivnější utrácení prostředků – platíme jen za to, co nás zajímá</a:t>
            </a:r>
          </a:p>
          <a:p>
            <a:pPr lvl="1"/>
            <a:r>
              <a:rPr lang="cs-CZ" dirty="0" err="1" smtClean="0"/>
              <a:t>Proprietární</a:t>
            </a:r>
            <a:r>
              <a:rPr lang="cs-CZ" dirty="0" smtClean="0"/>
              <a:t> informace – výsledky jen pro nás</a:t>
            </a:r>
          </a:p>
          <a:p>
            <a:pPr lvl="1"/>
            <a:endParaRPr lang="cs-CZ" dirty="0" smtClean="0"/>
          </a:p>
          <a:p>
            <a:r>
              <a:rPr lang="cs-CZ" dirty="0" smtClean="0"/>
              <a:t>Nevýhody</a:t>
            </a:r>
          </a:p>
          <a:p>
            <a:pPr lvl="1"/>
            <a:r>
              <a:rPr lang="cs-CZ" dirty="0" smtClean="0"/>
              <a:t>Cena – vyšší než u sekundárního</a:t>
            </a:r>
          </a:p>
          <a:p>
            <a:pPr lvl="1"/>
            <a:r>
              <a:rPr lang="cs-CZ" dirty="0" smtClean="0"/>
              <a:t>Časová náročnost – není to „</a:t>
            </a:r>
            <a:r>
              <a:rPr lang="cs-CZ" dirty="0" err="1" smtClean="0"/>
              <a:t>ready</a:t>
            </a:r>
            <a:r>
              <a:rPr lang="cs-CZ" dirty="0" smtClean="0"/>
              <a:t> to use“</a:t>
            </a:r>
          </a:p>
          <a:p>
            <a:pPr lvl="1"/>
            <a:r>
              <a:rPr lang="cs-CZ" dirty="0" smtClean="0"/>
              <a:t>Ne vždy proveditelné – někdy nevhodná situace, moc velký záběr apod.</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kvantitativních dat</a:t>
            </a:r>
            <a:endParaRPr lang="cs-CZ" dirty="0"/>
          </a:p>
        </p:txBody>
      </p:sp>
      <p:sp>
        <p:nvSpPr>
          <p:cNvPr id="3" name="Zástupný symbol pro obsah 2"/>
          <p:cNvSpPr>
            <a:spLocks noGrp="1"/>
          </p:cNvSpPr>
          <p:nvPr>
            <p:ph idx="1"/>
          </p:nvPr>
        </p:nvSpPr>
        <p:spPr/>
        <p:txBody>
          <a:bodyPr/>
          <a:lstStyle/>
          <a:p>
            <a:r>
              <a:rPr lang="cs-CZ" dirty="0" smtClean="0"/>
              <a:t>Vhodné pro testování hypotéz</a:t>
            </a:r>
          </a:p>
          <a:p>
            <a:endParaRPr lang="cs-CZ" dirty="0" smtClean="0"/>
          </a:p>
          <a:p>
            <a:r>
              <a:rPr lang="cs-CZ" dirty="0" smtClean="0"/>
              <a:t>Průzkum (</a:t>
            </a:r>
            <a:r>
              <a:rPr lang="cs-CZ" dirty="0" err="1" smtClean="0"/>
              <a:t>Survey</a:t>
            </a:r>
            <a:r>
              <a:rPr lang="cs-CZ" dirty="0" smtClean="0"/>
              <a:t>)</a:t>
            </a:r>
          </a:p>
          <a:p>
            <a:r>
              <a:rPr lang="cs-CZ" dirty="0" smtClean="0"/>
              <a:t>Sledování (</a:t>
            </a:r>
            <a:r>
              <a:rPr lang="cs-CZ" dirty="0" err="1" smtClean="0"/>
              <a:t>Tracking</a:t>
            </a:r>
            <a:r>
              <a:rPr lang="cs-CZ" dirty="0" smtClean="0"/>
              <a:t>)</a:t>
            </a:r>
          </a:p>
          <a:p>
            <a:r>
              <a:rPr lang="cs-CZ" smtClean="0"/>
              <a:t>Experiment</a:t>
            </a:r>
            <a:endParaRPr lang="cs-CZ" dirty="0" smtClean="0"/>
          </a:p>
          <a:p>
            <a:pPr lvl="1"/>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kvalitativních dat</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Omezené kapacity</a:t>
            </a:r>
          </a:p>
          <a:p>
            <a:pPr>
              <a:spcBef>
                <a:spcPts val="1200"/>
              </a:spcBef>
            </a:pPr>
            <a:r>
              <a:rPr lang="cs-CZ" dirty="0" smtClean="0"/>
              <a:t>Interview – možnost jít velmi do hloubky, omezeno schopnostmi tazatele, náročné na vyhodnocování, drahé</a:t>
            </a:r>
          </a:p>
          <a:p>
            <a:pPr>
              <a:spcBef>
                <a:spcPts val="1200"/>
              </a:spcBef>
            </a:pPr>
            <a:r>
              <a:rPr lang="cs-CZ" dirty="0" err="1" smtClean="0"/>
              <a:t>Focus</a:t>
            </a:r>
            <a:r>
              <a:rPr lang="cs-CZ" dirty="0" smtClean="0"/>
              <a:t> </a:t>
            </a:r>
            <a:r>
              <a:rPr lang="cs-CZ" dirty="0" err="1" smtClean="0"/>
              <a:t>groups</a:t>
            </a:r>
            <a:r>
              <a:rPr lang="cs-CZ" dirty="0" smtClean="0"/>
              <a:t> – možnost online řízení – snižuje náklady, lepší poměr kvalita/cena než interview</a:t>
            </a:r>
          </a:p>
          <a:p>
            <a:pPr>
              <a:spcBef>
                <a:spcPts val="1200"/>
              </a:spcBef>
            </a:pPr>
            <a:r>
              <a:rPr lang="cs-CZ" dirty="0" smtClean="0"/>
              <a:t>Pozorování – např. chování zákazníků</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a:xfrm>
            <a:off x="446087" y="228600"/>
            <a:ext cx="8697913" cy="476478"/>
          </a:xfrm>
        </p:spPr>
        <p:txBody>
          <a:bodyPr/>
          <a:lstStyle/>
          <a:p>
            <a:r>
              <a:rPr lang="cs-CZ" dirty="0" smtClean="0"/>
              <a:t>Techniky primárního sběru</a:t>
            </a:r>
            <a:endParaRPr lang="en-US" dirty="0"/>
          </a:p>
        </p:txBody>
      </p:sp>
      <p:sp>
        <p:nvSpPr>
          <p:cNvPr id="772099" name="Rectangle 3"/>
          <p:cNvSpPr>
            <a:spLocks noGrp="1" noChangeArrowheads="1"/>
          </p:cNvSpPr>
          <p:nvPr>
            <p:ph type="body" idx="1"/>
          </p:nvPr>
        </p:nvSpPr>
        <p:spPr>
          <a:xfrm>
            <a:off x="446087" y="1143001"/>
            <a:ext cx="8316913" cy="4419600"/>
          </a:xfrm>
        </p:spPr>
        <p:txBody>
          <a:bodyPr/>
          <a:lstStyle/>
          <a:p>
            <a:pPr marL="0" indent="0">
              <a:buFontTx/>
              <a:buNone/>
            </a:pPr>
            <a:endParaRPr lang="cs-CZ" sz="1600" b="1" dirty="0" smtClean="0">
              <a:latin typeface="Arial" pitchFamily="34" charset="0"/>
              <a:cs typeface="Arial" pitchFamily="34" charset="0"/>
            </a:endParaRPr>
          </a:p>
          <a:p>
            <a:pPr marL="0" indent="0">
              <a:buFontTx/>
              <a:buNone/>
            </a:pPr>
            <a:r>
              <a:rPr lang="cs-CZ" sz="1600" b="1" dirty="0" smtClean="0">
                <a:latin typeface="Arial" pitchFamily="34" charset="0"/>
                <a:cs typeface="Arial" pitchFamily="34" charset="0"/>
              </a:rPr>
              <a:t>Výslech</a:t>
            </a:r>
            <a:r>
              <a:rPr lang="en-US" sz="1600" b="1" dirty="0" smtClean="0">
                <a:latin typeface="Arial" pitchFamily="34" charset="0"/>
                <a:cs typeface="Arial" pitchFamily="34" charset="0"/>
              </a:rPr>
              <a:t>:</a:t>
            </a:r>
            <a:r>
              <a:rPr lang="en-US" sz="1600" dirty="0" smtClean="0">
                <a:latin typeface="Arial" pitchFamily="34" charset="0"/>
                <a:cs typeface="Arial" pitchFamily="34" charset="0"/>
              </a:rPr>
              <a:t> </a:t>
            </a:r>
            <a:r>
              <a:rPr lang="cs-CZ" sz="1400" dirty="0" smtClean="0">
                <a:latin typeface="Arial" pitchFamily="34" charset="0"/>
                <a:cs typeface="Arial" pitchFamily="34" charset="0"/>
              </a:rPr>
              <a:t>Technika využívaná ve zpravodajství k získání informací od někoho, kdo ji pravděpodobně má, ale nedává to najevo a kdo ví, kdo jste a proč tu informaci chcete.</a:t>
            </a:r>
            <a:endParaRPr lang="en-US" sz="1400" dirty="0">
              <a:latin typeface="Arial" pitchFamily="34" charset="0"/>
              <a:cs typeface="Arial" pitchFamily="34" charset="0"/>
            </a:endParaRPr>
          </a:p>
          <a:p>
            <a:pPr lvl="1"/>
            <a:r>
              <a:rPr lang="cs-CZ" sz="1400" dirty="0" smtClean="0">
                <a:latin typeface="Arial" pitchFamily="34" charset="0"/>
                <a:cs typeface="Arial" pitchFamily="34" charset="0"/>
              </a:rPr>
              <a:t>Obecně je tato technika chápána jako nepřátelská.</a:t>
            </a:r>
          </a:p>
          <a:p>
            <a:pPr lvl="1"/>
            <a:r>
              <a:rPr lang="cs-CZ" sz="1400" dirty="0" smtClean="0">
                <a:latin typeface="Arial" pitchFamily="34" charset="0"/>
                <a:cs typeface="Arial" pitchFamily="34" charset="0"/>
              </a:rPr>
              <a:t>Využívá se v ozbrojených složkách a u policie.</a:t>
            </a:r>
            <a:endParaRPr lang="en-US" sz="1400" dirty="0">
              <a:latin typeface="Arial" pitchFamily="34" charset="0"/>
              <a:cs typeface="Arial" pitchFamily="34" charset="0"/>
            </a:endParaRPr>
          </a:p>
          <a:p>
            <a:pPr marL="0" indent="0">
              <a:buFontTx/>
              <a:buNone/>
            </a:pPr>
            <a:endParaRPr lang="en-US" sz="1600" b="1" dirty="0">
              <a:latin typeface="Arial" pitchFamily="34" charset="0"/>
              <a:cs typeface="Arial" pitchFamily="34" charset="0"/>
            </a:endParaRPr>
          </a:p>
          <a:p>
            <a:pPr marL="0" indent="0">
              <a:buFontTx/>
              <a:buNone/>
            </a:pPr>
            <a:r>
              <a:rPr lang="en-US" sz="1600" b="1" dirty="0" smtClean="0">
                <a:latin typeface="Arial" pitchFamily="34" charset="0"/>
                <a:cs typeface="Arial" pitchFamily="34" charset="0"/>
              </a:rPr>
              <a:t>Interview</a:t>
            </a:r>
            <a:r>
              <a:rPr lang="cs-CZ" sz="1600" b="1" dirty="0" smtClean="0">
                <a:latin typeface="Arial" pitchFamily="34" charset="0"/>
                <a:cs typeface="Arial" pitchFamily="34" charset="0"/>
              </a:rPr>
              <a:t>/Rozhovor</a:t>
            </a:r>
            <a:r>
              <a:rPr lang="en-US" sz="1600" b="1" dirty="0" smtClean="0">
                <a:latin typeface="Arial" pitchFamily="34" charset="0"/>
                <a:cs typeface="Arial" pitchFamily="34" charset="0"/>
              </a:rPr>
              <a:t>:</a:t>
            </a:r>
            <a:r>
              <a:rPr lang="en-US" sz="1600" dirty="0" smtClean="0">
                <a:latin typeface="Arial" pitchFamily="34" charset="0"/>
                <a:cs typeface="Arial" pitchFamily="34" charset="0"/>
              </a:rPr>
              <a:t> </a:t>
            </a:r>
            <a:r>
              <a:rPr lang="cs-CZ" sz="1400" dirty="0" smtClean="0">
                <a:latin typeface="Arial" pitchFamily="34" charset="0"/>
                <a:cs typeface="Arial" pitchFamily="34" charset="0"/>
              </a:rPr>
              <a:t>Proces získávání informací od někoho, kdo ji pravděpodobně</a:t>
            </a:r>
            <a:r>
              <a:rPr lang="en-US" sz="1400" dirty="0" smtClean="0">
                <a:latin typeface="Arial" pitchFamily="34" charset="0"/>
                <a:cs typeface="Arial" pitchFamily="34" charset="0"/>
              </a:rPr>
              <a:t> </a:t>
            </a:r>
            <a:r>
              <a:rPr lang="cs-CZ" sz="1400" dirty="0" smtClean="0">
                <a:latin typeface="Arial" pitchFamily="34" charset="0"/>
                <a:cs typeface="Arial" pitchFamily="34" charset="0"/>
              </a:rPr>
              <a:t> má, víceméně přiznává, že ji má a kdo ví, kdo jste a proč tu informaci chcete.</a:t>
            </a:r>
            <a:endParaRPr lang="en-US" sz="1400" dirty="0">
              <a:latin typeface="Arial" pitchFamily="34" charset="0"/>
              <a:cs typeface="Arial" pitchFamily="34" charset="0"/>
            </a:endParaRPr>
          </a:p>
          <a:p>
            <a:pPr lvl="1"/>
            <a:r>
              <a:rPr lang="cs-CZ" sz="1400" dirty="0" smtClean="0">
                <a:latin typeface="Arial" pitchFamily="34" charset="0"/>
                <a:cs typeface="Arial" pitchFamily="34" charset="0"/>
              </a:rPr>
              <a:t>Ideální k získávání informací z interních zdrojů. </a:t>
            </a:r>
            <a:endParaRPr lang="en-US" sz="1400" dirty="0">
              <a:latin typeface="Arial" pitchFamily="34" charset="0"/>
              <a:cs typeface="Arial" pitchFamily="34" charset="0"/>
            </a:endParaRPr>
          </a:p>
          <a:p>
            <a:pPr lvl="1"/>
            <a:r>
              <a:rPr lang="cs-CZ" sz="1400" dirty="0" smtClean="0">
                <a:latin typeface="Arial" pitchFamily="34" charset="0"/>
                <a:cs typeface="Arial" pitchFamily="34" charset="0"/>
              </a:rPr>
              <a:t>Vylákání může být použito k rozšíření výsledků.</a:t>
            </a:r>
            <a:endParaRPr lang="en-US" sz="1600" b="1" dirty="0">
              <a:latin typeface="Arial" pitchFamily="34" charset="0"/>
              <a:cs typeface="Arial" pitchFamily="34" charset="0"/>
            </a:endParaRPr>
          </a:p>
          <a:p>
            <a:pPr marL="0" indent="0">
              <a:buFontTx/>
              <a:buNone/>
            </a:pPr>
            <a:endParaRPr lang="cs-CZ" sz="1600" b="1" dirty="0" smtClean="0">
              <a:latin typeface="Arial" pitchFamily="34" charset="0"/>
              <a:cs typeface="Arial" pitchFamily="34" charset="0"/>
            </a:endParaRPr>
          </a:p>
          <a:p>
            <a:pPr marL="0" indent="0">
              <a:buFontTx/>
              <a:buNone/>
            </a:pPr>
            <a:r>
              <a:rPr lang="cs-CZ" sz="1600" b="1" dirty="0" smtClean="0">
                <a:latin typeface="Arial" pitchFamily="34" charset="0"/>
                <a:cs typeface="Arial" pitchFamily="34" charset="0"/>
              </a:rPr>
              <a:t>Vylákání</a:t>
            </a:r>
            <a:r>
              <a:rPr lang="en-US" sz="1600" b="1" dirty="0" smtClean="0">
                <a:latin typeface="Arial" pitchFamily="34" charset="0"/>
                <a:cs typeface="Arial" pitchFamily="34" charset="0"/>
              </a:rPr>
              <a:t>:</a:t>
            </a:r>
            <a:r>
              <a:rPr lang="en-US" sz="1600" dirty="0" smtClean="0">
                <a:latin typeface="Arial" pitchFamily="34" charset="0"/>
                <a:cs typeface="Arial" pitchFamily="34" charset="0"/>
              </a:rPr>
              <a:t>  </a:t>
            </a:r>
            <a:r>
              <a:rPr lang="cs-CZ" sz="1400" dirty="0" smtClean="0">
                <a:latin typeface="Arial" pitchFamily="34" charset="0"/>
                <a:cs typeface="Arial" pitchFamily="34" charset="0"/>
              </a:rPr>
              <a:t>Způsob jak sbírat informace při vyhnutí se přímé otázce. Často při běžné konverzaci, která sníží ostražitost a podezření. </a:t>
            </a:r>
            <a:endParaRPr lang="en-US" sz="1400" dirty="0" smtClean="0">
              <a:latin typeface="Arial" pitchFamily="34" charset="0"/>
              <a:cs typeface="Arial" pitchFamily="34" charset="0"/>
            </a:endParaRPr>
          </a:p>
          <a:p>
            <a:pPr lvl="1"/>
            <a:r>
              <a:rPr lang="cs-CZ" sz="1400" dirty="0" smtClean="0">
                <a:latin typeface="Arial" pitchFamily="34" charset="0"/>
                <a:cs typeface="Arial" pitchFamily="34" charset="0"/>
              </a:rPr>
              <a:t>Technika je nejvíce účinná při získávání informací mimo firmu.</a:t>
            </a:r>
            <a:endParaRPr lang="en-US" sz="14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Rozhovor </a:t>
            </a:r>
            <a:endParaRPr lang="cs-CZ" dirty="0"/>
          </a:p>
        </p:txBody>
      </p:sp>
      <p:sp>
        <p:nvSpPr>
          <p:cNvPr id="3" name="Zástupný symbol pro obsah 2"/>
          <p:cNvSpPr>
            <a:spLocks noGrp="1"/>
          </p:cNvSpPr>
          <p:nvPr>
            <p:ph idx="1"/>
          </p:nvPr>
        </p:nvSpPr>
        <p:spPr/>
        <p:txBody>
          <a:bodyPr/>
          <a:lstStyle/>
          <a:p>
            <a:r>
              <a:rPr lang="cs-CZ" dirty="0" smtClean="0"/>
              <a:t>Telefonní/osobní – nejpřínosnější zdroj informací</a:t>
            </a:r>
          </a:p>
          <a:p>
            <a:r>
              <a:rPr lang="cs-CZ" dirty="0" smtClean="0"/>
              <a:t>Komplikace – nechuť sdělovat informace</a:t>
            </a:r>
          </a:p>
          <a:p>
            <a:pPr lvl="1"/>
            <a:r>
              <a:rPr lang="cs-CZ" dirty="0" smtClean="0"/>
              <a:t>Obvyklé otázky:</a:t>
            </a:r>
          </a:p>
          <a:p>
            <a:pPr lvl="4"/>
            <a:r>
              <a:rPr lang="cs-CZ" dirty="0" smtClean="0"/>
              <a:t>Proč bych s Vámi o tom měl mluvit? </a:t>
            </a:r>
          </a:p>
          <a:p>
            <a:pPr lvl="4"/>
            <a:r>
              <a:rPr lang="cs-CZ" dirty="0" smtClean="0"/>
              <a:t>Pro koho to děláte? </a:t>
            </a:r>
          </a:p>
          <a:p>
            <a:pPr lvl="4"/>
            <a:r>
              <a:rPr lang="cs-CZ" dirty="0" smtClean="0"/>
              <a:t>Kdo že jste? </a:t>
            </a:r>
          </a:p>
          <a:p>
            <a:pPr lvl="4"/>
            <a:r>
              <a:rPr lang="cs-CZ" dirty="0" smtClean="0"/>
              <a:t>Proč to děláte? </a:t>
            </a:r>
          </a:p>
          <a:p>
            <a:pPr lvl="4"/>
            <a:r>
              <a:rPr lang="cs-CZ" dirty="0" smtClean="0"/>
              <a:t>Jak jste získal moje jméno? </a:t>
            </a:r>
          </a:p>
          <a:p>
            <a:pPr lvl="4"/>
            <a:r>
              <a:rPr lang="cs-CZ" dirty="0" smtClean="0"/>
              <a:t>Nemůžu s Vámi mluvit, mám moc práce. </a:t>
            </a:r>
          </a:p>
          <a:p>
            <a:pPr lvl="4"/>
            <a:r>
              <a:rPr lang="cs-CZ" dirty="0" smtClean="0"/>
              <a:t>To je soukromé, to Vám neřeknu. </a:t>
            </a:r>
          </a:p>
          <a:p>
            <a:pPr lvl="4"/>
            <a:r>
              <a:rPr lang="cs-CZ" dirty="0" smtClean="0"/>
              <a:t>Na to neznám odpověď.</a:t>
            </a:r>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Rozhovor</a:t>
            </a:r>
            <a:endParaRPr lang="cs-CZ" dirty="0"/>
          </a:p>
        </p:txBody>
      </p:sp>
      <p:sp>
        <p:nvSpPr>
          <p:cNvPr id="3" name="Content Placeholder 2"/>
          <p:cNvSpPr>
            <a:spLocks noGrp="1"/>
          </p:cNvSpPr>
          <p:nvPr>
            <p:ph idx="1"/>
          </p:nvPr>
        </p:nvSpPr>
        <p:spPr/>
        <p:txBody>
          <a:bodyPr/>
          <a:lstStyle/>
          <a:p>
            <a:r>
              <a:rPr lang="cs-CZ" dirty="0" smtClean="0"/>
              <a:t>Připravená struktura:</a:t>
            </a:r>
          </a:p>
          <a:p>
            <a:pPr lvl="1">
              <a:lnSpc>
                <a:spcPct val="150000"/>
              </a:lnSpc>
            </a:pPr>
            <a:r>
              <a:rPr lang="cs-CZ" dirty="0" smtClean="0"/>
              <a:t>Představení</a:t>
            </a:r>
          </a:p>
          <a:p>
            <a:pPr lvl="1">
              <a:lnSpc>
                <a:spcPct val="150000"/>
              </a:lnSpc>
            </a:pPr>
            <a:r>
              <a:rPr lang="cs-CZ" dirty="0" smtClean="0"/>
              <a:t>Vysvětlení důvodu kontaktu – ideálně uvést reference</a:t>
            </a:r>
          </a:p>
          <a:p>
            <a:pPr lvl="1">
              <a:lnSpc>
                <a:spcPct val="150000"/>
              </a:lnSpc>
            </a:pPr>
            <a:r>
              <a:rPr lang="cs-CZ" dirty="0" smtClean="0"/>
              <a:t>Otázky – většinou otevřené, připravené dopředu</a:t>
            </a:r>
          </a:p>
          <a:p>
            <a:pPr lvl="1">
              <a:lnSpc>
                <a:spcPct val="150000"/>
              </a:lnSpc>
            </a:pPr>
            <a:r>
              <a:rPr lang="cs-CZ" dirty="0" smtClean="0"/>
              <a:t>Shrnutí </a:t>
            </a:r>
          </a:p>
          <a:p>
            <a:pPr lvl="1">
              <a:lnSpc>
                <a:spcPct val="150000"/>
              </a:lnSpc>
            </a:pPr>
            <a:r>
              <a:rPr lang="cs-CZ" dirty="0" smtClean="0"/>
              <a:t>Otevřít si možnost pro další kontakt</a:t>
            </a:r>
            <a:endParaRPr lang="cs-CZ"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Sekundární </a:t>
            </a:r>
            <a:r>
              <a:rPr lang="cs-CZ" dirty="0" err="1" smtClean="0"/>
              <a:t>research</a:t>
            </a:r>
            <a:endParaRPr lang="cs-CZ" dirty="0"/>
          </a:p>
        </p:txBody>
      </p:sp>
      <p:sp>
        <p:nvSpPr>
          <p:cNvPr id="54274"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Nadpis 1"/>
          <p:cNvSpPr>
            <a:spLocks noGrp="1"/>
          </p:cNvSpPr>
          <p:nvPr>
            <p:ph type="title"/>
          </p:nvPr>
        </p:nvSpPr>
        <p:spPr>
          <a:xfrm>
            <a:off x="468313" y="200025"/>
            <a:ext cx="7559675" cy="863600"/>
          </a:xfrm>
        </p:spPr>
        <p:txBody>
          <a:bodyPr/>
          <a:lstStyle/>
          <a:p>
            <a:r>
              <a:rPr lang="cs-CZ" dirty="0" err="1" smtClean="0"/>
              <a:t>Desk</a:t>
            </a:r>
            <a:r>
              <a:rPr lang="cs-CZ" dirty="0" smtClean="0"/>
              <a:t> </a:t>
            </a:r>
            <a:r>
              <a:rPr lang="cs-CZ" dirty="0" err="1" smtClean="0"/>
              <a:t>research</a:t>
            </a:r>
            <a:r>
              <a:rPr lang="cs-CZ" dirty="0" smtClean="0"/>
              <a:t> - výhody</a:t>
            </a:r>
          </a:p>
        </p:txBody>
      </p:sp>
      <p:sp>
        <p:nvSpPr>
          <p:cNvPr id="3" name="Zástupný symbol pro obsah 2"/>
          <p:cNvSpPr>
            <a:spLocks noGrp="1"/>
          </p:cNvSpPr>
          <p:nvPr>
            <p:ph idx="1"/>
          </p:nvPr>
        </p:nvSpPr>
        <p:spPr/>
        <p:txBody>
          <a:bodyPr>
            <a:normAutofit/>
          </a:bodyPr>
          <a:lstStyle/>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Dostupnost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Výsledky jsou k dispozici, většinou on-line (24/7)</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Cena </a:t>
            </a:r>
          </a:p>
          <a:p>
            <a:pPr lvl="1">
              <a:spcBef>
                <a:spcPts val="1200"/>
              </a:spcBef>
              <a:defRPr/>
            </a:pPr>
            <a:r>
              <a:rPr lang="cs-CZ" sz="1400" dirty="0" smtClean="0">
                <a:solidFill>
                  <a:schemeClr val="accent1">
                    <a:lumMod val="75000"/>
                  </a:schemeClr>
                </a:solidFill>
              </a:rPr>
              <a:t>Díky použitelnosti pro více koncových uživatelů bývá cena „rozumná“ – </a:t>
            </a:r>
          </a:p>
          <a:p>
            <a:pPr lvl="1">
              <a:spcBef>
                <a:spcPts val="1200"/>
              </a:spcBef>
              <a:buNone/>
              <a:defRPr/>
            </a:pPr>
            <a:r>
              <a:rPr lang="cs-CZ" sz="1400" dirty="0" smtClean="0">
                <a:solidFill>
                  <a:schemeClr val="accent1">
                    <a:lumMod val="75000"/>
                  </a:schemeClr>
                </a:solidFill>
              </a:rPr>
              <a:t>viz.: </a:t>
            </a:r>
            <a:r>
              <a:rPr lang="cs-CZ" sz="1400" dirty="0" smtClean="0">
                <a:hlinkClick r:id="rId2"/>
              </a:rPr>
              <a:t>http://www.</a:t>
            </a:r>
            <a:r>
              <a:rPr lang="cs-CZ" sz="1400" dirty="0" err="1" smtClean="0">
                <a:hlinkClick r:id="rId2"/>
              </a:rPr>
              <a:t>marketresearch.com</a:t>
            </a:r>
            <a:r>
              <a:rPr lang="cs-CZ" sz="1400" dirty="0" smtClean="0">
                <a:hlinkClick r:id="rId2"/>
              </a:rPr>
              <a:t>/Business-Monitor-</a:t>
            </a:r>
            <a:r>
              <a:rPr lang="cs-CZ" sz="1400" dirty="0" err="1" smtClean="0">
                <a:hlinkClick r:id="rId2"/>
              </a:rPr>
              <a:t>International</a:t>
            </a:r>
            <a:r>
              <a:rPr lang="cs-CZ" sz="1400" dirty="0" smtClean="0">
                <a:hlinkClick r:id="rId2"/>
              </a:rPr>
              <a:t>-v304/</a:t>
            </a:r>
            <a:r>
              <a:rPr lang="cs-CZ" sz="1400" dirty="0" err="1" smtClean="0">
                <a:hlinkClick r:id="rId2"/>
              </a:rPr>
              <a:t>Czech</a:t>
            </a:r>
            <a:r>
              <a:rPr lang="cs-CZ" sz="1400" dirty="0" smtClean="0">
                <a:hlinkClick r:id="rId2"/>
              </a:rPr>
              <a:t>-</a:t>
            </a:r>
            <a:r>
              <a:rPr lang="cs-CZ" sz="1400" dirty="0" err="1" smtClean="0">
                <a:hlinkClick r:id="rId2"/>
              </a:rPr>
              <a:t>Republic</a:t>
            </a:r>
            <a:r>
              <a:rPr lang="cs-CZ" sz="1400" dirty="0" smtClean="0">
                <a:hlinkClick r:id="rId2"/>
              </a:rPr>
              <a:t>-</a:t>
            </a:r>
            <a:r>
              <a:rPr lang="cs-CZ" sz="1400" dirty="0" err="1" smtClean="0">
                <a:hlinkClick r:id="rId2"/>
              </a:rPr>
              <a:t>Oil</a:t>
            </a:r>
            <a:r>
              <a:rPr lang="cs-CZ" sz="1400" dirty="0" smtClean="0">
                <a:hlinkClick r:id="rId2"/>
              </a:rPr>
              <a:t>-</a:t>
            </a:r>
            <a:r>
              <a:rPr lang="cs-CZ" sz="1400" dirty="0" err="1" smtClean="0">
                <a:hlinkClick r:id="rId2"/>
              </a:rPr>
              <a:t>Gas</a:t>
            </a:r>
            <a:r>
              <a:rPr lang="cs-CZ" sz="1400" dirty="0" smtClean="0">
                <a:hlinkClick r:id="rId2"/>
              </a:rPr>
              <a:t>-Q4-7144811/</a:t>
            </a:r>
            <a:endParaRPr lang="cs-CZ" sz="1400" dirty="0" smtClean="0">
              <a:solidFill>
                <a:schemeClr val="accent1">
                  <a:lumMod val="75000"/>
                </a:schemeClr>
              </a:solidFill>
            </a:endParaRP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Čas</a:t>
            </a:r>
          </a:p>
          <a:p>
            <a:pPr lvl="1">
              <a:spcBef>
                <a:spcPts val="1200"/>
              </a:spcBef>
              <a:defRPr/>
            </a:pPr>
            <a:r>
              <a:rPr lang="cs-CZ" sz="1400" dirty="0" smtClean="0"/>
              <a:t>Obrovská úspora času a energie</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Klasifikace ekonomických činností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Nadpis 1"/>
          <p:cNvSpPr>
            <a:spLocks noGrp="1"/>
          </p:cNvSpPr>
          <p:nvPr>
            <p:ph type="title"/>
          </p:nvPr>
        </p:nvSpPr>
        <p:spPr>
          <a:xfrm>
            <a:off x="468313" y="200025"/>
            <a:ext cx="7559675" cy="863600"/>
          </a:xfrm>
        </p:spPr>
        <p:txBody>
          <a:bodyPr/>
          <a:lstStyle/>
          <a:p>
            <a:r>
              <a:rPr lang="cs-CZ" smtClean="0"/>
              <a:t>Desk research - omezení</a:t>
            </a:r>
          </a:p>
        </p:txBody>
      </p:sp>
      <p:sp>
        <p:nvSpPr>
          <p:cNvPr id="3" name="Zástupný symbol pro obsah 2"/>
          <p:cNvSpPr>
            <a:spLocks noGrp="1"/>
          </p:cNvSpPr>
          <p:nvPr>
            <p:ph idx="1"/>
          </p:nvPr>
        </p:nvSpPr>
        <p:spPr/>
        <p:txBody>
          <a:bodyPr>
            <a:normAutofit fontScale="92500" lnSpcReduction="10000"/>
          </a:bodyPr>
          <a:lstStyle/>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Dostupnost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k dispozici pro malé obory činností nebo malé geografické oblasti. Případně jsou k dispozici jen v lokálním jazyce.</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Použitelnost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v souvislosti přímo s dotazem – vyhnout se pokušení je použít, protože mohou být zavádějící.</a:t>
            </a:r>
          </a:p>
          <a:p>
            <a:pPr lvl="1">
              <a:spcBef>
                <a:spcPts val="1200"/>
              </a:spcBef>
              <a:buClr>
                <a:schemeClr val="bg2">
                  <a:lumMod val="75000"/>
                </a:schemeClr>
              </a:buClr>
              <a:buFont typeface="Arial" pitchFamily="34" charset="0"/>
              <a:buChar char="■"/>
              <a:defRPr/>
            </a:pPr>
            <a:r>
              <a:rPr lang="cs-CZ" sz="1400" dirty="0" err="1" smtClean="0">
                <a:solidFill>
                  <a:schemeClr val="accent1">
                    <a:lumMod val="75000"/>
                  </a:schemeClr>
                </a:solidFill>
              </a:rPr>
              <a:t>Např</a:t>
            </a:r>
            <a:r>
              <a:rPr lang="cs-CZ" sz="1400" dirty="0" smtClean="0">
                <a:solidFill>
                  <a:schemeClr val="accent1">
                    <a:lumMod val="75000"/>
                  </a:schemeClr>
                </a:solidFill>
              </a:rPr>
              <a:t>: hledáme </a:t>
            </a:r>
            <a:r>
              <a:rPr lang="cs-CZ" sz="1400" dirty="0" err="1" smtClean="0">
                <a:solidFill>
                  <a:schemeClr val="accent1">
                    <a:lumMod val="75000"/>
                  </a:schemeClr>
                </a:solidFill>
              </a:rPr>
              <a:t>info</a:t>
            </a:r>
            <a:r>
              <a:rPr lang="cs-CZ" sz="1400" dirty="0" smtClean="0">
                <a:solidFill>
                  <a:schemeClr val="accent1">
                    <a:lumMod val="75000"/>
                  </a:schemeClr>
                </a:solidFill>
              </a:rPr>
              <a:t> o trhu s platinou a zjistíme jen </a:t>
            </a:r>
            <a:r>
              <a:rPr lang="cs-CZ" sz="1400" dirty="0" err="1" smtClean="0">
                <a:solidFill>
                  <a:schemeClr val="accent1">
                    <a:lumMod val="75000"/>
                  </a:schemeClr>
                </a:solidFill>
              </a:rPr>
              <a:t>info</a:t>
            </a:r>
            <a:r>
              <a:rPr lang="cs-CZ" sz="1400" dirty="0" smtClean="0">
                <a:solidFill>
                  <a:schemeClr val="accent1">
                    <a:lumMod val="75000"/>
                  </a:schemeClr>
                </a:solidFill>
              </a:rPr>
              <a:t> o růstu trhu s diamanty</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Přesnost </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kompletní nebo byla sbírána pro nějaký specifický důvod (statistiky mezi mladistvými). Některá zdroje dat mohou být nespolehlivé (např. některé africké nebo čínské statistiky)</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Srovnatelnost</a:t>
            </a:r>
            <a:endParaRPr lang="cs-CZ" sz="1600" dirty="0" smtClean="0">
              <a:solidFill>
                <a:schemeClr val="accent1">
                  <a:lumMod val="75000"/>
                </a:schemeClr>
              </a:solidFill>
            </a:endParaRP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přímo porovnatelné (jiné standardy na jiných trzích apod.)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Zdroje </a:t>
            </a:r>
            <a:endParaRPr lang="cs-CZ" dirty="0"/>
          </a:p>
        </p:txBody>
      </p:sp>
      <p:sp>
        <p:nvSpPr>
          <p:cNvPr id="3" name="Content Placeholder 2"/>
          <p:cNvSpPr>
            <a:spLocks noGrp="1"/>
          </p:cNvSpPr>
          <p:nvPr>
            <p:ph idx="1"/>
          </p:nvPr>
        </p:nvSpPr>
        <p:spPr/>
        <p:txBody>
          <a:bodyPr/>
          <a:lstStyle/>
          <a:p>
            <a:r>
              <a:rPr lang="cs-CZ" dirty="0" err="1" smtClean="0"/>
              <a:t>BusinessInfo</a:t>
            </a:r>
            <a:r>
              <a:rPr lang="cs-CZ" dirty="0" smtClean="0"/>
              <a:t> – proč a jak dělat analýzu odvětví</a:t>
            </a:r>
          </a:p>
          <a:p>
            <a:pPr lvl="2"/>
            <a:r>
              <a:rPr lang="cs-CZ" dirty="0" smtClean="0">
                <a:hlinkClick r:id="rId2"/>
              </a:rPr>
              <a:t>http://www.</a:t>
            </a:r>
            <a:r>
              <a:rPr lang="cs-CZ" dirty="0" err="1" smtClean="0">
                <a:hlinkClick r:id="rId2"/>
              </a:rPr>
              <a:t>businessinfo.cz</a:t>
            </a:r>
            <a:r>
              <a:rPr lang="cs-CZ" dirty="0" smtClean="0">
                <a:hlinkClick r:id="rId2"/>
              </a:rPr>
              <a:t>/</a:t>
            </a:r>
            <a:r>
              <a:rPr lang="cs-CZ" dirty="0" err="1" smtClean="0">
                <a:hlinkClick r:id="rId2"/>
              </a:rPr>
              <a:t>cs</a:t>
            </a:r>
            <a:r>
              <a:rPr lang="cs-CZ" dirty="0" smtClean="0">
                <a:hlinkClick r:id="rId2"/>
              </a:rPr>
              <a:t>/</a:t>
            </a:r>
            <a:r>
              <a:rPr lang="cs-CZ" dirty="0" err="1" smtClean="0">
                <a:hlinkClick r:id="rId2"/>
              </a:rPr>
              <a:t>clanky</a:t>
            </a:r>
            <a:r>
              <a:rPr lang="cs-CZ" dirty="0" smtClean="0">
                <a:hlinkClick r:id="rId2"/>
              </a:rPr>
              <a:t>/techniky-a-metody-</a:t>
            </a:r>
            <a:r>
              <a:rPr lang="cs-CZ" dirty="0" err="1" smtClean="0">
                <a:hlinkClick r:id="rId2"/>
              </a:rPr>
              <a:t>financni</a:t>
            </a:r>
            <a:r>
              <a:rPr lang="cs-CZ" dirty="0" smtClean="0">
                <a:hlinkClick r:id="rId2"/>
              </a:rPr>
              <a:t>-</a:t>
            </a:r>
            <a:r>
              <a:rPr lang="cs-CZ" dirty="0" err="1" smtClean="0">
                <a:hlinkClick r:id="rId2"/>
              </a:rPr>
              <a:t>analyzy</a:t>
            </a:r>
            <a:r>
              <a:rPr lang="cs-CZ" dirty="0" smtClean="0">
                <a:hlinkClick r:id="rId2"/>
              </a:rPr>
              <a:t>-3384.html</a:t>
            </a:r>
            <a:endParaRPr lang="cs-CZ" dirty="0" smtClean="0"/>
          </a:p>
          <a:p>
            <a:pPr lvl="2"/>
            <a:r>
              <a:rPr lang="cs-CZ" dirty="0" smtClean="0">
                <a:hlinkClick r:id="rId3"/>
              </a:rPr>
              <a:t>http://www.</a:t>
            </a:r>
            <a:r>
              <a:rPr lang="cs-CZ" dirty="0" err="1" smtClean="0">
                <a:hlinkClick r:id="rId3"/>
              </a:rPr>
              <a:t>businessinfo.cz</a:t>
            </a:r>
            <a:r>
              <a:rPr lang="cs-CZ" dirty="0" smtClean="0">
                <a:hlinkClick r:id="rId3"/>
              </a:rPr>
              <a:t>/</a:t>
            </a:r>
            <a:r>
              <a:rPr lang="cs-CZ" dirty="0" err="1" smtClean="0">
                <a:hlinkClick r:id="rId3"/>
              </a:rPr>
              <a:t>cs</a:t>
            </a:r>
            <a:r>
              <a:rPr lang="cs-CZ" dirty="0" smtClean="0">
                <a:hlinkClick r:id="rId3"/>
              </a:rPr>
              <a:t>/</a:t>
            </a:r>
            <a:r>
              <a:rPr lang="cs-CZ" dirty="0" err="1" smtClean="0">
                <a:hlinkClick r:id="rId3"/>
              </a:rPr>
              <a:t>clanky</a:t>
            </a:r>
            <a:r>
              <a:rPr lang="cs-CZ" dirty="0" smtClean="0">
                <a:hlinkClick r:id="rId3"/>
              </a:rPr>
              <a:t>/marketing-situace-</a:t>
            </a:r>
            <a:r>
              <a:rPr lang="cs-CZ" dirty="0" err="1" smtClean="0">
                <a:hlinkClick r:id="rId3"/>
              </a:rPr>
              <a:t>analyza</a:t>
            </a:r>
            <a:r>
              <a:rPr lang="cs-CZ" dirty="0" smtClean="0">
                <a:hlinkClick r:id="rId3"/>
              </a:rPr>
              <a:t>-predikce-</a:t>
            </a:r>
            <a:r>
              <a:rPr lang="cs-CZ" dirty="0" err="1" smtClean="0">
                <a:hlinkClick r:id="rId3"/>
              </a:rPr>
              <a:t>vyvoj</a:t>
            </a:r>
            <a:r>
              <a:rPr lang="cs-CZ" dirty="0" smtClean="0">
                <a:hlinkClick r:id="rId3"/>
              </a:rPr>
              <a:t>-2802.html</a:t>
            </a:r>
            <a:endParaRPr lang="cs-CZ" dirty="0" smtClean="0"/>
          </a:p>
          <a:p>
            <a:r>
              <a:rPr lang="cs-CZ" dirty="0" smtClean="0"/>
              <a:t>Makroekonomické ukazatele</a:t>
            </a:r>
          </a:p>
          <a:p>
            <a:pPr lvl="2"/>
            <a:r>
              <a:rPr lang="cs-CZ" dirty="0" smtClean="0"/>
              <a:t>MFČR a ČSÚ</a:t>
            </a:r>
          </a:p>
          <a:p>
            <a:pPr lvl="2"/>
            <a:r>
              <a:rPr lang="cs-CZ" dirty="0" err="1" smtClean="0"/>
              <a:t>Global</a:t>
            </a:r>
            <a:r>
              <a:rPr lang="cs-CZ" dirty="0" smtClean="0"/>
              <a:t> </a:t>
            </a:r>
            <a:r>
              <a:rPr lang="cs-CZ" dirty="0" err="1" smtClean="0"/>
              <a:t>Insight</a:t>
            </a:r>
            <a:r>
              <a:rPr lang="cs-CZ" dirty="0" smtClean="0"/>
              <a:t> - </a:t>
            </a:r>
            <a:r>
              <a:rPr lang="cs-CZ" dirty="0" smtClean="0">
                <a:hlinkClick r:id="rId4"/>
              </a:rPr>
              <a:t>http://www.</a:t>
            </a:r>
            <a:r>
              <a:rPr lang="cs-CZ" dirty="0" err="1" smtClean="0">
                <a:hlinkClick r:id="rId4"/>
              </a:rPr>
              <a:t>ihsglobalinsight.com</a:t>
            </a:r>
            <a:endParaRPr lang="cs-CZ" dirty="0" smtClean="0"/>
          </a:p>
          <a:p>
            <a:r>
              <a:rPr lang="cs-CZ" dirty="0" err="1" smtClean="0"/>
              <a:t>Ready</a:t>
            </a:r>
            <a:r>
              <a:rPr lang="cs-CZ" dirty="0" smtClean="0"/>
              <a:t> to Use </a:t>
            </a:r>
            <a:r>
              <a:rPr lang="cs-CZ" dirty="0" err="1" smtClean="0"/>
              <a:t>Analyses</a:t>
            </a:r>
            <a:endParaRPr lang="cs-CZ" dirty="0" smtClean="0"/>
          </a:p>
          <a:p>
            <a:pPr lvl="2"/>
            <a:r>
              <a:rPr lang="cs-CZ" dirty="0" smtClean="0"/>
              <a:t>BMI - </a:t>
            </a:r>
            <a:r>
              <a:rPr lang="cs-CZ" dirty="0" smtClean="0">
                <a:hlinkClick r:id="rId5"/>
              </a:rPr>
              <a:t>http://www.</a:t>
            </a:r>
            <a:r>
              <a:rPr lang="cs-CZ" dirty="0" err="1" smtClean="0">
                <a:hlinkClick r:id="rId5"/>
              </a:rPr>
              <a:t>businessmonitor.com</a:t>
            </a:r>
            <a:endParaRPr lang="cs-CZ" dirty="0" smtClean="0"/>
          </a:p>
          <a:p>
            <a:pPr lvl="2"/>
            <a:r>
              <a:rPr lang="cs-CZ" dirty="0" err="1" smtClean="0"/>
              <a:t>Datamonitor</a:t>
            </a:r>
            <a:r>
              <a:rPr lang="cs-CZ" dirty="0" smtClean="0"/>
              <a:t> - </a:t>
            </a:r>
            <a:r>
              <a:rPr lang="cs-CZ" dirty="0" smtClean="0">
                <a:hlinkClick r:id="rId6"/>
              </a:rPr>
              <a:t>www.</a:t>
            </a:r>
            <a:r>
              <a:rPr lang="cs-CZ" dirty="0" err="1" smtClean="0">
                <a:hlinkClick r:id="rId6"/>
              </a:rPr>
              <a:t>datamonitor.com</a:t>
            </a:r>
            <a:endParaRPr lang="cs-CZ" dirty="0" smtClean="0"/>
          </a:p>
          <a:p>
            <a:r>
              <a:rPr lang="cs-CZ" dirty="0" smtClean="0"/>
              <a:t>Market </a:t>
            </a:r>
            <a:r>
              <a:rPr lang="cs-CZ" dirty="0" err="1" smtClean="0"/>
              <a:t>Research</a:t>
            </a:r>
            <a:r>
              <a:rPr lang="cs-CZ" dirty="0" smtClean="0"/>
              <a:t> rozcestník</a:t>
            </a:r>
          </a:p>
          <a:p>
            <a:pPr lvl="2"/>
            <a:r>
              <a:rPr lang="cs-CZ" dirty="0" smtClean="0">
                <a:hlinkClick r:id="rId7"/>
              </a:rPr>
              <a:t>http://www.</a:t>
            </a:r>
            <a:r>
              <a:rPr lang="cs-CZ" dirty="0" err="1" smtClean="0">
                <a:hlinkClick r:id="rId7"/>
              </a:rPr>
              <a:t>rba.co.uk</a:t>
            </a:r>
            <a:r>
              <a:rPr lang="cs-CZ" dirty="0" smtClean="0">
                <a:hlinkClick r:id="rId7"/>
              </a:rPr>
              <a:t>/</a:t>
            </a:r>
            <a:r>
              <a:rPr lang="cs-CZ" dirty="0" err="1" smtClean="0">
                <a:hlinkClick r:id="rId7"/>
              </a:rPr>
              <a:t>sources</a:t>
            </a:r>
            <a:r>
              <a:rPr lang="cs-CZ" dirty="0" smtClean="0">
                <a:hlinkClick r:id="rId7"/>
              </a:rPr>
              <a:t>/</a:t>
            </a:r>
            <a:r>
              <a:rPr lang="cs-CZ" dirty="0" err="1" smtClean="0">
                <a:hlinkClick r:id="rId7"/>
              </a:rPr>
              <a:t>mr.htm</a:t>
            </a:r>
            <a:endParaRPr lang="cs-CZ" dirty="0" smtClean="0"/>
          </a:p>
          <a:p>
            <a:pPr lvl="2"/>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NACE</a:t>
            </a:r>
            <a:endParaRPr lang="cs-CZ" dirty="0"/>
          </a:p>
        </p:txBody>
      </p:sp>
      <p:sp>
        <p:nvSpPr>
          <p:cNvPr id="3" name="Zástupný symbol pro obsah 2"/>
          <p:cNvSpPr>
            <a:spLocks noGrp="1"/>
          </p:cNvSpPr>
          <p:nvPr>
            <p:ph idx="1"/>
          </p:nvPr>
        </p:nvSpPr>
        <p:spPr/>
        <p:txBody>
          <a:bodyPr/>
          <a:lstStyle/>
          <a:p>
            <a:pPr>
              <a:lnSpc>
                <a:spcPct val="90000"/>
              </a:lnSpc>
            </a:pPr>
            <a:r>
              <a:rPr lang="fr-FR" dirty="0" smtClean="0"/>
              <a:t>Nomenclature statistique des activités économiques dans la Communauté européenne (Statistical Classification of Economic Activities in the European Community)</a:t>
            </a:r>
            <a:endParaRPr lang="cs-CZ" dirty="0" smtClean="0"/>
          </a:p>
          <a:p>
            <a:pPr>
              <a:lnSpc>
                <a:spcPct val="90000"/>
              </a:lnSpc>
            </a:pPr>
            <a:r>
              <a:rPr lang="en-US" dirty="0" err="1" smtClean="0"/>
              <a:t>Producent</a:t>
            </a:r>
            <a:r>
              <a:rPr lang="en-US" dirty="0" smtClean="0"/>
              <a:t>: Commission of the European Communities (Statistical Office/</a:t>
            </a:r>
            <a:r>
              <a:rPr lang="en-US" dirty="0" err="1" smtClean="0"/>
              <a:t>Eurostat</a:t>
            </a:r>
            <a:r>
              <a:rPr lang="en-US" dirty="0" smtClean="0"/>
              <a:t>)</a:t>
            </a:r>
            <a:endParaRPr lang="cs-CZ" dirty="0" smtClean="0"/>
          </a:p>
          <a:p>
            <a:pPr>
              <a:lnSpc>
                <a:spcPct val="90000"/>
              </a:lnSpc>
            </a:pPr>
            <a:r>
              <a:rPr lang="cs-CZ" dirty="0" smtClean="0"/>
              <a:t>Klasifikace ekonomických činností pro účely statistiky EU, kompatibilní s ISIC</a:t>
            </a:r>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CZ-NACE kódy</a:t>
            </a:r>
            <a:endParaRPr lang="cs-CZ" dirty="0"/>
          </a:p>
        </p:txBody>
      </p:sp>
      <p:sp>
        <p:nvSpPr>
          <p:cNvPr id="3" name="Zástupný symbol pro obsah 2"/>
          <p:cNvSpPr>
            <a:spLocks noGrp="1"/>
          </p:cNvSpPr>
          <p:nvPr>
            <p:ph idx="1"/>
          </p:nvPr>
        </p:nvSpPr>
        <p:spPr/>
        <p:txBody>
          <a:bodyPr>
            <a:normAutofit lnSpcReduction="10000"/>
          </a:bodyPr>
          <a:lstStyle/>
          <a:p>
            <a:r>
              <a:rPr lang="cs-CZ" sz="2800" dirty="0" smtClean="0"/>
              <a:t>Statistický úřad</a:t>
            </a:r>
          </a:p>
          <a:p>
            <a:pPr lvl="1"/>
            <a:r>
              <a:rPr lang="pl-PL" sz="2400" dirty="0" smtClean="0"/>
              <a:t>Za účelem prezentace a analýzy statistických dat</a:t>
            </a:r>
          </a:p>
          <a:p>
            <a:pPr lvl="1"/>
            <a:r>
              <a:rPr lang="pl-PL" sz="2400" dirty="0" smtClean="0"/>
              <a:t>Vychází ze statistické klasifikace ekonomických činností EU – NACE</a:t>
            </a:r>
          </a:p>
          <a:p>
            <a:pPr lvl="1"/>
            <a:r>
              <a:rPr lang="pl-PL" sz="2400" dirty="0" smtClean="0"/>
              <a:t>Jejich používání je pro členy EU závazné</a:t>
            </a:r>
          </a:p>
          <a:p>
            <a:pPr lvl="1"/>
            <a:r>
              <a:rPr lang="pl-PL" sz="2400" dirty="0" smtClean="0"/>
              <a:t>zavedena do statistické praxe 1.1.2008, dříve se používaly OKEČ – stejný základ</a:t>
            </a:r>
          </a:p>
          <a:p>
            <a:r>
              <a:rPr lang="cs-CZ" dirty="0" smtClean="0"/>
              <a:t>Více zohledňuje technologický rozvoj</a:t>
            </a:r>
          </a:p>
          <a:p>
            <a:r>
              <a:rPr lang="cs-CZ" dirty="0" smtClean="0"/>
              <a:t>Více odpovídá hospodářské realitě</a:t>
            </a:r>
          </a:p>
          <a:p>
            <a:r>
              <a:rPr lang="cs-CZ" dirty="0" smtClean="0"/>
              <a:t>Lépe srovnatelná s ostatními klasifikacemi</a:t>
            </a:r>
          </a:p>
          <a:p>
            <a:r>
              <a:rPr lang="cs-CZ" dirty="0" smtClean="0"/>
              <a:t>Oproti OKEČ jen čtyřmístný – např.:  01.10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NACE</a:t>
            </a:r>
            <a:endParaRPr lang="cs-CZ" dirty="0"/>
          </a:p>
        </p:txBody>
      </p:sp>
      <p:sp>
        <p:nvSpPr>
          <p:cNvPr id="3" name="Zástupný symbol pro obsah 2"/>
          <p:cNvSpPr>
            <a:spLocks noGrp="1"/>
          </p:cNvSpPr>
          <p:nvPr>
            <p:ph idx="1"/>
          </p:nvPr>
        </p:nvSpPr>
        <p:spPr/>
        <p:txBody>
          <a:bodyPr/>
          <a:lstStyle/>
          <a:p>
            <a:pPr marL="0" indent="0">
              <a:buNone/>
            </a:pPr>
            <a:r>
              <a:rPr lang="cs-CZ" dirty="0" smtClean="0"/>
              <a:t>NACE se skládá z hierarchické struktury (systematické části), vysvětlivek a metodické příručky. Struktura NACE (jak je popsána v nařízení):</a:t>
            </a:r>
          </a:p>
          <a:p>
            <a:pPr lvl="1"/>
            <a:r>
              <a:rPr lang="cs-CZ" dirty="0" smtClean="0"/>
              <a:t>první úroveň, sekce, je označena alfabetickým kódem,</a:t>
            </a:r>
          </a:p>
          <a:p>
            <a:pPr lvl="1"/>
            <a:r>
              <a:rPr lang="cs-CZ" dirty="0" smtClean="0"/>
              <a:t>druhá úroveň, oddíly, je označena dvojmístným číselným kódem,</a:t>
            </a:r>
          </a:p>
          <a:p>
            <a:pPr lvl="1"/>
            <a:r>
              <a:rPr lang="cs-CZ" dirty="0" smtClean="0"/>
              <a:t>třetí úroveň, skupiny, je označena trojmístným číselným kódem,</a:t>
            </a:r>
          </a:p>
          <a:p>
            <a:pPr lvl="1"/>
            <a:r>
              <a:rPr lang="cs-CZ" dirty="0" smtClean="0"/>
              <a:t>čtvrtá úroveň, třídy, je označena čtyřmístným číselným kódem.</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Struktura NACE</a:t>
            </a:r>
            <a:endParaRPr lang="cs-CZ" dirty="0"/>
          </a:p>
        </p:txBody>
      </p:sp>
      <p:sp>
        <p:nvSpPr>
          <p:cNvPr id="3" name="Content Placeholder 2"/>
          <p:cNvSpPr>
            <a:spLocks noGrp="1"/>
          </p:cNvSpPr>
          <p:nvPr>
            <p:ph idx="1"/>
          </p:nvPr>
        </p:nvSpPr>
        <p:spPr/>
        <p:txBody>
          <a:bodyPr numCol="2"/>
          <a:lstStyle/>
          <a:p>
            <a:r>
              <a:rPr lang="cs-CZ" sz="1200" b="1" dirty="0" smtClean="0">
                <a:hlinkClick r:id="rId2"/>
              </a:rPr>
              <a:t>SEKCE A - ZEMĚDĚLSTVÍ, LESNICTVÍ A RYBÁŘSTVÍ</a:t>
            </a:r>
            <a:endParaRPr lang="cs-CZ" sz="1200" b="1" dirty="0" smtClean="0"/>
          </a:p>
          <a:p>
            <a:r>
              <a:rPr lang="cs-CZ" sz="1200" b="1" dirty="0" smtClean="0">
                <a:hlinkClick r:id="rId3"/>
              </a:rPr>
              <a:t>SEKCE B - TĚŽBA A DOBÝVÁNÍ</a:t>
            </a:r>
            <a:endParaRPr lang="cs-CZ" sz="1200" b="1" dirty="0" smtClean="0"/>
          </a:p>
          <a:p>
            <a:r>
              <a:rPr lang="cs-CZ" sz="1200" b="1" dirty="0" smtClean="0">
                <a:hlinkClick r:id="rId4"/>
              </a:rPr>
              <a:t>SEKCE C - ZPRACOVATELSKÝ PRŮMYSL</a:t>
            </a:r>
            <a:endParaRPr lang="cs-CZ" sz="1200" b="1" dirty="0" smtClean="0"/>
          </a:p>
          <a:p>
            <a:r>
              <a:rPr lang="cs-CZ" sz="1200" b="1" dirty="0" smtClean="0">
                <a:hlinkClick r:id="rId5"/>
              </a:rPr>
              <a:t>SEKCE D – VÝROBA A ROZVOD ELEKTŘINY, PLYNU, TEPLA </a:t>
            </a:r>
            <a:endParaRPr lang="cs-CZ" sz="1200" b="1" dirty="0" smtClean="0"/>
          </a:p>
          <a:p>
            <a:r>
              <a:rPr lang="cs-CZ" sz="1200" b="1" dirty="0" smtClean="0">
                <a:hlinkClick r:id="rId6"/>
              </a:rPr>
              <a:t>SEKCE E – ZÁSOBOVÁNÍ VODOU; ČINNOSTI SOUVISEJÍCÍ S</a:t>
            </a:r>
            <a:endParaRPr lang="cs-CZ" sz="1200" b="1" dirty="0" smtClean="0"/>
          </a:p>
          <a:p>
            <a:r>
              <a:rPr lang="cs-CZ" sz="1200" b="1" dirty="0" smtClean="0">
                <a:hlinkClick r:id="rId7"/>
              </a:rPr>
              <a:t>SEKCE F - STAVEBNICTVÍ</a:t>
            </a:r>
            <a:endParaRPr lang="cs-CZ" sz="1200" b="1" dirty="0" smtClean="0"/>
          </a:p>
          <a:p>
            <a:r>
              <a:rPr lang="cs-CZ" sz="1200" b="1" dirty="0" smtClean="0">
                <a:hlinkClick r:id="rId8"/>
              </a:rPr>
              <a:t>SEKCE G - VELKOOBCHOD A MALOOBCHOD; OPRAVY A ÚDRŽB</a:t>
            </a:r>
            <a:endParaRPr lang="cs-CZ" sz="1200" b="1" dirty="0" smtClean="0"/>
          </a:p>
          <a:p>
            <a:r>
              <a:rPr lang="cs-CZ" sz="1200" b="1" dirty="0" smtClean="0">
                <a:hlinkClick r:id="rId9"/>
              </a:rPr>
              <a:t>SEKCE H - DOPRAVA A SKLADOVÁNÍ</a:t>
            </a:r>
            <a:endParaRPr lang="cs-CZ" sz="1200" b="1" dirty="0" smtClean="0"/>
          </a:p>
          <a:p>
            <a:r>
              <a:rPr lang="cs-CZ" sz="1200" b="1" dirty="0" smtClean="0">
                <a:hlinkClick r:id="rId10"/>
              </a:rPr>
              <a:t>SEKCE I - UBYTOVÁNÍ, STRAVOVÁNÍ A POHOSTINSTVÍ</a:t>
            </a:r>
            <a:endParaRPr lang="cs-CZ" sz="1200" b="1" dirty="0" smtClean="0"/>
          </a:p>
          <a:p>
            <a:r>
              <a:rPr lang="cs-CZ" sz="1200" b="1" dirty="0" smtClean="0">
                <a:hlinkClick r:id="rId11"/>
              </a:rPr>
              <a:t>SEKCE J - INFORMAČNÍ A KOMUNIKAČNÍ ČINNOSTI</a:t>
            </a:r>
            <a:endParaRPr lang="cs-CZ" sz="1200" b="1" dirty="0" smtClean="0"/>
          </a:p>
          <a:p>
            <a:r>
              <a:rPr lang="cs-CZ" sz="1200" b="1" dirty="0" smtClean="0">
                <a:hlinkClick r:id="rId12"/>
              </a:rPr>
              <a:t>SEKCE K - PENĚŽNICTVÍ A POJIŠŤOVNICTVÍ</a:t>
            </a:r>
            <a:endParaRPr lang="cs-CZ" sz="1200" b="1" dirty="0" smtClean="0"/>
          </a:p>
          <a:p>
            <a:endParaRPr lang="cs-CZ" sz="1200" b="1" dirty="0" smtClean="0"/>
          </a:p>
          <a:p>
            <a:endParaRPr lang="cs-CZ" sz="1200" b="1" dirty="0" smtClean="0"/>
          </a:p>
          <a:p>
            <a:endParaRPr lang="cs-CZ" sz="1200" b="1" dirty="0" smtClean="0"/>
          </a:p>
          <a:p>
            <a:endParaRPr lang="cs-CZ" sz="1200" b="1" dirty="0" smtClean="0"/>
          </a:p>
          <a:p>
            <a:r>
              <a:rPr lang="cs-CZ" sz="1200" b="1" dirty="0" smtClean="0">
                <a:hlinkClick r:id="rId13"/>
              </a:rPr>
              <a:t>SEKCE L - ČINNOSTI V OBLASTI NEMOVITOSTÍ</a:t>
            </a:r>
            <a:endParaRPr lang="cs-CZ" sz="1200" b="1" dirty="0" smtClean="0"/>
          </a:p>
          <a:p>
            <a:r>
              <a:rPr lang="cs-CZ" sz="1200" b="1" dirty="0" smtClean="0">
                <a:hlinkClick r:id="rId14"/>
              </a:rPr>
              <a:t>SEKCE M - PROFESNÍ, VĚDECKÉ A TECHNICKÉ ČINNOSTI</a:t>
            </a:r>
            <a:endParaRPr lang="cs-CZ" sz="1200" b="1" dirty="0" smtClean="0"/>
          </a:p>
          <a:p>
            <a:r>
              <a:rPr lang="cs-CZ" sz="1200" b="1" dirty="0" smtClean="0">
                <a:hlinkClick r:id="rId15"/>
              </a:rPr>
              <a:t>SEKCE N - ADMINISTRATIVNÍ A PODPŮRNÉ ČINNOSTI</a:t>
            </a:r>
            <a:endParaRPr lang="cs-CZ" sz="1200" b="1" dirty="0" smtClean="0"/>
          </a:p>
          <a:p>
            <a:r>
              <a:rPr lang="cs-CZ" sz="1200" b="1" dirty="0" smtClean="0">
                <a:hlinkClick r:id="rId16"/>
              </a:rPr>
              <a:t>SEKCE O - VEŘEJNÁ SPRÁVA A OBRANA; POVINNÉ SOCIÁLN</a:t>
            </a:r>
            <a:endParaRPr lang="cs-CZ" sz="1200" b="1" dirty="0" smtClean="0"/>
          </a:p>
          <a:p>
            <a:r>
              <a:rPr lang="cs-CZ" sz="1200" b="1" dirty="0" smtClean="0">
                <a:hlinkClick r:id="rId17"/>
              </a:rPr>
              <a:t>SEKCE P – VZDĚLÁVÁNÍ</a:t>
            </a:r>
            <a:endParaRPr lang="cs-CZ" sz="1200" b="1" dirty="0" smtClean="0"/>
          </a:p>
          <a:p>
            <a:r>
              <a:rPr lang="cs-CZ" sz="1200" b="1" dirty="0" smtClean="0">
                <a:hlinkClick r:id="rId18"/>
              </a:rPr>
              <a:t>SEKCE Q - ZDRAVOTNÍ A SOCIÁLNÍ PÉČE</a:t>
            </a:r>
            <a:endParaRPr lang="cs-CZ" sz="1200" b="1" dirty="0" smtClean="0"/>
          </a:p>
          <a:p>
            <a:r>
              <a:rPr lang="cs-CZ" sz="1200" b="1" dirty="0" smtClean="0">
                <a:hlinkClick r:id="rId19"/>
              </a:rPr>
              <a:t>SEKCE R - KULTURNÍ, ZÁBAVNÍ A REKREAČNÍ ČINNOSTI</a:t>
            </a:r>
            <a:endParaRPr lang="cs-CZ" sz="1200" b="1" dirty="0" smtClean="0"/>
          </a:p>
          <a:p>
            <a:r>
              <a:rPr lang="cs-CZ" sz="1200" b="1" dirty="0" smtClean="0">
                <a:hlinkClick r:id="rId20"/>
              </a:rPr>
              <a:t>SEKCE S - OSTATNÍ ČINNOSTI</a:t>
            </a:r>
            <a:endParaRPr lang="cs-CZ" sz="1200" b="1" dirty="0" smtClean="0"/>
          </a:p>
          <a:p>
            <a:r>
              <a:rPr lang="cs-CZ" sz="1200" b="1" dirty="0" smtClean="0">
                <a:hlinkClick r:id="rId21"/>
              </a:rPr>
              <a:t>SEKCE T - ČINNOSTI DOMÁCNOSTÍ JAKO ZAMĚSTNAVATELŮ;</a:t>
            </a:r>
            <a:endParaRPr lang="cs-CZ" sz="1200" b="1" dirty="0" smtClean="0"/>
          </a:p>
          <a:p>
            <a:r>
              <a:rPr lang="cs-CZ" sz="1200" b="1" dirty="0" smtClean="0">
                <a:hlinkClick r:id="rId22"/>
              </a:rPr>
              <a:t>SEKCE U - ČINNOSTI EXTERITORIÁLNÍCH ORGANIZACÍ A O</a:t>
            </a:r>
            <a:endParaRPr lang="cs-CZ" sz="1200" b="1" dirty="0" smtClean="0"/>
          </a:p>
          <a:p>
            <a:endParaRPr lang="cs-CZ"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Struktura NACE</a:t>
            </a:r>
            <a:endParaRPr lang="cs-CZ" dirty="0"/>
          </a:p>
        </p:txBody>
      </p:sp>
      <p:sp>
        <p:nvSpPr>
          <p:cNvPr id="3" name="Content Placeholder 2"/>
          <p:cNvSpPr>
            <a:spLocks noGrp="1"/>
          </p:cNvSpPr>
          <p:nvPr>
            <p:ph idx="1"/>
          </p:nvPr>
        </p:nvSpPr>
        <p:spPr/>
        <p:txBody>
          <a:bodyPr/>
          <a:lstStyle/>
          <a:p>
            <a:pPr>
              <a:buNone/>
            </a:pPr>
            <a:r>
              <a:rPr lang="cs-CZ" sz="2000" b="1" dirty="0" smtClean="0"/>
              <a:t>Kategorie ‘SEKCE A - ZEMĚDĚLSTVÍ, LESNICTVÍ A RYBÁŘSTVÍ’</a:t>
            </a:r>
          </a:p>
          <a:p>
            <a:r>
              <a:rPr lang="cs-CZ" sz="2000" dirty="0" smtClean="0">
                <a:hlinkClick r:id="rId2" tooltip="Permanent Link to 01.30-Množení rostlin"/>
              </a:rPr>
              <a:t>01.30-Množení rostlin</a:t>
            </a:r>
            <a:endParaRPr lang="cs-CZ" sz="2000" dirty="0" smtClean="0"/>
          </a:p>
          <a:p>
            <a:r>
              <a:rPr lang="cs-CZ" sz="2000" dirty="0" smtClean="0">
                <a:hlinkClick r:id="rId3" tooltip="Permanent Link to 01.41-Chov mléčného skotu"/>
              </a:rPr>
              <a:t>01.41-Chov mléčného skotu</a:t>
            </a:r>
            <a:endParaRPr lang="cs-CZ" sz="2000" dirty="0" smtClean="0"/>
          </a:p>
          <a:p>
            <a:r>
              <a:rPr lang="cs-CZ" sz="2000" dirty="0" smtClean="0">
                <a:hlinkClick r:id="rId4" tooltip="Permanent Link to 01.42-Chov jiného skotu"/>
              </a:rPr>
              <a:t>01.42-Chov jiného skotu</a:t>
            </a:r>
            <a:endParaRPr lang="cs-CZ" sz="2000" dirty="0" smtClean="0"/>
          </a:p>
          <a:p>
            <a:r>
              <a:rPr lang="cs-CZ" sz="2000" dirty="0" smtClean="0">
                <a:hlinkClick r:id="rId5" tooltip="Permanent Link to 01.43-Chov koní a jiných koňovitých"/>
              </a:rPr>
              <a:t>01.43-Chov koní a jiných koňovitých</a:t>
            </a:r>
            <a:endParaRPr lang="cs-CZ" sz="2000" dirty="0" smtClean="0"/>
          </a:p>
          <a:p>
            <a:r>
              <a:rPr lang="cs-CZ" sz="2000" dirty="0" smtClean="0">
                <a:hlinkClick r:id="rId6" tooltip="Permanent Link to 01.44-Chov velbloudů a velbloudovitých"/>
              </a:rPr>
              <a:t>01.44-Chov velbloudů a velbloudovitých</a:t>
            </a:r>
            <a:endParaRPr lang="cs-CZ" sz="2000" dirty="0" smtClean="0"/>
          </a:p>
          <a:p>
            <a:r>
              <a:rPr lang="cs-CZ" sz="2000" dirty="0" smtClean="0">
                <a:hlinkClick r:id="rId7" tooltip="Permanent Link to 01.45-Chov ovcí a koz"/>
              </a:rPr>
              <a:t>01.45-Chov ovcí a koz</a:t>
            </a:r>
            <a:endParaRPr lang="cs-CZ" sz="2000" dirty="0" smtClean="0"/>
          </a:p>
          <a:p>
            <a:r>
              <a:rPr lang="cs-CZ" sz="2000" dirty="0" smtClean="0">
                <a:hlinkClick r:id="rId8" tooltip="Permanent Link to 01.46-Chov prasat"/>
              </a:rPr>
              <a:t>01.46-Chov prasat</a:t>
            </a:r>
            <a:endParaRPr lang="cs-CZ" sz="2000" dirty="0" smtClean="0"/>
          </a:p>
          <a:p>
            <a:r>
              <a:rPr lang="cs-CZ" sz="2000" dirty="0" smtClean="0">
                <a:hlinkClick r:id="rId9" tooltip="Permanent Link to 01.47-Chov drůbeže"/>
              </a:rPr>
              <a:t>01.47-Chov drůbeže</a:t>
            </a:r>
            <a:endParaRPr lang="cs-CZ" sz="2000" dirty="0" smtClean="0"/>
          </a:p>
          <a:p>
            <a:r>
              <a:rPr lang="cs-CZ" sz="2000" dirty="0" smtClean="0">
                <a:hlinkClick r:id="rId10" tooltip="Permanent Link to 01.49-Chov ostatních zvířat"/>
              </a:rPr>
              <a:t>01.49-Chov ostatních zvířat</a:t>
            </a:r>
            <a:endParaRPr lang="cs-CZ" sz="2000" dirty="0" smtClean="0"/>
          </a:p>
          <a:p>
            <a:r>
              <a:rPr lang="cs-CZ" sz="2000" dirty="0" smtClean="0">
                <a:hlinkClick r:id="rId11" tooltip="Permanent Link to 01.49.1-Chov drobných hospodářských zvířat"/>
              </a:rPr>
              <a:t>01.49.1-Chov drobných hospodářských zvířat</a:t>
            </a:r>
            <a:endParaRPr lang="cs-CZ" sz="2000" dirty="0" smtClean="0"/>
          </a:p>
          <a:p>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3444</TotalTime>
  <Words>1743</Words>
  <Application>Microsoft Office PowerPoint</Application>
  <PresentationFormat>On-screen Show (4:3)</PresentationFormat>
  <Paragraphs>360</Paragraphs>
  <Slides>41</Slides>
  <Notes>2</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41</vt:i4>
      </vt:variant>
    </vt:vector>
  </HeadingPairs>
  <TitlesOfParts>
    <vt:vector size="44" baseType="lpstr">
      <vt:lpstr>Arial</vt:lpstr>
      <vt:lpstr>Blank</vt:lpstr>
      <vt:lpstr>1_Blank</vt:lpstr>
      <vt:lpstr>Informační průmysl 2013/14</vt:lpstr>
      <vt:lpstr>Dotaz z minulé hodiny</vt:lpstr>
      <vt:lpstr>Cvičení</vt:lpstr>
      <vt:lpstr>Klasifikace ekonomických činností</vt:lpstr>
      <vt:lpstr>NACE</vt:lpstr>
      <vt:lpstr>CZ-NACE kódy</vt:lpstr>
      <vt:lpstr>Struktura NACE</vt:lpstr>
      <vt:lpstr>Struktura NACE</vt:lpstr>
      <vt:lpstr>Struktura NACE</vt:lpstr>
      <vt:lpstr>Struktura NACE</vt:lpstr>
      <vt:lpstr>Klasifikace činností</vt:lpstr>
      <vt:lpstr>Klasifikace činností</vt:lpstr>
      <vt:lpstr>Cvičení</vt:lpstr>
      <vt:lpstr>Poměrové ukazatele</vt:lpstr>
      <vt:lpstr>Ukazatele</vt:lpstr>
      <vt:lpstr>Referenční interview  </vt:lpstr>
      <vt:lpstr>Zpracování informačního požadavku</vt:lpstr>
      <vt:lpstr>Zpracování informa- čního požadavku</vt:lpstr>
      <vt:lpstr>Příklad</vt:lpstr>
      <vt:lpstr>Referenční interview</vt:lpstr>
      <vt:lpstr>Cíle RI</vt:lpstr>
      <vt:lpstr>Náležitosti RI</vt:lpstr>
      <vt:lpstr>Forma RI</vt:lpstr>
      <vt:lpstr>Úspěch RI</vt:lpstr>
      <vt:lpstr>Příklad</vt:lpstr>
      <vt:lpstr>research</vt:lpstr>
      <vt:lpstr>Přístup k informacím</vt:lpstr>
      <vt:lpstr>Způsoby získávání informací</vt:lpstr>
      <vt:lpstr>Získání informace </vt:lpstr>
      <vt:lpstr>Příklad</vt:lpstr>
      <vt:lpstr>Sběr dat primárním výzkumem</vt:lpstr>
      <vt:lpstr>Primární výzkum</vt:lpstr>
      <vt:lpstr>Sběr kvantitativních dat</vt:lpstr>
      <vt:lpstr>Sběr kvalitativních dat</vt:lpstr>
      <vt:lpstr>Techniky primárního sběru</vt:lpstr>
      <vt:lpstr>Rozhovor </vt:lpstr>
      <vt:lpstr>Rozhovor</vt:lpstr>
      <vt:lpstr>Sekundární research</vt:lpstr>
      <vt:lpstr>Desk research - výhody</vt:lpstr>
      <vt:lpstr>Desk research - omezení</vt:lpstr>
      <vt:lpstr>Zdroje </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141</cp:revision>
  <dcterms:created xsi:type="dcterms:W3CDTF">2010-09-06T12:20:12Z</dcterms:created>
  <dcterms:modified xsi:type="dcterms:W3CDTF">2013-10-11T13:46:02Z</dcterms:modified>
</cp:coreProperties>
</file>