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70" r:id="rId2"/>
  </p:sldMasterIdLst>
  <p:notesMasterIdLst>
    <p:notesMasterId r:id="rId44"/>
  </p:notesMasterIdLst>
  <p:handoutMasterIdLst>
    <p:handoutMasterId r:id="rId45"/>
  </p:handoutMasterIdLst>
  <p:sldIdLst>
    <p:sldId id="259" r:id="rId3"/>
    <p:sldId id="316" r:id="rId4"/>
    <p:sldId id="315" r:id="rId5"/>
    <p:sldId id="261" r:id="rId6"/>
    <p:sldId id="262" r:id="rId7"/>
    <p:sldId id="263" r:id="rId8"/>
    <p:sldId id="264" r:id="rId9"/>
    <p:sldId id="265" r:id="rId10"/>
    <p:sldId id="266" r:id="rId11"/>
    <p:sldId id="267" r:id="rId12"/>
    <p:sldId id="268" r:id="rId13"/>
    <p:sldId id="269" r:id="rId14"/>
    <p:sldId id="284" r:id="rId15"/>
    <p:sldId id="285" r:id="rId16"/>
    <p:sldId id="286" r:id="rId17"/>
    <p:sldId id="305" r:id="rId18"/>
    <p:sldId id="306" r:id="rId19"/>
    <p:sldId id="307" r:id="rId20"/>
    <p:sldId id="308" r:id="rId21"/>
    <p:sldId id="309" r:id="rId22"/>
    <p:sldId id="310" r:id="rId23"/>
    <p:sldId id="311" r:id="rId24"/>
    <p:sldId id="312" r:id="rId25"/>
    <p:sldId id="313" r:id="rId26"/>
    <p:sldId id="314" r:id="rId27"/>
    <p:sldId id="287" r:id="rId28"/>
    <p:sldId id="281" r:id="rId29"/>
    <p:sldId id="288" r:id="rId30"/>
    <p:sldId id="289" r:id="rId31"/>
    <p:sldId id="290" r:id="rId32"/>
    <p:sldId id="291" r:id="rId33"/>
    <p:sldId id="292" r:id="rId34"/>
    <p:sldId id="293" r:id="rId35"/>
    <p:sldId id="294" r:id="rId36"/>
    <p:sldId id="295" r:id="rId37"/>
    <p:sldId id="296" r:id="rId38"/>
    <p:sldId id="297" r:id="rId39"/>
    <p:sldId id="301" r:id="rId40"/>
    <p:sldId id="302" r:id="rId41"/>
    <p:sldId id="303" r:id="rId42"/>
    <p:sldId id="304" r:id="rId43"/>
  </p:sldIdLst>
  <p:sldSz cx="9144000" cy="6858000" type="screen4x3"/>
  <p:notesSz cx="7086600" cy="9410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828"/>
    <a:srgbClr val="F1F1F1"/>
    <a:srgbClr val="FAE600"/>
    <a:srgbClr val="B4B4B4"/>
    <a:srgbClr val="FFD200"/>
    <a:srgbClr val="000000"/>
    <a:srgbClr val="646464"/>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63" autoAdjust="0"/>
    <p:restoredTop sz="81593" autoAdjust="0"/>
  </p:normalViewPr>
  <p:slideViewPr>
    <p:cSldViewPr>
      <p:cViewPr varScale="1">
        <p:scale>
          <a:sx n="84" d="100"/>
          <a:sy n="84" d="100"/>
        </p:scale>
        <p:origin x="-1350" y="-90"/>
      </p:cViewPr>
      <p:guideLst>
        <p:guide orient="horz" pos="3884"/>
        <p:guide orient="horz" pos="2051"/>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69639" name="Rectangle 7"/>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69640" name="Rectangle 8"/>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74984DEF-64B7-4B0D-9CAD-88AC71C7ACA2}" type="slidenum">
              <a:rPr lang="en-US" sz="1100">
                <a:cs typeface="Arial" charset="0"/>
              </a:rPr>
              <a:pPr/>
              <a:t>‹#›</a:t>
            </a:fld>
            <a:endParaRPr lang="en-US" sz="1100">
              <a:cs typeface="Arial" charset="0"/>
            </a:endParaRPr>
          </a:p>
        </p:txBody>
      </p:sp>
      <p:pic>
        <p:nvPicPr>
          <p:cNvPr id="69641" name="Picture 9" descr="logo_tagblack"/>
          <p:cNvPicPr>
            <a:picLocks noChangeAspect="1" noChangeArrowheads="1"/>
          </p:cNvPicPr>
          <p:nvPr/>
        </p:nvPicPr>
        <p:blipFill>
          <a:blip r:embed="rId2" cstate="print"/>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8201" name="Rectangle 9"/>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8202" name="Rectangle 10"/>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FA5FCB97-0EDB-4471-BEA3-C3A3F240EE22}" type="slidenum">
              <a:rPr lang="en-US" sz="1100">
                <a:cs typeface="Arial" charset="0"/>
              </a:rPr>
              <a:pPr/>
              <a:t>‹#›</a:t>
            </a:fld>
            <a:endParaRPr lang="en-US" sz="1100">
              <a:cs typeface="Arial" charset="0"/>
            </a:endParaRPr>
          </a:p>
        </p:txBody>
      </p:sp>
      <p:pic>
        <p:nvPicPr>
          <p:cNvPr id="8203" name="Picture 11"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notesStyle>
    <a:lvl1pPr algn="l" rtl="0" fontAlgn="base">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r>
              <a:rPr lang="en-GB" sz="1000"/>
              <a:t>For information on applying this template onto existing presentations, refer to the notes on slide 2 of this presentation.</a:t>
            </a:r>
          </a:p>
          <a:p>
            <a:pPr>
              <a:lnSpc>
                <a:spcPct val="90000"/>
              </a:lnSpc>
            </a:pPr>
            <a:r>
              <a:rPr lang="en-GB" sz="1000"/>
              <a:t>The Input area of the Beam can be customized to reflect the content of the</a:t>
            </a:r>
            <a:br>
              <a:rPr lang="en-GB" sz="1000"/>
            </a:br>
            <a:r>
              <a:rPr lang="en-GB" sz="1000"/>
              <a:t>presentation. The Input area is an AutoShape with a picture fill. To change this, ensure you have the image you wish to use (ideally a </a:t>
            </a:r>
            <a:r>
              <a:rPr lang="en-GB" sz="1000" b="1"/>
              <a:t>.jpg</a:t>
            </a:r>
            <a:r>
              <a:rPr lang="en-GB" sz="1000"/>
              <a:t> or a </a:t>
            </a:r>
            <a:r>
              <a:rPr lang="en-GB" sz="1000" b="1"/>
              <a:t>.png</a:t>
            </a:r>
            <a:r>
              <a:rPr lang="en-GB" sz="1000"/>
              <a:t> file) in an accessible folder. The image should have a ratio of 1:1 to ensure it does not appear distorted.</a:t>
            </a:r>
          </a:p>
          <a:p>
            <a:pPr>
              <a:lnSpc>
                <a:spcPct val="90000"/>
              </a:lnSpc>
            </a:pPr>
            <a:r>
              <a:rPr lang="en-GB" sz="1000"/>
              <a:t>Acceptable images for importing into the Input area of the Beam are the three approved graphics (lines), and black and white photography or illustrations which follow the principles laid out on </a:t>
            </a:r>
            <a:r>
              <a:rPr lang="en-GB" sz="1000" i="1"/>
              <a:t>The Branding Zone. </a:t>
            </a:r>
            <a:r>
              <a:rPr lang="en-GB" sz="1000"/>
              <a:t>Color images should never be imported into this area.</a:t>
            </a:r>
          </a:p>
          <a:p>
            <a:pPr>
              <a:lnSpc>
                <a:spcPct val="90000"/>
              </a:lnSpc>
            </a:pPr>
            <a:r>
              <a:rPr lang="en-GB" sz="1000"/>
              <a:t>To create a thank you slide with a picture in the Input area of the Beam, duplicate this master slide and create a new master slide. If using the graphic on the title slide the same should be used on the thank you slide. If using a picture in the Input area of the Beam in the title slide, the same or different but related picture can be used on the thank you slide. </a:t>
            </a:r>
          </a:p>
          <a:p>
            <a:pPr>
              <a:lnSpc>
                <a:spcPct val="90000"/>
              </a:lnSpc>
            </a:pPr>
            <a:r>
              <a:rPr lang="en-GB" sz="1000"/>
              <a:t>Customize the Input area of the Beam as described below. </a:t>
            </a:r>
          </a:p>
          <a:p>
            <a:pPr lvl="1">
              <a:lnSpc>
                <a:spcPct val="90000"/>
              </a:lnSpc>
            </a:pPr>
            <a:r>
              <a:rPr lang="en-GB" sz="1000"/>
              <a:t>Click on the </a:t>
            </a:r>
            <a:r>
              <a:rPr lang="en-GB" sz="1000" b="1"/>
              <a:t>View</a:t>
            </a:r>
            <a:r>
              <a:rPr lang="en-GB" sz="1000"/>
              <a:t> tab from the menu bar and select </a:t>
            </a:r>
            <a:r>
              <a:rPr lang="en-GB" sz="1000" b="1"/>
              <a:t>Master&gt;Slide Master</a:t>
            </a:r>
          </a:p>
          <a:p>
            <a:pPr lvl="1">
              <a:lnSpc>
                <a:spcPct val="90000"/>
              </a:lnSpc>
            </a:pPr>
            <a:r>
              <a:rPr lang="en-GB" sz="1000"/>
              <a:t>Right-click on the Input graphic and select </a:t>
            </a:r>
            <a:r>
              <a:rPr lang="en-GB" sz="1000" b="1"/>
              <a:t>Format AutoShape</a:t>
            </a:r>
          </a:p>
          <a:p>
            <a:pPr lvl="1">
              <a:lnSpc>
                <a:spcPct val="90000"/>
              </a:lnSpc>
            </a:pPr>
            <a:r>
              <a:rPr lang="en-GB" sz="1000"/>
              <a:t>From the </a:t>
            </a:r>
            <a:r>
              <a:rPr lang="en-GB" sz="1000" b="1"/>
              <a:t>Fill</a:t>
            </a:r>
            <a:r>
              <a:rPr lang="en-GB" sz="1000"/>
              <a:t> menu, under the </a:t>
            </a:r>
            <a:r>
              <a:rPr lang="en-GB" sz="1000" b="1"/>
              <a:t>Color and Lines</a:t>
            </a:r>
            <a:r>
              <a:rPr lang="en-GB" sz="1000"/>
              <a:t> tab, click on the drop-down arrow next to </a:t>
            </a:r>
            <a:r>
              <a:rPr lang="en-GB" sz="1000" b="1"/>
              <a:t>Color</a:t>
            </a:r>
            <a:r>
              <a:rPr lang="en-GB" sz="1000"/>
              <a:t> and select the </a:t>
            </a:r>
            <a:r>
              <a:rPr lang="en-GB" sz="1000" b="1"/>
              <a:t>Fill Effects</a:t>
            </a:r>
            <a:r>
              <a:rPr lang="en-GB" sz="1000"/>
              <a:t> menu</a:t>
            </a:r>
          </a:p>
          <a:p>
            <a:pPr lvl="1">
              <a:lnSpc>
                <a:spcPct val="90000"/>
              </a:lnSpc>
            </a:pPr>
            <a:r>
              <a:rPr lang="en-GB" sz="1000"/>
              <a:t>From the </a:t>
            </a:r>
            <a:r>
              <a:rPr lang="en-GB" sz="1000" b="1"/>
              <a:t>Picture</a:t>
            </a:r>
            <a:r>
              <a:rPr lang="en-GB" sz="1000"/>
              <a:t> tab, click on </a:t>
            </a:r>
            <a:r>
              <a:rPr lang="en-GB" sz="1000" b="1"/>
              <a:t>Select Picture</a:t>
            </a:r>
            <a:r>
              <a:rPr lang="en-GB" sz="1000"/>
              <a:t>. Navigate to the folder containing the image you wish to insert in the Input area. Highlight the image and tick the </a:t>
            </a:r>
            <a:r>
              <a:rPr lang="en-GB" sz="1000" b="1"/>
              <a:t>Lock picture aspect ratio</a:t>
            </a:r>
            <a:r>
              <a:rPr lang="en-GB" sz="1000"/>
              <a:t> box. Click on </a:t>
            </a:r>
            <a:r>
              <a:rPr lang="en-GB" sz="1000" b="1"/>
              <a:t>OK</a:t>
            </a:r>
            <a:r>
              <a:rPr lang="en-GB" sz="1000"/>
              <a:t>.</a:t>
            </a:r>
          </a:p>
          <a:p>
            <a:pPr lvl="1">
              <a:lnSpc>
                <a:spcPct val="90000"/>
              </a:lnSpc>
            </a:pPr>
            <a:r>
              <a:rPr lang="en-GB" sz="1000"/>
              <a:t>You can now preview the image before continuing. If you are happy with how it looks, click </a:t>
            </a:r>
            <a:r>
              <a:rPr lang="en-GB" sz="1000" b="1"/>
              <a:t>Ok</a:t>
            </a:r>
            <a:r>
              <a:rPr lang="en-GB" sz="1000"/>
              <a:t> to continue. Otherwise, repeat the process until you are happy with your selected image</a:t>
            </a:r>
          </a:p>
          <a:p>
            <a:pPr lvl="1">
              <a:lnSpc>
                <a:spcPct val="90000"/>
              </a:lnSpc>
            </a:pPr>
            <a:r>
              <a:rPr lang="en-GB" sz="1000"/>
              <a:t>To exit from </a:t>
            </a:r>
            <a:r>
              <a:rPr lang="en-GB" sz="1000" b="1"/>
              <a:t>Master View</a:t>
            </a:r>
            <a:r>
              <a:rPr lang="en-GB" sz="1000"/>
              <a:t>, click on </a:t>
            </a:r>
            <a:r>
              <a:rPr lang="en-GB" sz="1000" b="1"/>
              <a:t>View&gt;Normal</a:t>
            </a:r>
            <a:r>
              <a:rPr lang="en-GB" sz="1000"/>
              <a:t>. The change you made to the Input graphic should now be visible on the title slide</a:t>
            </a:r>
            <a:endParaRPr 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  </a:t>
            </a:r>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a:prstGeom prst="rect">
            <a:avLst/>
          </a:prstGeo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hyperlink" Target="mailto:Smejkal.petr@email.cz"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mailto:43262@muni.cz"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8641"/>
            <a:ext cx="8222431" cy="874984"/>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a:t>
            </a:r>
            <a:r>
              <a:rPr lang="cs-CZ" sz="1100" baseline="0" dirty="0" smtClean="0">
                <a:solidFill>
                  <a:srgbClr val="000000"/>
                </a:solidFill>
                <a:cs typeface="Arial" charset="0"/>
              </a:rPr>
              <a:t> 2013/14</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sp>
        <p:nvSpPr>
          <p:cNvPr id="1036" name="Line 12"/>
          <p:cNvSpPr>
            <a:spLocks noChangeShapeType="1"/>
          </p:cNvSpPr>
          <p:nvPr/>
        </p:nvSpPr>
        <p:spPr bwMode="auto">
          <a:xfrm>
            <a:off x="467545" y="187796"/>
            <a:ext cx="8208912" cy="12230"/>
          </a:xfrm>
          <a:prstGeom prst="line">
            <a:avLst/>
          </a:prstGeom>
          <a:noFill/>
          <a:ln w="6350">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7546630" y="6381328"/>
            <a:ext cx="1143000" cy="342900"/>
          </a:xfrm>
          <a:prstGeom prst="rect">
            <a:avLst/>
          </a:prstGeom>
          <a:noFill/>
          <a:ln w="9525">
            <a:noFill/>
            <a:miter lim="800000"/>
            <a:headEnd/>
            <a:tailEnd/>
          </a:ln>
        </p:spPr>
      </p:pic>
      <p:sp>
        <p:nvSpPr>
          <p:cNvPr id="12" name="Rectangle 8"/>
          <p:cNvSpPr>
            <a:spLocks noChangeArrowheads="1"/>
          </p:cNvSpPr>
          <p:nvPr userDrawn="1"/>
        </p:nvSpPr>
        <p:spPr bwMode="auto">
          <a:xfrm>
            <a:off x="5967776" y="6356196"/>
            <a:ext cx="1340528"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a:t>
            </a:r>
            <a:r>
              <a:rPr lang="cs-CZ" sz="1000" baseline="0" dirty="0" smtClean="0">
                <a:solidFill>
                  <a:srgbClr val="000000"/>
                </a:solidFill>
                <a:cs typeface="Arial" charset="0"/>
                <a:hlinkClick r:id="rId15"/>
              </a:rPr>
              <a:t>43262@</a:t>
            </a:r>
            <a:r>
              <a:rPr lang="cs-CZ" sz="1000" baseline="0" dirty="0" err="1" smtClean="0">
                <a:solidFill>
                  <a:srgbClr val="000000"/>
                </a:solidFill>
                <a:cs typeface="Arial" charset="0"/>
                <a:hlinkClick r:id="rId15"/>
              </a:rPr>
              <a:t>muni.cz</a:t>
            </a:r>
            <a:endParaRPr lang="cs-CZ" sz="1000" baseline="0" dirty="0" smtClean="0">
              <a:solidFill>
                <a:srgbClr val="000000"/>
              </a:solidFill>
              <a:cs typeface="Arial" charset="0"/>
            </a:endParaRPr>
          </a:p>
          <a:p>
            <a:r>
              <a:rPr lang="cs-CZ" sz="1000" baseline="0" dirty="0" smtClean="0">
                <a:solidFill>
                  <a:srgbClr val="000000"/>
                </a:solidFill>
                <a:cs typeface="Arial" charset="0"/>
                <a:hlinkClick r:id="rId16"/>
              </a:rPr>
              <a:t>Smejkal.</a:t>
            </a:r>
            <a:r>
              <a:rPr lang="cs-CZ" sz="1000" baseline="0" dirty="0" err="1" smtClean="0">
                <a:solidFill>
                  <a:srgbClr val="000000"/>
                </a:solidFill>
                <a:cs typeface="Arial" charset="0"/>
                <a:hlinkClick r:id="rId16"/>
              </a:rPr>
              <a:t>petr</a:t>
            </a:r>
            <a:r>
              <a:rPr lang="cs-CZ" sz="1000" baseline="0" dirty="0" smtClean="0">
                <a:solidFill>
                  <a:srgbClr val="000000"/>
                </a:solidFill>
                <a:cs typeface="Arial" charset="0"/>
                <a:hlinkClick r:id="rId16"/>
              </a:rPr>
              <a:t>@email.</a:t>
            </a:r>
            <a:r>
              <a:rPr lang="cs-CZ" sz="1000" baseline="0" dirty="0" err="1" smtClean="0">
                <a:solidFill>
                  <a:srgbClr val="000000"/>
                </a:solidFill>
                <a:cs typeface="Arial" charset="0"/>
                <a:hlinkClick r:id="rId16"/>
              </a:rPr>
              <a:t>cz</a:t>
            </a:r>
            <a:endParaRPr lang="cs-CZ" sz="1000" baseline="0" dirty="0" smtClean="0">
              <a:solidFill>
                <a:srgbClr val="000000"/>
              </a:solidFill>
              <a:cs typeface="Arial" charset="0"/>
            </a:endParaRPr>
          </a:p>
          <a:p>
            <a:endParaRPr lang="en-US" sz="1000" dirty="0">
              <a:solidFill>
                <a:srgbClr val="000000"/>
              </a:solidFill>
              <a:cs typeface="Arial" charset="0"/>
            </a:endParaRPr>
          </a:p>
        </p:txBody>
      </p:sp>
      <p:sp>
        <p:nvSpPr>
          <p:cNvPr id="1034" name="Line 10"/>
          <p:cNvSpPr>
            <a:spLocks noChangeShapeType="1"/>
          </p:cNvSpPr>
          <p:nvPr/>
        </p:nvSpPr>
        <p:spPr bwMode="auto">
          <a:xfrm>
            <a:off x="455613" y="1052736"/>
            <a:ext cx="8229600" cy="0"/>
          </a:xfrm>
          <a:prstGeom prst="line">
            <a:avLst/>
          </a:prstGeom>
          <a:ln w="19050">
            <a:solidFill>
              <a:srgbClr val="DC2828">
                <a:alpha val="80000"/>
              </a:srgbClr>
            </a:solidFill>
            <a:headEnd/>
            <a:tailEnd/>
          </a:ln>
          <a:effectLst>
            <a:outerShdw blurRad="50800" dist="38100" dir="5400000" algn="t"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pic>
        <p:nvPicPr>
          <p:cNvPr id="15" name="Picture 4"/>
          <p:cNvPicPr>
            <a:picLocks noChangeAspect="1" noChangeArrowheads="1"/>
          </p:cNvPicPr>
          <p:nvPr userDrawn="1"/>
        </p:nvPicPr>
        <p:blipFill>
          <a:blip r:embed="rId17" cstate="print"/>
          <a:srcRect/>
          <a:stretch>
            <a:fillRect/>
          </a:stretch>
        </p:blipFill>
        <p:spPr bwMode="auto">
          <a:xfrm rot="10800000" flipH="1" flipV="1">
            <a:off x="5471592" y="620689"/>
            <a:ext cx="3672408" cy="28803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9"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bg2">
            <a:lumMod val="75000"/>
          </a:schemeClr>
        </a:buClr>
        <a:buSzPct val="75000"/>
        <a:buFont typeface="Arial" pitchFamily="34"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bg2">
            <a:lumMod val="75000"/>
          </a:schemeClr>
        </a:buClr>
        <a:buSzPct val="75000"/>
        <a:buFont typeface="Arial" pitchFamily="34"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bg2">
            <a:lumMod val="75000"/>
          </a:schemeClr>
        </a:buClr>
        <a:buSzPct val="75000"/>
        <a:buFont typeface="Arial" pitchFamily="34"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251520" y="404664"/>
            <a:ext cx="2160240" cy="648072"/>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2717276" y="1700809"/>
            <a:ext cx="6426724" cy="5040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1" r:id="rId2"/>
    <p:sldLayoutId id="2147483672" r:id="rId3"/>
    <p:sldLayoutId id="2147483673"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tx1">
            <a:lumMod val="50000"/>
          </a:schemeClr>
        </a:buClr>
        <a:buSzPct val="75000"/>
        <a:buFont typeface="Arial"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tx1">
            <a:lumMod val="50000"/>
          </a:schemeClr>
        </a:buClr>
        <a:buSzPct val="75000"/>
        <a:buFont typeface="Arial"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tx1">
            <a:lumMod val="50000"/>
          </a:schemeClr>
        </a:buClr>
        <a:buSzPct val="75000"/>
        <a:buFont typeface="Arial"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43262@mail.muni.c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mejkal.petr@email.cz"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http://www.marketresearch.com/Business-Monitor-International-v304/Czech-Republic-Oil-Gas-Q4-714481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businessinfo.cz/cs/clanky/marketing-situace-analyza-predikce-vyvoj-2802.html" TargetMode="External"/><Relationship Id="rId7" Type="http://schemas.openxmlformats.org/officeDocument/2006/relationships/hyperlink" Target="http://www.rba.co.uk/sources/mr.htm" TargetMode="External"/><Relationship Id="rId2" Type="http://schemas.openxmlformats.org/officeDocument/2006/relationships/hyperlink" Target="http://www.businessinfo.cz/cs/clanky/techniky-a-metody-financni-analyzy-3384.html" TargetMode="External"/><Relationship Id="rId1" Type="http://schemas.openxmlformats.org/officeDocument/2006/relationships/slideLayout" Target="../slideLayouts/slideLayout2.xml"/><Relationship Id="rId6" Type="http://schemas.openxmlformats.org/officeDocument/2006/relationships/hyperlink" Target="http://www.datamonitor.com/" TargetMode="External"/><Relationship Id="rId5" Type="http://schemas.openxmlformats.org/officeDocument/2006/relationships/hyperlink" Target="http://www.businessmonitor.com/" TargetMode="External"/><Relationship Id="rId4" Type="http://schemas.openxmlformats.org/officeDocument/2006/relationships/hyperlink" Target="http://www.ihsglobalinsight.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nace.cz/sekce-g-velkoobchod-a-maloobchod-opravy-a-udrzb" TargetMode="External"/><Relationship Id="rId13" Type="http://schemas.openxmlformats.org/officeDocument/2006/relationships/hyperlink" Target="http://www.nace.cz/sekce-l-cinnosti-v-oblasti-nemovitosti" TargetMode="External"/><Relationship Id="rId18" Type="http://schemas.openxmlformats.org/officeDocument/2006/relationships/hyperlink" Target="http://www.nace.cz/sekce-q-zdravotni-a-socialni-pece" TargetMode="External"/><Relationship Id="rId3" Type="http://schemas.openxmlformats.org/officeDocument/2006/relationships/hyperlink" Target="http://www.nace.cz/sekce-b-tezba-a-dobyvani" TargetMode="External"/><Relationship Id="rId21" Type="http://schemas.openxmlformats.org/officeDocument/2006/relationships/hyperlink" Target="http://www.nace.cz/sekce-t-cinnosti-domacnosti-jako-zamestnavatelu" TargetMode="External"/><Relationship Id="rId7" Type="http://schemas.openxmlformats.org/officeDocument/2006/relationships/hyperlink" Target="http://www.nace.cz/sekce-f-stavebnictvi" TargetMode="External"/><Relationship Id="rId12" Type="http://schemas.openxmlformats.org/officeDocument/2006/relationships/hyperlink" Target="http://www.nace.cz/sekce-k-peneznictvi-a-pojistovnictvi" TargetMode="External"/><Relationship Id="rId17" Type="http://schemas.openxmlformats.org/officeDocument/2006/relationships/hyperlink" Target="http://www.nace.cz/sekce-p-vzdelavani" TargetMode="External"/><Relationship Id="rId2" Type="http://schemas.openxmlformats.org/officeDocument/2006/relationships/hyperlink" Target="http://www.nace.cz/sekce-a-zemedelstvi-lesnictvi-a-rybarstvi" TargetMode="External"/><Relationship Id="rId16" Type="http://schemas.openxmlformats.org/officeDocument/2006/relationships/hyperlink" Target="http://www.nace.cz/sekce-o-verejna-sprava-a-obrana-povinne-socialn" TargetMode="External"/><Relationship Id="rId20" Type="http://schemas.openxmlformats.org/officeDocument/2006/relationships/hyperlink" Target="http://www.nace.cz/sekce-s-ostatni-cinnosti" TargetMode="External"/><Relationship Id="rId1" Type="http://schemas.openxmlformats.org/officeDocument/2006/relationships/slideLayout" Target="../slideLayouts/slideLayout2.xml"/><Relationship Id="rId6" Type="http://schemas.openxmlformats.org/officeDocument/2006/relationships/hyperlink" Target="http://www.nace.cz/sekce-e-zasobovani-vodou-cinnosti-souvisejici-s" TargetMode="External"/><Relationship Id="rId11" Type="http://schemas.openxmlformats.org/officeDocument/2006/relationships/hyperlink" Target="http://www.nace.cz/sekce-j-informacni-a-komunikacni-cinnosti" TargetMode="External"/><Relationship Id="rId5" Type="http://schemas.openxmlformats.org/officeDocument/2006/relationships/hyperlink" Target="http://www.nace.cz/sekce-d-vyroba-a-rozvod-elektriny-plynu-tepla" TargetMode="External"/><Relationship Id="rId15" Type="http://schemas.openxmlformats.org/officeDocument/2006/relationships/hyperlink" Target="http://www.nace.cz/sekce-n-administrativni-a-podpurne-cinnosti" TargetMode="External"/><Relationship Id="rId10" Type="http://schemas.openxmlformats.org/officeDocument/2006/relationships/hyperlink" Target="http://www.nace.cz/sekce-i-ubytovani-stravovani-a-pohostinstvi" TargetMode="External"/><Relationship Id="rId19" Type="http://schemas.openxmlformats.org/officeDocument/2006/relationships/hyperlink" Target="http://www.nace.cz/sekce-r-kulturni-zabavni-a-rekreacni-cinnosti" TargetMode="External"/><Relationship Id="rId4" Type="http://schemas.openxmlformats.org/officeDocument/2006/relationships/hyperlink" Target="http://www.nace.cz/sekce-c-zpracovatelsky-prumysl" TargetMode="External"/><Relationship Id="rId9" Type="http://schemas.openxmlformats.org/officeDocument/2006/relationships/hyperlink" Target="http://www.nace.cz/sekce-h-doprava-a-skladovani" TargetMode="External"/><Relationship Id="rId14" Type="http://schemas.openxmlformats.org/officeDocument/2006/relationships/hyperlink" Target="http://www.nace.cz/sekce-m-profesni-vedecke-a-technicke-cinnosti" TargetMode="External"/><Relationship Id="rId22" Type="http://schemas.openxmlformats.org/officeDocument/2006/relationships/hyperlink" Target="http://www.nace.cz/sekce-u-cinnosti-exteritorialnich-organizaci-a-o"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nace.cz/sekce-a-zemedelstvi-lesnictvi-a-rybarstvi/014/zivocisna-vyroba/0146-chov-prasat.html" TargetMode="External"/><Relationship Id="rId3" Type="http://schemas.openxmlformats.org/officeDocument/2006/relationships/hyperlink" Target="http://www.nace.cz/sekce-a-zemedelstvi-lesnictvi-a-rybarstvi/014/zivocisna-vyroba/0141-chov-mlecneho-skotu.html" TargetMode="External"/><Relationship Id="rId7" Type="http://schemas.openxmlformats.org/officeDocument/2006/relationships/hyperlink" Target="http://www.nace.cz/sekce-a-zemedelstvi-lesnictvi-a-rybarstvi/014/zivocisna-vyroba/0145-chov-ovci-a-koz.html" TargetMode="External"/><Relationship Id="rId2" Type="http://schemas.openxmlformats.org/officeDocument/2006/relationships/hyperlink" Target="http://www.nace.cz/sekce-a-zemedelstvi-lesnictvi-a-rybarstvi/013/mnozeni-rostlin/0130-mnozeni-rostlin.html" TargetMode="External"/><Relationship Id="rId1" Type="http://schemas.openxmlformats.org/officeDocument/2006/relationships/slideLayout" Target="../slideLayouts/slideLayout2.xml"/><Relationship Id="rId6" Type="http://schemas.openxmlformats.org/officeDocument/2006/relationships/hyperlink" Target="http://www.nace.cz/sekce-a-zemedelstvi-lesnictvi-a-rybarstvi/014/zivocisna-vyroba/0144-chov-velbloudu-a-velbloudovitych.html" TargetMode="External"/><Relationship Id="rId11" Type="http://schemas.openxmlformats.org/officeDocument/2006/relationships/hyperlink" Target="http://www.nace.cz/sekce-a-zemedelstvi-lesnictvi-a-rybarstvi/014/zivocisna-vyroba/01491-chov-drobnych-hospodarskych-zvirat.html" TargetMode="External"/><Relationship Id="rId5" Type="http://schemas.openxmlformats.org/officeDocument/2006/relationships/hyperlink" Target="http://www.nace.cz/sekce-a-zemedelstvi-lesnictvi-a-rybarstvi/014/zivocisna-vyroba/0143-chov-koni-a-jinych-konovitych.html" TargetMode="External"/><Relationship Id="rId10" Type="http://schemas.openxmlformats.org/officeDocument/2006/relationships/hyperlink" Target="http://www.nace.cz/sekce-a-zemedelstvi-lesnictvi-a-rybarstvi/014/zivocisna-vyroba/0149-chov-ostatnich-zvirat.html" TargetMode="External"/><Relationship Id="rId4" Type="http://schemas.openxmlformats.org/officeDocument/2006/relationships/hyperlink" Target="http://www.nace.cz/sekce-a-zemedelstvi-lesnictvi-a-rybarstvi/014/zivocisna-vyroba/0142-chov-jineho-skotu.html" TargetMode="External"/><Relationship Id="rId9" Type="http://schemas.openxmlformats.org/officeDocument/2006/relationships/hyperlink" Target="http://www.nace.cz/sekce-a-zemedelstvi-lesnictvi-a-rybarstvi/014/zivocisna-vyroba/0147-chov-drubez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ctrTitle"/>
          </p:nvPr>
        </p:nvSpPr>
        <p:spPr/>
        <p:txBody>
          <a:bodyPr/>
          <a:lstStyle/>
          <a:p>
            <a:r>
              <a:rPr lang="cs-CZ" dirty="0" smtClean="0"/>
              <a:t>Informační průmysl</a:t>
            </a:r>
            <a:br>
              <a:rPr lang="cs-CZ" dirty="0" smtClean="0"/>
            </a:br>
            <a:r>
              <a:rPr lang="cs-CZ" sz="2800" dirty="0" smtClean="0"/>
              <a:t>2013/14</a:t>
            </a:r>
            <a:endParaRPr lang="en-US" dirty="0"/>
          </a:p>
        </p:txBody>
      </p:sp>
      <p:sp>
        <p:nvSpPr>
          <p:cNvPr id="15366" name="Rectangle 6"/>
          <p:cNvSpPr>
            <a:spLocks noGrp="1" noChangeArrowheads="1"/>
          </p:cNvSpPr>
          <p:nvPr>
            <p:ph type="subTitle" idx="1"/>
          </p:nvPr>
        </p:nvSpPr>
        <p:spPr/>
        <p:txBody>
          <a:bodyPr/>
          <a:lstStyle/>
          <a:p>
            <a:r>
              <a:rPr lang="cs-CZ" dirty="0" smtClean="0"/>
              <a:t>Petr Šmejkal</a:t>
            </a:r>
          </a:p>
          <a:p>
            <a:r>
              <a:rPr lang="cs-CZ" dirty="0" smtClean="0">
                <a:hlinkClick r:id="rId3"/>
              </a:rPr>
              <a:t>43262@mail.</a:t>
            </a:r>
            <a:r>
              <a:rPr lang="cs-CZ" dirty="0" err="1" smtClean="0">
                <a:hlinkClick r:id="rId3"/>
              </a:rPr>
              <a:t>muni.cz</a:t>
            </a:r>
            <a:r>
              <a:rPr lang="cs-CZ" dirty="0" smtClean="0"/>
              <a:t>, </a:t>
            </a:r>
            <a:r>
              <a:rPr lang="cs-CZ" dirty="0" err="1" smtClean="0">
                <a:hlinkClick r:id="rId4"/>
              </a:rPr>
              <a:t>smejkal.petr</a:t>
            </a:r>
            <a:r>
              <a:rPr lang="cs-CZ" dirty="0" smtClean="0">
                <a:hlinkClick r:id="rId4"/>
              </a:rPr>
              <a:t>@email.</a:t>
            </a:r>
            <a:r>
              <a:rPr lang="cs-CZ" dirty="0" err="1" smtClean="0">
                <a:hlinkClick r:id="rId4"/>
              </a:rPr>
              <a:t>cz</a:t>
            </a:r>
            <a:endParaRPr lang="cs-CZ" dirty="0" smtClean="0"/>
          </a:p>
          <a:p>
            <a:endParaRPr lang="cs-CZ" dirty="0" smtClean="0"/>
          </a:p>
          <a:p>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Struktura NACE</a:t>
            </a:r>
            <a:endParaRPr lang="cs-CZ" dirty="0"/>
          </a:p>
        </p:txBody>
      </p:sp>
      <p:sp>
        <p:nvSpPr>
          <p:cNvPr id="3" name="Content Placeholder 2"/>
          <p:cNvSpPr>
            <a:spLocks noGrp="1"/>
          </p:cNvSpPr>
          <p:nvPr>
            <p:ph idx="1"/>
          </p:nvPr>
        </p:nvSpPr>
        <p:spPr/>
        <p:txBody>
          <a:bodyPr/>
          <a:lstStyle/>
          <a:p>
            <a:pPr>
              <a:buNone/>
            </a:pPr>
            <a:r>
              <a:rPr lang="cs-CZ" b="1" dirty="0" smtClean="0"/>
              <a:t>01.30 - Množení rostlin</a:t>
            </a:r>
          </a:p>
          <a:p>
            <a:pPr>
              <a:buNone/>
            </a:pPr>
            <a:endParaRPr lang="cs-CZ" b="1" dirty="0" smtClean="0"/>
          </a:p>
          <a:p>
            <a:r>
              <a:rPr lang="cs-CZ" dirty="0" smtClean="0"/>
              <a:t>Sekce NACE SEKCE A - ZEMĚDĚLSTVÍ, LESNICTVÍ A RYBÁŘSTVÍ </a:t>
            </a:r>
          </a:p>
          <a:p>
            <a:pPr lvl="1"/>
            <a:r>
              <a:rPr lang="cs-CZ" dirty="0" smtClean="0"/>
              <a:t>Oddíl01 - Rostlinná a živočišná výroba, myslivost a související činnosti </a:t>
            </a:r>
          </a:p>
          <a:p>
            <a:pPr lvl="2"/>
            <a:r>
              <a:rPr lang="cs-CZ" dirty="0" smtClean="0"/>
              <a:t>Skupina01.3 - Množení rostlin </a:t>
            </a:r>
          </a:p>
          <a:p>
            <a:pPr lvl="3"/>
            <a:r>
              <a:rPr lang="cs-CZ" dirty="0" smtClean="0"/>
              <a:t>Třída</a:t>
            </a:r>
            <a:r>
              <a:rPr lang="cs-CZ" b="1" dirty="0" smtClean="0"/>
              <a:t>01.30 - Množení rostlin</a:t>
            </a:r>
            <a:r>
              <a:rPr lang="cs-CZ" dirty="0" smtClean="0"/>
              <a:t> NACE </a:t>
            </a:r>
            <a:r>
              <a:rPr lang="cs-CZ" dirty="0" err="1" smtClean="0"/>
              <a:t>Rev</a:t>
            </a:r>
            <a:r>
              <a:rPr lang="cs-CZ" dirty="0" smtClean="0"/>
              <a:t>. 1.1 (OKEČ první 4 místa)01.12 - Pěstování zeleniny a zahradnických specialit </a:t>
            </a:r>
          </a:p>
          <a:p>
            <a:pPr lvl="4"/>
            <a:r>
              <a:rPr lang="cs-CZ" dirty="0" smtClean="0"/>
              <a:t>Převedený obsah - Pěstování rostlin pro výsadbu nebo dekorační účely, vč. trávníkových koberců k výsadbě </a:t>
            </a:r>
          </a:p>
          <a:p>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Klasifikace činností</a:t>
            </a:r>
            <a:endParaRPr lang="cs-CZ" dirty="0"/>
          </a:p>
        </p:txBody>
      </p:sp>
      <p:sp>
        <p:nvSpPr>
          <p:cNvPr id="3" name="Zástupný symbol pro obsah 2"/>
          <p:cNvSpPr>
            <a:spLocks noGrp="1"/>
          </p:cNvSpPr>
          <p:nvPr>
            <p:ph idx="1"/>
          </p:nvPr>
        </p:nvSpPr>
        <p:spPr/>
        <p:txBody>
          <a:bodyPr/>
          <a:lstStyle/>
          <a:p>
            <a:r>
              <a:rPr lang="cs-CZ" dirty="0" smtClean="0"/>
              <a:t>Další klasifikace:</a:t>
            </a:r>
          </a:p>
          <a:p>
            <a:pPr lvl="2">
              <a:spcAft>
                <a:spcPts val="600"/>
              </a:spcAft>
            </a:pPr>
            <a:r>
              <a:rPr lang="cs-CZ" dirty="0" smtClean="0"/>
              <a:t>Mezinárodní standardní klasifikace všech ekonomických činností (ISIC) klasifikace Spojených národů;</a:t>
            </a:r>
          </a:p>
          <a:p>
            <a:pPr lvl="2">
              <a:spcAft>
                <a:spcPts val="600"/>
              </a:spcAft>
            </a:pPr>
            <a:r>
              <a:rPr lang="cs-CZ" dirty="0" smtClean="0"/>
              <a:t>Společná klasifikace výrobků (CPC) klasifikace Spojených národů;</a:t>
            </a:r>
          </a:p>
          <a:p>
            <a:pPr lvl="2">
              <a:spcAft>
                <a:spcPts val="600"/>
              </a:spcAft>
            </a:pPr>
            <a:r>
              <a:rPr lang="cs-CZ" dirty="0" smtClean="0"/>
              <a:t>Harmonizovaný systém (HS) klasifikace Světové celní organizace;</a:t>
            </a:r>
          </a:p>
          <a:p>
            <a:pPr lvl="2">
              <a:spcAft>
                <a:spcPts val="600"/>
              </a:spcAft>
            </a:pPr>
            <a:r>
              <a:rPr lang="cs-CZ" dirty="0" smtClean="0"/>
              <a:t>Standardní klasifikace produkce (CPA) klasifikace Evropské unie;</a:t>
            </a:r>
          </a:p>
          <a:p>
            <a:pPr lvl="2">
              <a:spcAft>
                <a:spcPts val="600"/>
              </a:spcAft>
            </a:pPr>
            <a:r>
              <a:rPr lang="cs-CZ" dirty="0" smtClean="0"/>
              <a:t>Evropské statistiky průmyslové produkce (PRODCOM) klasifikace Evropské unie;</a:t>
            </a:r>
          </a:p>
          <a:p>
            <a:pPr lvl="2">
              <a:spcAft>
                <a:spcPts val="600"/>
              </a:spcAft>
            </a:pPr>
            <a:r>
              <a:rPr lang="cs-CZ" dirty="0" smtClean="0"/>
              <a:t>Kombinovaná nomenklatura (CN) klasifikace Evropské unie;</a:t>
            </a:r>
          </a:p>
          <a:p>
            <a:pPr lvl="2">
              <a:spcAft>
                <a:spcPts val="600"/>
              </a:spcAft>
            </a:pPr>
            <a:r>
              <a:rPr lang="cs-CZ" dirty="0" smtClean="0"/>
              <a:t>Agregovaná klasifikace přemístitelných výrobků pro statistiku mezinárodního obchodu (SITC).</a:t>
            </a:r>
          </a:p>
          <a:p>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Klasifikace činností</a:t>
            </a:r>
            <a:endParaRPr lang="cs-CZ" dirty="0"/>
          </a:p>
        </p:txBody>
      </p:sp>
      <p:sp>
        <p:nvSpPr>
          <p:cNvPr id="3" name="Zástupný symbol pro obsah 2"/>
          <p:cNvSpPr>
            <a:spLocks noGrp="1"/>
          </p:cNvSpPr>
          <p:nvPr>
            <p:ph idx="1"/>
          </p:nvPr>
        </p:nvSpPr>
        <p:spPr/>
        <p:txBody>
          <a:bodyPr/>
          <a:lstStyle/>
          <a:p>
            <a:pPr>
              <a:buNone/>
            </a:pPr>
            <a:r>
              <a:rPr lang="cs-CZ" dirty="0" smtClean="0"/>
              <a:t>ISIC</a:t>
            </a:r>
          </a:p>
          <a:p>
            <a:pPr lvl="1"/>
            <a:r>
              <a:rPr lang="en-US" dirty="0" smtClean="0"/>
              <a:t>International Standard Industrial Classification of All Economic Activities</a:t>
            </a:r>
            <a:endParaRPr lang="cs-CZ" dirty="0" smtClean="0"/>
          </a:p>
          <a:p>
            <a:pPr lvl="1"/>
            <a:r>
              <a:rPr lang="cs-CZ" dirty="0" smtClean="0"/>
              <a:t>Producent: </a:t>
            </a:r>
            <a:r>
              <a:rPr lang="cs-CZ" dirty="0" err="1" smtClean="0"/>
              <a:t>United</a:t>
            </a:r>
            <a:r>
              <a:rPr lang="cs-CZ" dirty="0" smtClean="0"/>
              <a:t> </a:t>
            </a:r>
            <a:r>
              <a:rPr lang="cs-CZ" dirty="0" err="1" smtClean="0"/>
              <a:t>Nations</a:t>
            </a:r>
            <a:r>
              <a:rPr lang="cs-CZ" dirty="0" smtClean="0"/>
              <a:t> </a:t>
            </a:r>
            <a:r>
              <a:rPr lang="cs-CZ" dirty="0" err="1" smtClean="0"/>
              <a:t>Statistics</a:t>
            </a:r>
            <a:r>
              <a:rPr lang="cs-CZ" dirty="0" smtClean="0"/>
              <a:t> </a:t>
            </a:r>
            <a:r>
              <a:rPr lang="cs-CZ" dirty="0" err="1" smtClean="0"/>
              <a:t>Division</a:t>
            </a:r>
            <a:endParaRPr lang="cs-CZ" dirty="0" smtClean="0"/>
          </a:p>
          <a:p>
            <a:pPr lvl="1"/>
            <a:endParaRPr lang="cs-CZ" dirty="0" smtClean="0"/>
          </a:p>
          <a:p>
            <a:pPr>
              <a:buNone/>
            </a:pPr>
            <a:r>
              <a:rPr lang="cs-CZ" dirty="0" smtClean="0"/>
              <a:t>NAICS</a:t>
            </a:r>
          </a:p>
          <a:p>
            <a:pPr lvl="1"/>
            <a:r>
              <a:rPr lang="en-US" dirty="0" smtClean="0"/>
              <a:t>North American Industry Classification System</a:t>
            </a:r>
            <a:endParaRPr lang="cs-CZ" dirty="0" smtClean="0"/>
          </a:p>
          <a:p>
            <a:pPr lvl="1"/>
            <a:r>
              <a:rPr lang="cs-CZ" dirty="0" smtClean="0"/>
              <a:t>Producent: US </a:t>
            </a:r>
            <a:r>
              <a:rPr lang="cs-CZ" dirty="0" err="1" smtClean="0"/>
              <a:t>Economic</a:t>
            </a:r>
            <a:r>
              <a:rPr lang="cs-CZ" dirty="0" smtClean="0"/>
              <a:t> </a:t>
            </a:r>
            <a:r>
              <a:rPr lang="cs-CZ" dirty="0" err="1" smtClean="0"/>
              <a:t>Classification</a:t>
            </a:r>
            <a:r>
              <a:rPr lang="cs-CZ" dirty="0" smtClean="0"/>
              <a:t> </a:t>
            </a:r>
            <a:r>
              <a:rPr lang="cs-CZ" dirty="0" err="1" smtClean="0"/>
              <a:t>Policy</a:t>
            </a:r>
            <a:r>
              <a:rPr lang="cs-CZ" dirty="0" smtClean="0"/>
              <a:t> </a:t>
            </a:r>
            <a:r>
              <a:rPr lang="cs-CZ" dirty="0" err="1" smtClean="0"/>
              <a:t>Committee</a:t>
            </a:r>
            <a:r>
              <a:rPr lang="cs-CZ" dirty="0" smtClean="0"/>
              <a:t> (ECPC), </a:t>
            </a:r>
            <a:r>
              <a:rPr lang="cs-CZ" dirty="0" err="1" smtClean="0"/>
              <a:t>Statistics</a:t>
            </a:r>
            <a:r>
              <a:rPr lang="cs-CZ" dirty="0" smtClean="0"/>
              <a:t> </a:t>
            </a:r>
            <a:r>
              <a:rPr lang="cs-CZ" dirty="0" err="1" smtClean="0"/>
              <a:t>Canada</a:t>
            </a:r>
            <a:r>
              <a:rPr lang="cs-CZ" dirty="0" smtClean="0"/>
              <a:t>, </a:t>
            </a:r>
            <a:r>
              <a:rPr lang="cs-CZ" dirty="0" err="1" smtClean="0"/>
              <a:t>Instituto</a:t>
            </a:r>
            <a:r>
              <a:rPr lang="cs-CZ" dirty="0" smtClean="0"/>
              <a:t> </a:t>
            </a:r>
            <a:r>
              <a:rPr lang="cs-CZ" dirty="0" err="1" smtClean="0"/>
              <a:t>Nacional</a:t>
            </a:r>
            <a:r>
              <a:rPr lang="cs-CZ" dirty="0" smtClean="0"/>
              <a:t> de </a:t>
            </a:r>
            <a:r>
              <a:rPr lang="cs-CZ" dirty="0" err="1" smtClean="0"/>
              <a:t>Estadística</a:t>
            </a:r>
            <a:r>
              <a:rPr lang="cs-CZ" dirty="0" smtClean="0"/>
              <a:t> </a:t>
            </a:r>
            <a:r>
              <a:rPr lang="cs-CZ" dirty="0" err="1" smtClean="0"/>
              <a:t>Geografía</a:t>
            </a:r>
            <a:r>
              <a:rPr lang="cs-CZ" dirty="0" smtClean="0"/>
              <a:t> e </a:t>
            </a:r>
            <a:r>
              <a:rPr lang="cs-CZ" dirty="0" err="1" smtClean="0"/>
              <a:t>Informática</a:t>
            </a:r>
            <a:r>
              <a:rPr lang="cs-CZ" dirty="0" smtClean="0"/>
              <a:t> (</a:t>
            </a:r>
            <a:r>
              <a:rPr lang="cs-CZ" dirty="0" err="1" smtClean="0"/>
              <a:t>Mexico</a:t>
            </a:r>
            <a:r>
              <a:rPr lang="cs-CZ" dirty="0" smtClean="0"/>
              <a:t>)</a:t>
            </a:r>
          </a:p>
          <a:p>
            <a:pPr lvl="1"/>
            <a:r>
              <a:rPr lang="cs-CZ" dirty="0" smtClean="0"/>
              <a:t>nahradila klasifikaci SIC</a:t>
            </a:r>
          </a:p>
          <a:p>
            <a:pPr lvl="1"/>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Cvičení</a:t>
            </a:r>
            <a:endParaRPr lang="cs-CZ" dirty="0"/>
          </a:p>
        </p:txBody>
      </p:sp>
      <p:sp>
        <p:nvSpPr>
          <p:cNvPr id="3" name="Content Placeholder 2"/>
          <p:cNvSpPr>
            <a:spLocks noGrp="1"/>
          </p:cNvSpPr>
          <p:nvPr>
            <p:ph idx="1"/>
          </p:nvPr>
        </p:nvSpPr>
        <p:spPr/>
        <p:txBody>
          <a:bodyPr/>
          <a:lstStyle/>
          <a:p>
            <a:pPr lvl="1"/>
            <a:r>
              <a:rPr lang="en-US" sz="1600" dirty="0" smtClean="0">
                <a:solidFill>
                  <a:srgbClr val="000000"/>
                </a:solidFill>
              </a:rPr>
              <a:t>Example 1: Company ABC in 2010 had $3 billion net income. </a:t>
            </a:r>
          </a:p>
          <a:p>
            <a:pPr lvl="2"/>
            <a:r>
              <a:rPr lang="en-US" sz="1400" dirty="0" smtClean="0">
                <a:solidFill>
                  <a:srgbClr val="000000"/>
                </a:solidFill>
              </a:rPr>
              <a:t>Q: What does the $3 billion mean to you?  </a:t>
            </a:r>
          </a:p>
          <a:p>
            <a:pPr lvl="2"/>
            <a:r>
              <a:rPr lang="en-US" sz="1400" dirty="0" smtClean="0">
                <a:solidFill>
                  <a:srgbClr val="000000"/>
                </a:solidFill>
              </a:rPr>
              <a:t>A: The company is large-cap and profitable</a:t>
            </a:r>
            <a:endParaRPr lang="cs-CZ" sz="1400" dirty="0" smtClean="0">
              <a:solidFill>
                <a:srgbClr val="000000"/>
              </a:solidFill>
            </a:endParaRPr>
          </a:p>
          <a:p>
            <a:pPr lvl="2"/>
            <a:endParaRPr lang="cs-CZ" sz="1400" dirty="0" smtClean="0">
              <a:solidFill>
                <a:srgbClr val="000000"/>
              </a:solidFill>
            </a:endParaRPr>
          </a:p>
          <a:p>
            <a:pPr lvl="2"/>
            <a:endParaRPr lang="en-US" sz="1400" dirty="0" smtClean="0">
              <a:solidFill>
                <a:srgbClr val="000000"/>
              </a:solidFill>
            </a:endParaRPr>
          </a:p>
          <a:p>
            <a:pPr lvl="1"/>
            <a:r>
              <a:rPr lang="en-US" sz="1600" dirty="0" smtClean="0">
                <a:solidFill>
                  <a:srgbClr val="000000"/>
                </a:solidFill>
              </a:rPr>
              <a:t>Example 2: Company ABC in 2010 had $10 billion revenue and $3 billion net income. </a:t>
            </a:r>
          </a:p>
          <a:p>
            <a:pPr lvl="2"/>
            <a:r>
              <a:rPr lang="en-US" sz="1400" dirty="0" smtClean="0">
                <a:solidFill>
                  <a:srgbClr val="000000"/>
                </a:solidFill>
              </a:rPr>
              <a:t>Q: What does the $3 billion mean to you? </a:t>
            </a:r>
          </a:p>
          <a:p>
            <a:pPr lvl="2"/>
            <a:r>
              <a:rPr lang="en-US" sz="1400" dirty="0" smtClean="0">
                <a:solidFill>
                  <a:srgbClr val="000000"/>
                </a:solidFill>
              </a:rPr>
              <a:t>A: For every dollar in sales, the company makes 30 cents, assuming everything is constant</a:t>
            </a:r>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2" name="Rectangle 8"/>
          <p:cNvSpPr>
            <a:spLocks noGrp="1" noChangeArrowheads="1"/>
          </p:cNvSpPr>
          <p:nvPr>
            <p:ph type="title"/>
          </p:nvPr>
        </p:nvSpPr>
        <p:spPr/>
        <p:txBody>
          <a:bodyPr/>
          <a:lstStyle/>
          <a:p>
            <a:r>
              <a:rPr lang="cs-CZ" dirty="0" smtClean="0">
                <a:solidFill>
                  <a:schemeClr val="accent1">
                    <a:lumMod val="75000"/>
                  </a:schemeClr>
                </a:solidFill>
              </a:rPr>
              <a:t>Poměrové ukazatele</a:t>
            </a:r>
            <a:endParaRPr lang="en-US" dirty="0">
              <a:solidFill>
                <a:schemeClr val="accent1">
                  <a:lumMod val="75000"/>
                </a:schemeClr>
              </a:solidFill>
            </a:endParaRPr>
          </a:p>
        </p:txBody>
      </p:sp>
      <p:sp>
        <p:nvSpPr>
          <p:cNvPr id="52233" name="Rectangle 9"/>
          <p:cNvSpPr>
            <a:spLocks noGrp="1" noChangeArrowheads="1"/>
          </p:cNvSpPr>
          <p:nvPr>
            <p:ph idx="1"/>
          </p:nvPr>
        </p:nvSpPr>
        <p:spPr/>
        <p:txBody>
          <a:bodyPr/>
          <a:lstStyle/>
          <a:p>
            <a:pPr marL="0" indent="0">
              <a:buNone/>
            </a:pPr>
            <a:r>
              <a:rPr lang="cs-CZ" sz="1400" b="1" dirty="0" smtClean="0"/>
              <a:t>Ukazatele specifické pro určitý segment</a:t>
            </a:r>
            <a:endParaRPr lang="en-US" sz="1400" b="1" dirty="0"/>
          </a:p>
          <a:p>
            <a:pPr marL="166688" indent="-166688"/>
            <a:r>
              <a:rPr lang="en-US" sz="1400" b="1" dirty="0"/>
              <a:t>Retail: </a:t>
            </a:r>
            <a:r>
              <a:rPr lang="cs-CZ" sz="1400" dirty="0" smtClean="0"/>
              <a:t>Tržba na čtvereční metr – porovnání různých velikostí a oborů.</a:t>
            </a:r>
          </a:p>
          <a:p>
            <a:pPr marL="523875" lvl="1" indent="-166688"/>
            <a:r>
              <a:rPr lang="cs-CZ" sz="1000" dirty="0" smtClean="0"/>
              <a:t>S</a:t>
            </a:r>
            <a:r>
              <a:rPr lang="en-US" sz="1000" dirty="0" smtClean="0"/>
              <a:t>ales </a:t>
            </a:r>
            <a:r>
              <a:rPr lang="en-US" sz="1000" dirty="0"/>
              <a:t>per square foot (sales/sq ft) to measure store profitability and utilization; not every store is created equally — Tiffany vs. Wal-Mart; how can we compare them? (high vs. low profit margin; </a:t>
            </a:r>
            <a:br>
              <a:rPr lang="en-US" sz="1000" dirty="0"/>
            </a:br>
            <a:r>
              <a:rPr lang="en-US" sz="1000" dirty="0"/>
              <a:t>low vs. high sales turnover)</a:t>
            </a:r>
          </a:p>
          <a:p>
            <a:pPr marL="166688" indent="-166688"/>
            <a:r>
              <a:rPr lang="en-US" sz="1400" b="1" dirty="0"/>
              <a:t>Hotel: </a:t>
            </a:r>
            <a:r>
              <a:rPr lang="cs-CZ" sz="1400" dirty="0" smtClean="0"/>
              <a:t>Cena za pokoj</a:t>
            </a:r>
            <a:r>
              <a:rPr lang="en-US" sz="1400" dirty="0" smtClean="0"/>
              <a:t> — Hilton vs. Holiday Inn</a:t>
            </a:r>
            <a:r>
              <a:rPr lang="cs-CZ" sz="1400" dirty="0" smtClean="0"/>
              <a:t> </a:t>
            </a:r>
            <a:endParaRPr lang="en-US" sz="1400" dirty="0"/>
          </a:p>
          <a:p>
            <a:pPr marL="166688" indent="-166688"/>
            <a:r>
              <a:rPr lang="cs-CZ" sz="1400" b="1" dirty="0" err="1" smtClean="0"/>
              <a:t>Transportation</a:t>
            </a:r>
            <a:r>
              <a:rPr lang="cs-CZ" sz="1400" b="1" dirty="0" smtClean="0"/>
              <a:t>: </a:t>
            </a:r>
            <a:r>
              <a:rPr lang="cs-CZ" sz="1400" dirty="0" err="1" smtClean="0"/>
              <a:t>člověkokilometr</a:t>
            </a:r>
            <a:r>
              <a:rPr lang="cs-CZ" sz="1400" dirty="0" smtClean="0"/>
              <a:t> / tunokilometr – počet přepravených lidí/tun na jeden kilometr</a:t>
            </a:r>
            <a:endParaRPr lang="en-US" sz="1400" dirty="0"/>
          </a:p>
          <a:p>
            <a:pPr marL="0" indent="0">
              <a:buNone/>
            </a:pPr>
            <a:endParaRPr lang="cs-CZ" sz="1400" dirty="0" smtClean="0"/>
          </a:p>
          <a:p>
            <a:pPr marL="0" indent="0">
              <a:buNone/>
            </a:pPr>
            <a:endParaRPr lang="en-US" sz="1400" dirty="0"/>
          </a:p>
          <a:p>
            <a:pPr marL="0" indent="0">
              <a:buNone/>
            </a:pPr>
            <a:r>
              <a:rPr lang="cs-CZ" sz="1400" b="1" dirty="0" smtClean="0"/>
              <a:t>Ekonomické indikátory</a:t>
            </a:r>
            <a:endParaRPr lang="en-US" sz="1400" b="1" dirty="0"/>
          </a:p>
          <a:p>
            <a:pPr marL="0" indent="0">
              <a:buNone/>
            </a:pPr>
            <a:r>
              <a:rPr lang="cs-CZ" sz="1400" dirty="0" smtClean="0"/>
              <a:t>H</a:t>
            </a:r>
            <a:r>
              <a:rPr lang="en-US" sz="1400" dirty="0" smtClean="0"/>
              <a:t>DP </a:t>
            </a:r>
            <a:r>
              <a:rPr lang="cs-CZ" sz="1400" dirty="0" smtClean="0"/>
              <a:t>ukazuje sílu ekonomiky</a:t>
            </a:r>
          </a:p>
          <a:p>
            <a:pPr marL="0" indent="0">
              <a:buNone/>
            </a:pPr>
            <a:r>
              <a:rPr lang="en-US" sz="1400" dirty="0" smtClean="0"/>
              <a:t>US </a:t>
            </a:r>
            <a:r>
              <a:rPr lang="en-US" sz="1400" dirty="0"/>
              <a:t>= $14.6 trillion 	China = $5.7 trillion	Japan = $5.4 trillion</a:t>
            </a:r>
          </a:p>
          <a:p>
            <a:pPr marL="0" indent="0">
              <a:buNone/>
            </a:pPr>
            <a:endParaRPr lang="en-US" sz="1400" dirty="0"/>
          </a:p>
          <a:p>
            <a:pPr marL="0" indent="0">
              <a:buNone/>
            </a:pPr>
            <a:r>
              <a:rPr lang="cs-CZ" sz="1400" dirty="0" smtClean="0"/>
              <a:t>G</a:t>
            </a:r>
            <a:r>
              <a:rPr lang="en-US" sz="1400" dirty="0" smtClean="0"/>
              <a:t>DP </a:t>
            </a:r>
            <a:r>
              <a:rPr lang="en-US" sz="1400" dirty="0"/>
              <a:t>per capita = </a:t>
            </a:r>
            <a:r>
              <a:rPr lang="cs-CZ" sz="1400" dirty="0" smtClean="0"/>
              <a:t>celkové HDP dělené počtem obyvatel</a:t>
            </a:r>
            <a:endParaRPr lang="en-US" sz="1400" dirty="0"/>
          </a:p>
          <a:p>
            <a:pPr marL="0" indent="0">
              <a:buNone/>
            </a:pPr>
            <a:r>
              <a:rPr lang="en-US" sz="1400" dirty="0"/>
              <a:t>US = $47,123 	China = $7,518	Japan = $33,828</a:t>
            </a:r>
          </a:p>
          <a:p>
            <a:pPr marL="0" indent="0">
              <a:buNone/>
            </a:pPr>
            <a:endParaRPr lang="en-US" sz="1400" dirty="0"/>
          </a:p>
          <a:p>
            <a:pPr marL="0" indent="0">
              <a:buNone/>
            </a:pPr>
            <a:endParaRPr lang="en-US" sz="1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Ukazatele</a:t>
            </a:r>
            <a:endParaRPr lang="cs-CZ" dirty="0"/>
          </a:p>
        </p:txBody>
      </p:sp>
      <p:sp>
        <p:nvSpPr>
          <p:cNvPr id="3" name="Content Placeholder 2"/>
          <p:cNvSpPr>
            <a:spLocks noGrp="1"/>
          </p:cNvSpPr>
          <p:nvPr>
            <p:ph idx="1"/>
          </p:nvPr>
        </p:nvSpPr>
        <p:spPr/>
        <p:txBody>
          <a:bodyPr/>
          <a:lstStyle/>
          <a:p>
            <a:r>
              <a:rPr lang="cs-CZ" dirty="0" smtClean="0"/>
              <a:t>Poměrové</a:t>
            </a:r>
          </a:p>
          <a:p>
            <a:pPr lvl="1"/>
            <a:r>
              <a:rPr lang="cs-CZ" dirty="0" smtClean="0"/>
              <a:t>Procenta – nesmysl u záporných čísel</a:t>
            </a:r>
          </a:p>
          <a:p>
            <a:pPr lvl="1"/>
            <a:r>
              <a:rPr lang="cs-CZ" dirty="0" smtClean="0"/>
              <a:t>Změna </a:t>
            </a:r>
          </a:p>
          <a:p>
            <a:pPr marL="0" indent="0">
              <a:buNone/>
            </a:pPr>
            <a:endParaRPr lang="cs-CZ" sz="1600" b="1" dirty="0" smtClean="0">
              <a:solidFill>
                <a:srgbClr val="000000"/>
              </a:solidFill>
            </a:endParaRPr>
          </a:p>
          <a:p>
            <a:pPr marL="0" indent="0">
              <a:buNone/>
            </a:pPr>
            <a:r>
              <a:rPr lang="en-US" sz="1600" b="1" dirty="0" smtClean="0"/>
              <a:t>E</a:t>
            </a:r>
            <a:r>
              <a:rPr lang="cs-CZ" sz="1600" b="1" dirty="0" smtClean="0"/>
              <a:t>k</a:t>
            </a:r>
            <a:r>
              <a:rPr lang="en-US" sz="1600" b="1" dirty="0" err="1" smtClean="0"/>
              <a:t>onomic</a:t>
            </a:r>
            <a:r>
              <a:rPr lang="cs-CZ" sz="1600" b="1" dirty="0" err="1" smtClean="0"/>
              <a:t>ké</a:t>
            </a:r>
            <a:r>
              <a:rPr lang="en-US" sz="1600" b="1" dirty="0" smtClean="0"/>
              <a:t> </a:t>
            </a:r>
            <a:r>
              <a:rPr lang="en-US" sz="1600" b="1" dirty="0" err="1" smtClean="0"/>
              <a:t>indi</a:t>
            </a:r>
            <a:r>
              <a:rPr lang="cs-CZ" sz="1600" b="1" dirty="0" err="1" smtClean="0"/>
              <a:t>kátory</a:t>
            </a:r>
            <a:endParaRPr lang="en-US" sz="1600" b="1" dirty="0" smtClean="0"/>
          </a:p>
          <a:p>
            <a:pPr marL="0" indent="0">
              <a:buNone/>
            </a:pPr>
            <a:r>
              <a:rPr lang="en-US" sz="1600" b="1" dirty="0" smtClean="0"/>
              <a:t>Consumer Price Index (CPI)</a:t>
            </a:r>
            <a:r>
              <a:rPr lang="cs-CZ" sz="1600" b="1" dirty="0" smtClean="0"/>
              <a:t> = index spotřebitelských cen</a:t>
            </a:r>
            <a:r>
              <a:rPr lang="en-US" sz="1600" b="1" dirty="0" smtClean="0"/>
              <a:t> </a:t>
            </a:r>
            <a:r>
              <a:rPr lang="cs-CZ" sz="1600" dirty="0" smtClean="0"/>
              <a:t>– vyjádřen v </a:t>
            </a:r>
            <a:r>
              <a:rPr lang="en-US" sz="1600" dirty="0" smtClean="0"/>
              <a:t>%</a:t>
            </a:r>
          </a:p>
          <a:p>
            <a:pPr marL="0" indent="0">
              <a:buNone/>
            </a:pPr>
            <a:r>
              <a:rPr lang="cs-CZ" sz="1600" dirty="0" smtClean="0"/>
              <a:t>Př.</a:t>
            </a:r>
            <a:r>
              <a:rPr lang="en-US" sz="1600" dirty="0" smtClean="0"/>
              <a:t>: </a:t>
            </a:r>
            <a:r>
              <a:rPr lang="cs-CZ" sz="1600" dirty="0" smtClean="0"/>
              <a:t>Benzín zdražil z 30Kč na 34Kč a rohlík z 1Kč na 1,25Kč.</a:t>
            </a:r>
            <a:endParaRPr lang="en-US" sz="1600" dirty="0" smtClean="0"/>
          </a:p>
          <a:p>
            <a:pPr marL="569913" lvl="1" indent="-214313"/>
            <a:r>
              <a:rPr lang="cs-CZ" sz="1600" dirty="0" smtClean="0"/>
              <a:t>Benzín zdražil o 4Kč a 13%</a:t>
            </a:r>
            <a:endParaRPr lang="en-US" sz="1600" dirty="0" smtClean="0"/>
          </a:p>
          <a:p>
            <a:pPr marL="569913" lvl="1" indent="-214313"/>
            <a:r>
              <a:rPr lang="cs-CZ" sz="1600" dirty="0" smtClean="0"/>
              <a:t>Rohlík zdražil o 0,25Kč, což je 25% nárůst. </a:t>
            </a:r>
          </a:p>
          <a:p>
            <a:pPr marL="569913" lvl="1" indent="-214313"/>
            <a:endParaRPr lang="cs-CZ" dirty="0" smtClean="0"/>
          </a:p>
          <a:p>
            <a:r>
              <a:rPr lang="cs-CZ" dirty="0" smtClean="0"/>
              <a:t>Absolutní </a:t>
            </a:r>
          </a:p>
          <a:p>
            <a:pPr lvl="1"/>
            <a:r>
              <a:rPr lang="cs-CZ" dirty="0" smtClean="0"/>
              <a:t>Např. obrat, zisk, …</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Referenční interview</a:t>
            </a:r>
            <a:br>
              <a:rPr lang="cs-CZ" dirty="0" smtClean="0"/>
            </a:br>
            <a:r>
              <a:rPr lang="cs-CZ" dirty="0" smtClean="0"/>
              <a:t/>
            </a:r>
            <a:br>
              <a:rPr lang="cs-CZ" dirty="0" smtClean="0"/>
            </a:br>
            <a:endParaRPr lang="cs-CZ" dirty="0"/>
          </a:p>
        </p:txBody>
      </p:sp>
      <p:sp>
        <p:nvSpPr>
          <p:cNvPr id="5" name="Text Placeholder 4"/>
          <p:cNvSpPr>
            <a:spLocks noGrp="1"/>
          </p:cNvSpPr>
          <p:nvPr>
            <p:ph type="body" idx="1"/>
          </p:nvPr>
        </p:nvSpPr>
        <p:spPr/>
        <p:txBody>
          <a:bodyPr/>
          <a:lstStyle/>
          <a:p>
            <a:pPr indent="88900"/>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3200" dirty="0" smtClean="0"/>
              <a:t>Zpracování informačního požadavku</a:t>
            </a:r>
            <a:endParaRPr lang="cs-CZ" dirty="0"/>
          </a:p>
        </p:txBody>
      </p:sp>
      <p:sp>
        <p:nvSpPr>
          <p:cNvPr id="4" name="Content Placeholder 3"/>
          <p:cNvSpPr>
            <a:spLocks noGrp="1"/>
          </p:cNvSpPr>
          <p:nvPr>
            <p:ph idx="1"/>
          </p:nvPr>
        </p:nvSpPr>
        <p:spPr>
          <a:xfrm>
            <a:off x="455613" y="1268761"/>
            <a:ext cx="8234362" cy="4752528"/>
          </a:xfrm>
        </p:spPr>
        <p:txBody>
          <a:bodyPr>
            <a:normAutofit fontScale="85000" lnSpcReduction="20000"/>
          </a:bodyPr>
          <a:lstStyle/>
          <a:p>
            <a:pPr>
              <a:spcBef>
                <a:spcPts val="400"/>
              </a:spcBef>
              <a:spcAft>
                <a:spcPts val="600"/>
              </a:spcAft>
            </a:pPr>
            <a:r>
              <a:rPr lang="cs-CZ" dirty="0" smtClean="0"/>
              <a:t>zadání požadavku</a:t>
            </a:r>
          </a:p>
          <a:p>
            <a:pPr>
              <a:spcBef>
                <a:spcPts val="400"/>
              </a:spcBef>
              <a:spcAft>
                <a:spcPts val="600"/>
              </a:spcAft>
            </a:pPr>
            <a:r>
              <a:rPr lang="cs-CZ" dirty="0" smtClean="0"/>
              <a:t>přípravná rešerše</a:t>
            </a:r>
          </a:p>
          <a:p>
            <a:pPr lvl="1">
              <a:spcBef>
                <a:spcPts val="400"/>
              </a:spcBef>
              <a:spcAft>
                <a:spcPts val="600"/>
              </a:spcAft>
            </a:pPr>
            <a:r>
              <a:rPr lang="cs-CZ" dirty="0" smtClean="0"/>
              <a:t>	dostupnost informací</a:t>
            </a:r>
          </a:p>
          <a:p>
            <a:pPr lvl="1">
              <a:spcBef>
                <a:spcPts val="400"/>
              </a:spcBef>
              <a:spcAft>
                <a:spcPts val="600"/>
              </a:spcAft>
            </a:pPr>
            <a:r>
              <a:rPr lang="cs-CZ" dirty="0" smtClean="0"/>
              <a:t>	časová náročnost a předběžný rozvrh kroků</a:t>
            </a:r>
          </a:p>
          <a:p>
            <a:pPr lvl="1">
              <a:spcBef>
                <a:spcPts val="400"/>
              </a:spcBef>
              <a:spcAft>
                <a:spcPts val="600"/>
              </a:spcAft>
            </a:pPr>
            <a:r>
              <a:rPr lang="cs-CZ" dirty="0" smtClean="0"/>
              <a:t>	zvláštní okolnosti navyšující cenu</a:t>
            </a:r>
          </a:p>
          <a:p>
            <a:pPr>
              <a:spcBef>
                <a:spcPts val="400"/>
              </a:spcBef>
              <a:spcAft>
                <a:spcPts val="600"/>
              </a:spcAft>
            </a:pPr>
            <a:r>
              <a:rPr lang="cs-CZ" dirty="0" smtClean="0"/>
              <a:t>kalkulace přibližné ceny</a:t>
            </a:r>
          </a:p>
          <a:p>
            <a:pPr>
              <a:spcBef>
                <a:spcPts val="400"/>
              </a:spcBef>
              <a:spcAft>
                <a:spcPts val="600"/>
              </a:spcAft>
            </a:pPr>
            <a:r>
              <a:rPr lang="cs-CZ" dirty="0" smtClean="0"/>
              <a:t>odsouhlasení klientem</a:t>
            </a:r>
          </a:p>
          <a:p>
            <a:pPr>
              <a:spcBef>
                <a:spcPts val="400"/>
              </a:spcBef>
              <a:spcAft>
                <a:spcPts val="600"/>
              </a:spcAft>
            </a:pPr>
            <a:r>
              <a:rPr lang="cs-CZ" dirty="0" smtClean="0"/>
              <a:t>kolekce informací</a:t>
            </a:r>
          </a:p>
          <a:p>
            <a:pPr lvl="1">
              <a:spcBef>
                <a:spcPts val="400"/>
              </a:spcBef>
              <a:spcAft>
                <a:spcPts val="600"/>
              </a:spcAft>
            </a:pPr>
            <a:r>
              <a:rPr lang="cs-CZ" dirty="0" smtClean="0"/>
              <a:t>třídění podle zdroje, data a relevance</a:t>
            </a:r>
          </a:p>
          <a:p>
            <a:pPr>
              <a:spcBef>
                <a:spcPts val="400"/>
              </a:spcBef>
              <a:spcAft>
                <a:spcPts val="600"/>
              </a:spcAft>
            </a:pPr>
            <a:r>
              <a:rPr lang="cs-CZ" dirty="0" smtClean="0"/>
              <a:t>analýza a syntéza informací a poznatků</a:t>
            </a:r>
          </a:p>
          <a:p>
            <a:pPr>
              <a:spcBef>
                <a:spcPts val="400"/>
              </a:spcBef>
              <a:spcAft>
                <a:spcPts val="600"/>
              </a:spcAft>
            </a:pPr>
            <a:r>
              <a:rPr lang="cs-CZ" dirty="0" smtClean="0"/>
              <a:t>zpracování výsledného dokumentu</a:t>
            </a:r>
          </a:p>
          <a:p>
            <a:pPr>
              <a:spcBef>
                <a:spcPts val="400"/>
              </a:spcBef>
              <a:spcAft>
                <a:spcPts val="600"/>
              </a:spcAft>
            </a:pPr>
            <a:r>
              <a:rPr lang="cs-CZ" dirty="0" smtClean="0"/>
              <a:t>předání klientovi</a:t>
            </a:r>
          </a:p>
          <a:p>
            <a:pPr>
              <a:spcBef>
                <a:spcPts val="400"/>
              </a:spcBef>
              <a:spcAft>
                <a:spcPts val="600"/>
              </a:spcAft>
            </a:pPr>
            <a:r>
              <a:rPr lang="cs-CZ" dirty="0" smtClean="0"/>
              <a:t>proplacení faktury</a:t>
            </a:r>
          </a:p>
          <a:p>
            <a:pPr>
              <a:spcBef>
                <a:spcPts val="400"/>
              </a:spcBef>
              <a:spcAft>
                <a:spcPts val="600"/>
              </a:spcAft>
              <a:buNone/>
            </a:pP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3200" dirty="0" smtClean="0"/>
              <a:t>Zpracování </a:t>
            </a:r>
            <a:r>
              <a:rPr lang="cs-CZ" sz="3200" dirty="0" err="1" smtClean="0"/>
              <a:t>informa</a:t>
            </a:r>
            <a:r>
              <a:rPr lang="cs-CZ" sz="3200" dirty="0" smtClean="0"/>
              <a:t>-</a:t>
            </a:r>
            <a:br>
              <a:rPr lang="cs-CZ" sz="3200" dirty="0" smtClean="0"/>
            </a:br>
            <a:r>
              <a:rPr lang="cs-CZ" sz="3200" dirty="0" err="1" smtClean="0"/>
              <a:t>čního</a:t>
            </a:r>
            <a:r>
              <a:rPr lang="cs-CZ" sz="3200" dirty="0" smtClean="0"/>
              <a:t> požadavku</a:t>
            </a:r>
            <a:endParaRPr lang="cs-CZ" dirty="0"/>
          </a:p>
        </p:txBody>
      </p:sp>
      <p:pic>
        <p:nvPicPr>
          <p:cNvPr id="4" name="Picture 4"/>
          <p:cNvPicPr>
            <a:picLocks noGrp="1" noChangeAspect="1" noChangeArrowheads="1"/>
          </p:cNvPicPr>
          <p:nvPr>
            <p:ph idx="1"/>
          </p:nvPr>
        </p:nvPicPr>
        <p:blipFill>
          <a:blip r:embed="rId2" cstate="print"/>
          <a:srcRect/>
          <a:stretch>
            <a:fillRect/>
          </a:stretch>
        </p:blipFill>
        <p:spPr bwMode="auto">
          <a:xfrm rot="5400000">
            <a:off x="3829423" y="886223"/>
            <a:ext cx="6048672" cy="46535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Příklad</a:t>
            </a:r>
            <a:endParaRPr lang="cs-CZ" dirty="0"/>
          </a:p>
        </p:txBody>
      </p:sp>
      <p:sp>
        <p:nvSpPr>
          <p:cNvPr id="3" name="Content Placeholder 2"/>
          <p:cNvSpPr>
            <a:spLocks noGrp="1"/>
          </p:cNvSpPr>
          <p:nvPr>
            <p:ph idx="1"/>
          </p:nvPr>
        </p:nvSpPr>
        <p:spPr/>
        <p:txBody>
          <a:bodyPr/>
          <a:lstStyle/>
          <a:p>
            <a:pPr>
              <a:buNone/>
            </a:pPr>
            <a:endParaRPr lang="cs-CZ" dirty="0" smtClean="0"/>
          </a:p>
          <a:p>
            <a:endParaRPr lang="cs-CZ" dirty="0" smtClean="0"/>
          </a:p>
          <a:p>
            <a:endParaRPr lang="cs-CZ" dirty="0" smtClean="0"/>
          </a:p>
          <a:p>
            <a:r>
              <a:rPr lang="cs-CZ" dirty="0" smtClean="0"/>
              <a:t>Chci kontakt na všechny firmy z důlního průmyslu</a:t>
            </a:r>
          </a:p>
          <a:p>
            <a:endParaRPr lang="cs-CZ" dirty="0" smtClean="0"/>
          </a:p>
          <a:p>
            <a:r>
              <a:rPr lang="cs-CZ" dirty="0" smtClean="0"/>
              <a:t>Finanční informace o firmě </a:t>
            </a:r>
            <a:r>
              <a:rPr lang="cs-CZ" dirty="0" err="1" smtClean="0"/>
              <a:t>Symbio</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Dotaz z minulé hodiny</a:t>
            </a:r>
            <a:endParaRPr lang="cs-CZ" dirty="0"/>
          </a:p>
        </p:txBody>
      </p:sp>
      <p:sp>
        <p:nvSpPr>
          <p:cNvPr id="3" name="Content Placeholder 2"/>
          <p:cNvSpPr>
            <a:spLocks noGrp="1"/>
          </p:cNvSpPr>
          <p:nvPr>
            <p:ph idx="1"/>
          </p:nvPr>
        </p:nvSpPr>
        <p:spPr/>
        <p:txBody>
          <a:bodyPr/>
          <a:lstStyle/>
          <a:p>
            <a:r>
              <a:rPr lang="cs-CZ" dirty="0" smtClean="0"/>
              <a:t>Patenty</a:t>
            </a:r>
          </a:p>
          <a:p>
            <a:pPr lvl="1"/>
            <a:r>
              <a:rPr lang="cs-CZ" dirty="0" smtClean="0"/>
              <a:t>Dlouhodobý nehmotný majetek</a:t>
            </a:r>
          </a:p>
          <a:p>
            <a:pPr lvl="1"/>
            <a:r>
              <a:rPr lang="cs-CZ" dirty="0" smtClean="0"/>
              <a:t>Odpisy nastavené podle doby, po kterou mohou patent či </a:t>
            </a:r>
            <a:r>
              <a:rPr lang="cs-CZ" smtClean="0"/>
              <a:t>licence využívat</a:t>
            </a:r>
            <a:endParaRPr lang="cs-CZ"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Referenční interview</a:t>
            </a:r>
            <a:endParaRPr lang="cs-CZ" dirty="0"/>
          </a:p>
        </p:txBody>
      </p:sp>
      <p:sp>
        <p:nvSpPr>
          <p:cNvPr id="3" name="Content Placeholder 2"/>
          <p:cNvSpPr>
            <a:spLocks noGrp="1"/>
          </p:cNvSpPr>
          <p:nvPr>
            <p:ph idx="1"/>
          </p:nvPr>
        </p:nvSpPr>
        <p:spPr>
          <a:xfrm>
            <a:off x="455613" y="1323667"/>
            <a:ext cx="8234362" cy="4519613"/>
          </a:xfrm>
        </p:spPr>
        <p:txBody>
          <a:bodyPr/>
          <a:lstStyle/>
          <a:p>
            <a:pPr>
              <a:lnSpc>
                <a:spcPct val="80000"/>
              </a:lnSpc>
            </a:pPr>
            <a:r>
              <a:rPr lang="cs-CZ" dirty="0" smtClean="0"/>
              <a:t>zadání požadavku - referenční interview</a:t>
            </a:r>
          </a:p>
          <a:p>
            <a:pPr lvl="1">
              <a:lnSpc>
                <a:spcPct val="80000"/>
              </a:lnSpc>
            </a:pPr>
            <a:r>
              <a:rPr lang="cs-CZ" dirty="0" smtClean="0"/>
              <a:t>poučený klient – zná postupy, možnosti vstupů a výstupů, umí zpracovat svoji informační potřebu</a:t>
            </a:r>
          </a:p>
          <a:p>
            <a:pPr lvl="1">
              <a:lnSpc>
                <a:spcPct val="80000"/>
              </a:lnSpc>
            </a:pPr>
            <a:r>
              <a:rPr lang="cs-CZ" dirty="0" smtClean="0"/>
              <a:t>nový / nezkušený klient</a:t>
            </a:r>
          </a:p>
          <a:p>
            <a:pPr>
              <a:lnSpc>
                <a:spcPct val="80000"/>
              </a:lnSpc>
            </a:pPr>
            <a:endParaRPr lang="cs-CZ" dirty="0" smtClean="0"/>
          </a:p>
          <a:p>
            <a:pPr>
              <a:lnSpc>
                <a:spcPct val="80000"/>
              </a:lnSpc>
            </a:pPr>
            <a:r>
              <a:rPr lang="cs-CZ" dirty="0" smtClean="0"/>
              <a:t>často se v důsledku referenčního interview výrazně mění zadání</a:t>
            </a:r>
          </a:p>
          <a:p>
            <a:pPr lvl="1">
              <a:lnSpc>
                <a:spcPct val="80000"/>
              </a:lnSpc>
            </a:pPr>
            <a:r>
              <a:rPr lang="cs-CZ" dirty="0" smtClean="0"/>
              <a:t>klient neumí formulovat potřebu</a:t>
            </a:r>
          </a:p>
          <a:p>
            <a:pPr lvl="1">
              <a:lnSpc>
                <a:spcPct val="80000"/>
              </a:lnSpc>
            </a:pPr>
            <a:r>
              <a:rPr lang="cs-CZ" dirty="0" smtClean="0"/>
              <a:t>klient si neuvědomuje svoji potřebu</a:t>
            </a:r>
          </a:p>
          <a:p>
            <a:pPr>
              <a:lnSpc>
                <a:spcPct val="80000"/>
              </a:lnSpc>
              <a:buNone/>
            </a:pPr>
            <a:r>
              <a:rPr lang="cs-CZ" dirty="0" smtClean="0"/>
              <a:t>	</a:t>
            </a:r>
          </a:p>
          <a:p>
            <a:pPr>
              <a:lnSpc>
                <a:spcPct val="80000"/>
              </a:lnSpc>
            </a:pPr>
            <a:r>
              <a:rPr lang="cs-CZ" dirty="0" smtClean="0"/>
              <a:t>- formulář</a:t>
            </a:r>
          </a:p>
          <a:p>
            <a:pPr>
              <a:lnSpc>
                <a:spcPct val="80000"/>
              </a:lnSpc>
            </a:pPr>
            <a:r>
              <a:rPr lang="cs-CZ" dirty="0" smtClean="0"/>
              <a:t>- rozhovor</a:t>
            </a:r>
          </a:p>
          <a:p>
            <a:pPr lvl="1">
              <a:lnSpc>
                <a:spcPct val="80000"/>
              </a:lnSpc>
            </a:pPr>
            <a:r>
              <a:rPr lang="cs-CZ" dirty="0" smtClean="0"/>
              <a:t>nejlépe osobní setkání</a:t>
            </a:r>
          </a:p>
          <a:p>
            <a:pPr lvl="1">
              <a:lnSpc>
                <a:spcPct val="80000"/>
              </a:lnSpc>
            </a:pPr>
            <a:r>
              <a:rPr lang="cs-CZ" dirty="0" smtClean="0"/>
              <a:t>někdy stačí i telefon</a:t>
            </a:r>
          </a:p>
          <a:p>
            <a:pPr lvl="1">
              <a:lnSpc>
                <a:spcPct val="80000"/>
              </a:lnSpc>
            </a:pPr>
            <a:r>
              <a:rPr lang="cs-CZ" dirty="0" smtClean="0"/>
              <a:t>nejhorší mail - pomalá/žádná zpětná vazba</a:t>
            </a:r>
          </a:p>
          <a:p>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Cíle RI</a:t>
            </a:r>
            <a:endParaRPr lang="cs-CZ" dirty="0"/>
          </a:p>
        </p:txBody>
      </p:sp>
      <p:sp>
        <p:nvSpPr>
          <p:cNvPr id="3" name="Content Placeholder 2"/>
          <p:cNvSpPr>
            <a:spLocks noGrp="1"/>
          </p:cNvSpPr>
          <p:nvPr>
            <p:ph idx="1"/>
          </p:nvPr>
        </p:nvSpPr>
        <p:spPr/>
        <p:txBody>
          <a:bodyPr/>
          <a:lstStyle/>
          <a:p>
            <a:r>
              <a:rPr lang="cs-CZ" dirty="0" smtClean="0"/>
              <a:t>porozumění problému a literatuře – téma</a:t>
            </a:r>
          </a:p>
          <a:p>
            <a:r>
              <a:rPr lang="cs-CZ" dirty="0" smtClean="0"/>
              <a:t>zjistit, co má již uživatel zjištěno/hotovo (pokud něco)</a:t>
            </a:r>
          </a:p>
          <a:p>
            <a:r>
              <a:rPr lang="cs-CZ" dirty="0" smtClean="0"/>
              <a:t>zjistit klíčové pojmy a synonyma</a:t>
            </a:r>
          </a:p>
          <a:p>
            <a:r>
              <a:rPr lang="cs-CZ" dirty="0" smtClean="0"/>
              <a:t>formální zpřesnění - limity/omezení (chronolog. omezení, druh dokumentů apod.) a úroveň – odborná či populár. </a:t>
            </a:r>
          </a:p>
          <a:p>
            <a:r>
              <a:rPr lang="cs-CZ" dirty="0" smtClean="0"/>
              <a:t>cíle rešerše – kolik, datum odevzdání</a:t>
            </a:r>
          </a:p>
          <a:p>
            <a:r>
              <a:rPr lang="cs-CZ" dirty="0" smtClean="0"/>
              <a:t>obecně - příprava strategie – výběr zdrojů (web, databáze, katalog)</a:t>
            </a: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Náležitosti RI</a:t>
            </a:r>
            <a:endParaRPr lang="cs-CZ" dirty="0"/>
          </a:p>
        </p:txBody>
      </p:sp>
      <p:sp>
        <p:nvSpPr>
          <p:cNvPr id="3" name="Content Placeholder 2"/>
          <p:cNvSpPr>
            <a:spLocks noGrp="1"/>
          </p:cNvSpPr>
          <p:nvPr>
            <p:ph idx="1"/>
          </p:nvPr>
        </p:nvSpPr>
        <p:spPr/>
        <p:txBody>
          <a:bodyPr>
            <a:normAutofit fontScale="85000" lnSpcReduction="10000"/>
          </a:bodyPr>
          <a:lstStyle/>
          <a:p>
            <a:pPr>
              <a:lnSpc>
                <a:spcPct val="120000"/>
              </a:lnSpc>
              <a:spcBef>
                <a:spcPct val="0"/>
              </a:spcBef>
              <a:spcAft>
                <a:spcPts val="600"/>
              </a:spcAft>
              <a:buNone/>
            </a:pPr>
            <a:r>
              <a:rPr lang="cs-CZ" dirty="0" smtClean="0"/>
              <a:t>Formulář</a:t>
            </a:r>
          </a:p>
          <a:p>
            <a:pPr>
              <a:lnSpc>
                <a:spcPct val="120000"/>
              </a:lnSpc>
              <a:spcBef>
                <a:spcPct val="0"/>
              </a:spcBef>
              <a:spcAft>
                <a:spcPts val="600"/>
              </a:spcAft>
            </a:pPr>
            <a:r>
              <a:rPr lang="cs-CZ" dirty="0" err="1" smtClean="0"/>
              <a:t>deadline</a:t>
            </a:r>
            <a:r>
              <a:rPr lang="cs-CZ" dirty="0" smtClean="0"/>
              <a:t> - dobré kriterium pro řazení důležitosti požadavků</a:t>
            </a:r>
          </a:p>
          <a:p>
            <a:pPr>
              <a:lnSpc>
                <a:spcPct val="120000"/>
              </a:lnSpc>
              <a:spcBef>
                <a:spcPct val="0"/>
              </a:spcBef>
              <a:spcAft>
                <a:spcPts val="600"/>
              </a:spcAft>
            </a:pPr>
            <a:r>
              <a:rPr lang="cs-CZ" dirty="0" smtClean="0"/>
              <a:t>slovní formulace žádosti</a:t>
            </a:r>
          </a:p>
          <a:p>
            <a:pPr>
              <a:lnSpc>
                <a:spcPct val="120000"/>
              </a:lnSpc>
              <a:spcBef>
                <a:spcPct val="0"/>
              </a:spcBef>
              <a:spcAft>
                <a:spcPts val="600"/>
              </a:spcAft>
            </a:pPr>
            <a:r>
              <a:rPr lang="cs-CZ" dirty="0" smtClean="0"/>
              <a:t>rozsah / časový horizont</a:t>
            </a:r>
          </a:p>
          <a:p>
            <a:pPr>
              <a:lnSpc>
                <a:spcPct val="120000"/>
              </a:lnSpc>
              <a:spcBef>
                <a:spcPct val="0"/>
              </a:spcBef>
              <a:spcAft>
                <a:spcPts val="600"/>
              </a:spcAft>
            </a:pPr>
            <a:r>
              <a:rPr lang="cs-CZ" dirty="0" smtClean="0"/>
              <a:t>vymezení oblasti / odvětví - např. </a:t>
            </a:r>
            <a:r>
              <a:rPr lang="cs-CZ" dirty="0" err="1" smtClean="0"/>
              <a:t>automotive</a:t>
            </a:r>
            <a:r>
              <a:rPr lang="cs-CZ" dirty="0" smtClean="0"/>
              <a:t>, </a:t>
            </a:r>
            <a:r>
              <a:rPr lang="cs-CZ" dirty="0" err="1" smtClean="0"/>
              <a:t>pharma</a:t>
            </a:r>
            <a:r>
              <a:rPr lang="cs-CZ" dirty="0" smtClean="0"/>
              <a:t>, ...</a:t>
            </a:r>
          </a:p>
          <a:p>
            <a:pPr>
              <a:lnSpc>
                <a:spcPct val="120000"/>
              </a:lnSpc>
              <a:spcBef>
                <a:spcPct val="0"/>
              </a:spcBef>
              <a:spcAft>
                <a:spcPts val="600"/>
              </a:spcAft>
            </a:pPr>
            <a:r>
              <a:rPr lang="cs-CZ" dirty="0" smtClean="0"/>
              <a:t>typ požadavku - </a:t>
            </a:r>
            <a:r>
              <a:rPr lang="cs-CZ" dirty="0" err="1" smtClean="0"/>
              <a:t>press</a:t>
            </a:r>
            <a:r>
              <a:rPr lang="cs-CZ" dirty="0" smtClean="0"/>
              <a:t> </a:t>
            </a:r>
            <a:r>
              <a:rPr lang="cs-CZ" dirty="0" err="1" smtClean="0"/>
              <a:t>search</a:t>
            </a:r>
            <a:r>
              <a:rPr lang="cs-CZ" dirty="0" smtClean="0"/>
              <a:t>, profile, </a:t>
            </a:r>
            <a:r>
              <a:rPr lang="cs-CZ" dirty="0" err="1" smtClean="0"/>
              <a:t>industry</a:t>
            </a:r>
            <a:r>
              <a:rPr lang="cs-CZ" dirty="0" smtClean="0"/>
              <a:t> </a:t>
            </a:r>
            <a:r>
              <a:rPr lang="cs-CZ" dirty="0" err="1" smtClean="0"/>
              <a:t>analyses</a:t>
            </a:r>
            <a:r>
              <a:rPr lang="cs-CZ" dirty="0" smtClean="0"/>
              <a:t>, ...</a:t>
            </a:r>
          </a:p>
          <a:p>
            <a:pPr>
              <a:lnSpc>
                <a:spcPct val="120000"/>
              </a:lnSpc>
              <a:spcBef>
                <a:spcPct val="0"/>
              </a:spcBef>
              <a:spcAft>
                <a:spcPts val="600"/>
              </a:spcAft>
            </a:pPr>
            <a:r>
              <a:rPr lang="cs-CZ" dirty="0" smtClean="0"/>
              <a:t>komu je výsledek určen - pro upřesnění rozsahu, hloubky zpracování</a:t>
            </a:r>
          </a:p>
          <a:p>
            <a:pPr>
              <a:lnSpc>
                <a:spcPct val="120000"/>
              </a:lnSpc>
              <a:spcBef>
                <a:spcPct val="0"/>
              </a:spcBef>
              <a:spcAft>
                <a:spcPts val="600"/>
              </a:spcAft>
            </a:pPr>
            <a:r>
              <a:rPr lang="cs-CZ" dirty="0" smtClean="0"/>
              <a:t>pokud možno ještě jedna formulace zadání, tentokrát jinými slovy, rozsáhleji</a:t>
            </a:r>
          </a:p>
          <a:p>
            <a:pPr>
              <a:lnSpc>
                <a:spcPct val="120000"/>
              </a:lnSpc>
              <a:spcBef>
                <a:spcPct val="0"/>
              </a:spcBef>
              <a:spcAft>
                <a:spcPts val="600"/>
              </a:spcAft>
            </a:pPr>
            <a:r>
              <a:rPr lang="cs-CZ" dirty="0" smtClean="0"/>
              <a:t>doplňující informace - jazyk, dodání primárních dokumentů, formát výsledků,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Forma RI</a:t>
            </a:r>
            <a:endParaRPr lang="cs-CZ" dirty="0"/>
          </a:p>
        </p:txBody>
      </p:sp>
      <p:sp>
        <p:nvSpPr>
          <p:cNvPr id="3" name="Content Placeholder 2"/>
          <p:cNvSpPr>
            <a:spLocks noGrp="1"/>
          </p:cNvSpPr>
          <p:nvPr>
            <p:ph idx="1"/>
          </p:nvPr>
        </p:nvSpPr>
        <p:spPr/>
        <p:txBody>
          <a:bodyPr>
            <a:normAutofit fontScale="92500" lnSpcReduction="10000"/>
          </a:bodyPr>
          <a:lstStyle/>
          <a:p>
            <a:pPr>
              <a:spcAft>
                <a:spcPts val="600"/>
              </a:spcAft>
              <a:buNone/>
            </a:pPr>
            <a:r>
              <a:rPr lang="cs-CZ" dirty="0" smtClean="0"/>
              <a:t>Rozhovor</a:t>
            </a:r>
          </a:p>
          <a:p>
            <a:pPr>
              <a:spcAft>
                <a:spcPts val="600"/>
              </a:spcAft>
            </a:pPr>
            <a:r>
              <a:rPr lang="cs-CZ" dirty="0" smtClean="0"/>
              <a:t>maximální pozornost a soustředění obou stran</a:t>
            </a:r>
          </a:p>
          <a:p>
            <a:pPr>
              <a:spcAft>
                <a:spcPts val="600"/>
              </a:spcAft>
            </a:pPr>
            <a:r>
              <a:rPr lang="cs-CZ" dirty="0" smtClean="0"/>
              <a:t>vše si poznamenávat</a:t>
            </a:r>
          </a:p>
          <a:p>
            <a:pPr>
              <a:spcAft>
                <a:spcPts val="600"/>
              </a:spcAft>
            </a:pPr>
            <a:r>
              <a:rPr lang="cs-CZ" dirty="0" smtClean="0"/>
              <a:t>je dobré znát souvislosti dotazu a použití výsledků rešerše - pomůže to odhalit hlubší zájem o problematiku</a:t>
            </a:r>
          </a:p>
          <a:p>
            <a:pPr>
              <a:spcAft>
                <a:spcPts val="600"/>
              </a:spcAft>
            </a:pPr>
            <a:r>
              <a:rPr lang="cs-CZ" dirty="0" smtClean="0"/>
              <a:t>pokládat otevřené otázky - klient by neměl odpovídat ANO / NE</a:t>
            </a:r>
          </a:p>
          <a:p>
            <a:pPr>
              <a:spcAft>
                <a:spcPts val="600"/>
              </a:spcAft>
            </a:pPr>
            <a:r>
              <a:rPr lang="cs-CZ" dirty="0" smtClean="0"/>
              <a:t>je vhodné obsah projektu polopatisticky interpretovat - jestli jsme opravdu pochopili zadání</a:t>
            </a:r>
          </a:p>
          <a:p>
            <a:pPr>
              <a:spcAft>
                <a:spcPts val="600"/>
              </a:spcAft>
            </a:pPr>
            <a:r>
              <a:rPr lang="cs-CZ" dirty="0" smtClean="0"/>
              <a:t>spolu s klientem ještě jednou formulovat dotaz jinými slovy</a:t>
            </a:r>
          </a:p>
          <a:p>
            <a:pPr>
              <a:spcAft>
                <a:spcPts val="600"/>
              </a:spcAft>
            </a:pPr>
            <a:r>
              <a:rPr lang="cs-CZ" dirty="0" smtClean="0"/>
              <a:t>nabídnout další přidanou hodnotu - hlubší analýzu, informace o širších souvislostech,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Úspěch RI</a:t>
            </a:r>
            <a:endParaRPr lang="cs-CZ" dirty="0"/>
          </a:p>
        </p:txBody>
      </p:sp>
      <p:sp>
        <p:nvSpPr>
          <p:cNvPr id="3" name="Content Placeholder 2"/>
          <p:cNvSpPr>
            <a:spLocks noGrp="1"/>
          </p:cNvSpPr>
          <p:nvPr>
            <p:ph idx="1"/>
          </p:nvPr>
        </p:nvSpPr>
        <p:spPr/>
        <p:txBody>
          <a:bodyPr/>
          <a:lstStyle/>
          <a:p>
            <a:pPr>
              <a:lnSpc>
                <a:spcPct val="150000"/>
              </a:lnSpc>
              <a:spcAft>
                <a:spcPts val="600"/>
              </a:spcAft>
            </a:pPr>
            <a:r>
              <a:rPr lang="cs-CZ" dirty="0" smtClean="0"/>
              <a:t>snažit se předcházet nedorozuměním</a:t>
            </a:r>
          </a:p>
          <a:p>
            <a:pPr>
              <a:lnSpc>
                <a:spcPct val="150000"/>
              </a:lnSpc>
              <a:spcAft>
                <a:spcPts val="600"/>
              </a:spcAft>
            </a:pPr>
            <a:r>
              <a:rPr lang="cs-CZ" dirty="0" smtClean="0"/>
              <a:t>dostatek času na ověření požadavku a projití celého interview</a:t>
            </a:r>
          </a:p>
          <a:p>
            <a:pPr>
              <a:lnSpc>
                <a:spcPct val="150000"/>
              </a:lnSpc>
              <a:spcAft>
                <a:spcPts val="600"/>
              </a:spcAft>
            </a:pPr>
            <a:r>
              <a:rPr lang="cs-CZ" dirty="0" smtClean="0"/>
              <a:t>není vhodné, když zadavatelem požadavku není přímo koncový uživatel (ale např. sekretářka)</a:t>
            </a:r>
          </a:p>
          <a:p>
            <a:pPr>
              <a:lnSpc>
                <a:spcPct val="150000"/>
              </a:lnSpc>
              <a:spcAft>
                <a:spcPts val="600"/>
              </a:spcAft>
            </a:pPr>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Příklad</a:t>
            </a:r>
            <a:endParaRPr lang="cs-CZ" dirty="0"/>
          </a:p>
        </p:txBody>
      </p:sp>
      <p:sp>
        <p:nvSpPr>
          <p:cNvPr id="3" name="Content Placeholder 2"/>
          <p:cNvSpPr>
            <a:spLocks noGrp="1"/>
          </p:cNvSpPr>
          <p:nvPr>
            <p:ph idx="1"/>
          </p:nvPr>
        </p:nvSpPr>
        <p:spPr/>
        <p:txBody>
          <a:bodyPr/>
          <a:lstStyle/>
          <a:p>
            <a:r>
              <a:rPr lang="cs-CZ" dirty="0" smtClean="0"/>
              <a:t>Potřebuju 200 adres firem vyrábějících krmné směsi pro domácí zvířata.</a:t>
            </a:r>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err="1" smtClean="0"/>
              <a:t>research</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Přístup k informacím</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Problém triády – nalezení vyváženého kompromisu </a:t>
            </a:r>
            <a:r>
              <a:rPr lang="cs-CZ" smtClean="0"/>
              <a:t>mezi </a:t>
            </a:r>
            <a:r>
              <a:rPr lang="cs-CZ" smtClean="0"/>
              <a:t>cenou, </a:t>
            </a:r>
            <a:r>
              <a:rPr lang="cs-CZ" dirty="0" smtClean="0"/>
              <a:t>kvalitou a rychlostí</a:t>
            </a:r>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r>
              <a:rPr lang="cs-CZ" dirty="0" smtClean="0"/>
              <a:t>Vždy lze splnit jen dva požadavky!</a:t>
            </a:r>
          </a:p>
          <a:p>
            <a:pPr>
              <a:buNone/>
            </a:pPr>
            <a:endParaRPr lang="cs-CZ" dirty="0"/>
          </a:p>
        </p:txBody>
      </p:sp>
      <p:sp>
        <p:nvSpPr>
          <p:cNvPr id="4" name="Rovnoramenný trojúhelník 3"/>
          <p:cNvSpPr/>
          <p:nvPr/>
        </p:nvSpPr>
        <p:spPr>
          <a:xfrm rot="1526542">
            <a:off x="2978471" y="2267525"/>
            <a:ext cx="3168352" cy="2347863"/>
          </a:xfrm>
          <a:prstGeom prst="triangle">
            <a:avLst>
              <a:gd name="adj" fmla="val 5115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louk 4"/>
          <p:cNvSpPr/>
          <p:nvPr/>
        </p:nvSpPr>
        <p:spPr>
          <a:xfrm rot="4614064">
            <a:off x="2149834" y="2848020"/>
            <a:ext cx="1807969" cy="1172357"/>
          </a:xfrm>
          <a:prstGeom prst="arc">
            <a:avLst>
              <a:gd name="adj1" fmla="val 16170605"/>
              <a:gd name="adj2" fmla="val 20764353"/>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6" name="Oblouk 5"/>
          <p:cNvSpPr/>
          <p:nvPr/>
        </p:nvSpPr>
        <p:spPr>
          <a:xfrm rot="11538525">
            <a:off x="4460156" y="2168076"/>
            <a:ext cx="1807969" cy="1172357"/>
          </a:xfrm>
          <a:prstGeom prst="arc">
            <a:avLst>
              <a:gd name="adj1" fmla="val 16170605"/>
              <a:gd name="adj2" fmla="val 20764353"/>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7" name="Oblouk 6"/>
          <p:cNvSpPr/>
          <p:nvPr/>
        </p:nvSpPr>
        <p:spPr>
          <a:xfrm rot="18021037">
            <a:off x="4198585" y="4351153"/>
            <a:ext cx="1807969" cy="1172357"/>
          </a:xfrm>
          <a:prstGeom prst="arc">
            <a:avLst>
              <a:gd name="adj1" fmla="val 16170605"/>
              <a:gd name="adj2" fmla="val 20764353"/>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8" name="TextovéPole 7"/>
          <p:cNvSpPr txBox="1"/>
          <p:nvPr/>
        </p:nvSpPr>
        <p:spPr>
          <a:xfrm>
            <a:off x="1619672" y="3429000"/>
            <a:ext cx="889987" cy="369332"/>
          </a:xfrm>
          <a:prstGeom prst="rect">
            <a:avLst/>
          </a:prstGeom>
          <a:noFill/>
        </p:spPr>
        <p:txBody>
          <a:bodyPr wrap="none" rtlCol="0">
            <a:spAutoFit/>
          </a:bodyPr>
          <a:lstStyle/>
          <a:p>
            <a:r>
              <a:rPr lang="cs-CZ" dirty="0" smtClean="0"/>
              <a:t>Rychle</a:t>
            </a:r>
            <a:endParaRPr lang="cs-CZ" dirty="0"/>
          </a:p>
        </p:txBody>
      </p:sp>
      <p:sp>
        <p:nvSpPr>
          <p:cNvPr id="9" name="TextovéPole 8"/>
          <p:cNvSpPr txBox="1"/>
          <p:nvPr/>
        </p:nvSpPr>
        <p:spPr>
          <a:xfrm>
            <a:off x="5292080" y="2420888"/>
            <a:ext cx="1728192" cy="553998"/>
          </a:xfrm>
          <a:prstGeom prst="rect">
            <a:avLst/>
          </a:prstGeom>
          <a:noFill/>
        </p:spPr>
        <p:txBody>
          <a:bodyPr wrap="square" rtlCol="0">
            <a:spAutoFit/>
          </a:bodyPr>
          <a:lstStyle/>
          <a:p>
            <a:r>
              <a:rPr lang="cs-CZ" dirty="0" smtClean="0"/>
              <a:t>Kvalitně</a:t>
            </a:r>
          </a:p>
          <a:p>
            <a:r>
              <a:rPr lang="cs-CZ" sz="1200" dirty="0" smtClean="0"/>
              <a:t>(přesně a spolehlivě)</a:t>
            </a:r>
            <a:endParaRPr lang="cs-CZ" sz="1200" dirty="0"/>
          </a:p>
        </p:txBody>
      </p:sp>
      <p:sp>
        <p:nvSpPr>
          <p:cNvPr id="10" name="TextovéPole 9"/>
          <p:cNvSpPr txBox="1"/>
          <p:nvPr/>
        </p:nvSpPr>
        <p:spPr>
          <a:xfrm>
            <a:off x="5508104" y="4797152"/>
            <a:ext cx="1368152" cy="369332"/>
          </a:xfrm>
          <a:prstGeom prst="rect">
            <a:avLst/>
          </a:prstGeom>
          <a:noFill/>
        </p:spPr>
        <p:txBody>
          <a:bodyPr wrap="square" rtlCol="0">
            <a:spAutoFit/>
          </a:bodyPr>
          <a:lstStyle/>
          <a:p>
            <a:r>
              <a:rPr lang="cs-CZ" dirty="0" smtClean="0"/>
              <a:t>Lacino</a:t>
            </a:r>
            <a:endParaRPr lang="cs-CZ" dirty="0"/>
          </a:p>
        </p:txBody>
      </p:sp>
      <p:sp>
        <p:nvSpPr>
          <p:cNvPr id="11" name="Popisek se šipkou doprava 10"/>
          <p:cNvSpPr/>
          <p:nvPr/>
        </p:nvSpPr>
        <p:spPr>
          <a:xfrm rot="17812992">
            <a:off x="3512036" y="4062858"/>
            <a:ext cx="487536" cy="1108547"/>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cs-CZ" sz="1050" dirty="0" smtClean="0"/>
              <a:t>Není kvalitně</a:t>
            </a:r>
            <a:endParaRPr lang="cs-CZ" sz="1050" dirty="0"/>
          </a:p>
        </p:txBody>
      </p:sp>
      <p:sp>
        <p:nvSpPr>
          <p:cNvPr id="12" name="Popisek se šipkou doprava 11"/>
          <p:cNvSpPr/>
          <p:nvPr/>
        </p:nvSpPr>
        <p:spPr>
          <a:xfrm rot="3727234">
            <a:off x="3534008" y="2276042"/>
            <a:ext cx="487536" cy="1108547"/>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cs-CZ" sz="1050" dirty="0" smtClean="0"/>
              <a:t>Není levně</a:t>
            </a:r>
            <a:endParaRPr lang="cs-CZ" sz="1050" dirty="0"/>
          </a:p>
        </p:txBody>
      </p:sp>
      <p:sp>
        <p:nvSpPr>
          <p:cNvPr id="13" name="Popisek se šipkou doprava 12"/>
          <p:cNvSpPr/>
          <p:nvPr/>
        </p:nvSpPr>
        <p:spPr>
          <a:xfrm rot="10522211">
            <a:off x="5336025" y="3158836"/>
            <a:ext cx="487536" cy="1108547"/>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cs-CZ" sz="1050" dirty="0" smtClean="0"/>
              <a:t>Není rychle</a:t>
            </a:r>
            <a:endParaRPr lang="cs-CZ" sz="1050" dirty="0"/>
          </a:p>
        </p:txBody>
      </p:sp>
      <p:sp>
        <p:nvSpPr>
          <p:cNvPr id="15" name="TextovéPole 14"/>
          <p:cNvSpPr txBox="1"/>
          <p:nvPr/>
        </p:nvSpPr>
        <p:spPr>
          <a:xfrm>
            <a:off x="4067944" y="3140968"/>
            <a:ext cx="720080" cy="1015663"/>
          </a:xfrm>
          <a:prstGeom prst="rect">
            <a:avLst/>
          </a:prstGeom>
          <a:noFill/>
        </p:spPr>
        <p:txBody>
          <a:bodyPr wrap="square" rtlCol="0">
            <a:spAutoFit/>
          </a:bodyPr>
          <a:lstStyle/>
          <a:p>
            <a:r>
              <a:rPr lang="cs-CZ" sz="6000" dirty="0" smtClean="0"/>
              <a:t>?</a:t>
            </a:r>
            <a:endParaRPr lang="cs-CZ" sz="6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Způsoby získávání informací</a:t>
            </a:r>
            <a:endParaRPr lang="cs-CZ" dirty="0"/>
          </a:p>
        </p:txBody>
      </p:sp>
      <p:sp>
        <p:nvSpPr>
          <p:cNvPr id="3" name="Zástupný symbol pro obsah 2"/>
          <p:cNvSpPr>
            <a:spLocks noGrp="1"/>
          </p:cNvSpPr>
          <p:nvPr>
            <p:ph idx="1"/>
          </p:nvPr>
        </p:nvSpPr>
        <p:spPr/>
        <p:txBody>
          <a:bodyPr/>
          <a:lstStyle/>
          <a:p>
            <a:r>
              <a:rPr lang="cs-CZ" dirty="0" smtClean="0"/>
              <a:t>Analýza problému</a:t>
            </a:r>
          </a:p>
          <a:p>
            <a:pPr lvl="1"/>
            <a:r>
              <a:rPr lang="cs-CZ" dirty="0" smtClean="0"/>
              <a:t>Posouzení potřeby informace – skutečně to potřebujeme vědět?</a:t>
            </a:r>
          </a:p>
          <a:p>
            <a:pPr lvl="1"/>
            <a:r>
              <a:rPr lang="cs-CZ" dirty="0" smtClean="0"/>
              <a:t>Identifikace průvodních znaků zkoumaného jevu – symptomy problému</a:t>
            </a:r>
          </a:p>
          <a:p>
            <a:r>
              <a:rPr lang="cs-CZ" dirty="0" smtClean="0"/>
              <a:t>Získání informace</a:t>
            </a:r>
          </a:p>
          <a:p>
            <a:pPr lvl="1"/>
            <a:r>
              <a:rPr lang="cs-CZ" dirty="0" smtClean="0"/>
              <a:t>Informace, které se nezjistí ve zdrojích, které jsou běžně dostupné, je nutno hledat ve zdrojích jiných, většinou běžnou cestou nedostupných</a:t>
            </a:r>
          </a:p>
          <a:p>
            <a:pPr lvl="1"/>
            <a:r>
              <a:rPr lang="cs-CZ" dirty="0" smtClean="0"/>
              <a:t>Doporučený postup:</a:t>
            </a:r>
          </a:p>
          <a:p>
            <a:pPr lvl="3"/>
            <a:r>
              <a:rPr lang="cs-CZ" dirty="0" smtClean="0"/>
              <a:t>Analýza možných zdrojů</a:t>
            </a:r>
          </a:p>
          <a:p>
            <a:pPr lvl="3"/>
            <a:r>
              <a:rPr lang="cs-CZ" dirty="0" smtClean="0"/>
              <a:t>Analýza možných metod a způsobů získání informací</a:t>
            </a:r>
          </a:p>
          <a:p>
            <a:pPr lvl="3"/>
            <a:r>
              <a:rPr lang="cs-CZ" dirty="0" smtClean="0"/>
              <a:t>Vytvoření podmínek pro úspěšné získání informací</a:t>
            </a:r>
          </a:p>
          <a:p>
            <a:pPr lvl="3"/>
            <a:r>
              <a:rPr lang="cs-CZ" dirty="0" smtClean="0"/>
              <a:t>Vlastní získání informací</a:t>
            </a:r>
          </a:p>
          <a:p>
            <a:pPr lvl="3"/>
            <a:endParaRPr lang="cs-CZ" dirty="0" smtClean="0"/>
          </a:p>
          <a:p>
            <a:pPr lvl="1"/>
            <a:endParaRPr lang="cs-C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Získání informace</a:t>
            </a:r>
            <a:br>
              <a:rPr lang="cs-CZ" dirty="0" smtClean="0"/>
            </a:br>
            <a:endParaRPr lang="cs-CZ" dirty="0"/>
          </a:p>
        </p:txBody>
      </p:sp>
      <p:sp>
        <p:nvSpPr>
          <p:cNvPr id="3" name="Zástupný symbol pro obsah 2"/>
          <p:cNvSpPr>
            <a:spLocks noGrp="1"/>
          </p:cNvSpPr>
          <p:nvPr>
            <p:ph idx="1"/>
          </p:nvPr>
        </p:nvSpPr>
        <p:spPr/>
        <p:txBody>
          <a:bodyPr/>
          <a:lstStyle/>
          <a:p>
            <a:r>
              <a:rPr lang="cs-CZ" dirty="0" smtClean="0"/>
              <a:t>Analýza možných metod a způsobů získání informací</a:t>
            </a:r>
          </a:p>
          <a:p>
            <a:pPr lvl="1"/>
            <a:r>
              <a:rPr lang="cs-CZ" dirty="0" smtClean="0"/>
              <a:t>Nepřímé vs. podmíněné sledování – všeobecné X sledování určité oblasti</a:t>
            </a:r>
          </a:p>
          <a:p>
            <a:pPr lvl="1"/>
            <a:r>
              <a:rPr lang="cs-CZ" dirty="0" smtClean="0"/>
              <a:t>Formální vs. neformální výzkum – podle plánu X bez struktury</a:t>
            </a:r>
          </a:p>
          <a:p>
            <a:r>
              <a:rPr lang="cs-CZ" dirty="0" smtClean="0"/>
              <a:t>Analýza získaných informací</a:t>
            </a:r>
          </a:p>
          <a:p>
            <a:pPr lvl="1"/>
            <a:r>
              <a:rPr lang="cs-CZ" dirty="0" smtClean="0"/>
              <a:t>Informace může být:</a:t>
            </a:r>
          </a:p>
          <a:p>
            <a:pPr lvl="3"/>
            <a:r>
              <a:rPr lang="cs-CZ" dirty="0" smtClean="0"/>
              <a:t>Zastaralá</a:t>
            </a:r>
          </a:p>
          <a:p>
            <a:pPr lvl="3"/>
            <a:r>
              <a:rPr lang="cs-CZ" dirty="0" smtClean="0"/>
              <a:t>Nepravdivá a považovaná za pravdivou – bez vlastního výzkumu nezjistíme</a:t>
            </a:r>
          </a:p>
          <a:p>
            <a:pPr lvl="3"/>
            <a:r>
              <a:rPr lang="cs-CZ" dirty="0" smtClean="0"/>
              <a:t>Nesprávná manipulace s informací – zkreslena při přenosu, chybně vyhodnocena, …</a:t>
            </a:r>
          </a:p>
          <a:p>
            <a:pPr lvl="3"/>
            <a:r>
              <a:rPr lang="cs-CZ" dirty="0" smtClean="0"/>
              <a:t>Chybná informace je vytvořena záměrně – účel zmást konkurenci</a:t>
            </a:r>
          </a:p>
          <a:p>
            <a:pPr lvl="3"/>
            <a:endParaRPr lang="cs-CZ" dirty="0" smtClean="0"/>
          </a:p>
          <a:p>
            <a:pPr lvl="1"/>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Cvičení</a:t>
            </a:r>
            <a:endParaRPr lang="cs-CZ" dirty="0"/>
          </a:p>
        </p:txBody>
      </p:sp>
      <p:sp>
        <p:nvSpPr>
          <p:cNvPr id="3" name="Content Placeholder 2"/>
          <p:cNvSpPr>
            <a:spLocks noGrp="1"/>
          </p:cNvSpPr>
          <p:nvPr>
            <p:ph idx="1"/>
          </p:nvPr>
        </p:nvSpPr>
        <p:spPr/>
        <p:txBody>
          <a:bodyPr/>
          <a:lstStyle/>
          <a:p>
            <a:r>
              <a:rPr lang="cs-CZ" dirty="0" smtClean="0"/>
              <a:t>Co je to?</a:t>
            </a:r>
          </a:p>
          <a:p>
            <a:pPr lvl="1"/>
            <a:r>
              <a:rPr lang="cs-CZ" dirty="0" smtClean="0"/>
              <a:t>Inflace</a:t>
            </a:r>
          </a:p>
          <a:p>
            <a:pPr lvl="1"/>
            <a:r>
              <a:rPr lang="cs-CZ" dirty="0" smtClean="0"/>
              <a:t>Likvidita</a:t>
            </a:r>
          </a:p>
          <a:p>
            <a:pPr lvl="1"/>
            <a:endParaRPr lang="cs-CZ" dirty="0" smtClean="0"/>
          </a:p>
          <a:p>
            <a:r>
              <a:rPr lang="cs-CZ" smtClean="0"/>
              <a:t>Jak </a:t>
            </a:r>
            <a:r>
              <a:rPr lang="cs-CZ" dirty="0" smtClean="0"/>
              <a:t>vytvořit seznam 20 největších českých společností?</a:t>
            </a:r>
          </a:p>
          <a:p>
            <a:pPr lvl="1"/>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Příklad</a:t>
            </a:r>
            <a:endParaRPr lang="cs-CZ" dirty="0"/>
          </a:p>
        </p:txBody>
      </p:sp>
      <p:sp>
        <p:nvSpPr>
          <p:cNvPr id="3" name="Content Placeholder 2"/>
          <p:cNvSpPr>
            <a:spLocks noGrp="1"/>
          </p:cNvSpPr>
          <p:nvPr>
            <p:ph idx="1"/>
          </p:nvPr>
        </p:nvSpPr>
        <p:spPr/>
        <p:txBody>
          <a:bodyPr/>
          <a:lstStyle/>
          <a:p>
            <a:r>
              <a:rPr lang="cs-CZ" dirty="0" smtClean="0"/>
              <a:t>Kde budeme hledat informace o důvěryhodnosti firmy?</a:t>
            </a:r>
            <a:endParaRPr lang="cs-CZ"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Sběr dat primárním výzkumem</a:t>
            </a:r>
            <a:endParaRPr lang="cs-CZ" dirty="0"/>
          </a:p>
        </p:txBody>
      </p:sp>
      <p:sp>
        <p:nvSpPr>
          <p:cNvPr id="3" name="Zástupný symbol pro obsah 2"/>
          <p:cNvSpPr>
            <a:spLocks noGrp="1"/>
          </p:cNvSpPr>
          <p:nvPr>
            <p:ph idx="1"/>
          </p:nvPr>
        </p:nvSpPr>
        <p:spPr/>
        <p:txBody>
          <a:bodyPr/>
          <a:lstStyle/>
          <a:p>
            <a:r>
              <a:rPr lang="cs-CZ" dirty="0" smtClean="0"/>
              <a:t>Jedinečná data</a:t>
            </a:r>
          </a:p>
          <a:p>
            <a:r>
              <a:rPr lang="cs-CZ" dirty="0" smtClean="0"/>
              <a:t>Problém s kvalitou</a:t>
            </a:r>
          </a:p>
          <a:p>
            <a:endParaRPr lang="cs-CZ" dirty="0" smtClean="0"/>
          </a:p>
          <a:p>
            <a:r>
              <a:rPr lang="cs-CZ" dirty="0" smtClean="0"/>
              <a:t>Dva přístupy:</a:t>
            </a:r>
          </a:p>
          <a:p>
            <a:pPr lvl="2"/>
            <a:r>
              <a:rPr lang="cs-CZ" dirty="0" smtClean="0"/>
              <a:t>Kvalitativní</a:t>
            </a:r>
          </a:p>
          <a:p>
            <a:pPr lvl="2"/>
            <a:r>
              <a:rPr lang="cs-CZ" dirty="0" smtClean="0"/>
              <a:t>Kvantitativní</a:t>
            </a:r>
          </a:p>
          <a:p>
            <a:pPr lvl="2"/>
            <a:r>
              <a:rPr lang="cs-CZ" dirty="0" smtClean="0"/>
              <a:t>- oba výhody i nevýhody</a:t>
            </a:r>
          </a:p>
          <a:p>
            <a:pPr lvl="2"/>
            <a:endParaRPr lang="cs-CZ" dirty="0" smtClean="0"/>
          </a:p>
          <a:p>
            <a:r>
              <a:rPr lang="cs-CZ" dirty="0" smtClean="0"/>
              <a:t>Často jako podklad pro další analýzu</a:t>
            </a:r>
            <a:endParaRPr lang="cs-CZ"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Primární výzkum</a:t>
            </a:r>
            <a:endParaRPr lang="cs-CZ" dirty="0"/>
          </a:p>
        </p:txBody>
      </p:sp>
      <p:sp>
        <p:nvSpPr>
          <p:cNvPr id="3" name="Zástupný symbol pro obsah 2"/>
          <p:cNvSpPr>
            <a:spLocks noGrp="1"/>
          </p:cNvSpPr>
          <p:nvPr>
            <p:ph idx="1"/>
          </p:nvPr>
        </p:nvSpPr>
        <p:spPr/>
        <p:txBody>
          <a:bodyPr/>
          <a:lstStyle/>
          <a:p>
            <a:r>
              <a:rPr lang="cs-CZ" dirty="0" smtClean="0"/>
              <a:t>Výhody:</a:t>
            </a:r>
          </a:p>
          <a:p>
            <a:pPr lvl="1"/>
            <a:r>
              <a:rPr lang="cs-CZ" dirty="0" smtClean="0"/>
              <a:t>Přesně adresované odpovědi na základní otázky – co potřebujeme vědět</a:t>
            </a:r>
          </a:p>
          <a:p>
            <a:pPr lvl="1"/>
            <a:r>
              <a:rPr lang="cs-CZ" dirty="0" smtClean="0"/>
              <a:t>Větší kontrola nad sběrem – co přesně získáváme, kolik, atd.</a:t>
            </a:r>
          </a:p>
          <a:p>
            <a:pPr lvl="1"/>
            <a:r>
              <a:rPr lang="cs-CZ" dirty="0" smtClean="0"/>
              <a:t>Efektivnější utrácení prostředků – platíme jen za to, co nás zajímá</a:t>
            </a:r>
          </a:p>
          <a:p>
            <a:pPr lvl="1"/>
            <a:r>
              <a:rPr lang="cs-CZ" dirty="0" err="1" smtClean="0"/>
              <a:t>Proprietární</a:t>
            </a:r>
            <a:r>
              <a:rPr lang="cs-CZ" dirty="0" smtClean="0"/>
              <a:t> informace – výsledky jen pro nás</a:t>
            </a:r>
          </a:p>
          <a:p>
            <a:pPr lvl="1"/>
            <a:endParaRPr lang="cs-CZ" dirty="0" smtClean="0"/>
          </a:p>
          <a:p>
            <a:r>
              <a:rPr lang="cs-CZ" dirty="0" smtClean="0"/>
              <a:t>Nevýhody</a:t>
            </a:r>
          </a:p>
          <a:p>
            <a:pPr lvl="1"/>
            <a:r>
              <a:rPr lang="cs-CZ" dirty="0" smtClean="0"/>
              <a:t>Cena – vyšší než u sekundárního</a:t>
            </a:r>
          </a:p>
          <a:p>
            <a:pPr lvl="1"/>
            <a:r>
              <a:rPr lang="cs-CZ" dirty="0" smtClean="0"/>
              <a:t>Časová náročnost – není to „</a:t>
            </a:r>
            <a:r>
              <a:rPr lang="cs-CZ" dirty="0" err="1" smtClean="0"/>
              <a:t>ready</a:t>
            </a:r>
            <a:r>
              <a:rPr lang="cs-CZ" dirty="0" smtClean="0"/>
              <a:t> to use“</a:t>
            </a:r>
          </a:p>
          <a:p>
            <a:pPr lvl="1"/>
            <a:r>
              <a:rPr lang="cs-CZ" dirty="0" smtClean="0"/>
              <a:t>Ne vždy proveditelné – někdy nevhodná situace, moc velký záběr apod.</a:t>
            </a:r>
            <a:endParaRPr lang="cs-CZ"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Sběr kvantitativních dat</a:t>
            </a:r>
            <a:endParaRPr lang="cs-CZ" dirty="0"/>
          </a:p>
        </p:txBody>
      </p:sp>
      <p:sp>
        <p:nvSpPr>
          <p:cNvPr id="3" name="Zástupný symbol pro obsah 2"/>
          <p:cNvSpPr>
            <a:spLocks noGrp="1"/>
          </p:cNvSpPr>
          <p:nvPr>
            <p:ph idx="1"/>
          </p:nvPr>
        </p:nvSpPr>
        <p:spPr/>
        <p:txBody>
          <a:bodyPr/>
          <a:lstStyle/>
          <a:p>
            <a:r>
              <a:rPr lang="cs-CZ" dirty="0" smtClean="0"/>
              <a:t>Vhodné pro testování hypotéz</a:t>
            </a:r>
          </a:p>
          <a:p>
            <a:endParaRPr lang="cs-CZ" dirty="0" smtClean="0"/>
          </a:p>
          <a:p>
            <a:r>
              <a:rPr lang="cs-CZ" dirty="0" smtClean="0"/>
              <a:t>Průzkum (</a:t>
            </a:r>
            <a:r>
              <a:rPr lang="cs-CZ" dirty="0" err="1" smtClean="0"/>
              <a:t>Survey</a:t>
            </a:r>
            <a:r>
              <a:rPr lang="cs-CZ" dirty="0" smtClean="0"/>
              <a:t>)</a:t>
            </a:r>
          </a:p>
          <a:p>
            <a:r>
              <a:rPr lang="cs-CZ" dirty="0" smtClean="0"/>
              <a:t>Sledování (</a:t>
            </a:r>
            <a:r>
              <a:rPr lang="cs-CZ" dirty="0" err="1" smtClean="0"/>
              <a:t>Tracking</a:t>
            </a:r>
            <a:r>
              <a:rPr lang="cs-CZ" dirty="0" smtClean="0"/>
              <a:t>)</a:t>
            </a:r>
          </a:p>
          <a:p>
            <a:r>
              <a:rPr lang="cs-CZ" smtClean="0"/>
              <a:t>Experiment</a:t>
            </a:r>
            <a:endParaRPr lang="cs-CZ" dirty="0" smtClean="0"/>
          </a:p>
          <a:p>
            <a:pPr lvl="1"/>
            <a:endParaRPr lang="cs-CZ"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Sběr kvalitativních dat</a:t>
            </a:r>
            <a:endParaRPr lang="cs-CZ" dirty="0"/>
          </a:p>
        </p:txBody>
      </p:sp>
      <p:sp>
        <p:nvSpPr>
          <p:cNvPr id="3" name="Zástupný symbol pro obsah 2"/>
          <p:cNvSpPr>
            <a:spLocks noGrp="1"/>
          </p:cNvSpPr>
          <p:nvPr>
            <p:ph idx="1"/>
          </p:nvPr>
        </p:nvSpPr>
        <p:spPr/>
        <p:txBody>
          <a:bodyPr/>
          <a:lstStyle/>
          <a:p>
            <a:pPr>
              <a:spcBef>
                <a:spcPts val="1200"/>
              </a:spcBef>
            </a:pPr>
            <a:r>
              <a:rPr lang="cs-CZ" dirty="0" smtClean="0"/>
              <a:t>Omezené kapacity</a:t>
            </a:r>
          </a:p>
          <a:p>
            <a:pPr>
              <a:spcBef>
                <a:spcPts val="1200"/>
              </a:spcBef>
            </a:pPr>
            <a:r>
              <a:rPr lang="cs-CZ" dirty="0" smtClean="0"/>
              <a:t>Interview – možnost jít velmi do hloubky, omezeno schopnostmi tazatele, náročné na vyhodnocování, drahé</a:t>
            </a:r>
          </a:p>
          <a:p>
            <a:pPr>
              <a:spcBef>
                <a:spcPts val="1200"/>
              </a:spcBef>
            </a:pPr>
            <a:r>
              <a:rPr lang="cs-CZ" dirty="0" err="1" smtClean="0"/>
              <a:t>Focus</a:t>
            </a:r>
            <a:r>
              <a:rPr lang="cs-CZ" dirty="0" smtClean="0"/>
              <a:t> </a:t>
            </a:r>
            <a:r>
              <a:rPr lang="cs-CZ" dirty="0" err="1" smtClean="0"/>
              <a:t>groups</a:t>
            </a:r>
            <a:r>
              <a:rPr lang="cs-CZ" dirty="0" smtClean="0"/>
              <a:t> – možnost online řízení – snižuje náklady, lepší poměr kvalita/cena než interview</a:t>
            </a:r>
          </a:p>
          <a:p>
            <a:pPr>
              <a:spcBef>
                <a:spcPts val="1200"/>
              </a:spcBef>
            </a:pPr>
            <a:r>
              <a:rPr lang="cs-CZ" dirty="0" smtClean="0"/>
              <a:t>Pozorování – např. chování zákazníků</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ChangeArrowheads="1"/>
          </p:cNvSpPr>
          <p:nvPr>
            <p:ph type="title"/>
          </p:nvPr>
        </p:nvSpPr>
        <p:spPr>
          <a:xfrm>
            <a:off x="446087" y="228600"/>
            <a:ext cx="8697913" cy="476478"/>
          </a:xfrm>
        </p:spPr>
        <p:txBody>
          <a:bodyPr/>
          <a:lstStyle/>
          <a:p>
            <a:r>
              <a:rPr lang="cs-CZ" dirty="0" smtClean="0"/>
              <a:t>Techniky primárního sběru</a:t>
            </a:r>
            <a:endParaRPr lang="en-US" dirty="0"/>
          </a:p>
        </p:txBody>
      </p:sp>
      <p:sp>
        <p:nvSpPr>
          <p:cNvPr id="772099" name="Rectangle 3"/>
          <p:cNvSpPr>
            <a:spLocks noGrp="1" noChangeArrowheads="1"/>
          </p:cNvSpPr>
          <p:nvPr>
            <p:ph type="body" idx="1"/>
          </p:nvPr>
        </p:nvSpPr>
        <p:spPr>
          <a:xfrm>
            <a:off x="446087" y="1143001"/>
            <a:ext cx="8316913" cy="4419600"/>
          </a:xfrm>
        </p:spPr>
        <p:txBody>
          <a:bodyPr/>
          <a:lstStyle/>
          <a:p>
            <a:pPr marL="0" indent="0">
              <a:buFontTx/>
              <a:buNone/>
            </a:pPr>
            <a:endParaRPr lang="cs-CZ" sz="1600" b="1" dirty="0" smtClean="0">
              <a:latin typeface="Arial" pitchFamily="34" charset="0"/>
              <a:cs typeface="Arial" pitchFamily="34" charset="0"/>
            </a:endParaRPr>
          </a:p>
          <a:p>
            <a:pPr marL="0" indent="0">
              <a:buFontTx/>
              <a:buNone/>
            </a:pPr>
            <a:r>
              <a:rPr lang="cs-CZ" sz="1600" b="1" dirty="0" smtClean="0">
                <a:latin typeface="Arial" pitchFamily="34" charset="0"/>
                <a:cs typeface="Arial" pitchFamily="34" charset="0"/>
              </a:rPr>
              <a:t>Výslech</a:t>
            </a:r>
            <a:r>
              <a:rPr lang="en-US" sz="1600" b="1" dirty="0" smtClean="0">
                <a:latin typeface="Arial" pitchFamily="34" charset="0"/>
                <a:cs typeface="Arial" pitchFamily="34" charset="0"/>
              </a:rPr>
              <a:t>:</a:t>
            </a:r>
            <a:r>
              <a:rPr lang="en-US" sz="1600" dirty="0" smtClean="0">
                <a:latin typeface="Arial" pitchFamily="34" charset="0"/>
                <a:cs typeface="Arial" pitchFamily="34" charset="0"/>
              </a:rPr>
              <a:t> </a:t>
            </a:r>
            <a:r>
              <a:rPr lang="cs-CZ" sz="1400" dirty="0" smtClean="0">
                <a:latin typeface="Arial" pitchFamily="34" charset="0"/>
                <a:cs typeface="Arial" pitchFamily="34" charset="0"/>
              </a:rPr>
              <a:t>Technika využívaná ve zpravodajství k získání informací od někoho, kdo ji pravděpodobně má, ale nedává to najevo a kdo ví, kdo jste a proč tu informaci chcete.</a:t>
            </a:r>
            <a:endParaRPr lang="en-US" sz="1400" dirty="0">
              <a:latin typeface="Arial" pitchFamily="34" charset="0"/>
              <a:cs typeface="Arial" pitchFamily="34" charset="0"/>
            </a:endParaRPr>
          </a:p>
          <a:p>
            <a:pPr lvl="1"/>
            <a:r>
              <a:rPr lang="cs-CZ" sz="1400" dirty="0" smtClean="0">
                <a:latin typeface="Arial" pitchFamily="34" charset="0"/>
                <a:cs typeface="Arial" pitchFamily="34" charset="0"/>
              </a:rPr>
              <a:t>Obecně je tato technika chápána jako nepřátelská.</a:t>
            </a:r>
          </a:p>
          <a:p>
            <a:pPr lvl="1"/>
            <a:r>
              <a:rPr lang="cs-CZ" sz="1400" dirty="0" smtClean="0">
                <a:latin typeface="Arial" pitchFamily="34" charset="0"/>
                <a:cs typeface="Arial" pitchFamily="34" charset="0"/>
              </a:rPr>
              <a:t>Využívá se v ozbrojených složkách a u policie.</a:t>
            </a:r>
            <a:endParaRPr lang="en-US" sz="1400" dirty="0">
              <a:latin typeface="Arial" pitchFamily="34" charset="0"/>
              <a:cs typeface="Arial" pitchFamily="34" charset="0"/>
            </a:endParaRPr>
          </a:p>
          <a:p>
            <a:pPr marL="0" indent="0">
              <a:buFontTx/>
              <a:buNone/>
            </a:pPr>
            <a:endParaRPr lang="en-US" sz="1600" b="1" dirty="0">
              <a:latin typeface="Arial" pitchFamily="34" charset="0"/>
              <a:cs typeface="Arial" pitchFamily="34" charset="0"/>
            </a:endParaRPr>
          </a:p>
          <a:p>
            <a:pPr marL="0" indent="0">
              <a:buFontTx/>
              <a:buNone/>
            </a:pPr>
            <a:r>
              <a:rPr lang="en-US" sz="1600" b="1" dirty="0" smtClean="0">
                <a:latin typeface="Arial" pitchFamily="34" charset="0"/>
                <a:cs typeface="Arial" pitchFamily="34" charset="0"/>
              </a:rPr>
              <a:t>Interview</a:t>
            </a:r>
            <a:r>
              <a:rPr lang="cs-CZ" sz="1600" b="1" dirty="0" smtClean="0">
                <a:latin typeface="Arial" pitchFamily="34" charset="0"/>
                <a:cs typeface="Arial" pitchFamily="34" charset="0"/>
              </a:rPr>
              <a:t>/Rozhovor</a:t>
            </a:r>
            <a:r>
              <a:rPr lang="en-US" sz="1600" b="1" dirty="0" smtClean="0">
                <a:latin typeface="Arial" pitchFamily="34" charset="0"/>
                <a:cs typeface="Arial" pitchFamily="34" charset="0"/>
              </a:rPr>
              <a:t>:</a:t>
            </a:r>
            <a:r>
              <a:rPr lang="en-US" sz="1600" dirty="0" smtClean="0">
                <a:latin typeface="Arial" pitchFamily="34" charset="0"/>
                <a:cs typeface="Arial" pitchFamily="34" charset="0"/>
              </a:rPr>
              <a:t> </a:t>
            </a:r>
            <a:r>
              <a:rPr lang="cs-CZ" sz="1400" dirty="0" smtClean="0">
                <a:latin typeface="Arial" pitchFamily="34" charset="0"/>
                <a:cs typeface="Arial" pitchFamily="34" charset="0"/>
              </a:rPr>
              <a:t>Proces získávání informací od někoho, kdo ji pravděpodobně</a:t>
            </a:r>
            <a:r>
              <a:rPr lang="en-US" sz="1400" dirty="0" smtClean="0">
                <a:latin typeface="Arial" pitchFamily="34" charset="0"/>
                <a:cs typeface="Arial" pitchFamily="34" charset="0"/>
              </a:rPr>
              <a:t> </a:t>
            </a:r>
            <a:r>
              <a:rPr lang="cs-CZ" sz="1400" dirty="0" smtClean="0">
                <a:latin typeface="Arial" pitchFamily="34" charset="0"/>
                <a:cs typeface="Arial" pitchFamily="34" charset="0"/>
              </a:rPr>
              <a:t> má, víceméně přiznává, že ji má a kdo ví, kdo jste a proč tu informaci chcete.</a:t>
            </a:r>
            <a:endParaRPr lang="en-US" sz="1400" dirty="0">
              <a:latin typeface="Arial" pitchFamily="34" charset="0"/>
              <a:cs typeface="Arial" pitchFamily="34" charset="0"/>
            </a:endParaRPr>
          </a:p>
          <a:p>
            <a:pPr lvl="1"/>
            <a:r>
              <a:rPr lang="cs-CZ" sz="1400" dirty="0" smtClean="0">
                <a:latin typeface="Arial" pitchFamily="34" charset="0"/>
                <a:cs typeface="Arial" pitchFamily="34" charset="0"/>
              </a:rPr>
              <a:t>Ideální k získávání informací z interních zdrojů. </a:t>
            </a:r>
            <a:endParaRPr lang="en-US" sz="1400" dirty="0">
              <a:latin typeface="Arial" pitchFamily="34" charset="0"/>
              <a:cs typeface="Arial" pitchFamily="34" charset="0"/>
            </a:endParaRPr>
          </a:p>
          <a:p>
            <a:pPr lvl="1"/>
            <a:r>
              <a:rPr lang="cs-CZ" sz="1400" dirty="0" smtClean="0">
                <a:latin typeface="Arial" pitchFamily="34" charset="0"/>
                <a:cs typeface="Arial" pitchFamily="34" charset="0"/>
              </a:rPr>
              <a:t>Vylákání může být použito k rozšíření výsledků.</a:t>
            </a:r>
            <a:endParaRPr lang="en-US" sz="1600" b="1" dirty="0">
              <a:latin typeface="Arial" pitchFamily="34" charset="0"/>
              <a:cs typeface="Arial" pitchFamily="34" charset="0"/>
            </a:endParaRPr>
          </a:p>
          <a:p>
            <a:pPr marL="0" indent="0">
              <a:buFontTx/>
              <a:buNone/>
            </a:pPr>
            <a:endParaRPr lang="cs-CZ" sz="1600" b="1" dirty="0" smtClean="0">
              <a:latin typeface="Arial" pitchFamily="34" charset="0"/>
              <a:cs typeface="Arial" pitchFamily="34" charset="0"/>
            </a:endParaRPr>
          </a:p>
          <a:p>
            <a:pPr marL="0" indent="0">
              <a:buFontTx/>
              <a:buNone/>
            </a:pPr>
            <a:r>
              <a:rPr lang="cs-CZ" sz="1600" b="1" dirty="0" smtClean="0">
                <a:latin typeface="Arial" pitchFamily="34" charset="0"/>
                <a:cs typeface="Arial" pitchFamily="34" charset="0"/>
              </a:rPr>
              <a:t>Vylákání</a:t>
            </a:r>
            <a:r>
              <a:rPr lang="en-US" sz="1600" b="1" dirty="0" smtClean="0">
                <a:latin typeface="Arial" pitchFamily="34" charset="0"/>
                <a:cs typeface="Arial" pitchFamily="34" charset="0"/>
              </a:rPr>
              <a:t>:</a:t>
            </a:r>
            <a:r>
              <a:rPr lang="en-US" sz="1600" dirty="0" smtClean="0">
                <a:latin typeface="Arial" pitchFamily="34" charset="0"/>
                <a:cs typeface="Arial" pitchFamily="34" charset="0"/>
              </a:rPr>
              <a:t>  </a:t>
            </a:r>
            <a:r>
              <a:rPr lang="cs-CZ" sz="1400" dirty="0" smtClean="0">
                <a:latin typeface="Arial" pitchFamily="34" charset="0"/>
                <a:cs typeface="Arial" pitchFamily="34" charset="0"/>
              </a:rPr>
              <a:t>Způsob jak sbírat informace při vyhnutí se přímé otázce. Často při běžné konverzaci, která sníží ostražitost a podezření. </a:t>
            </a:r>
            <a:endParaRPr lang="en-US" sz="1400" dirty="0" smtClean="0">
              <a:latin typeface="Arial" pitchFamily="34" charset="0"/>
              <a:cs typeface="Arial" pitchFamily="34" charset="0"/>
            </a:endParaRPr>
          </a:p>
          <a:p>
            <a:pPr lvl="1"/>
            <a:r>
              <a:rPr lang="cs-CZ" sz="1400" dirty="0" smtClean="0">
                <a:latin typeface="Arial" pitchFamily="34" charset="0"/>
                <a:cs typeface="Arial" pitchFamily="34" charset="0"/>
              </a:rPr>
              <a:t>Technika je nejvíce účinná při získávání informací mimo firmu.</a:t>
            </a:r>
            <a:endParaRPr lang="en-US" sz="1400"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Rozhovor </a:t>
            </a:r>
            <a:endParaRPr lang="cs-CZ" dirty="0"/>
          </a:p>
        </p:txBody>
      </p:sp>
      <p:sp>
        <p:nvSpPr>
          <p:cNvPr id="3" name="Zástupný symbol pro obsah 2"/>
          <p:cNvSpPr>
            <a:spLocks noGrp="1"/>
          </p:cNvSpPr>
          <p:nvPr>
            <p:ph idx="1"/>
          </p:nvPr>
        </p:nvSpPr>
        <p:spPr/>
        <p:txBody>
          <a:bodyPr/>
          <a:lstStyle/>
          <a:p>
            <a:r>
              <a:rPr lang="cs-CZ" dirty="0" smtClean="0"/>
              <a:t>Telefonní/osobní – nejpřínosnější zdroj informací</a:t>
            </a:r>
          </a:p>
          <a:p>
            <a:r>
              <a:rPr lang="cs-CZ" dirty="0" smtClean="0"/>
              <a:t>Komplikace – nechuť sdělovat informace</a:t>
            </a:r>
          </a:p>
          <a:p>
            <a:pPr lvl="1"/>
            <a:r>
              <a:rPr lang="cs-CZ" dirty="0" smtClean="0"/>
              <a:t>Obvyklé otázky:</a:t>
            </a:r>
          </a:p>
          <a:p>
            <a:pPr lvl="4"/>
            <a:r>
              <a:rPr lang="cs-CZ" dirty="0" smtClean="0"/>
              <a:t>Proč bych s Vámi o tom měl mluvit? </a:t>
            </a:r>
          </a:p>
          <a:p>
            <a:pPr lvl="4"/>
            <a:r>
              <a:rPr lang="cs-CZ" dirty="0" smtClean="0"/>
              <a:t>Pro koho to děláte? </a:t>
            </a:r>
          </a:p>
          <a:p>
            <a:pPr lvl="4"/>
            <a:r>
              <a:rPr lang="cs-CZ" dirty="0" smtClean="0"/>
              <a:t>Kdo že jste? </a:t>
            </a:r>
          </a:p>
          <a:p>
            <a:pPr lvl="4"/>
            <a:r>
              <a:rPr lang="cs-CZ" dirty="0" smtClean="0"/>
              <a:t>Proč to děláte? </a:t>
            </a:r>
          </a:p>
          <a:p>
            <a:pPr lvl="4"/>
            <a:r>
              <a:rPr lang="cs-CZ" dirty="0" smtClean="0"/>
              <a:t>Jak jste získal moje jméno? </a:t>
            </a:r>
          </a:p>
          <a:p>
            <a:pPr lvl="4"/>
            <a:r>
              <a:rPr lang="cs-CZ" dirty="0" smtClean="0"/>
              <a:t>Nemůžu s Vámi mluvit, mám moc práce. </a:t>
            </a:r>
          </a:p>
          <a:p>
            <a:pPr lvl="4"/>
            <a:r>
              <a:rPr lang="cs-CZ" dirty="0" smtClean="0"/>
              <a:t>To je soukromé, to Vám neřeknu. </a:t>
            </a:r>
          </a:p>
          <a:p>
            <a:pPr lvl="4"/>
            <a:r>
              <a:rPr lang="cs-CZ" dirty="0" smtClean="0"/>
              <a:t>Na to neznám odpověď.</a:t>
            </a:r>
            <a:endParaRPr lang="cs-CZ"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Rozhovor</a:t>
            </a:r>
            <a:endParaRPr lang="cs-CZ" dirty="0"/>
          </a:p>
        </p:txBody>
      </p:sp>
      <p:sp>
        <p:nvSpPr>
          <p:cNvPr id="3" name="Content Placeholder 2"/>
          <p:cNvSpPr>
            <a:spLocks noGrp="1"/>
          </p:cNvSpPr>
          <p:nvPr>
            <p:ph idx="1"/>
          </p:nvPr>
        </p:nvSpPr>
        <p:spPr/>
        <p:txBody>
          <a:bodyPr/>
          <a:lstStyle/>
          <a:p>
            <a:r>
              <a:rPr lang="cs-CZ" dirty="0" smtClean="0"/>
              <a:t>Připravená struktura:</a:t>
            </a:r>
          </a:p>
          <a:p>
            <a:pPr lvl="1">
              <a:lnSpc>
                <a:spcPct val="150000"/>
              </a:lnSpc>
            </a:pPr>
            <a:r>
              <a:rPr lang="cs-CZ" dirty="0" smtClean="0"/>
              <a:t>Představení</a:t>
            </a:r>
          </a:p>
          <a:p>
            <a:pPr lvl="1">
              <a:lnSpc>
                <a:spcPct val="150000"/>
              </a:lnSpc>
            </a:pPr>
            <a:r>
              <a:rPr lang="cs-CZ" dirty="0" smtClean="0"/>
              <a:t>Vysvětlení důvodu kontaktu – ideálně uvést reference</a:t>
            </a:r>
          </a:p>
          <a:p>
            <a:pPr lvl="1">
              <a:lnSpc>
                <a:spcPct val="150000"/>
              </a:lnSpc>
            </a:pPr>
            <a:r>
              <a:rPr lang="cs-CZ" dirty="0" smtClean="0"/>
              <a:t>Otázky – většinou otevřené, připravené dopředu</a:t>
            </a:r>
          </a:p>
          <a:p>
            <a:pPr lvl="1">
              <a:lnSpc>
                <a:spcPct val="150000"/>
              </a:lnSpc>
            </a:pPr>
            <a:r>
              <a:rPr lang="cs-CZ" dirty="0" smtClean="0"/>
              <a:t>Shrnutí </a:t>
            </a:r>
          </a:p>
          <a:p>
            <a:pPr lvl="1">
              <a:lnSpc>
                <a:spcPct val="150000"/>
              </a:lnSpc>
            </a:pPr>
            <a:r>
              <a:rPr lang="cs-CZ" dirty="0" smtClean="0"/>
              <a:t>Otevřít si možnost pro další kontakt</a:t>
            </a:r>
            <a:endParaRPr lang="cs-CZ"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cs-CZ" dirty="0" smtClean="0"/>
              <a:t>Sekundární </a:t>
            </a:r>
            <a:r>
              <a:rPr lang="cs-CZ" dirty="0" err="1" smtClean="0"/>
              <a:t>research</a:t>
            </a:r>
            <a:endParaRPr lang="cs-CZ" dirty="0"/>
          </a:p>
        </p:txBody>
      </p:sp>
      <p:sp>
        <p:nvSpPr>
          <p:cNvPr id="54274" name="Text Placeholder 4"/>
          <p:cNvSpPr>
            <a:spLocks noGrp="1"/>
          </p:cNvSpPr>
          <p:nvPr>
            <p:ph type="body" idx="1"/>
          </p:nvPr>
        </p:nvSpPr>
        <p:spPr/>
        <p:txBody>
          <a:bodyPr/>
          <a:lstStyle/>
          <a:p>
            <a:r>
              <a:rPr lang="cs-CZ" smtClean="0"/>
              <a:t>Informační průmysl</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Nadpis 1"/>
          <p:cNvSpPr>
            <a:spLocks noGrp="1"/>
          </p:cNvSpPr>
          <p:nvPr>
            <p:ph type="title"/>
          </p:nvPr>
        </p:nvSpPr>
        <p:spPr>
          <a:xfrm>
            <a:off x="468313" y="200025"/>
            <a:ext cx="7559675" cy="863600"/>
          </a:xfrm>
        </p:spPr>
        <p:txBody>
          <a:bodyPr/>
          <a:lstStyle/>
          <a:p>
            <a:r>
              <a:rPr lang="cs-CZ" dirty="0" err="1" smtClean="0"/>
              <a:t>Desk</a:t>
            </a:r>
            <a:r>
              <a:rPr lang="cs-CZ" dirty="0" smtClean="0"/>
              <a:t> </a:t>
            </a:r>
            <a:r>
              <a:rPr lang="cs-CZ" dirty="0" err="1" smtClean="0"/>
              <a:t>research</a:t>
            </a:r>
            <a:r>
              <a:rPr lang="cs-CZ" dirty="0" smtClean="0"/>
              <a:t> - výhody</a:t>
            </a:r>
          </a:p>
        </p:txBody>
      </p:sp>
      <p:sp>
        <p:nvSpPr>
          <p:cNvPr id="3" name="Zástupný symbol pro obsah 2"/>
          <p:cNvSpPr>
            <a:spLocks noGrp="1"/>
          </p:cNvSpPr>
          <p:nvPr>
            <p:ph idx="1"/>
          </p:nvPr>
        </p:nvSpPr>
        <p:spPr/>
        <p:txBody>
          <a:bodyPr>
            <a:normAutofit/>
          </a:bodyPr>
          <a:lstStyle/>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Dostupnost</a:t>
            </a:r>
          </a:p>
          <a:p>
            <a:pPr lvl="1">
              <a:spcBef>
                <a:spcPts val="1200"/>
              </a:spcBef>
              <a:buClr>
                <a:schemeClr val="bg2">
                  <a:lumMod val="75000"/>
                </a:schemeClr>
              </a:buClr>
              <a:buFont typeface="Arial" pitchFamily="34" charset="0"/>
              <a:buChar char="■"/>
              <a:defRPr/>
            </a:pPr>
            <a:r>
              <a:rPr lang="cs-CZ" sz="1400" dirty="0" smtClean="0">
                <a:solidFill>
                  <a:schemeClr val="accent1">
                    <a:lumMod val="75000"/>
                  </a:schemeClr>
                </a:solidFill>
              </a:rPr>
              <a:t>Výsledky jsou k dispozici, většinou on-line (24/7)</a:t>
            </a:r>
          </a:p>
          <a:p>
            <a:pPr lvl="1">
              <a:spcBef>
                <a:spcPts val="1200"/>
              </a:spcBef>
              <a:buClr>
                <a:schemeClr val="bg2">
                  <a:lumMod val="75000"/>
                </a:schemeClr>
              </a:buClr>
              <a:buFont typeface="Arial" pitchFamily="34" charset="0"/>
              <a:buChar char="■"/>
              <a:defRPr/>
            </a:pPr>
            <a:endParaRPr lang="cs-CZ" sz="1400" dirty="0" smtClean="0">
              <a:solidFill>
                <a:schemeClr val="accent1">
                  <a:lumMod val="75000"/>
                </a:schemeClr>
              </a:solidFill>
            </a:endParaRPr>
          </a:p>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Cena </a:t>
            </a:r>
          </a:p>
          <a:p>
            <a:pPr lvl="1">
              <a:spcBef>
                <a:spcPts val="1200"/>
              </a:spcBef>
              <a:defRPr/>
            </a:pPr>
            <a:r>
              <a:rPr lang="cs-CZ" sz="1400" dirty="0" smtClean="0">
                <a:solidFill>
                  <a:schemeClr val="accent1">
                    <a:lumMod val="75000"/>
                  </a:schemeClr>
                </a:solidFill>
              </a:rPr>
              <a:t>Díky použitelnosti pro více koncových uživatelů bývá cena „rozumná“ – </a:t>
            </a:r>
          </a:p>
          <a:p>
            <a:pPr lvl="1">
              <a:spcBef>
                <a:spcPts val="1200"/>
              </a:spcBef>
              <a:buNone/>
              <a:defRPr/>
            </a:pPr>
            <a:r>
              <a:rPr lang="cs-CZ" sz="1400" dirty="0" smtClean="0">
                <a:solidFill>
                  <a:schemeClr val="accent1">
                    <a:lumMod val="75000"/>
                  </a:schemeClr>
                </a:solidFill>
              </a:rPr>
              <a:t>viz.: </a:t>
            </a:r>
            <a:r>
              <a:rPr lang="cs-CZ" sz="1400" dirty="0" smtClean="0">
                <a:hlinkClick r:id="rId2"/>
              </a:rPr>
              <a:t>http://www.</a:t>
            </a:r>
            <a:r>
              <a:rPr lang="cs-CZ" sz="1400" dirty="0" err="1" smtClean="0">
                <a:hlinkClick r:id="rId2"/>
              </a:rPr>
              <a:t>marketresearch.com</a:t>
            </a:r>
            <a:r>
              <a:rPr lang="cs-CZ" sz="1400" dirty="0" smtClean="0">
                <a:hlinkClick r:id="rId2"/>
              </a:rPr>
              <a:t>/Business-Monitor-</a:t>
            </a:r>
            <a:r>
              <a:rPr lang="cs-CZ" sz="1400" dirty="0" err="1" smtClean="0">
                <a:hlinkClick r:id="rId2"/>
              </a:rPr>
              <a:t>International</a:t>
            </a:r>
            <a:r>
              <a:rPr lang="cs-CZ" sz="1400" dirty="0" smtClean="0">
                <a:hlinkClick r:id="rId2"/>
              </a:rPr>
              <a:t>-v304/</a:t>
            </a:r>
            <a:r>
              <a:rPr lang="cs-CZ" sz="1400" dirty="0" err="1" smtClean="0">
                <a:hlinkClick r:id="rId2"/>
              </a:rPr>
              <a:t>Czech</a:t>
            </a:r>
            <a:r>
              <a:rPr lang="cs-CZ" sz="1400" dirty="0" smtClean="0">
                <a:hlinkClick r:id="rId2"/>
              </a:rPr>
              <a:t>-</a:t>
            </a:r>
            <a:r>
              <a:rPr lang="cs-CZ" sz="1400" dirty="0" err="1" smtClean="0">
                <a:hlinkClick r:id="rId2"/>
              </a:rPr>
              <a:t>Republic</a:t>
            </a:r>
            <a:r>
              <a:rPr lang="cs-CZ" sz="1400" dirty="0" smtClean="0">
                <a:hlinkClick r:id="rId2"/>
              </a:rPr>
              <a:t>-</a:t>
            </a:r>
            <a:r>
              <a:rPr lang="cs-CZ" sz="1400" dirty="0" err="1" smtClean="0">
                <a:hlinkClick r:id="rId2"/>
              </a:rPr>
              <a:t>Oil</a:t>
            </a:r>
            <a:r>
              <a:rPr lang="cs-CZ" sz="1400" dirty="0" smtClean="0">
                <a:hlinkClick r:id="rId2"/>
              </a:rPr>
              <a:t>-</a:t>
            </a:r>
            <a:r>
              <a:rPr lang="cs-CZ" sz="1400" dirty="0" err="1" smtClean="0">
                <a:hlinkClick r:id="rId2"/>
              </a:rPr>
              <a:t>Gas</a:t>
            </a:r>
            <a:r>
              <a:rPr lang="cs-CZ" sz="1400" dirty="0" smtClean="0">
                <a:hlinkClick r:id="rId2"/>
              </a:rPr>
              <a:t>-Q4-7144811/</a:t>
            </a:r>
            <a:endParaRPr lang="cs-CZ" sz="1400" dirty="0" smtClean="0">
              <a:solidFill>
                <a:schemeClr val="accent1">
                  <a:lumMod val="75000"/>
                </a:schemeClr>
              </a:solidFill>
            </a:endParaRPr>
          </a:p>
          <a:p>
            <a:pPr lvl="1">
              <a:spcBef>
                <a:spcPts val="1200"/>
              </a:spcBef>
              <a:buClr>
                <a:schemeClr val="bg2">
                  <a:lumMod val="75000"/>
                </a:schemeClr>
              </a:buClr>
              <a:buFont typeface="Arial" pitchFamily="34" charset="0"/>
              <a:buChar char="■"/>
              <a:defRPr/>
            </a:pPr>
            <a:endParaRPr lang="cs-CZ" sz="1400" dirty="0" smtClean="0">
              <a:solidFill>
                <a:schemeClr val="accent1">
                  <a:lumMod val="75000"/>
                </a:schemeClr>
              </a:solidFill>
            </a:endParaRPr>
          </a:p>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Čas</a:t>
            </a:r>
          </a:p>
          <a:p>
            <a:pPr lvl="1">
              <a:spcBef>
                <a:spcPts val="1200"/>
              </a:spcBef>
              <a:defRPr/>
            </a:pPr>
            <a:r>
              <a:rPr lang="cs-CZ" sz="1400" dirty="0" smtClean="0"/>
              <a:t>Obrovská úspora času a energie</a:t>
            </a:r>
          </a:p>
          <a:p>
            <a:pPr lvl="1">
              <a:spcBef>
                <a:spcPts val="1200"/>
              </a:spcBef>
              <a:buClr>
                <a:schemeClr val="bg2">
                  <a:lumMod val="75000"/>
                </a:schemeClr>
              </a:buClr>
              <a:buFont typeface="Arial" pitchFamily="34" charset="0"/>
              <a:buChar char="■"/>
              <a:defRPr/>
            </a:pPr>
            <a:endParaRPr lang="cs-CZ" sz="1400" dirty="0" smtClean="0">
              <a:solidFill>
                <a:schemeClr val="accent1">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Klasifikace ekonomických činností</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Nadpis 1"/>
          <p:cNvSpPr>
            <a:spLocks noGrp="1"/>
          </p:cNvSpPr>
          <p:nvPr>
            <p:ph type="title"/>
          </p:nvPr>
        </p:nvSpPr>
        <p:spPr>
          <a:xfrm>
            <a:off x="468313" y="200025"/>
            <a:ext cx="7559675" cy="863600"/>
          </a:xfrm>
        </p:spPr>
        <p:txBody>
          <a:bodyPr/>
          <a:lstStyle/>
          <a:p>
            <a:r>
              <a:rPr lang="cs-CZ" smtClean="0"/>
              <a:t>Desk research - omezení</a:t>
            </a:r>
          </a:p>
        </p:txBody>
      </p:sp>
      <p:sp>
        <p:nvSpPr>
          <p:cNvPr id="3" name="Zástupný symbol pro obsah 2"/>
          <p:cNvSpPr>
            <a:spLocks noGrp="1"/>
          </p:cNvSpPr>
          <p:nvPr>
            <p:ph idx="1"/>
          </p:nvPr>
        </p:nvSpPr>
        <p:spPr/>
        <p:txBody>
          <a:bodyPr>
            <a:normAutofit fontScale="92500" lnSpcReduction="10000"/>
          </a:bodyPr>
          <a:lstStyle/>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Dostupnost</a:t>
            </a:r>
          </a:p>
          <a:p>
            <a:pPr lvl="1">
              <a:spcBef>
                <a:spcPts val="1200"/>
              </a:spcBef>
              <a:buClr>
                <a:schemeClr val="bg2">
                  <a:lumMod val="75000"/>
                </a:schemeClr>
              </a:buClr>
              <a:buFont typeface="Arial" pitchFamily="34" charset="0"/>
              <a:buChar char="■"/>
              <a:defRPr/>
            </a:pPr>
            <a:r>
              <a:rPr lang="cs-CZ" sz="1400" dirty="0" smtClean="0">
                <a:solidFill>
                  <a:schemeClr val="accent1">
                    <a:lumMod val="75000"/>
                  </a:schemeClr>
                </a:solidFill>
              </a:rPr>
              <a:t>Data nemusí být k dispozici pro malé obory činností nebo malé geografické oblasti. Případně jsou k dispozici jen v lokálním jazyce.</a:t>
            </a:r>
          </a:p>
          <a:p>
            <a:pPr lvl="1">
              <a:spcBef>
                <a:spcPts val="1200"/>
              </a:spcBef>
              <a:buClr>
                <a:schemeClr val="bg2">
                  <a:lumMod val="75000"/>
                </a:schemeClr>
              </a:buClr>
              <a:buFont typeface="Arial" pitchFamily="34" charset="0"/>
              <a:buChar char="■"/>
              <a:defRPr/>
            </a:pPr>
            <a:endParaRPr lang="cs-CZ" sz="1400" dirty="0" smtClean="0">
              <a:solidFill>
                <a:schemeClr val="accent1">
                  <a:lumMod val="75000"/>
                </a:schemeClr>
              </a:solidFill>
            </a:endParaRPr>
          </a:p>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Použitelnost</a:t>
            </a:r>
          </a:p>
          <a:p>
            <a:pPr lvl="1">
              <a:spcBef>
                <a:spcPts val="1200"/>
              </a:spcBef>
              <a:buClr>
                <a:schemeClr val="bg2">
                  <a:lumMod val="75000"/>
                </a:schemeClr>
              </a:buClr>
              <a:buFont typeface="Arial" pitchFamily="34" charset="0"/>
              <a:buChar char="■"/>
              <a:defRPr/>
            </a:pPr>
            <a:r>
              <a:rPr lang="cs-CZ" sz="1400" dirty="0" smtClean="0">
                <a:solidFill>
                  <a:schemeClr val="accent1">
                    <a:lumMod val="75000"/>
                  </a:schemeClr>
                </a:solidFill>
              </a:rPr>
              <a:t>Data nemusí být v souvislosti přímo s dotazem – vyhnout se pokušení je použít, protože mohou být zavádějící.</a:t>
            </a:r>
          </a:p>
          <a:p>
            <a:pPr lvl="1">
              <a:spcBef>
                <a:spcPts val="1200"/>
              </a:spcBef>
              <a:buClr>
                <a:schemeClr val="bg2">
                  <a:lumMod val="75000"/>
                </a:schemeClr>
              </a:buClr>
              <a:buFont typeface="Arial" pitchFamily="34" charset="0"/>
              <a:buChar char="■"/>
              <a:defRPr/>
            </a:pPr>
            <a:r>
              <a:rPr lang="cs-CZ" sz="1400" dirty="0" err="1" smtClean="0">
                <a:solidFill>
                  <a:schemeClr val="accent1">
                    <a:lumMod val="75000"/>
                  </a:schemeClr>
                </a:solidFill>
              </a:rPr>
              <a:t>Např</a:t>
            </a:r>
            <a:r>
              <a:rPr lang="cs-CZ" sz="1400" dirty="0" smtClean="0">
                <a:solidFill>
                  <a:schemeClr val="accent1">
                    <a:lumMod val="75000"/>
                  </a:schemeClr>
                </a:solidFill>
              </a:rPr>
              <a:t>: hledáme </a:t>
            </a:r>
            <a:r>
              <a:rPr lang="cs-CZ" sz="1400" dirty="0" err="1" smtClean="0">
                <a:solidFill>
                  <a:schemeClr val="accent1">
                    <a:lumMod val="75000"/>
                  </a:schemeClr>
                </a:solidFill>
              </a:rPr>
              <a:t>info</a:t>
            </a:r>
            <a:r>
              <a:rPr lang="cs-CZ" sz="1400" dirty="0" smtClean="0">
                <a:solidFill>
                  <a:schemeClr val="accent1">
                    <a:lumMod val="75000"/>
                  </a:schemeClr>
                </a:solidFill>
              </a:rPr>
              <a:t> o trhu s platinou a zjistíme jen </a:t>
            </a:r>
            <a:r>
              <a:rPr lang="cs-CZ" sz="1400" dirty="0" err="1" smtClean="0">
                <a:solidFill>
                  <a:schemeClr val="accent1">
                    <a:lumMod val="75000"/>
                  </a:schemeClr>
                </a:solidFill>
              </a:rPr>
              <a:t>info</a:t>
            </a:r>
            <a:r>
              <a:rPr lang="cs-CZ" sz="1400" dirty="0" smtClean="0">
                <a:solidFill>
                  <a:schemeClr val="accent1">
                    <a:lumMod val="75000"/>
                  </a:schemeClr>
                </a:solidFill>
              </a:rPr>
              <a:t> o růstu trhu s diamanty</a:t>
            </a:r>
          </a:p>
          <a:p>
            <a:pPr lvl="1">
              <a:spcBef>
                <a:spcPts val="1200"/>
              </a:spcBef>
              <a:buClr>
                <a:schemeClr val="bg2">
                  <a:lumMod val="75000"/>
                </a:schemeClr>
              </a:buClr>
              <a:buFont typeface="Arial" pitchFamily="34" charset="0"/>
              <a:buChar char="■"/>
              <a:defRPr/>
            </a:pPr>
            <a:endParaRPr lang="cs-CZ" sz="1400" dirty="0" smtClean="0">
              <a:solidFill>
                <a:schemeClr val="accent1">
                  <a:lumMod val="75000"/>
                </a:schemeClr>
              </a:solidFill>
            </a:endParaRPr>
          </a:p>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Přesnost </a:t>
            </a:r>
          </a:p>
          <a:p>
            <a:pPr lvl="1">
              <a:spcBef>
                <a:spcPts val="1200"/>
              </a:spcBef>
              <a:buClr>
                <a:schemeClr val="bg2">
                  <a:lumMod val="75000"/>
                </a:schemeClr>
              </a:buClr>
              <a:buFont typeface="Arial" pitchFamily="34" charset="0"/>
              <a:buChar char="■"/>
              <a:defRPr/>
            </a:pPr>
            <a:r>
              <a:rPr lang="cs-CZ" sz="1400" dirty="0" smtClean="0">
                <a:solidFill>
                  <a:schemeClr val="accent1">
                    <a:lumMod val="75000"/>
                  </a:schemeClr>
                </a:solidFill>
              </a:rPr>
              <a:t>Data nemusí být kompletní nebo byla sbírána pro nějaký specifický důvod (statistiky mezi mladistvými). Některá zdroje dat mohou být nespolehlivé (např. některé africké nebo čínské statistiky)</a:t>
            </a:r>
          </a:p>
          <a:p>
            <a:pPr lvl="1">
              <a:spcBef>
                <a:spcPts val="1200"/>
              </a:spcBef>
              <a:buClr>
                <a:schemeClr val="bg2">
                  <a:lumMod val="75000"/>
                </a:schemeClr>
              </a:buClr>
              <a:buFont typeface="Arial" pitchFamily="34" charset="0"/>
              <a:buChar char="■"/>
              <a:defRPr/>
            </a:pPr>
            <a:endParaRPr lang="cs-CZ" sz="1400" dirty="0" smtClean="0">
              <a:solidFill>
                <a:schemeClr val="accent1">
                  <a:lumMod val="75000"/>
                </a:schemeClr>
              </a:solidFill>
            </a:endParaRPr>
          </a:p>
          <a:p>
            <a:pPr>
              <a:spcBef>
                <a:spcPts val="1200"/>
              </a:spcBef>
              <a:buClr>
                <a:schemeClr val="bg2">
                  <a:lumMod val="75000"/>
                </a:schemeClr>
              </a:buClr>
              <a:buFont typeface="Arial" pitchFamily="34" charset="0"/>
              <a:buChar char="■"/>
              <a:defRPr/>
            </a:pPr>
            <a:r>
              <a:rPr lang="cs-CZ" sz="1600" b="1" dirty="0" smtClean="0">
                <a:solidFill>
                  <a:schemeClr val="accent1">
                    <a:lumMod val="75000"/>
                  </a:schemeClr>
                </a:solidFill>
              </a:rPr>
              <a:t>Srovnatelnost</a:t>
            </a:r>
            <a:endParaRPr lang="cs-CZ" sz="1600" dirty="0" smtClean="0">
              <a:solidFill>
                <a:schemeClr val="accent1">
                  <a:lumMod val="75000"/>
                </a:schemeClr>
              </a:solidFill>
            </a:endParaRPr>
          </a:p>
          <a:p>
            <a:pPr lvl="1">
              <a:spcBef>
                <a:spcPts val="1200"/>
              </a:spcBef>
              <a:buClr>
                <a:schemeClr val="bg2">
                  <a:lumMod val="75000"/>
                </a:schemeClr>
              </a:buClr>
              <a:buFont typeface="Arial" pitchFamily="34" charset="0"/>
              <a:buChar char="■"/>
              <a:defRPr/>
            </a:pPr>
            <a:r>
              <a:rPr lang="cs-CZ" sz="1400" dirty="0" smtClean="0">
                <a:solidFill>
                  <a:schemeClr val="accent1">
                    <a:lumMod val="75000"/>
                  </a:schemeClr>
                </a:solidFill>
              </a:rPr>
              <a:t>Data nemusí být přímo porovnatelné (jiné standardy na jiných trzích apod.)</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Zdroje </a:t>
            </a:r>
            <a:endParaRPr lang="cs-CZ" dirty="0"/>
          </a:p>
        </p:txBody>
      </p:sp>
      <p:sp>
        <p:nvSpPr>
          <p:cNvPr id="3" name="Content Placeholder 2"/>
          <p:cNvSpPr>
            <a:spLocks noGrp="1"/>
          </p:cNvSpPr>
          <p:nvPr>
            <p:ph idx="1"/>
          </p:nvPr>
        </p:nvSpPr>
        <p:spPr/>
        <p:txBody>
          <a:bodyPr/>
          <a:lstStyle/>
          <a:p>
            <a:r>
              <a:rPr lang="cs-CZ" dirty="0" err="1" smtClean="0"/>
              <a:t>BusinessInfo</a:t>
            </a:r>
            <a:r>
              <a:rPr lang="cs-CZ" dirty="0" smtClean="0"/>
              <a:t> – proč a jak dělat analýzu odvětví</a:t>
            </a:r>
          </a:p>
          <a:p>
            <a:pPr lvl="2"/>
            <a:r>
              <a:rPr lang="cs-CZ" dirty="0" smtClean="0">
                <a:hlinkClick r:id="rId2"/>
              </a:rPr>
              <a:t>http://www.</a:t>
            </a:r>
            <a:r>
              <a:rPr lang="cs-CZ" dirty="0" err="1" smtClean="0">
                <a:hlinkClick r:id="rId2"/>
              </a:rPr>
              <a:t>businessinfo.cz</a:t>
            </a:r>
            <a:r>
              <a:rPr lang="cs-CZ" dirty="0" smtClean="0">
                <a:hlinkClick r:id="rId2"/>
              </a:rPr>
              <a:t>/</a:t>
            </a:r>
            <a:r>
              <a:rPr lang="cs-CZ" dirty="0" err="1" smtClean="0">
                <a:hlinkClick r:id="rId2"/>
              </a:rPr>
              <a:t>cs</a:t>
            </a:r>
            <a:r>
              <a:rPr lang="cs-CZ" dirty="0" smtClean="0">
                <a:hlinkClick r:id="rId2"/>
              </a:rPr>
              <a:t>/</a:t>
            </a:r>
            <a:r>
              <a:rPr lang="cs-CZ" dirty="0" err="1" smtClean="0">
                <a:hlinkClick r:id="rId2"/>
              </a:rPr>
              <a:t>clanky</a:t>
            </a:r>
            <a:r>
              <a:rPr lang="cs-CZ" dirty="0" smtClean="0">
                <a:hlinkClick r:id="rId2"/>
              </a:rPr>
              <a:t>/techniky-a-metody-</a:t>
            </a:r>
            <a:r>
              <a:rPr lang="cs-CZ" dirty="0" err="1" smtClean="0">
                <a:hlinkClick r:id="rId2"/>
              </a:rPr>
              <a:t>financni</a:t>
            </a:r>
            <a:r>
              <a:rPr lang="cs-CZ" dirty="0" smtClean="0">
                <a:hlinkClick r:id="rId2"/>
              </a:rPr>
              <a:t>-</a:t>
            </a:r>
            <a:r>
              <a:rPr lang="cs-CZ" dirty="0" err="1" smtClean="0">
                <a:hlinkClick r:id="rId2"/>
              </a:rPr>
              <a:t>analyzy</a:t>
            </a:r>
            <a:r>
              <a:rPr lang="cs-CZ" dirty="0" smtClean="0">
                <a:hlinkClick r:id="rId2"/>
              </a:rPr>
              <a:t>-3384.html</a:t>
            </a:r>
            <a:endParaRPr lang="cs-CZ" dirty="0" smtClean="0"/>
          </a:p>
          <a:p>
            <a:pPr lvl="2"/>
            <a:r>
              <a:rPr lang="cs-CZ" dirty="0" smtClean="0">
                <a:hlinkClick r:id="rId3"/>
              </a:rPr>
              <a:t>http://www.</a:t>
            </a:r>
            <a:r>
              <a:rPr lang="cs-CZ" dirty="0" err="1" smtClean="0">
                <a:hlinkClick r:id="rId3"/>
              </a:rPr>
              <a:t>businessinfo.cz</a:t>
            </a:r>
            <a:r>
              <a:rPr lang="cs-CZ" dirty="0" smtClean="0">
                <a:hlinkClick r:id="rId3"/>
              </a:rPr>
              <a:t>/</a:t>
            </a:r>
            <a:r>
              <a:rPr lang="cs-CZ" dirty="0" err="1" smtClean="0">
                <a:hlinkClick r:id="rId3"/>
              </a:rPr>
              <a:t>cs</a:t>
            </a:r>
            <a:r>
              <a:rPr lang="cs-CZ" dirty="0" smtClean="0">
                <a:hlinkClick r:id="rId3"/>
              </a:rPr>
              <a:t>/</a:t>
            </a:r>
            <a:r>
              <a:rPr lang="cs-CZ" dirty="0" err="1" smtClean="0">
                <a:hlinkClick r:id="rId3"/>
              </a:rPr>
              <a:t>clanky</a:t>
            </a:r>
            <a:r>
              <a:rPr lang="cs-CZ" dirty="0" smtClean="0">
                <a:hlinkClick r:id="rId3"/>
              </a:rPr>
              <a:t>/marketing-situace-</a:t>
            </a:r>
            <a:r>
              <a:rPr lang="cs-CZ" dirty="0" err="1" smtClean="0">
                <a:hlinkClick r:id="rId3"/>
              </a:rPr>
              <a:t>analyza</a:t>
            </a:r>
            <a:r>
              <a:rPr lang="cs-CZ" dirty="0" smtClean="0">
                <a:hlinkClick r:id="rId3"/>
              </a:rPr>
              <a:t>-predikce-</a:t>
            </a:r>
            <a:r>
              <a:rPr lang="cs-CZ" dirty="0" err="1" smtClean="0">
                <a:hlinkClick r:id="rId3"/>
              </a:rPr>
              <a:t>vyvoj</a:t>
            </a:r>
            <a:r>
              <a:rPr lang="cs-CZ" dirty="0" smtClean="0">
                <a:hlinkClick r:id="rId3"/>
              </a:rPr>
              <a:t>-2802.html</a:t>
            </a:r>
            <a:endParaRPr lang="cs-CZ" dirty="0" smtClean="0"/>
          </a:p>
          <a:p>
            <a:r>
              <a:rPr lang="cs-CZ" dirty="0" smtClean="0"/>
              <a:t>Makroekonomické ukazatele</a:t>
            </a:r>
          </a:p>
          <a:p>
            <a:pPr lvl="2"/>
            <a:r>
              <a:rPr lang="cs-CZ" dirty="0" smtClean="0"/>
              <a:t>MFČR a ČSÚ</a:t>
            </a:r>
          </a:p>
          <a:p>
            <a:pPr lvl="2"/>
            <a:r>
              <a:rPr lang="cs-CZ" dirty="0" err="1" smtClean="0"/>
              <a:t>Global</a:t>
            </a:r>
            <a:r>
              <a:rPr lang="cs-CZ" dirty="0" smtClean="0"/>
              <a:t> </a:t>
            </a:r>
            <a:r>
              <a:rPr lang="cs-CZ" dirty="0" err="1" smtClean="0"/>
              <a:t>Insight</a:t>
            </a:r>
            <a:r>
              <a:rPr lang="cs-CZ" dirty="0" smtClean="0"/>
              <a:t> - </a:t>
            </a:r>
            <a:r>
              <a:rPr lang="cs-CZ" dirty="0" smtClean="0">
                <a:hlinkClick r:id="rId4"/>
              </a:rPr>
              <a:t>http://www.</a:t>
            </a:r>
            <a:r>
              <a:rPr lang="cs-CZ" dirty="0" err="1" smtClean="0">
                <a:hlinkClick r:id="rId4"/>
              </a:rPr>
              <a:t>ihsglobalinsight.com</a:t>
            </a:r>
            <a:endParaRPr lang="cs-CZ" dirty="0" smtClean="0"/>
          </a:p>
          <a:p>
            <a:r>
              <a:rPr lang="cs-CZ" dirty="0" err="1" smtClean="0"/>
              <a:t>Ready</a:t>
            </a:r>
            <a:r>
              <a:rPr lang="cs-CZ" dirty="0" smtClean="0"/>
              <a:t> to Use </a:t>
            </a:r>
            <a:r>
              <a:rPr lang="cs-CZ" dirty="0" err="1" smtClean="0"/>
              <a:t>Analyses</a:t>
            </a:r>
            <a:endParaRPr lang="cs-CZ" dirty="0" smtClean="0"/>
          </a:p>
          <a:p>
            <a:pPr lvl="2"/>
            <a:r>
              <a:rPr lang="cs-CZ" dirty="0" smtClean="0"/>
              <a:t>BMI - </a:t>
            </a:r>
            <a:r>
              <a:rPr lang="cs-CZ" dirty="0" smtClean="0">
                <a:hlinkClick r:id="rId5"/>
              </a:rPr>
              <a:t>http://www.</a:t>
            </a:r>
            <a:r>
              <a:rPr lang="cs-CZ" dirty="0" err="1" smtClean="0">
                <a:hlinkClick r:id="rId5"/>
              </a:rPr>
              <a:t>businessmonitor.com</a:t>
            </a:r>
            <a:endParaRPr lang="cs-CZ" dirty="0" smtClean="0"/>
          </a:p>
          <a:p>
            <a:pPr lvl="2"/>
            <a:r>
              <a:rPr lang="cs-CZ" dirty="0" err="1" smtClean="0"/>
              <a:t>Datamonitor</a:t>
            </a:r>
            <a:r>
              <a:rPr lang="cs-CZ" dirty="0" smtClean="0"/>
              <a:t> - </a:t>
            </a:r>
            <a:r>
              <a:rPr lang="cs-CZ" dirty="0" smtClean="0">
                <a:hlinkClick r:id="rId6"/>
              </a:rPr>
              <a:t>www.</a:t>
            </a:r>
            <a:r>
              <a:rPr lang="cs-CZ" dirty="0" err="1" smtClean="0">
                <a:hlinkClick r:id="rId6"/>
              </a:rPr>
              <a:t>datamonitor.com</a:t>
            </a:r>
            <a:endParaRPr lang="cs-CZ" dirty="0" smtClean="0"/>
          </a:p>
          <a:p>
            <a:r>
              <a:rPr lang="cs-CZ" dirty="0" smtClean="0"/>
              <a:t>Market </a:t>
            </a:r>
            <a:r>
              <a:rPr lang="cs-CZ" dirty="0" err="1" smtClean="0"/>
              <a:t>Research</a:t>
            </a:r>
            <a:r>
              <a:rPr lang="cs-CZ" dirty="0" smtClean="0"/>
              <a:t> rozcestník</a:t>
            </a:r>
          </a:p>
          <a:p>
            <a:pPr lvl="2"/>
            <a:r>
              <a:rPr lang="cs-CZ" dirty="0" smtClean="0">
                <a:hlinkClick r:id="rId7"/>
              </a:rPr>
              <a:t>http://www.</a:t>
            </a:r>
            <a:r>
              <a:rPr lang="cs-CZ" dirty="0" err="1" smtClean="0">
                <a:hlinkClick r:id="rId7"/>
              </a:rPr>
              <a:t>rba.co.uk</a:t>
            </a:r>
            <a:r>
              <a:rPr lang="cs-CZ" dirty="0" smtClean="0">
                <a:hlinkClick r:id="rId7"/>
              </a:rPr>
              <a:t>/</a:t>
            </a:r>
            <a:r>
              <a:rPr lang="cs-CZ" dirty="0" err="1" smtClean="0">
                <a:hlinkClick r:id="rId7"/>
              </a:rPr>
              <a:t>sources</a:t>
            </a:r>
            <a:r>
              <a:rPr lang="cs-CZ" dirty="0" smtClean="0">
                <a:hlinkClick r:id="rId7"/>
              </a:rPr>
              <a:t>/</a:t>
            </a:r>
            <a:r>
              <a:rPr lang="cs-CZ" dirty="0" err="1" smtClean="0">
                <a:hlinkClick r:id="rId7"/>
              </a:rPr>
              <a:t>mr.htm</a:t>
            </a:r>
            <a:endParaRPr lang="cs-CZ" dirty="0" smtClean="0"/>
          </a:p>
          <a:p>
            <a:pPr lvl="2"/>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NACE</a:t>
            </a:r>
            <a:endParaRPr lang="cs-CZ" dirty="0"/>
          </a:p>
        </p:txBody>
      </p:sp>
      <p:sp>
        <p:nvSpPr>
          <p:cNvPr id="3" name="Zástupný symbol pro obsah 2"/>
          <p:cNvSpPr>
            <a:spLocks noGrp="1"/>
          </p:cNvSpPr>
          <p:nvPr>
            <p:ph idx="1"/>
          </p:nvPr>
        </p:nvSpPr>
        <p:spPr/>
        <p:txBody>
          <a:bodyPr/>
          <a:lstStyle/>
          <a:p>
            <a:pPr>
              <a:lnSpc>
                <a:spcPct val="90000"/>
              </a:lnSpc>
            </a:pPr>
            <a:r>
              <a:rPr lang="fr-FR" dirty="0" smtClean="0"/>
              <a:t>Nomenclature statistique des activités économiques dans la Communauté européenne (Statistical Classification of Economic Activities in the European Community)</a:t>
            </a:r>
            <a:endParaRPr lang="cs-CZ" dirty="0" smtClean="0"/>
          </a:p>
          <a:p>
            <a:pPr>
              <a:lnSpc>
                <a:spcPct val="90000"/>
              </a:lnSpc>
            </a:pPr>
            <a:r>
              <a:rPr lang="en-US" dirty="0" err="1" smtClean="0"/>
              <a:t>Producent</a:t>
            </a:r>
            <a:r>
              <a:rPr lang="en-US" dirty="0" smtClean="0"/>
              <a:t>: Commission of the European Communities (Statistical Office/</a:t>
            </a:r>
            <a:r>
              <a:rPr lang="en-US" dirty="0" err="1" smtClean="0"/>
              <a:t>Eurostat</a:t>
            </a:r>
            <a:r>
              <a:rPr lang="en-US" dirty="0" smtClean="0"/>
              <a:t>)</a:t>
            </a:r>
            <a:endParaRPr lang="cs-CZ" dirty="0" smtClean="0"/>
          </a:p>
          <a:p>
            <a:pPr>
              <a:lnSpc>
                <a:spcPct val="90000"/>
              </a:lnSpc>
            </a:pPr>
            <a:r>
              <a:rPr lang="cs-CZ" dirty="0" smtClean="0"/>
              <a:t>Klasifikace ekonomických činností pro účely statistiky EU, kompatibilní s ISIC</a:t>
            </a:r>
          </a:p>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CZ-NACE kódy</a:t>
            </a:r>
            <a:endParaRPr lang="cs-CZ" dirty="0"/>
          </a:p>
        </p:txBody>
      </p:sp>
      <p:sp>
        <p:nvSpPr>
          <p:cNvPr id="3" name="Zástupný symbol pro obsah 2"/>
          <p:cNvSpPr>
            <a:spLocks noGrp="1"/>
          </p:cNvSpPr>
          <p:nvPr>
            <p:ph idx="1"/>
          </p:nvPr>
        </p:nvSpPr>
        <p:spPr/>
        <p:txBody>
          <a:bodyPr>
            <a:normAutofit lnSpcReduction="10000"/>
          </a:bodyPr>
          <a:lstStyle/>
          <a:p>
            <a:r>
              <a:rPr lang="cs-CZ" sz="2800" dirty="0" smtClean="0"/>
              <a:t>Statistický úřad</a:t>
            </a:r>
          </a:p>
          <a:p>
            <a:pPr lvl="1"/>
            <a:r>
              <a:rPr lang="pl-PL" sz="2400" dirty="0" smtClean="0"/>
              <a:t>Za účelem prezentace a analýzy statistických dat</a:t>
            </a:r>
          </a:p>
          <a:p>
            <a:pPr lvl="1"/>
            <a:r>
              <a:rPr lang="pl-PL" sz="2400" dirty="0" smtClean="0"/>
              <a:t>Vychází ze statistické klasifikace ekonomických činností EU – NACE</a:t>
            </a:r>
          </a:p>
          <a:p>
            <a:pPr lvl="1"/>
            <a:r>
              <a:rPr lang="pl-PL" sz="2400" dirty="0" smtClean="0"/>
              <a:t>Jejich používání je pro členy EU závazné</a:t>
            </a:r>
          </a:p>
          <a:p>
            <a:pPr lvl="1"/>
            <a:r>
              <a:rPr lang="pl-PL" sz="2400" dirty="0" smtClean="0"/>
              <a:t>zavedena do statistické praxe 1.1.2008, dříve se používaly OKEČ – stejný základ</a:t>
            </a:r>
          </a:p>
          <a:p>
            <a:r>
              <a:rPr lang="cs-CZ" dirty="0" smtClean="0"/>
              <a:t>Více zohledňuje technologický rozvoj</a:t>
            </a:r>
          </a:p>
          <a:p>
            <a:r>
              <a:rPr lang="cs-CZ" dirty="0" smtClean="0"/>
              <a:t>Více odpovídá hospodářské realitě</a:t>
            </a:r>
          </a:p>
          <a:p>
            <a:r>
              <a:rPr lang="cs-CZ" dirty="0" smtClean="0"/>
              <a:t>Lépe srovnatelná s ostatními klasifikacemi</a:t>
            </a:r>
          </a:p>
          <a:p>
            <a:r>
              <a:rPr lang="cs-CZ" dirty="0" smtClean="0"/>
              <a:t>Oproti OKEČ jen čtyřmístný – např.:  01.10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 NACE</a:t>
            </a:r>
            <a:endParaRPr lang="cs-CZ" dirty="0"/>
          </a:p>
        </p:txBody>
      </p:sp>
      <p:sp>
        <p:nvSpPr>
          <p:cNvPr id="3" name="Zástupný symbol pro obsah 2"/>
          <p:cNvSpPr>
            <a:spLocks noGrp="1"/>
          </p:cNvSpPr>
          <p:nvPr>
            <p:ph idx="1"/>
          </p:nvPr>
        </p:nvSpPr>
        <p:spPr/>
        <p:txBody>
          <a:bodyPr/>
          <a:lstStyle/>
          <a:p>
            <a:pPr marL="0" indent="0">
              <a:buNone/>
            </a:pPr>
            <a:r>
              <a:rPr lang="cs-CZ" dirty="0" smtClean="0"/>
              <a:t>NACE se skládá z hierarchické struktury (systematické části), vysvětlivek a metodické příručky. Struktura NACE (jak je popsána v nařízení):</a:t>
            </a:r>
          </a:p>
          <a:p>
            <a:pPr lvl="1"/>
            <a:r>
              <a:rPr lang="cs-CZ" dirty="0" smtClean="0"/>
              <a:t>první úroveň, sekce, je označena alfabetickým kódem,</a:t>
            </a:r>
          </a:p>
          <a:p>
            <a:pPr lvl="1"/>
            <a:r>
              <a:rPr lang="cs-CZ" dirty="0" smtClean="0"/>
              <a:t>druhá úroveň, oddíly, je označena dvojmístným číselným kódem,</a:t>
            </a:r>
          </a:p>
          <a:p>
            <a:pPr lvl="1"/>
            <a:r>
              <a:rPr lang="cs-CZ" dirty="0" smtClean="0"/>
              <a:t>třetí úroveň, skupiny, je označena trojmístným číselným kódem,</a:t>
            </a:r>
          </a:p>
          <a:p>
            <a:pPr lvl="1"/>
            <a:r>
              <a:rPr lang="cs-CZ" dirty="0" smtClean="0"/>
              <a:t>čtvrtá úroveň, třídy, je označena čtyřmístným číselným kódem.</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Struktura NACE</a:t>
            </a:r>
            <a:endParaRPr lang="cs-CZ" dirty="0"/>
          </a:p>
        </p:txBody>
      </p:sp>
      <p:sp>
        <p:nvSpPr>
          <p:cNvPr id="3" name="Content Placeholder 2"/>
          <p:cNvSpPr>
            <a:spLocks noGrp="1"/>
          </p:cNvSpPr>
          <p:nvPr>
            <p:ph idx="1"/>
          </p:nvPr>
        </p:nvSpPr>
        <p:spPr/>
        <p:txBody>
          <a:bodyPr numCol="2"/>
          <a:lstStyle/>
          <a:p>
            <a:r>
              <a:rPr lang="cs-CZ" sz="1200" b="1" dirty="0" smtClean="0">
                <a:hlinkClick r:id="rId2"/>
              </a:rPr>
              <a:t>SEKCE A - ZEMĚDĚLSTVÍ, LESNICTVÍ A RYBÁŘSTVÍ</a:t>
            </a:r>
            <a:endParaRPr lang="cs-CZ" sz="1200" b="1" dirty="0" smtClean="0"/>
          </a:p>
          <a:p>
            <a:r>
              <a:rPr lang="cs-CZ" sz="1200" b="1" dirty="0" smtClean="0">
                <a:hlinkClick r:id="rId3"/>
              </a:rPr>
              <a:t>SEKCE B - TĚŽBA A DOBÝVÁNÍ</a:t>
            </a:r>
            <a:endParaRPr lang="cs-CZ" sz="1200" b="1" dirty="0" smtClean="0"/>
          </a:p>
          <a:p>
            <a:r>
              <a:rPr lang="cs-CZ" sz="1200" b="1" dirty="0" smtClean="0">
                <a:hlinkClick r:id="rId4"/>
              </a:rPr>
              <a:t>SEKCE C - ZPRACOVATELSKÝ PRŮMYSL</a:t>
            </a:r>
            <a:endParaRPr lang="cs-CZ" sz="1200" b="1" dirty="0" smtClean="0"/>
          </a:p>
          <a:p>
            <a:r>
              <a:rPr lang="cs-CZ" sz="1200" b="1" dirty="0" smtClean="0">
                <a:hlinkClick r:id="rId5"/>
              </a:rPr>
              <a:t>SEKCE D – VÝROBA A ROZVOD ELEKTŘINY, PLYNU, TEPLA </a:t>
            </a:r>
            <a:endParaRPr lang="cs-CZ" sz="1200" b="1" dirty="0" smtClean="0"/>
          </a:p>
          <a:p>
            <a:r>
              <a:rPr lang="cs-CZ" sz="1200" b="1" dirty="0" smtClean="0">
                <a:hlinkClick r:id="rId6"/>
              </a:rPr>
              <a:t>SEKCE E – ZÁSOBOVÁNÍ VODOU; ČINNOSTI SOUVISEJÍCÍ S</a:t>
            </a:r>
            <a:endParaRPr lang="cs-CZ" sz="1200" b="1" dirty="0" smtClean="0"/>
          </a:p>
          <a:p>
            <a:r>
              <a:rPr lang="cs-CZ" sz="1200" b="1" dirty="0" smtClean="0">
                <a:hlinkClick r:id="rId7"/>
              </a:rPr>
              <a:t>SEKCE F - STAVEBNICTVÍ</a:t>
            </a:r>
            <a:endParaRPr lang="cs-CZ" sz="1200" b="1" dirty="0" smtClean="0"/>
          </a:p>
          <a:p>
            <a:r>
              <a:rPr lang="cs-CZ" sz="1200" b="1" dirty="0" smtClean="0">
                <a:hlinkClick r:id="rId8"/>
              </a:rPr>
              <a:t>SEKCE G - VELKOOBCHOD A MALOOBCHOD; OPRAVY A ÚDRŽB</a:t>
            </a:r>
            <a:endParaRPr lang="cs-CZ" sz="1200" b="1" dirty="0" smtClean="0"/>
          </a:p>
          <a:p>
            <a:r>
              <a:rPr lang="cs-CZ" sz="1200" b="1" dirty="0" smtClean="0">
                <a:hlinkClick r:id="rId9"/>
              </a:rPr>
              <a:t>SEKCE H - DOPRAVA A SKLADOVÁNÍ</a:t>
            </a:r>
            <a:endParaRPr lang="cs-CZ" sz="1200" b="1" dirty="0" smtClean="0"/>
          </a:p>
          <a:p>
            <a:r>
              <a:rPr lang="cs-CZ" sz="1200" b="1" dirty="0" smtClean="0">
                <a:hlinkClick r:id="rId10"/>
              </a:rPr>
              <a:t>SEKCE I - UBYTOVÁNÍ, STRAVOVÁNÍ A POHOSTINSTVÍ</a:t>
            </a:r>
            <a:endParaRPr lang="cs-CZ" sz="1200" b="1" dirty="0" smtClean="0"/>
          </a:p>
          <a:p>
            <a:r>
              <a:rPr lang="cs-CZ" sz="1200" b="1" dirty="0" smtClean="0">
                <a:hlinkClick r:id="rId11"/>
              </a:rPr>
              <a:t>SEKCE J - INFORMAČNÍ A KOMUNIKAČNÍ ČINNOSTI</a:t>
            </a:r>
            <a:endParaRPr lang="cs-CZ" sz="1200" b="1" dirty="0" smtClean="0"/>
          </a:p>
          <a:p>
            <a:r>
              <a:rPr lang="cs-CZ" sz="1200" b="1" dirty="0" smtClean="0">
                <a:hlinkClick r:id="rId12"/>
              </a:rPr>
              <a:t>SEKCE K - PENĚŽNICTVÍ A POJIŠŤOVNICTVÍ</a:t>
            </a:r>
            <a:endParaRPr lang="cs-CZ" sz="1200" b="1" dirty="0" smtClean="0"/>
          </a:p>
          <a:p>
            <a:endParaRPr lang="cs-CZ" sz="1200" b="1" dirty="0" smtClean="0"/>
          </a:p>
          <a:p>
            <a:endParaRPr lang="cs-CZ" sz="1200" b="1" dirty="0" smtClean="0"/>
          </a:p>
          <a:p>
            <a:endParaRPr lang="cs-CZ" sz="1200" b="1" dirty="0" smtClean="0"/>
          </a:p>
          <a:p>
            <a:endParaRPr lang="cs-CZ" sz="1200" b="1" dirty="0" smtClean="0"/>
          </a:p>
          <a:p>
            <a:r>
              <a:rPr lang="cs-CZ" sz="1200" b="1" dirty="0" smtClean="0">
                <a:hlinkClick r:id="rId13"/>
              </a:rPr>
              <a:t>SEKCE L - ČINNOSTI V OBLASTI NEMOVITOSTÍ</a:t>
            </a:r>
            <a:endParaRPr lang="cs-CZ" sz="1200" b="1" dirty="0" smtClean="0"/>
          </a:p>
          <a:p>
            <a:r>
              <a:rPr lang="cs-CZ" sz="1200" b="1" dirty="0" smtClean="0">
                <a:hlinkClick r:id="rId14"/>
              </a:rPr>
              <a:t>SEKCE M - PROFESNÍ, VĚDECKÉ A TECHNICKÉ ČINNOSTI</a:t>
            </a:r>
            <a:endParaRPr lang="cs-CZ" sz="1200" b="1" dirty="0" smtClean="0"/>
          </a:p>
          <a:p>
            <a:r>
              <a:rPr lang="cs-CZ" sz="1200" b="1" dirty="0" smtClean="0">
                <a:hlinkClick r:id="rId15"/>
              </a:rPr>
              <a:t>SEKCE N - ADMINISTRATIVNÍ A PODPŮRNÉ ČINNOSTI</a:t>
            </a:r>
            <a:endParaRPr lang="cs-CZ" sz="1200" b="1" dirty="0" smtClean="0"/>
          </a:p>
          <a:p>
            <a:r>
              <a:rPr lang="cs-CZ" sz="1200" b="1" dirty="0" smtClean="0">
                <a:hlinkClick r:id="rId16"/>
              </a:rPr>
              <a:t>SEKCE O - VEŘEJNÁ SPRÁVA A OBRANA; POVINNÉ SOCIÁLN</a:t>
            </a:r>
            <a:endParaRPr lang="cs-CZ" sz="1200" b="1" dirty="0" smtClean="0"/>
          </a:p>
          <a:p>
            <a:r>
              <a:rPr lang="cs-CZ" sz="1200" b="1" dirty="0" smtClean="0">
                <a:hlinkClick r:id="rId17"/>
              </a:rPr>
              <a:t>SEKCE P – VZDĚLÁVÁNÍ</a:t>
            </a:r>
            <a:endParaRPr lang="cs-CZ" sz="1200" b="1" dirty="0" smtClean="0"/>
          </a:p>
          <a:p>
            <a:r>
              <a:rPr lang="cs-CZ" sz="1200" b="1" dirty="0" smtClean="0">
                <a:hlinkClick r:id="rId18"/>
              </a:rPr>
              <a:t>SEKCE Q - ZDRAVOTNÍ A SOCIÁLNÍ PÉČE</a:t>
            </a:r>
            <a:endParaRPr lang="cs-CZ" sz="1200" b="1" dirty="0" smtClean="0"/>
          </a:p>
          <a:p>
            <a:r>
              <a:rPr lang="cs-CZ" sz="1200" b="1" dirty="0" smtClean="0">
                <a:hlinkClick r:id="rId19"/>
              </a:rPr>
              <a:t>SEKCE R - KULTURNÍ, ZÁBAVNÍ A REKREAČNÍ ČINNOSTI</a:t>
            </a:r>
            <a:endParaRPr lang="cs-CZ" sz="1200" b="1" dirty="0" smtClean="0"/>
          </a:p>
          <a:p>
            <a:r>
              <a:rPr lang="cs-CZ" sz="1200" b="1" dirty="0" smtClean="0">
                <a:hlinkClick r:id="rId20"/>
              </a:rPr>
              <a:t>SEKCE S - OSTATNÍ ČINNOSTI</a:t>
            </a:r>
            <a:endParaRPr lang="cs-CZ" sz="1200" b="1" dirty="0" smtClean="0"/>
          </a:p>
          <a:p>
            <a:r>
              <a:rPr lang="cs-CZ" sz="1200" b="1" dirty="0" smtClean="0">
                <a:hlinkClick r:id="rId21"/>
              </a:rPr>
              <a:t>SEKCE T - ČINNOSTI DOMÁCNOSTÍ JAKO ZAMĚSTNAVATELŮ;</a:t>
            </a:r>
            <a:endParaRPr lang="cs-CZ" sz="1200" b="1" dirty="0" smtClean="0"/>
          </a:p>
          <a:p>
            <a:r>
              <a:rPr lang="cs-CZ" sz="1200" b="1" dirty="0" smtClean="0">
                <a:hlinkClick r:id="rId22"/>
              </a:rPr>
              <a:t>SEKCE U - ČINNOSTI EXTERITORIÁLNÍCH ORGANIZACÍ A O</a:t>
            </a:r>
            <a:endParaRPr lang="cs-CZ" sz="1200" b="1" dirty="0" smtClean="0"/>
          </a:p>
          <a:p>
            <a:endParaRPr lang="cs-CZ"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Struktura NACE</a:t>
            </a:r>
            <a:endParaRPr lang="cs-CZ" dirty="0"/>
          </a:p>
        </p:txBody>
      </p:sp>
      <p:sp>
        <p:nvSpPr>
          <p:cNvPr id="3" name="Content Placeholder 2"/>
          <p:cNvSpPr>
            <a:spLocks noGrp="1"/>
          </p:cNvSpPr>
          <p:nvPr>
            <p:ph idx="1"/>
          </p:nvPr>
        </p:nvSpPr>
        <p:spPr/>
        <p:txBody>
          <a:bodyPr/>
          <a:lstStyle/>
          <a:p>
            <a:pPr>
              <a:buNone/>
            </a:pPr>
            <a:r>
              <a:rPr lang="cs-CZ" sz="2000" b="1" dirty="0" smtClean="0"/>
              <a:t>Kategorie ‘SEKCE A - ZEMĚDĚLSTVÍ, LESNICTVÍ A RYBÁŘSTVÍ’</a:t>
            </a:r>
          </a:p>
          <a:p>
            <a:r>
              <a:rPr lang="cs-CZ" sz="2000" dirty="0" smtClean="0">
                <a:hlinkClick r:id="rId2" tooltip="Permanent Link to 01.30-Množení rostlin"/>
              </a:rPr>
              <a:t>01.30-Množení rostlin</a:t>
            </a:r>
            <a:endParaRPr lang="cs-CZ" sz="2000" dirty="0" smtClean="0"/>
          </a:p>
          <a:p>
            <a:r>
              <a:rPr lang="cs-CZ" sz="2000" dirty="0" smtClean="0">
                <a:hlinkClick r:id="rId3" tooltip="Permanent Link to 01.41-Chov mléčného skotu"/>
              </a:rPr>
              <a:t>01.41-Chov mléčného skotu</a:t>
            </a:r>
            <a:endParaRPr lang="cs-CZ" sz="2000" dirty="0" smtClean="0"/>
          </a:p>
          <a:p>
            <a:r>
              <a:rPr lang="cs-CZ" sz="2000" dirty="0" smtClean="0">
                <a:hlinkClick r:id="rId4" tooltip="Permanent Link to 01.42-Chov jiného skotu"/>
              </a:rPr>
              <a:t>01.42-Chov jiného skotu</a:t>
            </a:r>
            <a:endParaRPr lang="cs-CZ" sz="2000" dirty="0" smtClean="0"/>
          </a:p>
          <a:p>
            <a:r>
              <a:rPr lang="cs-CZ" sz="2000" dirty="0" smtClean="0">
                <a:hlinkClick r:id="rId5" tooltip="Permanent Link to 01.43-Chov koní a jiných koňovitých"/>
              </a:rPr>
              <a:t>01.43-Chov koní a jiných koňovitých</a:t>
            </a:r>
            <a:endParaRPr lang="cs-CZ" sz="2000" dirty="0" smtClean="0"/>
          </a:p>
          <a:p>
            <a:r>
              <a:rPr lang="cs-CZ" sz="2000" dirty="0" smtClean="0">
                <a:hlinkClick r:id="rId6" tooltip="Permanent Link to 01.44-Chov velbloudů a velbloudovitých"/>
              </a:rPr>
              <a:t>01.44-Chov velbloudů a velbloudovitých</a:t>
            </a:r>
            <a:endParaRPr lang="cs-CZ" sz="2000" dirty="0" smtClean="0"/>
          </a:p>
          <a:p>
            <a:r>
              <a:rPr lang="cs-CZ" sz="2000" dirty="0" smtClean="0">
                <a:hlinkClick r:id="rId7" tooltip="Permanent Link to 01.45-Chov ovcí a koz"/>
              </a:rPr>
              <a:t>01.45-Chov ovcí a koz</a:t>
            </a:r>
            <a:endParaRPr lang="cs-CZ" sz="2000" dirty="0" smtClean="0"/>
          </a:p>
          <a:p>
            <a:r>
              <a:rPr lang="cs-CZ" sz="2000" dirty="0" smtClean="0">
                <a:hlinkClick r:id="rId8" tooltip="Permanent Link to 01.46-Chov prasat"/>
              </a:rPr>
              <a:t>01.46-Chov prasat</a:t>
            </a:r>
            <a:endParaRPr lang="cs-CZ" sz="2000" dirty="0" smtClean="0"/>
          </a:p>
          <a:p>
            <a:r>
              <a:rPr lang="cs-CZ" sz="2000" dirty="0" smtClean="0">
                <a:hlinkClick r:id="rId9" tooltip="Permanent Link to 01.47-Chov drůbeže"/>
              </a:rPr>
              <a:t>01.47-Chov drůbeže</a:t>
            </a:r>
            <a:endParaRPr lang="cs-CZ" sz="2000" dirty="0" smtClean="0"/>
          </a:p>
          <a:p>
            <a:r>
              <a:rPr lang="cs-CZ" sz="2000" dirty="0" smtClean="0">
                <a:hlinkClick r:id="rId10" tooltip="Permanent Link to 01.49-Chov ostatních zvířat"/>
              </a:rPr>
              <a:t>01.49-Chov ostatních zvířat</a:t>
            </a:r>
            <a:endParaRPr lang="cs-CZ" sz="2000" dirty="0" smtClean="0"/>
          </a:p>
          <a:p>
            <a:r>
              <a:rPr lang="cs-CZ" sz="2000" dirty="0" smtClean="0">
                <a:hlinkClick r:id="rId11" tooltip="Permanent Link to 01.49.1-Chov drobných hospodářských zvířat"/>
              </a:rPr>
              <a:t>01.49.1-Chov drobných hospodářských zvířat</a:t>
            </a:r>
            <a:endParaRPr lang="cs-CZ" sz="2000" dirty="0" smtClean="0"/>
          </a:p>
          <a:p>
            <a:endParaRPr lang="cs-C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3444</TotalTime>
  <Words>1743</Words>
  <Application>Microsoft Office PowerPoint</Application>
  <PresentationFormat>On-screen Show (4:3)</PresentationFormat>
  <Paragraphs>360</Paragraphs>
  <Slides>41</Slides>
  <Notes>2</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41</vt:i4>
      </vt:variant>
    </vt:vector>
  </HeadingPairs>
  <TitlesOfParts>
    <vt:vector size="44" baseType="lpstr">
      <vt:lpstr>Arial</vt:lpstr>
      <vt:lpstr>Blank</vt:lpstr>
      <vt:lpstr>1_Blank</vt:lpstr>
      <vt:lpstr>Informační průmysl 2013/14</vt:lpstr>
      <vt:lpstr>Dotaz z minulé hodiny</vt:lpstr>
      <vt:lpstr>Cvičení</vt:lpstr>
      <vt:lpstr>Klasifikace ekonomických činností</vt:lpstr>
      <vt:lpstr>NACE</vt:lpstr>
      <vt:lpstr>CZ-NACE kódy</vt:lpstr>
      <vt:lpstr>Struktura NACE</vt:lpstr>
      <vt:lpstr>Struktura NACE</vt:lpstr>
      <vt:lpstr>Struktura NACE</vt:lpstr>
      <vt:lpstr>Struktura NACE</vt:lpstr>
      <vt:lpstr>Klasifikace činností</vt:lpstr>
      <vt:lpstr>Klasifikace činností</vt:lpstr>
      <vt:lpstr>Cvičení</vt:lpstr>
      <vt:lpstr>Poměrové ukazatele</vt:lpstr>
      <vt:lpstr>Ukazatele</vt:lpstr>
      <vt:lpstr>Referenční interview  </vt:lpstr>
      <vt:lpstr>Zpracování informačního požadavku</vt:lpstr>
      <vt:lpstr>Zpracování informa- čního požadavku</vt:lpstr>
      <vt:lpstr>Příklad</vt:lpstr>
      <vt:lpstr>Referenční interview</vt:lpstr>
      <vt:lpstr>Cíle RI</vt:lpstr>
      <vt:lpstr>Náležitosti RI</vt:lpstr>
      <vt:lpstr>Forma RI</vt:lpstr>
      <vt:lpstr>Úspěch RI</vt:lpstr>
      <vt:lpstr>Příklad</vt:lpstr>
      <vt:lpstr>research</vt:lpstr>
      <vt:lpstr>Přístup k informacím</vt:lpstr>
      <vt:lpstr>Způsoby získávání informací</vt:lpstr>
      <vt:lpstr>Získání informace </vt:lpstr>
      <vt:lpstr>Příklad</vt:lpstr>
      <vt:lpstr>Sběr dat primárním výzkumem</vt:lpstr>
      <vt:lpstr>Primární výzkum</vt:lpstr>
      <vt:lpstr>Sběr kvantitativních dat</vt:lpstr>
      <vt:lpstr>Sběr kvalitativních dat</vt:lpstr>
      <vt:lpstr>Techniky primárního sběru</vt:lpstr>
      <vt:lpstr>Rozhovor </vt:lpstr>
      <vt:lpstr>Rozhovor</vt:lpstr>
      <vt:lpstr>Sekundární research</vt:lpstr>
      <vt:lpstr>Desk research - výhody</vt:lpstr>
      <vt:lpstr>Desk research - omezení</vt:lpstr>
      <vt:lpstr>Zdroje </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Petr Smejkal</dc:creator>
  <cp:lastModifiedBy>Petr Smejkal</cp:lastModifiedBy>
  <cp:revision>141</cp:revision>
  <dcterms:created xsi:type="dcterms:W3CDTF">2010-09-06T12:20:12Z</dcterms:created>
  <dcterms:modified xsi:type="dcterms:W3CDTF">2013-10-11T13:46:02Z</dcterms:modified>
</cp:coreProperties>
</file>