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0" r:id="rId2"/>
  </p:sldMasterIdLst>
  <p:notesMasterIdLst>
    <p:notesMasterId r:id="rId72"/>
  </p:notesMasterIdLst>
  <p:handoutMasterIdLst>
    <p:handoutMasterId r:id="rId73"/>
  </p:handoutMasterIdLst>
  <p:sldIdLst>
    <p:sldId id="259" r:id="rId3"/>
    <p:sldId id="390" r:id="rId4"/>
    <p:sldId id="296" r:id="rId5"/>
    <p:sldId id="392" r:id="rId6"/>
    <p:sldId id="351" r:id="rId7"/>
    <p:sldId id="391" r:id="rId8"/>
    <p:sldId id="394" r:id="rId9"/>
    <p:sldId id="352" r:id="rId10"/>
    <p:sldId id="513" r:id="rId11"/>
    <p:sldId id="514" r:id="rId12"/>
    <p:sldId id="515" r:id="rId13"/>
    <p:sldId id="516" r:id="rId14"/>
    <p:sldId id="517" r:id="rId15"/>
    <p:sldId id="518" r:id="rId16"/>
    <p:sldId id="519" r:id="rId17"/>
    <p:sldId id="520" r:id="rId18"/>
    <p:sldId id="522" r:id="rId19"/>
    <p:sldId id="521" r:id="rId20"/>
    <p:sldId id="528" r:id="rId21"/>
    <p:sldId id="529" r:id="rId22"/>
    <p:sldId id="530" r:id="rId23"/>
    <p:sldId id="531" r:id="rId24"/>
    <p:sldId id="532" r:id="rId25"/>
    <p:sldId id="360" r:id="rId26"/>
    <p:sldId id="353" r:id="rId27"/>
    <p:sldId id="354" r:id="rId28"/>
    <p:sldId id="355" r:id="rId29"/>
    <p:sldId id="356" r:id="rId30"/>
    <p:sldId id="357" r:id="rId31"/>
    <p:sldId id="359" r:id="rId32"/>
    <p:sldId id="361" r:id="rId33"/>
    <p:sldId id="362" r:id="rId34"/>
    <p:sldId id="363" r:id="rId35"/>
    <p:sldId id="364" r:id="rId36"/>
    <p:sldId id="365" r:id="rId37"/>
    <p:sldId id="366"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12" r:id="rId62"/>
    <p:sldId id="313" r:id="rId63"/>
    <p:sldId id="344" r:id="rId64"/>
    <p:sldId id="345" r:id="rId65"/>
    <p:sldId id="346" r:id="rId66"/>
    <p:sldId id="347" r:id="rId67"/>
    <p:sldId id="348" r:id="rId68"/>
    <p:sldId id="349" r:id="rId69"/>
    <p:sldId id="350" r:id="rId70"/>
    <p:sldId id="395" r:id="rId71"/>
  </p:sldIdLst>
  <p:sldSz cx="9144000" cy="6858000" type="screen4x3"/>
  <p:notesSz cx="7086600" cy="9410700"/>
  <p:embeddedFontLst>
    <p:embeddedFont>
      <p:font typeface="Lucida Sans Unicode" pitchFamily="34" charset="0"/>
      <p:regular r:id="rId74"/>
    </p:embeddedFont>
    <p:embeddedFont>
      <p:font typeface="Calibri" pitchFamily="34" charset="0"/>
      <p:regular r:id="rId75"/>
      <p:bold r:id="rId76"/>
      <p:italic r:id="rId77"/>
      <p:boldItalic r:id="rId7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2828"/>
    <a:srgbClr val="F1F1F1"/>
    <a:srgbClr val="FAE600"/>
    <a:srgbClr val="B4B4B4"/>
    <a:srgbClr val="FFD200"/>
    <a:srgbClr val="000000"/>
    <a:srgbClr val="646464"/>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0" autoAdjust="0"/>
    <p:restoredTop sz="81593" autoAdjust="0"/>
  </p:normalViewPr>
  <p:slideViewPr>
    <p:cSldViewPr>
      <p:cViewPr varScale="1">
        <p:scale>
          <a:sx n="84" d="100"/>
          <a:sy n="84" d="100"/>
        </p:scale>
        <p:origin x="-1578" y="-90"/>
      </p:cViewPr>
      <p:guideLst>
        <p:guide orient="horz" pos="3884"/>
        <p:guide orient="horz" pos="2051"/>
        <p:guide pos="2880"/>
      </p:guideLst>
    </p:cSldViewPr>
  </p:slideViewPr>
  <p:notesTextViewPr>
    <p:cViewPr>
      <p:scale>
        <a:sx n="100" d="100"/>
        <a:sy n="100" d="100"/>
      </p:scale>
      <p:origin x="0" y="0"/>
    </p:cViewPr>
  </p:notesTextViewPr>
  <p:sorterViewPr>
    <p:cViewPr>
      <p:scale>
        <a:sx n="97" d="100"/>
        <a:sy n="97" d="100"/>
      </p:scale>
      <p:origin x="0" y="3762"/>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3.fntdata"/><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1.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font" Target="fonts/font5.fnt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8" name="Rectangle 6"/>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69639" name="Rectangle 7"/>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69640" name="Rectangle 8"/>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74984DEF-64B7-4B0D-9CAD-88AC71C7ACA2}" type="slidenum">
              <a:rPr lang="en-US" sz="1100">
                <a:cs typeface="Arial" charset="0"/>
              </a:rPr>
              <a:pPr/>
              <a:t>‹#›</a:t>
            </a:fld>
            <a:endParaRPr lang="en-US" sz="1100">
              <a:cs typeface="Arial" charset="0"/>
            </a:endParaRPr>
          </a:p>
        </p:txBody>
      </p:sp>
      <p:pic>
        <p:nvPicPr>
          <p:cNvPr id="69641" name="Picture 9" descr="logo_tagblack"/>
          <p:cNvPicPr>
            <a:picLocks noChangeAspect="1" noChangeArrowheads="1"/>
          </p:cNvPicPr>
          <p:nvPr/>
        </p:nvPicPr>
        <p:blipFill>
          <a:blip r:embed="rId2" cstate="print"/>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190625" y="706438"/>
            <a:ext cx="4705350" cy="3529012"/>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08025" y="4470400"/>
            <a:ext cx="5670550" cy="4233863"/>
          </a:xfrm>
          <a:prstGeom prst="rect">
            <a:avLst/>
          </a:prstGeom>
          <a:noFill/>
          <a:ln w="9525">
            <a:noFill/>
            <a:miter lim="800000"/>
            <a:headEnd/>
            <a:tailEnd/>
          </a:ln>
          <a:effectLst/>
        </p:spPr>
        <p:txBody>
          <a:bodyPr vert="horz" wrap="square" lIns="94265" tIns="47133" rIns="94265" bIns="471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ChangeArrowheads="1"/>
          </p:cNvSpPr>
          <p:nvPr/>
        </p:nvSpPr>
        <p:spPr bwMode="auto">
          <a:xfrm>
            <a:off x="158750" y="9136063"/>
            <a:ext cx="1289050" cy="144462"/>
          </a:xfrm>
          <a:prstGeom prst="rect">
            <a:avLst/>
          </a:prstGeom>
          <a:noFill/>
          <a:ln w="9525">
            <a:noFill/>
            <a:miter lim="800000"/>
            <a:headEnd/>
            <a:tailEnd/>
          </a:ln>
          <a:effectLst/>
        </p:spPr>
        <p:txBody>
          <a:bodyPr lIns="0" tIns="0" rIns="0" bIns="0"/>
          <a:lstStyle/>
          <a:p>
            <a:r>
              <a:rPr lang="en-US" sz="1100">
                <a:cs typeface="Arial" charset="0"/>
              </a:rPr>
              <a:t>May 22, 2008</a:t>
            </a:r>
          </a:p>
        </p:txBody>
      </p:sp>
      <p:sp>
        <p:nvSpPr>
          <p:cNvPr id="8201" name="Rectangle 9"/>
          <p:cNvSpPr>
            <a:spLocks noChangeArrowheads="1"/>
          </p:cNvSpPr>
          <p:nvPr/>
        </p:nvSpPr>
        <p:spPr bwMode="auto">
          <a:xfrm>
            <a:off x="2481263" y="9136063"/>
            <a:ext cx="2057400" cy="196850"/>
          </a:xfrm>
          <a:prstGeom prst="rect">
            <a:avLst/>
          </a:prstGeom>
          <a:noFill/>
          <a:ln w="9525">
            <a:noFill/>
            <a:miter lim="800000"/>
            <a:headEnd/>
            <a:tailEnd/>
          </a:ln>
          <a:effectLst/>
        </p:spPr>
        <p:txBody>
          <a:bodyPr lIns="0" tIns="0" rIns="0" bIns="0"/>
          <a:lstStyle/>
          <a:p>
            <a:r>
              <a:rPr lang="en-US" sz="1100">
                <a:cs typeface="Arial" charset="0"/>
              </a:rPr>
              <a:t>Presentation title</a:t>
            </a:r>
          </a:p>
        </p:txBody>
      </p:sp>
      <p:sp>
        <p:nvSpPr>
          <p:cNvPr id="8202" name="Rectangle 10"/>
          <p:cNvSpPr>
            <a:spLocks noChangeArrowheads="1"/>
          </p:cNvSpPr>
          <p:nvPr/>
        </p:nvSpPr>
        <p:spPr bwMode="auto">
          <a:xfrm>
            <a:off x="1635125" y="9136063"/>
            <a:ext cx="663575" cy="196850"/>
          </a:xfrm>
          <a:prstGeom prst="rect">
            <a:avLst/>
          </a:prstGeom>
          <a:noFill/>
          <a:ln w="9525">
            <a:noFill/>
            <a:miter lim="800000"/>
            <a:headEnd/>
            <a:tailEnd/>
          </a:ln>
          <a:effectLst/>
        </p:spPr>
        <p:txBody>
          <a:bodyPr lIns="0" tIns="0" rIns="0" bIns="0"/>
          <a:lstStyle/>
          <a:p>
            <a:r>
              <a:rPr lang="en-US" sz="1100">
                <a:cs typeface="Arial" charset="0"/>
              </a:rPr>
              <a:t>Page </a:t>
            </a:r>
            <a:fld id="{FA5FCB97-0EDB-4471-BEA3-C3A3F240EE22}" type="slidenum">
              <a:rPr lang="en-US" sz="1100">
                <a:cs typeface="Arial" charset="0"/>
              </a:rPr>
              <a:pPr/>
              <a:t>‹#›</a:t>
            </a:fld>
            <a:endParaRPr lang="en-US" sz="1100">
              <a:cs typeface="Arial" charset="0"/>
            </a:endParaRPr>
          </a:p>
        </p:txBody>
      </p:sp>
      <p:pic>
        <p:nvPicPr>
          <p:cNvPr id="8203" name="Picture 11" descr="logo_tagblack"/>
          <p:cNvPicPr>
            <a:picLocks noChangeAspect="1" noChangeArrowheads="1"/>
          </p:cNvPicPr>
          <p:nvPr/>
        </p:nvPicPr>
        <p:blipFill>
          <a:blip r:embed="rId2"/>
          <a:srcRect/>
          <a:stretch>
            <a:fillRect/>
          </a:stretch>
        </p:blipFill>
        <p:spPr bwMode="auto">
          <a:xfrm>
            <a:off x="5462588" y="8953500"/>
            <a:ext cx="1485900" cy="333375"/>
          </a:xfrm>
          <a:prstGeom prst="rect">
            <a:avLst/>
          </a:prstGeom>
          <a:noFill/>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lr>
        <a:srgbClr val="FFD200"/>
      </a:buClr>
      <a:buSzPct val="75000"/>
      <a:buFont typeface="Arial" charset="0"/>
      <a:defRPr sz="1200" kern="1200">
        <a:solidFill>
          <a:schemeClr val="tx1"/>
        </a:solidFill>
        <a:latin typeface="Arial" charset="0"/>
        <a:ea typeface="+mn-ea"/>
        <a:cs typeface="+mn-cs"/>
      </a:defRPr>
    </a:lvl1pPr>
    <a:lvl2pPr marL="1588" indent="179388"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2pPr>
    <a:lvl3pPr marL="360363" indent="1905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3pPr>
    <a:lvl4pPr marL="723900" indent="177800"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4pPr>
    <a:lvl5pPr marL="1081088" indent="176213" algn="l" rtl="0" fontAlgn="base">
      <a:spcBef>
        <a:spcPct val="30000"/>
      </a:spcBef>
      <a:spcAft>
        <a:spcPct val="0"/>
      </a:spcAft>
      <a:buClr>
        <a:srgbClr val="FFD200"/>
      </a:buClr>
      <a:buSzPct val="75000"/>
      <a:buFont typeface="Arial" charset="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pPr>
              <a:lnSpc>
                <a:spcPct val="90000"/>
              </a:lnSpc>
            </a:pPr>
            <a:r>
              <a:rPr lang="en-GB" sz="1000"/>
              <a:t>For information on applying this template onto existing presentations, refer to the notes on slide 2 of this presentation.</a:t>
            </a:r>
          </a:p>
          <a:p>
            <a:pPr>
              <a:lnSpc>
                <a:spcPct val="90000"/>
              </a:lnSpc>
            </a:pPr>
            <a:r>
              <a:rPr lang="en-GB" sz="1000"/>
              <a:t>The Input area of the Beam can be customized to reflect the content of the</a:t>
            </a:r>
            <a:br>
              <a:rPr lang="en-GB" sz="1000"/>
            </a:br>
            <a:r>
              <a:rPr lang="en-GB" sz="1000"/>
              <a:t>presentation. The Input area is an AutoShape with a picture fill. To change this, ensure you have the image you wish to use (ideally a </a:t>
            </a:r>
            <a:r>
              <a:rPr lang="en-GB" sz="1000" b="1"/>
              <a:t>.jpg</a:t>
            </a:r>
            <a:r>
              <a:rPr lang="en-GB" sz="1000"/>
              <a:t> or a </a:t>
            </a:r>
            <a:r>
              <a:rPr lang="en-GB" sz="1000" b="1"/>
              <a:t>.png</a:t>
            </a:r>
            <a:r>
              <a:rPr lang="en-GB" sz="1000"/>
              <a:t> file) in an accessible folder. The image should have a ratio of 1:1 to ensure it does not appear distorted.</a:t>
            </a:r>
          </a:p>
          <a:p>
            <a:pPr>
              <a:lnSpc>
                <a:spcPct val="90000"/>
              </a:lnSpc>
            </a:pPr>
            <a:r>
              <a:rPr lang="en-GB" sz="1000"/>
              <a:t>Acceptable images for importing into the Input area of the Beam are the three approved graphics (lines), and black and white photography or illustrations which follow the principles laid out on </a:t>
            </a:r>
            <a:r>
              <a:rPr lang="en-GB" sz="1000" i="1"/>
              <a:t>The Branding Zone. </a:t>
            </a:r>
            <a:r>
              <a:rPr lang="en-GB" sz="1000"/>
              <a:t>Color images should never be imported into this area.</a:t>
            </a:r>
          </a:p>
          <a:p>
            <a:pPr>
              <a:lnSpc>
                <a:spcPct val="90000"/>
              </a:lnSpc>
            </a:pPr>
            <a:r>
              <a:rPr lang="en-GB" sz="1000"/>
              <a:t>To create a thank you slide with a picture in the Input area of the Beam, duplicate this master slide and create a new master slide. If using the graphic on the title slide the same should be used on the thank you slide. If using a picture in the Input area of the Beam in the title slide, the same or different but related picture can be used on the thank you slide. </a:t>
            </a:r>
          </a:p>
          <a:p>
            <a:pPr>
              <a:lnSpc>
                <a:spcPct val="90000"/>
              </a:lnSpc>
            </a:pPr>
            <a:r>
              <a:rPr lang="en-GB" sz="1000"/>
              <a:t>Customize the Input area of the Beam as described below. </a:t>
            </a:r>
          </a:p>
          <a:p>
            <a:pPr lvl="1">
              <a:lnSpc>
                <a:spcPct val="90000"/>
              </a:lnSpc>
            </a:pPr>
            <a:r>
              <a:rPr lang="en-GB" sz="1000"/>
              <a:t>Click on the </a:t>
            </a:r>
            <a:r>
              <a:rPr lang="en-GB" sz="1000" b="1"/>
              <a:t>View</a:t>
            </a:r>
            <a:r>
              <a:rPr lang="en-GB" sz="1000"/>
              <a:t> tab from the menu bar and select </a:t>
            </a:r>
            <a:r>
              <a:rPr lang="en-GB" sz="1000" b="1"/>
              <a:t>Master&gt;Slide Master</a:t>
            </a:r>
          </a:p>
          <a:p>
            <a:pPr lvl="1">
              <a:lnSpc>
                <a:spcPct val="90000"/>
              </a:lnSpc>
            </a:pPr>
            <a:r>
              <a:rPr lang="en-GB" sz="1000"/>
              <a:t>Right-click on the Input graphic and select </a:t>
            </a:r>
            <a:r>
              <a:rPr lang="en-GB" sz="1000" b="1"/>
              <a:t>Format AutoShape</a:t>
            </a:r>
          </a:p>
          <a:p>
            <a:pPr lvl="1">
              <a:lnSpc>
                <a:spcPct val="90000"/>
              </a:lnSpc>
            </a:pPr>
            <a:r>
              <a:rPr lang="en-GB" sz="1000"/>
              <a:t>From the </a:t>
            </a:r>
            <a:r>
              <a:rPr lang="en-GB" sz="1000" b="1"/>
              <a:t>Fill</a:t>
            </a:r>
            <a:r>
              <a:rPr lang="en-GB" sz="1000"/>
              <a:t> menu, under the </a:t>
            </a:r>
            <a:r>
              <a:rPr lang="en-GB" sz="1000" b="1"/>
              <a:t>Color and Lines</a:t>
            </a:r>
            <a:r>
              <a:rPr lang="en-GB" sz="1000"/>
              <a:t> tab, click on the drop-down arrow next to </a:t>
            </a:r>
            <a:r>
              <a:rPr lang="en-GB" sz="1000" b="1"/>
              <a:t>Color</a:t>
            </a:r>
            <a:r>
              <a:rPr lang="en-GB" sz="1000"/>
              <a:t> and select the </a:t>
            </a:r>
            <a:r>
              <a:rPr lang="en-GB" sz="1000" b="1"/>
              <a:t>Fill Effects</a:t>
            </a:r>
            <a:r>
              <a:rPr lang="en-GB" sz="1000"/>
              <a:t> menu</a:t>
            </a:r>
          </a:p>
          <a:p>
            <a:pPr lvl="1">
              <a:lnSpc>
                <a:spcPct val="90000"/>
              </a:lnSpc>
            </a:pPr>
            <a:r>
              <a:rPr lang="en-GB" sz="1000"/>
              <a:t>From the </a:t>
            </a:r>
            <a:r>
              <a:rPr lang="en-GB" sz="1000" b="1"/>
              <a:t>Picture</a:t>
            </a:r>
            <a:r>
              <a:rPr lang="en-GB" sz="1000"/>
              <a:t> tab, click on </a:t>
            </a:r>
            <a:r>
              <a:rPr lang="en-GB" sz="1000" b="1"/>
              <a:t>Select Picture</a:t>
            </a:r>
            <a:r>
              <a:rPr lang="en-GB" sz="1000"/>
              <a:t>. Navigate to the folder containing the image you wish to insert in the Input area. Highlight the image and tick the </a:t>
            </a:r>
            <a:r>
              <a:rPr lang="en-GB" sz="1000" b="1"/>
              <a:t>Lock picture aspect ratio</a:t>
            </a:r>
            <a:r>
              <a:rPr lang="en-GB" sz="1000"/>
              <a:t> box. Click on </a:t>
            </a:r>
            <a:r>
              <a:rPr lang="en-GB" sz="1000" b="1"/>
              <a:t>OK</a:t>
            </a:r>
            <a:r>
              <a:rPr lang="en-GB" sz="1000"/>
              <a:t>.</a:t>
            </a:r>
          </a:p>
          <a:p>
            <a:pPr lvl="1">
              <a:lnSpc>
                <a:spcPct val="90000"/>
              </a:lnSpc>
            </a:pPr>
            <a:r>
              <a:rPr lang="en-GB" sz="1000"/>
              <a:t>You can now preview the image before continuing. If you are happy with how it looks, click </a:t>
            </a:r>
            <a:r>
              <a:rPr lang="en-GB" sz="1000" b="1"/>
              <a:t>Ok</a:t>
            </a:r>
            <a:r>
              <a:rPr lang="en-GB" sz="1000"/>
              <a:t> to continue. Otherwise, repeat the process until you are happy with your selected image</a:t>
            </a:r>
          </a:p>
          <a:p>
            <a:pPr lvl="1">
              <a:lnSpc>
                <a:spcPct val="90000"/>
              </a:lnSpc>
            </a:pPr>
            <a:r>
              <a:rPr lang="en-GB" sz="1000"/>
              <a:t>To exit from </a:t>
            </a:r>
            <a:r>
              <a:rPr lang="en-GB" sz="1000" b="1"/>
              <a:t>Master View</a:t>
            </a:r>
            <a:r>
              <a:rPr lang="en-GB" sz="1000"/>
              <a:t>, click on </a:t>
            </a:r>
            <a:r>
              <a:rPr lang="en-GB" sz="1000" b="1"/>
              <a:t>View&gt;Normal</a:t>
            </a:r>
            <a:r>
              <a:rPr lang="en-GB" sz="1000"/>
              <a:t>. The change you made to the Input graphic should now be visible on the title slide</a:t>
            </a:r>
            <a:endParaRPr lang="en-US"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GB" dirty="0" smtClean="0"/>
              <a:t>Merck</a:t>
            </a:r>
            <a:r>
              <a:rPr lang="en-GB" baseline="0" dirty="0" smtClean="0"/>
              <a:t> is a big pharmaceutical company. Amgen is biotech company. Products and business model are different. They have different peers.</a:t>
            </a:r>
          </a:p>
          <a:p>
            <a:r>
              <a:rPr lang="en-GB" baseline="0" dirty="0" smtClean="0"/>
              <a:t>Winners take all to me is close to 95% market share. 56% market share isn’t all. Statement is not correct.</a:t>
            </a:r>
          </a:p>
          <a:p>
            <a:r>
              <a:rPr lang="en-GB" baseline="0" dirty="0" smtClean="0"/>
              <a:t>Any other tech company is doing what Xerox doing? HP? Dell? How do we evaluate hybrid companies like Xerox? Is it a new norm?</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r>
              <a:rPr lang="en-GB" dirty="0" smtClean="0"/>
              <a:t>You know more because you are writing the numbers. Your audience</a:t>
            </a:r>
            <a:r>
              <a:rPr lang="en-GB" baseline="0" dirty="0" smtClean="0"/>
              <a:t> often don’t know your thinking process. </a:t>
            </a:r>
          </a:p>
          <a:p>
            <a:r>
              <a:rPr lang="en-GB" baseline="0" dirty="0" smtClean="0"/>
              <a:t>Readers know what to look for and expect. Key words are grew strongly, key metrics</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a:lnSpc>
                <a:spcPct val="100000"/>
              </a:lnSpc>
            </a:pPr>
            <a:r>
              <a:rPr lang="en-GB" sz="800" dirty="0" smtClean="0">
                <a:latin typeface="+mn-lt"/>
              </a:rPr>
              <a:t>Usually benchmarking involves a client company and a group of comparable companies. Suggest to have at least 5 peers to compare. We can benchmark from company premium, stock price performance and corporate finance strategies to financial performance, products and country profile (GBB).</a:t>
            </a:r>
          </a:p>
          <a:p>
            <a:pPr>
              <a:lnSpc>
                <a:spcPct val="100000"/>
              </a:lnSpc>
            </a:pPr>
            <a:endParaRPr lang="en-GB" sz="800" dirty="0" smtClean="0">
              <a:latin typeface="+mn-lt"/>
            </a:endParaRPr>
          </a:p>
          <a:p>
            <a:pPr>
              <a:lnSpc>
                <a:spcPct val="100000"/>
              </a:lnSpc>
            </a:pPr>
            <a:r>
              <a:rPr lang="en-GB" sz="800" dirty="0" smtClean="0">
                <a:latin typeface="+mn-lt"/>
              </a:rPr>
              <a:t>Know the implication of in each performance group. It’s not simply a writing of company X ranked #2 in the peer group</a:t>
            </a:r>
            <a:endParaRPr lang="en-GB" sz="800" dirty="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defTabSz="891723" fontAlgn="auto">
              <a:spcBef>
                <a:spcPts val="0"/>
              </a:spcBef>
              <a:spcAft>
                <a:spcPts val="0"/>
              </a:spcAft>
              <a:buClrTx/>
              <a:buSzTx/>
              <a:defRPr/>
            </a:pPr>
            <a:r>
              <a:rPr lang="en-US" sz="800" dirty="0" smtClean="0">
                <a:solidFill>
                  <a:schemeClr val="tx2"/>
                </a:solidFill>
              </a:rPr>
              <a:t>Comparables must have same nature or characteristics</a:t>
            </a:r>
          </a:p>
          <a:p>
            <a:pPr>
              <a:lnSpc>
                <a:spcPct val="100000"/>
              </a:lnSpc>
            </a:pPr>
            <a:r>
              <a:rPr lang="en-GB" sz="800" dirty="0" smtClean="0">
                <a:latin typeface="+mn-lt"/>
              </a:rPr>
              <a:t>Sectors with a small population. E.g. Online trading, rental cars, companies with single product/service. We can identify comps by business model, function and customers</a:t>
            </a:r>
            <a:endParaRPr lang="en-GB" sz="800" dirty="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defTabSz="891723" fontAlgn="auto">
              <a:spcBef>
                <a:spcPts val="0"/>
              </a:spcBef>
              <a:spcAft>
                <a:spcPts val="0"/>
              </a:spcAft>
              <a:buClrTx/>
              <a:buSzTx/>
              <a:defRPr/>
            </a:pPr>
            <a:endParaRPr lang="en-GB" sz="800" dirty="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dirty="0" smtClean="0"/>
              <a:t>  </a:t>
            </a:r>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59113" y="3457575"/>
            <a:ext cx="5541962" cy="908050"/>
          </a:xfrm>
          <a:prstGeom prst="rect">
            <a:avLst/>
          </a:prstGeom>
        </p:spPr>
        <p:txBody>
          <a:bodyPr tIns="0"/>
          <a:lstStyle>
            <a:lvl1pPr>
              <a:defRPr sz="4400"/>
            </a:lvl1pPr>
          </a:lstStyle>
          <a:p>
            <a:endParaRPr lang="en-US" dirty="0"/>
          </a:p>
        </p:txBody>
      </p:sp>
      <p:sp>
        <p:nvSpPr>
          <p:cNvPr id="3075" name="Rectangle 3"/>
          <p:cNvSpPr>
            <a:spLocks noGrp="1" noChangeArrowheads="1"/>
          </p:cNvSpPr>
          <p:nvPr>
            <p:ph type="subTitle" idx="1"/>
          </p:nvPr>
        </p:nvSpPr>
        <p:spPr>
          <a:xfrm>
            <a:off x="3062288" y="4653136"/>
            <a:ext cx="5541962" cy="720552"/>
          </a:xfrm>
        </p:spPr>
        <p:txBody>
          <a:bodyPr/>
          <a:lstStyle>
            <a:lvl1pPr marL="0" indent="0">
              <a:lnSpc>
                <a:spcPct val="85000"/>
              </a:lnSpc>
              <a:buFont typeface="Arial" charset="0"/>
              <a:buNone/>
              <a:defRPr sz="1600"/>
            </a:lvl1pPr>
          </a:lstStyle>
          <a:p>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3077264" y="5569454"/>
            <a:ext cx="2170212" cy="1171914"/>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print"/>
          <a:srcRect/>
          <a:stretch>
            <a:fillRect/>
          </a:stretch>
        </p:blipFill>
        <p:spPr bwMode="auto">
          <a:xfrm rot="10800000" flipV="1">
            <a:off x="0" y="1329466"/>
            <a:ext cx="8604448" cy="94740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0"/>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00025"/>
            <a:ext cx="7560841" cy="863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1"/>
            <a:ext cx="8222431" cy="874984"/>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200025"/>
            <a:ext cx="2057400" cy="57324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00025"/>
            <a:ext cx="6024562" cy="5732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412875"/>
            <a:ext cx="404018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04177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mailto:Smejkal.petr@email.cz"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43262@muni.cz"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188641"/>
            <a:ext cx="8222431" cy="874984"/>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a:t>
            </a:r>
            <a:r>
              <a:rPr lang="cs-CZ" sz="1100" baseline="0" dirty="0" smtClean="0">
                <a:solidFill>
                  <a:srgbClr val="000000"/>
                </a:solidFill>
                <a:cs typeface="Arial" charset="0"/>
              </a:rPr>
              <a:t> 2013/14</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sp>
        <p:nvSpPr>
          <p:cNvPr id="1036" name="Line 12"/>
          <p:cNvSpPr>
            <a:spLocks noChangeShapeType="1"/>
          </p:cNvSpPr>
          <p:nvPr/>
        </p:nvSpPr>
        <p:spPr bwMode="auto">
          <a:xfrm>
            <a:off x="467545" y="187796"/>
            <a:ext cx="8208912" cy="12230"/>
          </a:xfrm>
          <a:prstGeom prst="line">
            <a:avLst/>
          </a:prstGeom>
          <a:noFill/>
          <a:ln w="6350">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7546630" y="6381328"/>
            <a:ext cx="1143000" cy="342900"/>
          </a:xfrm>
          <a:prstGeom prst="rect">
            <a:avLst/>
          </a:prstGeom>
          <a:noFill/>
          <a:ln w="9525">
            <a:noFill/>
            <a:miter lim="800000"/>
            <a:headEnd/>
            <a:tailEnd/>
          </a:ln>
        </p:spPr>
      </p:pic>
      <p:sp>
        <p:nvSpPr>
          <p:cNvPr id="12" name="Rectangle 8"/>
          <p:cNvSpPr>
            <a:spLocks noChangeArrowheads="1"/>
          </p:cNvSpPr>
          <p:nvPr userDrawn="1"/>
        </p:nvSpPr>
        <p:spPr bwMode="auto">
          <a:xfrm>
            <a:off x="5967776" y="6356196"/>
            <a:ext cx="1340528"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a:t>
            </a:r>
            <a:r>
              <a:rPr lang="cs-CZ" sz="1000" baseline="0" dirty="0" smtClean="0">
                <a:solidFill>
                  <a:srgbClr val="000000"/>
                </a:solidFill>
                <a:cs typeface="Arial" charset="0"/>
                <a:hlinkClick r:id="rId15"/>
              </a:rPr>
              <a:t>43262@</a:t>
            </a:r>
            <a:r>
              <a:rPr lang="cs-CZ" sz="1000" baseline="0" dirty="0" err="1" smtClean="0">
                <a:solidFill>
                  <a:srgbClr val="000000"/>
                </a:solidFill>
                <a:cs typeface="Arial" charset="0"/>
                <a:hlinkClick r:id="rId15"/>
              </a:rPr>
              <a:t>muni.cz</a:t>
            </a:r>
            <a:endParaRPr lang="cs-CZ" sz="1000" baseline="0" dirty="0" smtClean="0">
              <a:solidFill>
                <a:srgbClr val="000000"/>
              </a:solidFill>
              <a:cs typeface="Arial" charset="0"/>
            </a:endParaRPr>
          </a:p>
          <a:p>
            <a:r>
              <a:rPr lang="cs-CZ" sz="1000" baseline="0" dirty="0" smtClean="0">
                <a:solidFill>
                  <a:srgbClr val="000000"/>
                </a:solidFill>
                <a:cs typeface="Arial" charset="0"/>
                <a:hlinkClick r:id="rId16"/>
              </a:rPr>
              <a:t>Smejkal.</a:t>
            </a:r>
            <a:r>
              <a:rPr lang="cs-CZ" sz="1000" baseline="0" dirty="0" err="1" smtClean="0">
                <a:solidFill>
                  <a:srgbClr val="000000"/>
                </a:solidFill>
                <a:cs typeface="Arial" charset="0"/>
                <a:hlinkClick r:id="rId16"/>
              </a:rPr>
              <a:t>petr</a:t>
            </a:r>
            <a:r>
              <a:rPr lang="cs-CZ" sz="1000" baseline="0" dirty="0" smtClean="0">
                <a:solidFill>
                  <a:srgbClr val="000000"/>
                </a:solidFill>
                <a:cs typeface="Arial" charset="0"/>
                <a:hlinkClick r:id="rId16"/>
              </a:rPr>
              <a:t>@email.</a:t>
            </a:r>
            <a:r>
              <a:rPr lang="cs-CZ" sz="1000" baseline="0" dirty="0" err="1" smtClean="0">
                <a:solidFill>
                  <a:srgbClr val="000000"/>
                </a:solidFill>
                <a:cs typeface="Arial" charset="0"/>
                <a:hlinkClick r:id="rId16"/>
              </a:rPr>
              <a:t>cz</a:t>
            </a:r>
            <a:endParaRPr lang="cs-CZ" sz="1000" baseline="0" dirty="0" smtClean="0">
              <a:solidFill>
                <a:srgbClr val="000000"/>
              </a:solidFill>
              <a:cs typeface="Arial" charset="0"/>
            </a:endParaRPr>
          </a:p>
          <a:p>
            <a:endParaRPr lang="en-US" sz="1000" dirty="0">
              <a:solidFill>
                <a:srgbClr val="000000"/>
              </a:solidFill>
              <a:cs typeface="Arial" charset="0"/>
            </a:endParaRPr>
          </a:p>
        </p:txBody>
      </p:sp>
      <p:sp>
        <p:nvSpPr>
          <p:cNvPr id="1034" name="Line 10"/>
          <p:cNvSpPr>
            <a:spLocks noChangeShapeType="1"/>
          </p:cNvSpPr>
          <p:nvPr/>
        </p:nvSpPr>
        <p:spPr bwMode="auto">
          <a:xfrm>
            <a:off x="455613" y="1052736"/>
            <a:ext cx="8229600" cy="0"/>
          </a:xfrm>
          <a:prstGeom prst="line">
            <a:avLst/>
          </a:prstGeom>
          <a:ln w="19050">
            <a:solidFill>
              <a:srgbClr val="DC2828">
                <a:alpha val="80000"/>
              </a:srgbClr>
            </a:solidFill>
            <a:headEnd/>
            <a:tailEnd/>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pic>
        <p:nvPicPr>
          <p:cNvPr id="15" name="Picture 4"/>
          <p:cNvPicPr>
            <a:picLocks noChangeAspect="1" noChangeArrowheads="1"/>
          </p:cNvPicPr>
          <p:nvPr userDrawn="1"/>
        </p:nvPicPr>
        <p:blipFill>
          <a:blip r:embed="rId17" cstate="print"/>
          <a:srcRect/>
          <a:stretch>
            <a:fillRect/>
          </a:stretch>
        </p:blipFill>
        <p:spPr bwMode="auto">
          <a:xfrm rot="10800000" flipH="1" flipV="1">
            <a:off x="5471592" y="620689"/>
            <a:ext cx="3672408" cy="2880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69"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bg2">
            <a:lumMod val="75000"/>
          </a:schemeClr>
        </a:buClr>
        <a:buSzPct val="75000"/>
        <a:buFont typeface="Arial" pitchFamily="34"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bg2">
            <a:lumMod val="75000"/>
          </a:schemeClr>
        </a:buClr>
        <a:buSzPct val="75000"/>
        <a:buFont typeface="Arial" pitchFamily="34"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bg2">
            <a:lumMod val="75000"/>
          </a:schemeClr>
        </a:buClr>
        <a:buSzPct val="75000"/>
        <a:buFont typeface="Arial" pitchFamily="34"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bg2">
            <a:lumMod val="75000"/>
          </a:schemeClr>
        </a:buClr>
        <a:buSzPct val="75000"/>
        <a:buFont typeface="Arial" pitchFamily="34"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3" y="1412875"/>
            <a:ext cx="8234362" cy="4519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8"/>
          <p:cNvSpPr>
            <a:spLocks noChangeArrowheads="1"/>
          </p:cNvSpPr>
          <p:nvPr/>
        </p:nvSpPr>
        <p:spPr bwMode="auto">
          <a:xfrm>
            <a:off x="2784475" y="6419850"/>
            <a:ext cx="2057400" cy="196850"/>
          </a:xfrm>
          <a:prstGeom prst="rect">
            <a:avLst/>
          </a:prstGeom>
          <a:noFill/>
          <a:ln w="9525">
            <a:noFill/>
            <a:miter lim="800000"/>
            <a:headEnd/>
            <a:tailEnd/>
          </a:ln>
          <a:effectLst/>
        </p:spPr>
        <p:txBody>
          <a:bodyPr lIns="0" tIns="0" rIns="0" bIns="0"/>
          <a:lstStyle/>
          <a:p>
            <a:r>
              <a:rPr lang="cs-CZ" sz="1100" dirty="0" smtClean="0">
                <a:solidFill>
                  <a:srgbClr val="000000"/>
                </a:solidFill>
                <a:cs typeface="Arial" charset="0"/>
              </a:rPr>
              <a:t>Informační průmysl 2010</a:t>
            </a:r>
            <a:endParaRPr lang="en-US" sz="1100" dirty="0">
              <a:solidFill>
                <a:srgbClr val="000000"/>
              </a:solidFill>
              <a:cs typeface="Arial" charset="0"/>
            </a:endParaRPr>
          </a:p>
        </p:txBody>
      </p:sp>
      <p:sp>
        <p:nvSpPr>
          <p:cNvPr id="1033" name="Rectangle 9"/>
          <p:cNvSpPr>
            <a:spLocks noChangeArrowheads="1"/>
          </p:cNvSpPr>
          <p:nvPr/>
        </p:nvSpPr>
        <p:spPr bwMode="auto">
          <a:xfrm>
            <a:off x="457200" y="6419850"/>
            <a:ext cx="663575" cy="196850"/>
          </a:xfrm>
          <a:prstGeom prst="rect">
            <a:avLst/>
          </a:prstGeom>
          <a:noFill/>
          <a:ln w="9525">
            <a:noFill/>
            <a:miter lim="800000"/>
            <a:headEnd/>
            <a:tailEnd/>
          </a:ln>
          <a:effectLst/>
        </p:spPr>
        <p:txBody>
          <a:bodyPr lIns="0" tIns="0" rIns="0" bIns="0"/>
          <a:lstStyle/>
          <a:p>
            <a:r>
              <a:rPr lang="en-US" sz="1100">
                <a:solidFill>
                  <a:srgbClr val="000000"/>
                </a:solidFill>
                <a:cs typeface="Arial" charset="0"/>
              </a:rPr>
              <a:t>Page </a:t>
            </a:r>
            <a:fld id="{92377386-EE50-4FE3-9EAA-3F82571A0486}" type="slidenum">
              <a:rPr lang="en-US" sz="1100">
                <a:solidFill>
                  <a:srgbClr val="000000"/>
                </a:solidFill>
                <a:cs typeface="Arial" charset="0"/>
              </a:rPr>
              <a:pPr/>
              <a:t>‹#›</a:t>
            </a:fld>
            <a:endParaRPr lang="en-US" sz="1100">
              <a:solidFill>
                <a:srgbClr val="000000"/>
              </a:solidFill>
              <a:cs typeface="Arial" charset="0"/>
            </a:endParaRPr>
          </a:p>
        </p:txBody>
      </p:sp>
      <p:sp>
        <p:nvSpPr>
          <p:cNvPr id="1035" name="Line 11"/>
          <p:cNvSpPr>
            <a:spLocks noChangeShapeType="1"/>
          </p:cNvSpPr>
          <p:nvPr/>
        </p:nvSpPr>
        <p:spPr bwMode="auto">
          <a:xfrm>
            <a:off x="455613" y="6243638"/>
            <a:ext cx="8229600" cy="0"/>
          </a:xfrm>
          <a:prstGeom prst="line">
            <a:avLst/>
          </a:prstGeom>
          <a:noFill/>
          <a:ln w="3175">
            <a:solidFill>
              <a:srgbClr val="646464"/>
            </a:solidFill>
            <a:round/>
            <a:headEnd/>
            <a:tailEnd/>
          </a:ln>
          <a:effectLst/>
        </p:spPr>
        <p:txBody>
          <a:bodyPr wrap="none" anchor="ctr"/>
          <a:lstStyle/>
          <a:p>
            <a:endParaRPr lang="en-US"/>
          </a:p>
        </p:txBody>
      </p:sp>
      <p:pic>
        <p:nvPicPr>
          <p:cNvPr id="2050" name="Picture 2"/>
          <p:cNvPicPr>
            <a:picLocks noChangeAspect="1" noChangeArrowheads="1"/>
          </p:cNvPicPr>
          <p:nvPr userDrawn="1"/>
        </p:nvPicPr>
        <p:blipFill>
          <a:blip r:embed="rId14" cstate="print"/>
          <a:srcRect/>
          <a:stretch>
            <a:fillRect/>
          </a:stretch>
        </p:blipFill>
        <p:spPr bwMode="auto">
          <a:xfrm>
            <a:off x="251520" y="404664"/>
            <a:ext cx="2160240" cy="648072"/>
          </a:xfrm>
          <a:prstGeom prst="rect">
            <a:avLst/>
          </a:prstGeom>
          <a:noFill/>
          <a:ln w="9525">
            <a:noFill/>
            <a:miter lim="800000"/>
            <a:headEnd/>
            <a:tailEnd/>
          </a:ln>
        </p:spPr>
      </p:pic>
      <p:sp>
        <p:nvSpPr>
          <p:cNvPr id="12" name="Rectangle 8"/>
          <p:cNvSpPr>
            <a:spLocks noChangeArrowheads="1"/>
          </p:cNvSpPr>
          <p:nvPr userDrawn="1"/>
        </p:nvSpPr>
        <p:spPr bwMode="auto">
          <a:xfrm>
            <a:off x="6543840" y="6356196"/>
            <a:ext cx="1250855" cy="434898"/>
          </a:xfrm>
          <a:prstGeom prst="rect">
            <a:avLst/>
          </a:prstGeom>
          <a:noFill/>
          <a:ln w="9525">
            <a:noFill/>
            <a:miter lim="800000"/>
            <a:headEnd/>
            <a:tailEnd/>
          </a:ln>
          <a:effectLst/>
        </p:spPr>
        <p:txBody>
          <a:bodyPr lIns="0" tIns="0" rIns="0" bIns="0"/>
          <a:lstStyle/>
          <a:p>
            <a:r>
              <a:rPr lang="cs-CZ" sz="1000" dirty="0" smtClean="0">
                <a:solidFill>
                  <a:srgbClr val="000000"/>
                </a:solidFill>
                <a:cs typeface="Arial" charset="0"/>
              </a:rPr>
              <a:t>Petr</a:t>
            </a:r>
            <a:r>
              <a:rPr lang="cs-CZ" sz="1000" baseline="0" dirty="0" smtClean="0">
                <a:solidFill>
                  <a:srgbClr val="000000"/>
                </a:solidFill>
                <a:cs typeface="Arial" charset="0"/>
              </a:rPr>
              <a:t> Šmejkal, 43262@</a:t>
            </a:r>
            <a:r>
              <a:rPr lang="cs-CZ" sz="1000" baseline="0" dirty="0" err="1" smtClean="0">
                <a:solidFill>
                  <a:srgbClr val="000000"/>
                </a:solidFill>
                <a:cs typeface="Arial" charset="0"/>
              </a:rPr>
              <a:t>muni.cz</a:t>
            </a:r>
            <a:endParaRPr lang="en-US" sz="1000" dirty="0">
              <a:solidFill>
                <a:srgbClr val="000000"/>
              </a:solidFill>
              <a:cs typeface="Arial" charset="0"/>
            </a:endParaRPr>
          </a:p>
        </p:txBody>
      </p:sp>
      <p:pic>
        <p:nvPicPr>
          <p:cNvPr id="15" name="Picture 4"/>
          <p:cNvPicPr>
            <a:picLocks noChangeAspect="1" noChangeArrowheads="1"/>
          </p:cNvPicPr>
          <p:nvPr userDrawn="1"/>
        </p:nvPicPr>
        <p:blipFill>
          <a:blip r:embed="rId15" cstate="print"/>
          <a:srcRect/>
          <a:stretch>
            <a:fillRect/>
          </a:stretch>
        </p:blipFill>
        <p:spPr bwMode="auto">
          <a:xfrm rot="10800000" flipH="1" flipV="1">
            <a:off x="2717276" y="1700809"/>
            <a:ext cx="6426724" cy="50405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1" r:id="rId2"/>
    <p:sldLayoutId id="2147483672" r:id="rId3"/>
    <p:sldLayoutId id="2147483673"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000" b="1">
          <a:solidFill>
            <a:srgbClr val="646464"/>
          </a:solidFill>
          <a:latin typeface="+mj-lt"/>
          <a:ea typeface="+mj-ea"/>
          <a:cs typeface="+mj-cs"/>
        </a:defRPr>
      </a:lvl1pPr>
      <a:lvl2pPr algn="l" rtl="0" eaLnBrk="1" fontAlgn="base" hangingPunct="1">
        <a:lnSpc>
          <a:spcPct val="85000"/>
        </a:lnSpc>
        <a:spcBef>
          <a:spcPct val="0"/>
        </a:spcBef>
        <a:spcAft>
          <a:spcPct val="0"/>
        </a:spcAft>
        <a:defRPr sz="3000" b="1">
          <a:solidFill>
            <a:srgbClr val="646464"/>
          </a:solidFill>
          <a:latin typeface="Arial" charset="0"/>
        </a:defRPr>
      </a:lvl2pPr>
      <a:lvl3pPr algn="l" rtl="0" eaLnBrk="1" fontAlgn="base" hangingPunct="1">
        <a:lnSpc>
          <a:spcPct val="85000"/>
        </a:lnSpc>
        <a:spcBef>
          <a:spcPct val="0"/>
        </a:spcBef>
        <a:spcAft>
          <a:spcPct val="0"/>
        </a:spcAft>
        <a:defRPr sz="3000" b="1">
          <a:solidFill>
            <a:srgbClr val="646464"/>
          </a:solidFill>
          <a:latin typeface="Arial" charset="0"/>
        </a:defRPr>
      </a:lvl3pPr>
      <a:lvl4pPr algn="l" rtl="0" eaLnBrk="1" fontAlgn="base" hangingPunct="1">
        <a:lnSpc>
          <a:spcPct val="85000"/>
        </a:lnSpc>
        <a:spcBef>
          <a:spcPct val="0"/>
        </a:spcBef>
        <a:spcAft>
          <a:spcPct val="0"/>
        </a:spcAft>
        <a:defRPr sz="3000" b="1">
          <a:solidFill>
            <a:srgbClr val="646464"/>
          </a:solidFill>
          <a:latin typeface="Arial" charset="0"/>
        </a:defRPr>
      </a:lvl4pPr>
      <a:lvl5pPr algn="l" rtl="0" eaLnBrk="1" fontAlgn="base" hangingPunct="1">
        <a:lnSpc>
          <a:spcPct val="85000"/>
        </a:lnSpc>
        <a:spcBef>
          <a:spcPct val="0"/>
        </a:spcBef>
        <a:spcAft>
          <a:spcPct val="0"/>
        </a:spcAft>
        <a:defRPr sz="3000" b="1">
          <a:solidFill>
            <a:srgbClr val="646464"/>
          </a:solidFill>
          <a:latin typeface="Arial" charset="0"/>
        </a:defRPr>
      </a:lvl5pPr>
      <a:lvl6pPr marL="457200" algn="l" rtl="0" eaLnBrk="1" fontAlgn="base" hangingPunct="1">
        <a:lnSpc>
          <a:spcPct val="85000"/>
        </a:lnSpc>
        <a:spcBef>
          <a:spcPct val="0"/>
        </a:spcBef>
        <a:spcAft>
          <a:spcPct val="0"/>
        </a:spcAft>
        <a:defRPr sz="3000" b="1">
          <a:solidFill>
            <a:srgbClr val="646464"/>
          </a:solidFill>
          <a:latin typeface="Arial" charset="0"/>
        </a:defRPr>
      </a:lvl6pPr>
      <a:lvl7pPr marL="914400" algn="l" rtl="0" eaLnBrk="1" fontAlgn="base" hangingPunct="1">
        <a:lnSpc>
          <a:spcPct val="85000"/>
        </a:lnSpc>
        <a:spcBef>
          <a:spcPct val="0"/>
        </a:spcBef>
        <a:spcAft>
          <a:spcPct val="0"/>
        </a:spcAft>
        <a:defRPr sz="3000" b="1">
          <a:solidFill>
            <a:srgbClr val="646464"/>
          </a:solidFill>
          <a:latin typeface="Arial" charset="0"/>
        </a:defRPr>
      </a:lvl7pPr>
      <a:lvl8pPr marL="1371600" algn="l" rtl="0" eaLnBrk="1" fontAlgn="base" hangingPunct="1">
        <a:lnSpc>
          <a:spcPct val="85000"/>
        </a:lnSpc>
        <a:spcBef>
          <a:spcPct val="0"/>
        </a:spcBef>
        <a:spcAft>
          <a:spcPct val="0"/>
        </a:spcAft>
        <a:defRPr sz="3000" b="1">
          <a:solidFill>
            <a:srgbClr val="646464"/>
          </a:solidFill>
          <a:latin typeface="Arial" charset="0"/>
        </a:defRPr>
      </a:lvl8pPr>
      <a:lvl9pPr marL="1828800" algn="l" rtl="0" eaLnBrk="1" fontAlgn="base" hangingPunct="1">
        <a:lnSpc>
          <a:spcPct val="85000"/>
        </a:lnSpc>
        <a:spcBef>
          <a:spcPct val="0"/>
        </a:spcBef>
        <a:spcAft>
          <a:spcPct val="0"/>
        </a:spcAft>
        <a:defRPr sz="3000" b="1">
          <a:solidFill>
            <a:srgbClr val="646464"/>
          </a:solidFill>
          <a:latin typeface="Arial" charset="0"/>
        </a:defRPr>
      </a:lvl9pPr>
    </p:titleStyle>
    <p:bodyStyle>
      <a:lvl1pPr marL="360363" indent="-360363" algn="l" rtl="0" eaLnBrk="1" fontAlgn="base" hangingPunct="1">
        <a:spcBef>
          <a:spcPct val="20000"/>
        </a:spcBef>
        <a:spcAft>
          <a:spcPct val="0"/>
        </a:spcAft>
        <a:buClr>
          <a:schemeClr val="tx1">
            <a:lumMod val="50000"/>
          </a:schemeClr>
        </a:buClr>
        <a:buSzPct val="75000"/>
        <a:buFont typeface="Arial" charset="0"/>
        <a:buChar char="►"/>
        <a:defRPr sz="2400">
          <a:solidFill>
            <a:schemeClr val="accent1">
              <a:lumMod val="75000"/>
            </a:schemeClr>
          </a:solidFill>
          <a:latin typeface="+mn-lt"/>
          <a:ea typeface="+mn-ea"/>
          <a:cs typeface="+mn-cs"/>
        </a:defRPr>
      </a:lvl1pPr>
      <a:lvl2pPr marL="717550" indent="-355600" algn="l" rtl="0" eaLnBrk="1" fontAlgn="base" hangingPunct="1">
        <a:spcBef>
          <a:spcPct val="20000"/>
        </a:spcBef>
        <a:spcAft>
          <a:spcPct val="0"/>
        </a:spcAft>
        <a:buClr>
          <a:schemeClr val="tx1">
            <a:lumMod val="50000"/>
          </a:schemeClr>
        </a:buClr>
        <a:buSzPct val="75000"/>
        <a:buFont typeface="Arial" charset="0"/>
        <a:buChar char="►"/>
        <a:defRPr sz="2000">
          <a:solidFill>
            <a:schemeClr val="accent1">
              <a:lumMod val="75000"/>
            </a:schemeClr>
          </a:solidFill>
          <a:latin typeface="+mn-lt"/>
        </a:defRPr>
      </a:lvl2pPr>
      <a:lvl3pPr marL="1081088" indent="-361950" algn="l" rtl="0" eaLnBrk="1" fontAlgn="base" hangingPunct="1">
        <a:spcBef>
          <a:spcPct val="20000"/>
        </a:spcBef>
        <a:spcAft>
          <a:spcPct val="0"/>
        </a:spcAft>
        <a:buClr>
          <a:schemeClr val="tx1">
            <a:lumMod val="50000"/>
          </a:schemeClr>
        </a:buClr>
        <a:buSzPct val="75000"/>
        <a:buFont typeface="Arial" charset="0"/>
        <a:buChar char="►"/>
        <a:defRPr>
          <a:solidFill>
            <a:schemeClr val="accent1">
              <a:lumMod val="75000"/>
            </a:schemeClr>
          </a:solidFill>
          <a:latin typeface="+mn-lt"/>
        </a:defRPr>
      </a:lvl3pPr>
      <a:lvl4pPr marL="1441450" indent="-358775"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4pPr>
      <a:lvl5pPr marL="1800225" indent="-357188" algn="l" rtl="0" eaLnBrk="1" fontAlgn="base" hangingPunct="1">
        <a:spcBef>
          <a:spcPct val="20000"/>
        </a:spcBef>
        <a:spcAft>
          <a:spcPct val="0"/>
        </a:spcAft>
        <a:buClr>
          <a:schemeClr val="tx1">
            <a:lumMod val="50000"/>
          </a:schemeClr>
        </a:buClr>
        <a:buSzPct val="75000"/>
        <a:buFont typeface="Arial" charset="0"/>
        <a:buChar char="►"/>
        <a:defRPr sz="1600">
          <a:solidFill>
            <a:schemeClr val="accent1">
              <a:lumMod val="75000"/>
            </a:schemeClr>
          </a:solidFill>
          <a:latin typeface="+mn-lt"/>
        </a:defRPr>
      </a:lvl5pPr>
      <a:lvl6pPr marL="22574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6pPr>
      <a:lvl7pPr marL="27146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7pPr>
      <a:lvl8pPr marL="31718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8pPr>
      <a:lvl9pPr marL="3629025" indent="-357188" algn="l" rtl="0" eaLnBrk="1" fontAlgn="base" hangingPunct="1">
        <a:spcBef>
          <a:spcPct val="20000"/>
        </a:spcBef>
        <a:spcAft>
          <a:spcPct val="0"/>
        </a:spcAft>
        <a:buClr>
          <a:srgbClr val="FFD200"/>
        </a:buClr>
        <a:buSzPct val="75000"/>
        <a:buFont typeface="Arial" charset="0"/>
        <a:buChar char="►"/>
        <a:defRPr sz="1600">
          <a:solidFill>
            <a:srgbClr val="64646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43262@mail.muni.c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mejkal.petr@email.cz"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usinessvize.cz/strategie/bcg-matice-ktera-urci-smer-vasemu-businessu"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Grp="1" noChangeArrowheads="1"/>
          </p:cNvSpPr>
          <p:nvPr>
            <p:ph type="ctrTitle"/>
          </p:nvPr>
        </p:nvSpPr>
        <p:spPr/>
        <p:txBody>
          <a:bodyPr/>
          <a:lstStyle/>
          <a:p>
            <a:r>
              <a:rPr lang="cs-CZ" dirty="0" smtClean="0"/>
              <a:t>Informační průmysl</a:t>
            </a:r>
            <a:br>
              <a:rPr lang="cs-CZ" dirty="0" smtClean="0"/>
            </a:br>
            <a:r>
              <a:rPr lang="cs-CZ" sz="2800" dirty="0" smtClean="0"/>
              <a:t>2013/14</a:t>
            </a:r>
            <a:endParaRPr lang="en-US" dirty="0"/>
          </a:p>
        </p:txBody>
      </p:sp>
      <p:sp>
        <p:nvSpPr>
          <p:cNvPr id="15366" name="Rectangle 6"/>
          <p:cNvSpPr>
            <a:spLocks noGrp="1" noChangeArrowheads="1"/>
          </p:cNvSpPr>
          <p:nvPr>
            <p:ph type="subTitle" idx="1"/>
          </p:nvPr>
        </p:nvSpPr>
        <p:spPr/>
        <p:txBody>
          <a:bodyPr/>
          <a:lstStyle/>
          <a:p>
            <a:r>
              <a:rPr lang="cs-CZ" dirty="0" smtClean="0"/>
              <a:t>Petr Šmejkal</a:t>
            </a:r>
          </a:p>
          <a:p>
            <a:r>
              <a:rPr lang="cs-CZ" dirty="0" smtClean="0">
                <a:hlinkClick r:id="rId3"/>
              </a:rPr>
              <a:t>43262@mail.</a:t>
            </a:r>
            <a:r>
              <a:rPr lang="cs-CZ" dirty="0" err="1" smtClean="0">
                <a:hlinkClick r:id="rId3"/>
              </a:rPr>
              <a:t>muni.cz</a:t>
            </a:r>
            <a:r>
              <a:rPr lang="cs-CZ" dirty="0" smtClean="0"/>
              <a:t>, </a:t>
            </a:r>
            <a:r>
              <a:rPr lang="cs-CZ" dirty="0" err="1" smtClean="0">
                <a:hlinkClick r:id="rId4"/>
              </a:rPr>
              <a:t>smejkal.petr</a:t>
            </a:r>
            <a:r>
              <a:rPr lang="cs-CZ" dirty="0" smtClean="0">
                <a:hlinkClick r:id="rId4"/>
              </a:rPr>
              <a:t>@email.</a:t>
            </a:r>
            <a:r>
              <a:rPr lang="cs-CZ" dirty="0" err="1" smtClean="0">
                <a:hlinkClick r:id="rId4"/>
              </a:rPr>
              <a:t>cz</a:t>
            </a:r>
            <a:endParaRPr lang="cs-CZ" dirty="0" smtClean="0"/>
          </a:p>
          <a:p>
            <a:endParaRPr lang="cs-CZ" dirty="0" smtClean="0"/>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SW část - interní prostředí firmy</a:t>
            </a:r>
            <a:endParaRPr lang="cs-CZ" dirty="0"/>
          </a:p>
        </p:txBody>
      </p:sp>
      <p:sp>
        <p:nvSpPr>
          <p:cNvPr id="3" name="Zástupný symbol pro obsah 2"/>
          <p:cNvSpPr>
            <a:spLocks noGrp="1"/>
          </p:cNvSpPr>
          <p:nvPr>
            <p:ph idx="1"/>
          </p:nvPr>
        </p:nvSpPr>
        <p:spPr/>
        <p:txBody>
          <a:bodyPr numCol="2"/>
          <a:lstStyle/>
          <a:p>
            <a:pPr>
              <a:lnSpc>
                <a:spcPct val="83000"/>
              </a:lnSpc>
            </a:pPr>
            <a:r>
              <a:rPr lang="cs-CZ" sz="1800" dirty="0" smtClean="0"/>
              <a:t>finanční sílu a zdraví firmy</a:t>
            </a:r>
          </a:p>
          <a:p>
            <a:pPr>
              <a:lnSpc>
                <a:spcPct val="83000"/>
              </a:lnSpc>
            </a:pPr>
            <a:r>
              <a:rPr lang="cs-CZ" sz="1800" dirty="0" smtClean="0"/>
              <a:t>míru její diverzifikace či naopak specializace</a:t>
            </a:r>
          </a:p>
          <a:p>
            <a:pPr>
              <a:lnSpc>
                <a:spcPct val="83000"/>
              </a:lnSpc>
            </a:pPr>
            <a:r>
              <a:rPr lang="cs-CZ" sz="1800" dirty="0" smtClean="0"/>
              <a:t>vlastnickou strukturu a její stabilitu</a:t>
            </a:r>
          </a:p>
          <a:p>
            <a:pPr>
              <a:lnSpc>
                <a:spcPct val="83000"/>
              </a:lnSpc>
            </a:pPr>
            <a:r>
              <a:rPr lang="cs-CZ" sz="1800" dirty="0" smtClean="0"/>
              <a:t>pozici v jednotlivých částech trhu</a:t>
            </a:r>
          </a:p>
          <a:p>
            <a:pPr>
              <a:lnSpc>
                <a:spcPct val="83000"/>
              </a:lnSpc>
            </a:pPr>
            <a:r>
              <a:rPr lang="cs-CZ" sz="1800" dirty="0" smtClean="0"/>
              <a:t>strukturu a stabilitu zadavatelů zakázek či zákazníků</a:t>
            </a:r>
          </a:p>
          <a:p>
            <a:pPr>
              <a:lnSpc>
                <a:spcPct val="83000"/>
              </a:lnSpc>
            </a:pPr>
            <a:r>
              <a:rPr lang="cs-CZ" sz="1800" dirty="0" smtClean="0"/>
              <a:t>míru flexibility</a:t>
            </a:r>
          </a:p>
          <a:p>
            <a:pPr>
              <a:lnSpc>
                <a:spcPct val="83000"/>
              </a:lnSpc>
            </a:pPr>
            <a:r>
              <a:rPr lang="cs-CZ" sz="1800" dirty="0" smtClean="0"/>
              <a:t>schopnost pronikat do nových segmentů</a:t>
            </a:r>
          </a:p>
          <a:p>
            <a:pPr>
              <a:lnSpc>
                <a:spcPct val="83000"/>
              </a:lnSpc>
            </a:pPr>
            <a:r>
              <a:rPr lang="cs-CZ" sz="1800" dirty="0" smtClean="0"/>
              <a:t>technickou a technologickou úroveň</a:t>
            </a:r>
          </a:p>
          <a:p>
            <a:pPr>
              <a:lnSpc>
                <a:spcPct val="83000"/>
              </a:lnSpc>
            </a:pPr>
            <a:r>
              <a:rPr lang="cs-CZ" sz="1800" dirty="0" smtClean="0"/>
              <a:t>složitost a účelnost organizační struktury</a:t>
            </a:r>
          </a:p>
          <a:p>
            <a:pPr>
              <a:lnSpc>
                <a:spcPct val="83000"/>
              </a:lnSpc>
            </a:pPr>
            <a:r>
              <a:rPr lang="cs-CZ" sz="1800" dirty="0" smtClean="0"/>
              <a:t>goodwill podniku</a:t>
            </a:r>
          </a:p>
          <a:p>
            <a:pPr>
              <a:lnSpc>
                <a:spcPct val="83000"/>
              </a:lnSpc>
            </a:pPr>
            <a:r>
              <a:rPr lang="cs-CZ" sz="1800" dirty="0" smtClean="0"/>
              <a:t>úroveň strategie rozvoje firmy</a:t>
            </a:r>
          </a:p>
          <a:p>
            <a:pPr>
              <a:lnSpc>
                <a:spcPct val="83000"/>
              </a:lnSpc>
            </a:pPr>
            <a:r>
              <a:rPr lang="cs-CZ" sz="1800" dirty="0" smtClean="0"/>
              <a:t>způsob získávání potenciálních investorů, účinnost akviziční činnosti</a:t>
            </a:r>
          </a:p>
          <a:p>
            <a:pPr>
              <a:lnSpc>
                <a:spcPct val="83000"/>
              </a:lnSpc>
            </a:pPr>
            <a:r>
              <a:rPr lang="cs-CZ" sz="1800" dirty="0" smtClean="0"/>
              <a:t>pozici firmy na trhu a v jeho jednotlivých částech (oborově i územně)</a:t>
            </a:r>
          </a:p>
          <a:p>
            <a:pPr>
              <a:lnSpc>
                <a:spcPct val="83000"/>
              </a:lnSpc>
            </a:pPr>
            <a:r>
              <a:rPr lang="cs-CZ" sz="1800" dirty="0" smtClean="0"/>
              <a:t>plynulost a komplexnost činností</a:t>
            </a:r>
          </a:p>
          <a:p>
            <a:pPr>
              <a:lnSpc>
                <a:spcPct val="83000"/>
              </a:lnSpc>
            </a:pPr>
            <a:r>
              <a:rPr lang="cs-CZ" sz="1800" dirty="0" smtClean="0"/>
              <a:t>celkovou výrobní kapacitu firmy (poměr vlastních prací a externích subdodávek)</a:t>
            </a:r>
          </a:p>
          <a:p>
            <a:pPr>
              <a:lnSpc>
                <a:spcPct val="83000"/>
              </a:lnSpc>
            </a:pPr>
            <a:r>
              <a:rPr lang="cs-CZ" sz="1800" dirty="0" smtClean="0"/>
              <a:t>úroveň subdodavatelských činností</a:t>
            </a:r>
          </a:p>
          <a:p>
            <a:pPr>
              <a:lnSpc>
                <a:spcPct val="83000"/>
              </a:lnSpc>
            </a:pPr>
            <a:r>
              <a:rPr lang="cs-CZ" sz="1800" dirty="0" smtClean="0"/>
              <a:t>technologickou úroveň činností</a:t>
            </a:r>
          </a:p>
          <a:p>
            <a:pPr>
              <a:lnSpc>
                <a:spcPct val="83000"/>
              </a:lnSpc>
            </a:pPr>
            <a:r>
              <a:rPr lang="cs-CZ" sz="1800" dirty="0" smtClean="0"/>
              <a:t>strojně mechanizační vybavení, </a:t>
            </a:r>
            <a:r>
              <a:rPr lang="cs-CZ" sz="1800" dirty="0" err="1" smtClean="0"/>
              <a:t>know</a:t>
            </a:r>
            <a:r>
              <a:rPr lang="cs-CZ" sz="1800" dirty="0" smtClean="0"/>
              <a:t>-</a:t>
            </a:r>
            <a:r>
              <a:rPr lang="cs-CZ" sz="1800" dirty="0" err="1" smtClean="0"/>
              <a:t>how</a:t>
            </a:r>
            <a:endParaRPr lang="cs-CZ" sz="1800" dirty="0" smtClean="0"/>
          </a:p>
          <a:p>
            <a:pPr>
              <a:lnSpc>
                <a:spcPct val="83000"/>
              </a:lnSpc>
            </a:pPr>
            <a:r>
              <a:rPr lang="cs-CZ" sz="1800" dirty="0" smtClean="0"/>
              <a:t>způsob a průběh financování a hospodářské výsledky</a:t>
            </a:r>
          </a:p>
          <a:p>
            <a:pPr>
              <a:lnSpc>
                <a:spcPct val="83000"/>
              </a:lnSpc>
            </a:pPr>
            <a:r>
              <a:rPr lang="cs-CZ" sz="1800" dirty="0" smtClean="0"/>
              <a:t>personální strukturu firmy, odbornost a dovednost zaměstnanců</a:t>
            </a:r>
          </a:p>
          <a:p>
            <a:endParaRPr lang="cs-CZ"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 část - externí prostředí</a:t>
            </a:r>
            <a:endParaRPr lang="cs-CZ" dirty="0"/>
          </a:p>
        </p:txBody>
      </p:sp>
      <p:sp>
        <p:nvSpPr>
          <p:cNvPr id="3" name="Zástupný symbol pro obsah 2"/>
          <p:cNvSpPr>
            <a:spLocks noGrp="1"/>
          </p:cNvSpPr>
          <p:nvPr>
            <p:ph idx="1"/>
          </p:nvPr>
        </p:nvSpPr>
        <p:spPr/>
        <p:txBody>
          <a:bodyPr/>
          <a:lstStyle/>
          <a:p>
            <a:r>
              <a:rPr lang="cs-CZ" dirty="0" smtClean="0"/>
              <a:t>vztah investorů ke stavební firmě a jejich reakce na akviziční činnost</a:t>
            </a:r>
          </a:p>
          <a:p>
            <a:r>
              <a:rPr lang="cs-CZ" dirty="0" smtClean="0"/>
              <a:t>pozice vůči konkurenci</a:t>
            </a:r>
          </a:p>
          <a:p>
            <a:r>
              <a:rPr lang="cs-CZ" dirty="0" smtClean="0"/>
              <a:t>image a goodwill firmy směrem k investorům a širšímu okolí</a:t>
            </a:r>
          </a:p>
          <a:p>
            <a:r>
              <a:rPr lang="cs-CZ" dirty="0" smtClean="0"/>
              <a:t>dynamika a struktura investic ve vztahu k ekonomickému vývoji národního hospodářství</a:t>
            </a:r>
          </a:p>
          <a:p>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SWOT</a:t>
            </a:r>
            <a:endParaRPr lang="cs-CZ" dirty="0"/>
          </a:p>
        </p:txBody>
      </p:sp>
      <p:sp>
        <p:nvSpPr>
          <p:cNvPr id="3" name="Zástupný symbol pro obsah 2"/>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2" cstate="print"/>
          <a:srcRect/>
          <a:stretch>
            <a:fillRect/>
          </a:stretch>
        </p:blipFill>
        <p:spPr bwMode="auto">
          <a:xfrm>
            <a:off x="395536" y="1196752"/>
            <a:ext cx="800100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Plnění SWOT matice</a:t>
            </a:r>
            <a:endParaRPr lang="cs-CZ" dirty="0"/>
          </a:p>
        </p:txBody>
      </p:sp>
      <p:sp>
        <p:nvSpPr>
          <p:cNvPr id="3" name="Zástupný symbol pro obsah 2"/>
          <p:cNvSpPr>
            <a:spLocks noGrp="1"/>
          </p:cNvSpPr>
          <p:nvPr>
            <p:ph idx="1"/>
          </p:nvPr>
        </p:nvSpPr>
        <p:spPr/>
        <p:txBody>
          <a:bodyPr/>
          <a:lstStyle/>
          <a:p>
            <a:r>
              <a:rPr lang="cs-CZ" dirty="0" smtClean="0"/>
              <a:t>V každém sektoru ideálně 10-25 bodů</a:t>
            </a:r>
          </a:p>
          <a:p>
            <a:r>
              <a:rPr lang="cs-CZ" dirty="0" smtClean="0"/>
              <a:t>Interní i externí informační zdroje</a:t>
            </a:r>
          </a:p>
          <a:p>
            <a:r>
              <a:rPr lang="cs-CZ" dirty="0" smtClean="0"/>
              <a:t>Určení aktuální pozice i určení hlavních trendů</a:t>
            </a:r>
          </a:p>
          <a:p>
            <a:r>
              <a:rPr lang="cs-CZ" dirty="0" smtClean="0"/>
              <a:t>V externích zdrojích hledáme:</a:t>
            </a:r>
          </a:p>
          <a:p>
            <a:pPr lvl="2"/>
            <a:r>
              <a:rPr lang="cs-CZ" dirty="0" smtClean="0"/>
              <a:t>Hrozby ohrožující danou oblast podnikání</a:t>
            </a:r>
          </a:p>
          <a:p>
            <a:pPr lvl="2"/>
            <a:r>
              <a:rPr lang="cs-CZ" dirty="0" smtClean="0"/>
              <a:t>Hlavní konkurenční síly</a:t>
            </a:r>
          </a:p>
          <a:p>
            <a:pPr lvl="2"/>
            <a:r>
              <a:rPr lang="cs-CZ" dirty="0" smtClean="0"/>
              <a:t>Faktory vytvářející dynamiku změn</a:t>
            </a:r>
          </a:p>
          <a:p>
            <a:pPr lvl="2"/>
            <a:r>
              <a:rPr lang="cs-CZ" dirty="0" smtClean="0"/>
              <a:t>Faktory prostředí klíčové pro úspěch</a:t>
            </a:r>
          </a:p>
          <a:p>
            <a:pPr lvl="2"/>
            <a:r>
              <a:rPr lang="cs-CZ" dirty="0" smtClean="0"/>
              <a:t>Atraktivita oboru</a:t>
            </a:r>
          </a:p>
          <a:p>
            <a:r>
              <a:rPr lang="cs-CZ" dirty="0" smtClean="0"/>
              <a:t>Interní zdroje:</a:t>
            </a:r>
          </a:p>
          <a:p>
            <a:pPr lvl="2"/>
            <a:r>
              <a:rPr lang="cs-CZ" dirty="0" smtClean="0"/>
              <a:t>Náklady a finanční zdroje</a:t>
            </a:r>
          </a:p>
          <a:p>
            <a:pPr lvl="2"/>
            <a:r>
              <a:rPr lang="cs-CZ" dirty="0" smtClean="0"/>
              <a:t>Lidské a výrobní kapacity</a:t>
            </a:r>
            <a:endParaRPr lang="cs-CZ" dirty="0"/>
          </a:p>
        </p:txBody>
      </p:sp>
      <p:sp>
        <p:nvSpPr>
          <p:cNvPr id="5" name="Obdélník 4"/>
          <p:cNvSpPr/>
          <p:nvPr/>
        </p:nvSpPr>
        <p:spPr>
          <a:xfrm>
            <a:off x="4283968" y="5195829"/>
            <a:ext cx="4572000" cy="646331"/>
          </a:xfrm>
          <a:prstGeom prst="rect">
            <a:avLst/>
          </a:prstGeom>
        </p:spPr>
        <p:txBody>
          <a:bodyPr numCol="2">
            <a:spAutoFit/>
          </a:bodyPr>
          <a:lstStyle/>
          <a:p>
            <a:pPr marL="360363" indent="-360363">
              <a:buSzPts val="1300"/>
              <a:buFont typeface="Arial"/>
              <a:buChar char="■"/>
            </a:pPr>
            <a:r>
              <a:rPr lang="cs-CZ" dirty="0" smtClean="0">
                <a:solidFill>
                  <a:srgbClr val="606060"/>
                </a:solidFill>
                <a:latin typeface="Arial"/>
              </a:rPr>
              <a:t>Vnitřní struktura</a:t>
            </a:r>
          </a:p>
          <a:p>
            <a:pPr marL="360363" indent="-360363">
              <a:buSzPts val="1300"/>
              <a:buFont typeface="Arial"/>
              <a:buChar char="■"/>
            </a:pPr>
            <a:r>
              <a:rPr lang="cs-CZ" dirty="0" smtClean="0">
                <a:solidFill>
                  <a:srgbClr val="606060"/>
                </a:solidFill>
                <a:latin typeface="Arial"/>
              </a:rPr>
              <a:t>Styl řízení</a:t>
            </a:r>
          </a:p>
          <a:p>
            <a:pPr marL="360363" indent="-360363">
              <a:buSzPts val="1300"/>
              <a:buFont typeface="Arial"/>
              <a:buChar char="■"/>
            </a:pPr>
            <a:r>
              <a:rPr lang="cs-CZ" dirty="0" smtClean="0">
                <a:solidFill>
                  <a:srgbClr val="606060"/>
                </a:solidFill>
                <a:latin typeface="Arial"/>
              </a:rPr>
              <a:t>Sdílení hodnot</a:t>
            </a:r>
          </a:p>
          <a:p>
            <a:pPr marL="360363" indent="-360363">
              <a:buSzPts val="1300"/>
              <a:buFont typeface="Arial"/>
              <a:buChar char="■"/>
            </a:pPr>
            <a:r>
              <a:rPr lang="cs-CZ" dirty="0" smtClean="0">
                <a:solidFill>
                  <a:srgbClr val="606060"/>
                </a:solidFill>
                <a:latin typeface="Arial"/>
              </a:rPr>
              <a:t>Vnitřní kultura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Závěrečná fáze SWOT - uplatnění</a:t>
            </a:r>
            <a:endParaRPr lang="cs-CZ" dirty="0"/>
          </a:p>
        </p:txBody>
      </p:sp>
      <p:sp>
        <p:nvSpPr>
          <p:cNvPr id="3" name="Zástupný symbol pro obsah 2"/>
          <p:cNvSpPr>
            <a:spLocks noGrp="1"/>
          </p:cNvSpPr>
          <p:nvPr>
            <p:ph idx="1"/>
          </p:nvPr>
        </p:nvSpPr>
        <p:spPr/>
        <p:txBody>
          <a:bodyPr/>
          <a:lstStyle/>
          <a:p>
            <a:r>
              <a:rPr lang="cs-CZ" dirty="0" smtClean="0"/>
              <a:t>Formulovat problém aby:</a:t>
            </a:r>
          </a:p>
          <a:p>
            <a:pPr lvl="2"/>
            <a:r>
              <a:rPr lang="cs-CZ" dirty="0" smtClean="0"/>
              <a:t>Silná stránka byla zachována</a:t>
            </a:r>
          </a:p>
          <a:p>
            <a:pPr lvl="2"/>
            <a:r>
              <a:rPr lang="cs-CZ" dirty="0" smtClean="0"/>
              <a:t>Slabá stránka eliminována</a:t>
            </a:r>
          </a:p>
          <a:p>
            <a:pPr lvl="2"/>
            <a:r>
              <a:rPr lang="cs-CZ" dirty="0" smtClean="0"/>
              <a:t>Příležitosti efektivně využity</a:t>
            </a:r>
          </a:p>
          <a:p>
            <a:pPr lvl="2"/>
            <a:r>
              <a:rPr lang="cs-CZ" dirty="0" smtClean="0"/>
              <a:t>Ohrožení odraženo nebo mu bylo předejito</a:t>
            </a:r>
          </a:p>
          <a:p>
            <a:pPr lvl="2"/>
            <a:endParaRPr lang="cs-CZ" dirty="0" smtClean="0"/>
          </a:p>
          <a:p>
            <a:r>
              <a:rPr lang="cs-CZ" dirty="0" smtClean="0"/>
              <a:t>V dalším kroku se stanoví způsob, jak problém řešit</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a:t>
            </a:r>
            <a:endParaRPr lang="cs-CZ" dirty="0"/>
          </a:p>
        </p:txBody>
      </p:sp>
      <p:graphicFrame>
        <p:nvGraphicFramePr>
          <p:cNvPr id="4" name="Zástupný symbol pro obsah 3"/>
          <p:cNvGraphicFramePr>
            <a:graphicFrameLocks noGrp="1"/>
          </p:cNvGraphicFramePr>
          <p:nvPr>
            <p:ph idx="1"/>
          </p:nvPr>
        </p:nvGraphicFramePr>
        <p:xfrm>
          <a:off x="455613" y="1412874"/>
          <a:ext cx="8234361" cy="4731203"/>
        </p:xfrm>
        <a:graphic>
          <a:graphicData uri="http://schemas.openxmlformats.org/drawingml/2006/table">
            <a:tbl>
              <a:tblPr firstRow="1" bandRow="1">
                <a:tableStyleId>{5C22544A-7EE6-4342-B048-85BDC9FD1C3A}</a:tableStyleId>
              </a:tblPr>
              <a:tblGrid>
                <a:gridCol w="2744787"/>
                <a:gridCol w="2744787"/>
                <a:gridCol w="2744787"/>
              </a:tblGrid>
              <a:tr h="494458">
                <a:tc>
                  <a:txBody>
                    <a:bodyPr/>
                    <a:lstStyle/>
                    <a:p>
                      <a:r>
                        <a:rPr lang="cs-CZ" dirty="0" smtClean="0"/>
                        <a:t>Cesta k řešení</a:t>
                      </a:r>
                      <a:endParaRPr lang="cs-CZ" dirty="0"/>
                    </a:p>
                  </a:txBody>
                  <a:tcPr/>
                </a:tc>
                <a:tc>
                  <a:txBody>
                    <a:bodyPr/>
                    <a:lstStyle/>
                    <a:p>
                      <a:r>
                        <a:rPr lang="cs-CZ" dirty="0" smtClean="0"/>
                        <a:t>Problém</a:t>
                      </a:r>
                      <a:endParaRPr lang="cs-CZ" dirty="0"/>
                    </a:p>
                  </a:txBody>
                  <a:tcPr/>
                </a:tc>
                <a:tc>
                  <a:txBody>
                    <a:bodyPr/>
                    <a:lstStyle/>
                    <a:p>
                      <a:r>
                        <a:rPr lang="cs-CZ" dirty="0" smtClean="0"/>
                        <a:t>Záznam</a:t>
                      </a:r>
                      <a:r>
                        <a:rPr lang="cs-CZ" baseline="0" dirty="0" smtClean="0"/>
                        <a:t> ve SWOT</a:t>
                      </a:r>
                      <a:endParaRPr lang="cs-CZ" dirty="0"/>
                    </a:p>
                  </a:txBody>
                  <a:tcPr/>
                </a:tc>
              </a:tr>
              <a:tr h="1747538">
                <a:tc>
                  <a:txBody>
                    <a:bodyPr/>
                    <a:lstStyle/>
                    <a:p>
                      <a:pPr>
                        <a:buFontTx/>
                        <a:buChar char="-"/>
                      </a:pPr>
                      <a:r>
                        <a:rPr lang="cs-CZ" sz="1400" dirty="0" smtClean="0"/>
                        <a:t>Realizovat „Program péče o pracovníky“</a:t>
                      </a:r>
                    </a:p>
                    <a:p>
                      <a:pPr>
                        <a:buFontTx/>
                        <a:buChar char="-"/>
                      </a:pPr>
                      <a:r>
                        <a:rPr lang="cs-CZ" sz="1400" dirty="0" smtClean="0"/>
                        <a:t>Zavést racionální výcvik pracovníků</a:t>
                      </a:r>
                    </a:p>
                    <a:p>
                      <a:pPr>
                        <a:buFontTx/>
                        <a:buChar char="-"/>
                      </a:pPr>
                      <a:r>
                        <a:rPr lang="cs-CZ" sz="1400" dirty="0" smtClean="0"/>
                        <a:t>Zavést plánování lidských zdrojů</a:t>
                      </a:r>
                    </a:p>
                    <a:p>
                      <a:pPr>
                        <a:buFontTx/>
                        <a:buChar char="-"/>
                      </a:pPr>
                      <a:r>
                        <a:rPr lang="cs-CZ" sz="1400" dirty="0" smtClean="0"/>
                        <a:t>Zavést účinné hodnocení pracovníků</a:t>
                      </a:r>
                      <a:endParaRPr lang="cs-CZ" sz="1400" dirty="0"/>
                    </a:p>
                  </a:txBody>
                  <a:tcPr/>
                </a:tc>
                <a:tc>
                  <a:txBody>
                    <a:bodyPr/>
                    <a:lstStyle/>
                    <a:p>
                      <a:pPr algn="ctr"/>
                      <a:r>
                        <a:rPr lang="cs-CZ" b="1" dirty="0" smtClean="0"/>
                        <a:t>Kvalita výroby</a:t>
                      </a:r>
                      <a:endParaRPr lang="cs-CZ" b="1" dirty="0"/>
                    </a:p>
                  </a:txBody>
                  <a:tcPr anchor="ctr"/>
                </a:tc>
                <a:tc>
                  <a:txBody>
                    <a:bodyPr/>
                    <a:lstStyle/>
                    <a:p>
                      <a:r>
                        <a:rPr lang="cs-CZ" sz="2400" b="1" dirty="0" smtClean="0"/>
                        <a:t>S</a:t>
                      </a:r>
                      <a:endParaRPr lang="cs-CZ" b="1" dirty="0" smtClean="0"/>
                    </a:p>
                    <a:p>
                      <a:pPr>
                        <a:buFontTx/>
                        <a:buNone/>
                      </a:pPr>
                      <a:r>
                        <a:rPr lang="cs-CZ" sz="1400" dirty="0" smtClean="0"/>
                        <a:t>- Dobrá</a:t>
                      </a:r>
                      <a:r>
                        <a:rPr lang="cs-CZ" sz="1400" baseline="0" dirty="0" smtClean="0"/>
                        <a:t> kvalita výroby</a:t>
                      </a:r>
                    </a:p>
                    <a:p>
                      <a:pPr>
                        <a:buFontTx/>
                        <a:buChar char="-"/>
                      </a:pPr>
                      <a:r>
                        <a:rPr lang="cs-CZ" sz="1400" baseline="0" dirty="0" smtClean="0"/>
                        <a:t> Stabilizovaná struktura pracovníků a stabilní zaměstnanecké vztahy</a:t>
                      </a:r>
                      <a:endParaRPr lang="cs-CZ" sz="1400" dirty="0"/>
                    </a:p>
                  </a:txBody>
                  <a:tcPr/>
                </a:tc>
              </a:tr>
              <a:tr h="690887">
                <a:tc>
                  <a:txBody>
                    <a:bodyPr/>
                    <a:lstStyle/>
                    <a:p>
                      <a:r>
                        <a:rPr lang="cs-CZ" sz="1400" dirty="0" smtClean="0"/>
                        <a:t>-Koncepce odměňování a mzdového vývoje</a:t>
                      </a:r>
                      <a:endParaRPr lang="cs-CZ" sz="1400" dirty="0"/>
                    </a:p>
                  </a:txBody>
                  <a:tcPr/>
                </a:tc>
                <a:tc>
                  <a:txBody>
                    <a:bodyPr/>
                    <a:lstStyle/>
                    <a:p>
                      <a:pPr algn="ctr"/>
                      <a:r>
                        <a:rPr lang="cs-CZ" b="1" dirty="0" smtClean="0"/>
                        <a:t>Fluktuace</a:t>
                      </a:r>
                      <a:endParaRPr lang="cs-CZ" b="1" dirty="0"/>
                    </a:p>
                  </a:txBody>
                  <a:tcPr anchor="ctr"/>
                </a:tc>
                <a:tc>
                  <a:txBody>
                    <a:bodyPr/>
                    <a:lstStyle/>
                    <a:p>
                      <a:r>
                        <a:rPr lang="cs-CZ" sz="1400" dirty="0" smtClean="0"/>
                        <a:t>Relativně nízký průměrný věk pracovnic</a:t>
                      </a:r>
                      <a:endParaRPr lang="cs-CZ" sz="1400" dirty="0"/>
                    </a:p>
                  </a:txBody>
                  <a:tcPr/>
                </a:tc>
              </a:tr>
              <a:tr h="1056651">
                <a:tc>
                  <a:txBody>
                    <a:bodyPr/>
                    <a:lstStyle/>
                    <a:p>
                      <a:pPr>
                        <a:buFontTx/>
                        <a:buChar char="-"/>
                      </a:pPr>
                      <a:r>
                        <a:rPr lang="cs-CZ" sz="1400" dirty="0" smtClean="0"/>
                        <a:t>Realizovat „Program péče o pracovníky“</a:t>
                      </a:r>
                    </a:p>
                    <a:p>
                      <a:pPr>
                        <a:buFontTx/>
                        <a:buNone/>
                      </a:pPr>
                      <a:r>
                        <a:rPr lang="cs-CZ" sz="1400" baseline="0" dirty="0" smtClean="0"/>
                        <a:t> …</a:t>
                      </a:r>
                    </a:p>
                    <a:p>
                      <a:pPr>
                        <a:buFontTx/>
                        <a:buNone/>
                      </a:pPr>
                      <a:r>
                        <a:rPr lang="cs-CZ" sz="1400" baseline="0" dirty="0" smtClean="0"/>
                        <a:t>(viz výše)</a:t>
                      </a:r>
                      <a:endParaRPr lang="cs-CZ" sz="1400" dirty="0"/>
                    </a:p>
                  </a:txBody>
                  <a:tcPr/>
                </a:tc>
                <a:tc>
                  <a:txBody>
                    <a:bodyPr/>
                    <a:lstStyle/>
                    <a:p>
                      <a:pPr algn="ctr"/>
                      <a:r>
                        <a:rPr lang="cs-CZ" b="1" dirty="0" smtClean="0"/>
                        <a:t>Kvalita výroby</a:t>
                      </a:r>
                      <a:endParaRPr lang="cs-CZ" b="1" dirty="0"/>
                    </a:p>
                  </a:txBody>
                  <a:tcPr anchor="ctr"/>
                </a:tc>
                <a:tc>
                  <a:txBody>
                    <a:bodyPr/>
                    <a:lstStyle/>
                    <a:p>
                      <a:r>
                        <a:rPr lang="cs-CZ" sz="2400" b="1" dirty="0" smtClean="0"/>
                        <a:t>O</a:t>
                      </a:r>
                    </a:p>
                    <a:p>
                      <a:pPr>
                        <a:buFontTx/>
                        <a:buChar char="-"/>
                      </a:pPr>
                      <a:r>
                        <a:rPr lang="cs-CZ" sz="1400" dirty="0" smtClean="0"/>
                        <a:t>Možnost získání a zaškolení nekvalifikovaných pracovníků</a:t>
                      </a:r>
                    </a:p>
                  </a:txBody>
                  <a:tcPr/>
                </a:tc>
              </a:tr>
              <a:tr h="690887">
                <a:tc>
                  <a:txBody>
                    <a:bodyPr/>
                    <a:lstStyle/>
                    <a:p>
                      <a:r>
                        <a:rPr lang="cs-CZ" sz="1400" dirty="0" smtClean="0"/>
                        <a:t>-Koncepce odměňování a mzdového vývoje</a:t>
                      </a:r>
                      <a:endParaRPr lang="cs-CZ" sz="1400" dirty="0"/>
                    </a:p>
                  </a:txBody>
                  <a:tcPr/>
                </a:tc>
                <a:tc>
                  <a:txBody>
                    <a:bodyPr/>
                    <a:lstStyle/>
                    <a:p>
                      <a:pPr algn="ctr"/>
                      <a:r>
                        <a:rPr lang="cs-CZ" b="1" dirty="0" smtClean="0"/>
                        <a:t>Fluktuace</a:t>
                      </a:r>
                      <a:endParaRPr lang="cs-CZ" b="1" dirty="0"/>
                    </a:p>
                  </a:txBody>
                  <a:tcPr anchor="ctr"/>
                </a:tc>
                <a:tc>
                  <a:txBody>
                    <a:bodyPr/>
                    <a:lstStyle/>
                    <a:p>
                      <a:r>
                        <a:rPr lang="cs-CZ" sz="1400" dirty="0" smtClean="0"/>
                        <a:t>- Možnost zvýšení produkce dvousměnným provozem</a:t>
                      </a:r>
                      <a:endParaRPr lang="cs-CZ" sz="1400" dirty="0"/>
                    </a:p>
                  </a:txBody>
                  <a:tcPr/>
                </a:tc>
              </a:tr>
            </a:tbl>
          </a:graphicData>
        </a:graphic>
      </p:graphicFrame>
      <p:cxnSp>
        <p:nvCxnSpPr>
          <p:cNvPr id="6" name="Přímá spojovací čára 5"/>
          <p:cNvCxnSpPr/>
          <p:nvPr/>
        </p:nvCxnSpPr>
        <p:spPr>
          <a:xfrm>
            <a:off x="467544" y="4365104"/>
            <a:ext cx="8208912"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Šipka doleva 8"/>
          <p:cNvSpPr/>
          <p:nvPr/>
        </p:nvSpPr>
        <p:spPr>
          <a:xfrm>
            <a:off x="2627784" y="1556792"/>
            <a:ext cx="432048" cy="144016"/>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leva 9"/>
          <p:cNvSpPr/>
          <p:nvPr/>
        </p:nvSpPr>
        <p:spPr>
          <a:xfrm>
            <a:off x="5364088" y="1556792"/>
            <a:ext cx="432048" cy="144016"/>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Rozšířená SWOT</a:t>
            </a:r>
            <a:endParaRPr lang="cs-CZ" dirty="0"/>
          </a:p>
        </p:txBody>
      </p:sp>
      <p:sp>
        <p:nvSpPr>
          <p:cNvPr id="3" name="Zástupný symbol pro obsah 2"/>
          <p:cNvSpPr>
            <a:spLocks noGrp="1"/>
          </p:cNvSpPr>
          <p:nvPr>
            <p:ph idx="1"/>
          </p:nvPr>
        </p:nvSpPr>
        <p:spPr/>
        <p:txBody>
          <a:bodyPr/>
          <a:lstStyle/>
          <a:p>
            <a:r>
              <a:rPr lang="cs-CZ" dirty="0" smtClean="0"/>
              <a:t>nabízí 4 východiska pro tvorbu strategií</a:t>
            </a:r>
          </a:p>
          <a:p>
            <a:endParaRPr lang="cs-CZ" dirty="0"/>
          </a:p>
        </p:txBody>
      </p:sp>
      <p:pic>
        <p:nvPicPr>
          <p:cNvPr id="4" name="Picture 4"/>
          <p:cNvPicPr>
            <a:picLocks noChangeAspect="1" noChangeArrowheads="1"/>
          </p:cNvPicPr>
          <p:nvPr/>
        </p:nvPicPr>
        <p:blipFill>
          <a:blip r:embed="rId2" cstate="print"/>
          <a:srcRect/>
          <a:stretch>
            <a:fillRect/>
          </a:stretch>
        </p:blipFill>
        <p:spPr bwMode="auto">
          <a:xfrm>
            <a:off x="539552" y="1772816"/>
            <a:ext cx="8164648" cy="44375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SWOT příklad</a:t>
            </a:r>
            <a:endParaRPr lang="cs-CZ" dirty="0"/>
          </a:p>
        </p:txBody>
      </p:sp>
      <p:cxnSp>
        <p:nvCxnSpPr>
          <p:cNvPr id="5" name="Straight Connector 4"/>
          <p:cNvCxnSpPr/>
          <p:nvPr/>
        </p:nvCxnSpPr>
        <p:spPr>
          <a:xfrm>
            <a:off x="4355976" y="1196752"/>
            <a:ext cx="0" cy="36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3568" y="3212976"/>
            <a:ext cx="734481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51920" y="2566645"/>
            <a:ext cx="504056" cy="646331"/>
          </a:xfrm>
          <a:prstGeom prst="rect">
            <a:avLst/>
          </a:prstGeom>
          <a:noFill/>
        </p:spPr>
        <p:txBody>
          <a:bodyPr wrap="square" rtlCol="0">
            <a:spAutoFit/>
          </a:bodyPr>
          <a:lstStyle/>
          <a:p>
            <a:r>
              <a:rPr lang="cs-CZ" sz="3600" b="1" dirty="0" smtClean="0"/>
              <a:t>S</a:t>
            </a:r>
            <a:endParaRPr lang="cs-CZ" sz="3600" b="1" dirty="0"/>
          </a:p>
        </p:txBody>
      </p:sp>
      <p:sp>
        <p:nvSpPr>
          <p:cNvPr id="13" name="TextBox 12"/>
          <p:cNvSpPr txBox="1"/>
          <p:nvPr/>
        </p:nvSpPr>
        <p:spPr>
          <a:xfrm>
            <a:off x="4355976" y="2564904"/>
            <a:ext cx="504056" cy="646331"/>
          </a:xfrm>
          <a:prstGeom prst="rect">
            <a:avLst/>
          </a:prstGeom>
          <a:noFill/>
        </p:spPr>
        <p:txBody>
          <a:bodyPr wrap="square" rtlCol="0">
            <a:spAutoFit/>
          </a:bodyPr>
          <a:lstStyle/>
          <a:p>
            <a:r>
              <a:rPr lang="cs-CZ" sz="3600" b="1" dirty="0" smtClean="0"/>
              <a:t>W</a:t>
            </a:r>
            <a:endParaRPr lang="cs-CZ" sz="3600" b="1" dirty="0"/>
          </a:p>
        </p:txBody>
      </p:sp>
      <p:sp>
        <p:nvSpPr>
          <p:cNvPr id="14" name="TextBox 13"/>
          <p:cNvSpPr txBox="1"/>
          <p:nvPr/>
        </p:nvSpPr>
        <p:spPr>
          <a:xfrm>
            <a:off x="3802490" y="3212976"/>
            <a:ext cx="504056" cy="646331"/>
          </a:xfrm>
          <a:prstGeom prst="rect">
            <a:avLst/>
          </a:prstGeom>
          <a:noFill/>
        </p:spPr>
        <p:txBody>
          <a:bodyPr wrap="square" rtlCol="0">
            <a:spAutoFit/>
          </a:bodyPr>
          <a:lstStyle/>
          <a:p>
            <a:r>
              <a:rPr lang="cs-CZ" sz="3600" b="1" dirty="0" smtClean="0"/>
              <a:t>O</a:t>
            </a:r>
            <a:endParaRPr lang="cs-CZ" sz="3600" b="1" dirty="0"/>
          </a:p>
        </p:txBody>
      </p:sp>
      <p:sp>
        <p:nvSpPr>
          <p:cNvPr id="15" name="TextBox 14"/>
          <p:cNvSpPr txBox="1"/>
          <p:nvPr/>
        </p:nvSpPr>
        <p:spPr>
          <a:xfrm>
            <a:off x="4423710" y="3214717"/>
            <a:ext cx="504056" cy="646331"/>
          </a:xfrm>
          <a:prstGeom prst="rect">
            <a:avLst/>
          </a:prstGeom>
          <a:noFill/>
        </p:spPr>
        <p:txBody>
          <a:bodyPr wrap="square" rtlCol="0">
            <a:spAutoFit/>
          </a:bodyPr>
          <a:lstStyle/>
          <a:p>
            <a:r>
              <a:rPr lang="cs-CZ" sz="3600" b="1" dirty="0" smtClean="0"/>
              <a:t>T</a:t>
            </a:r>
            <a:endParaRPr lang="cs-CZ" sz="3600" b="1" dirty="0"/>
          </a:p>
        </p:txBody>
      </p:sp>
      <p:sp>
        <p:nvSpPr>
          <p:cNvPr id="16" name="TextBox 15"/>
          <p:cNvSpPr txBox="1"/>
          <p:nvPr/>
        </p:nvSpPr>
        <p:spPr>
          <a:xfrm>
            <a:off x="467544" y="1331476"/>
            <a:ext cx="3384376" cy="1754326"/>
          </a:xfrm>
          <a:prstGeom prst="rect">
            <a:avLst/>
          </a:prstGeom>
          <a:noFill/>
        </p:spPr>
        <p:txBody>
          <a:bodyPr wrap="square" rtlCol="0">
            <a:spAutoFit/>
          </a:bodyPr>
          <a:lstStyle/>
          <a:p>
            <a:pPr marL="180975" indent="-180975">
              <a:buFont typeface="Arial" pitchFamily="34" charset="0"/>
              <a:buChar char="•"/>
            </a:pPr>
            <a:r>
              <a:rPr lang="cs-CZ" dirty="0" smtClean="0"/>
              <a:t>Levné jízdenky</a:t>
            </a:r>
          </a:p>
          <a:p>
            <a:pPr marL="180975" indent="-180975">
              <a:buFont typeface="Arial" pitchFamily="34" charset="0"/>
              <a:buChar char="•"/>
            </a:pPr>
            <a:r>
              <a:rPr lang="cs-CZ" dirty="0" smtClean="0"/>
              <a:t>Flexibilní rezervace</a:t>
            </a:r>
          </a:p>
          <a:p>
            <a:pPr marL="180975" indent="-180975">
              <a:buFont typeface="Arial" pitchFamily="34" charset="0"/>
              <a:buChar char="•"/>
            </a:pPr>
            <a:r>
              <a:rPr lang="cs-CZ" dirty="0" smtClean="0"/>
              <a:t>Značka, pokrytí, komfort</a:t>
            </a:r>
          </a:p>
          <a:p>
            <a:pPr marL="180975" indent="-180975">
              <a:buFont typeface="Arial" pitchFamily="34" charset="0"/>
              <a:buChar char="•"/>
            </a:pPr>
            <a:r>
              <a:rPr lang="cs-CZ" dirty="0" smtClean="0"/>
              <a:t>Obsluha, ženy</a:t>
            </a:r>
          </a:p>
          <a:p>
            <a:pPr marL="180975" indent="-180975">
              <a:buFont typeface="Arial" pitchFamily="34" charset="0"/>
              <a:buChar char="•"/>
            </a:pPr>
            <a:r>
              <a:rPr lang="cs-CZ" dirty="0" smtClean="0"/>
              <a:t>Recyklace</a:t>
            </a:r>
          </a:p>
          <a:p>
            <a:pPr marL="180975" indent="-180975">
              <a:buFont typeface="Arial" pitchFamily="34" charset="0"/>
              <a:buChar char="•"/>
            </a:pPr>
            <a:r>
              <a:rPr lang="cs-CZ" dirty="0" smtClean="0"/>
              <a:t>Nejrychlejší spoj, top 5 firem</a:t>
            </a:r>
            <a:endParaRPr lang="cs-CZ" dirty="0"/>
          </a:p>
        </p:txBody>
      </p:sp>
      <p:sp>
        <p:nvSpPr>
          <p:cNvPr id="17" name="TextBox 16"/>
          <p:cNvSpPr txBox="1"/>
          <p:nvPr/>
        </p:nvSpPr>
        <p:spPr>
          <a:xfrm>
            <a:off x="5076056" y="1277144"/>
            <a:ext cx="3384376" cy="1754326"/>
          </a:xfrm>
          <a:prstGeom prst="rect">
            <a:avLst/>
          </a:prstGeom>
          <a:noFill/>
        </p:spPr>
        <p:txBody>
          <a:bodyPr wrap="square" rtlCol="0">
            <a:spAutoFit/>
          </a:bodyPr>
          <a:lstStyle/>
          <a:p>
            <a:pPr marL="180975" indent="-180975">
              <a:buFont typeface="Arial" pitchFamily="34" charset="0"/>
              <a:buChar char="•"/>
            </a:pPr>
            <a:r>
              <a:rPr lang="cs-CZ" b="1" dirty="0" smtClean="0"/>
              <a:t>ČD – lepší pozice</a:t>
            </a:r>
          </a:p>
          <a:p>
            <a:pPr marL="180975" indent="-180975">
              <a:buFont typeface="Arial" pitchFamily="34" charset="0"/>
              <a:buChar char="•"/>
            </a:pPr>
            <a:r>
              <a:rPr lang="cs-CZ" dirty="0" smtClean="0"/>
              <a:t>Jen velká města</a:t>
            </a:r>
          </a:p>
          <a:p>
            <a:pPr marL="180975" indent="-180975">
              <a:buFont typeface="Arial" pitchFamily="34" charset="0"/>
              <a:buChar char="•"/>
            </a:pPr>
            <a:r>
              <a:rPr lang="cs-CZ" dirty="0" smtClean="0"/>
              <a:t>Nefunkčnost některých prodejních míst</a:t>
            </a:r>
          </a:p>
          <a:p>
            <a:pPr marL="180975" indent="-180975">
              <a:buFont typeface="Arial" pitchFamily="34" charset="0"/>
              <a:buChar char="•"/>
            </a:pPr>
            <a:r>
              <a:rPr lang="cs-CZ" dirty="0" smtClean="0"/>
              <a:t>Přehnaný marketing</a:t>
            </a:r>
          </a:p>
          <a:p>
            <a:pPr marL="180975" indent="-180975">
              <a:buFont typeface="Arial" pitchFamily="34" charset="0"/>
              <a:buChar char="•"/>
            </a:pPr>
            <a:r>
              <a:rPr lang="cs-CZ" dirty="0" smtClean="0"/>
              <a:t>Fluktuace </a:t>
            </a:r>
            <a:endParaRPr lang="cs-CZ" dirty="0"/>
          </a:p>
        </p:txBody>
      </p:sp>
      <p:sp>
        <p:nvSpPr>
          <p:cNvPr id="18" name="TextBox 17"/>
          <p:cNvSpPr txBox="1"/>
          <p:nvPr/>
        </p:nvSpPr>
        <p:spPr>
          <a:xfrm>
            <a:off x="467544" y="3419708"/>
            <a:ext cx="3384376" cy="1477328"/>
          </a:xfrm>
          <a:prstGeom prst="rect">
            <a:avLst/>
          </a:prstGeom>
          <a:noFill/>
        </p:spPr>
        <p:txBody>
          <a:bodyPr wrap="square" rtlCol="0">
            <a:spAutoFit/>
          </a:bodyPr>
          <a:lstStyle/>
          <a:p>
            <a:pPr marL="180975" indent="-180975">
              <a:buFont typeface="Arial" pitchFamily="34" charset="0"/>
              <a:buChar char="•"/>
            </a:pPr>
            <a:r>
              <a:rPr lang="cs-CZ" dirty="0" smtClean="0"/>
              <a:t>Technologie</a:t>
            </a:r>
          </a:p>
          <a:p>
            <a:pPr marL="180975" indent="-180975">
              <a:buFont typeface="Arial" pitchFamily="34" charset="0"/>
              <a:buChar char="•"/>
            </a:pPr>
            <a:r>
              <a:rPr lang="cs-CZ" dirty="0" smtClean="0"/>
              <a:t>Nízká kvalita konkurence</a:t>
            </a:r>
          </a:p>
          <a:p>
            <a:pPr marL="180975" indent="-180975">
              <a:buFont typeface="Arial" pitchFamily="34" charset="0"/>
              <a:buChar char="•"/>
            </a:pPr>
            <a:r>
              <a:rPr lang="cs-CZ" b="1" dirty="0" smtClean="0"/>
              <a:t>Rozšíření služeb</a:t>
            </a:r>
          </a:p>
          <a:p>
            <a:pPr marL="180975" indent="-180975">
              <a:buFont typeface="Arial" pitchFamily="34" charset="0"/>
              <a:buChar char="•"/>
            </a:pPr>
            <a:r>
              <a:rPr lang="cs-CZ" b="1" dirty="0" smtClean="0"/>
              <a:t>Zahraničí </a:t>
            </a:r>
          </a:p>
          <a:p>
            <a:pPr marL="180975" indent="-180975">
              <a:buFont typeface="Arial" pitchFamily="34" charset="0"/>
              <a:buChar char="•"/>
            </a:pPr>
            <a:endParaRPr lang="cs-CZ" dirty="0"/>
          </a:p>
        </p:txBody>
      </p:sp>
      <p:sp>
        <p:nvSpPr>
          <p:cNvPr id="19" name="TextBox 18"/>
          <p:cNvSpPr txBox="1"/>
          <p:nvPr/>
        </p:nvSpPr>
        <p:spPr>
          <a:xfrm>
            <a:off x="5076056" y="3347700"/>
            <a:ext cx="3384376" cy="1477328"/>
          </a:xfrm>
          <a:prstGeom prst="rect">
            <a:avLst/>
          </a:prstGeom>
          <a:noFill/>
        </p:spPr>
        <p:txBody>
          <a:bodyPr wrap="square" rtlCol="0">
            <a:spAutoFit/>
          </a:bodyPr>
          <a:lstStyle/>
          <a:p>
            <a:pPr marL="180975" indent="-180975">
              <a:buFont typeface="Arial" pitchFamily="34" charset="0"/>
              <a:buChar char="•"/>
            </a:pPr>
            <a:r>
              <a:rPr lang="cs-CZ" dirty="0" smtClean="0"/>
              <a:t>Problémy s D1</a:t>
            </a:r>
          </a:p>
          <a:p>
            <a:pPr marL="180975" indent="-180975">
              <a:buFont typeface="Arial" pitchFamily="34" charset="0"/>
              <a:buChar char="•"/>
            </a:pPr>
            <a:r>
              <a:rPr lang="cs-CZ" dirty="0" smtClean="0"/>
              <a:t>Růst cen PHM + poplatků</a:t>
            </a:r>
          </a:p>
          <a:p>
            <a:pPr marL="180975" indent="-180975">
              <a:buFont typeface="Arial" pitchFamily="34" charset="0"/>
              <a:buChar char="•"/>
            </a:pPr>
            <a:r>
              <a:rPr lang="cs-CZ" b="1" dirty="0" smtClean="0"/>
              <a:t>Nevlastní infrastrukturu</a:t>
            </a:r>
          </a:p>
          <a:p>
            <a:pPr marL="180975" indent="-180975">
              <a:buFont typeface="Arial" pitchFamily="34" charset="0"/>
              <a:buChar char="•"/>
            </a:pPr>
            <a:r>
              <a:rPr lang="cs-CZ" dirty="0" smtClean="0"/>
              <a:t>Nehody </a:t>
            </a:r>
          </a:p>
          <a:p>
            <a:pPr marL="180975" indent="-180975">
              <a:buFont typeface="Arial" pitchFamily="34" charset="0"/>
              <a:buChar char="•"/>
            </a:pPr>
            <a:endParaRPr lang="cs-CZ" dirty="0"/>
          </a:p>
        </p:txBody>
      </p:sp>
      <p:sp>
        <p:nvSpPr>
          <p:cNvPr id="22" name="TextBox 21"/>
          <p:cNvSpPr txBox="1"/>
          <p:nvPr/>
        </p:nvSpPr>
        <p:spPr>
          <a:xfrm>
            <a:off x="467544" y="5229200"/>
            <a:ext cx="8208912" cy="646331"/>
          </a:xfrm>
          <a:prstGeom prst="rect">
            <a:avLst/>
          </a:prstGeom>
          <a:noFill/>
        </p:spPr>
        <p:txBody>
          <a:bodyPr wrap="square" rtlCol="0">
            <a:spAutoFit/>
          </a:bodyPr>
          <a:lstStyle/>
          <a:p>
            <a:r>
              <a:rPr lang="cs-CZ" dirty="0" smtClean="0"/>
              <a:t>Závěr:  Při přetrvávajících problémech s ČD navrhujeme přesun na Slovensko a využití značky tam.</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TOWS</a:t>
            </a:r>
            <a:endParaRPr lang="cs-CZ" dirty="0"/>
          </a:p>
        </p:txBody>
      </p:sp>
      <p:sp>
        <p:nvSpPr>
          <p:cNvPr id="3" name="Zástupný symbol pro obsah 2"/>
          <p:cNvSpPr>
            <a:spLocks noGrp="1"/>
          </p:cNvSpPr>
          <p:nvPr>
            <p:ph idx="1"/>
          </p:nvPr>
        </p:nvSpPr>
        <p:spPr>
          <a:xfrm>
            <a:off x="455613" y="1412875"/>
            <a:ext cx="8234362" cy="1728093"/>
          </a:xfrm>
        </p:spPr>
        <p:txBody>
          <a:bodyPr/>
          <a:lstStyle/>
          <a:p>
            <a:r>
              <a:rPr lang="cs-CZ" sz="1800" dirty="0" smtClean="0"/>
              <a:t>rozšíření SWOT, více zaměřena na externality</a:t>
            </a:r>
          </a:p>
          <a:p>
            <a:r>
              <a:rPr lang="cs-CZ" sz="1800" dirty="0" smtClean="0"/>
              <a:t>rozdíl v pohledu na problematiku</a:t>
            </a:r>
          </a:p>
          <a:p>
            <a:r>
              <a:rPr lang="cs-CZ" sz="1800" dirty="0" smtClean="0"/>
              <a:t>aby bylo možné vyhnout se klíčových hrozbám a nepromarnit významné příležitosti</a:t>
            </a:r>
          </a:p>
          <a:p>
            <a:r>
              <a:rPr lang="cs-CZ" sz="1800" dirty="0" smtClean="0"/>
              <a:t>zabraňuje přílišné zaměření se na interní situaci</a:t>
            </a:r>
          </a:p>
          <a:p>
            <a:endParaRPr lang="cs-CZ" sz="1800" dirty="0"/>
          </a:p>
        </p:txBody>
      </p:sp>
      <p:sp>
        <p:nvSpPr>
          <p:cNvPr id="22" name="Text Box 3"/>
          <p:cNvSpPr txBox="1">
            <a:spLocks noChangeArrowheads="1"/>
          </p:cNvSpPr>
          <p:nvPr/>
        </p:nvSpPr>
        <p:spPr bwMode="auto">
          <a:xfrm>
            <a:off x="899468" y="3638450"/>
            <a:ext cx="2909838" cy="938719"/>
          </a:xfrm>
          <a:prstGeom prst="rect">
            <a:avLst/>
          </a:prstGeom>
          <a:noFill/>
          <a:ln w="38100">
            <a:solidFill>
              <a:schemeClr val="tx1"/>
            </a:solidFill>
            <a:miter lim="800000"/>
            <a:headEnd/>
            <a:tailEnd/>
          </a:ln>
          <a:effectLst/>
        </p:spPr>
        <p:txBody>
          <a:bodyPr wrap="square">
            <a:spAutoFit/>
          </a:bodyPr>
          <a:lstStyle/>
          <a:p>
            <a:r>
              <a:rPr lang="cs-CZ" sz="1100" b="1" dirty="0">
                <a:solidFill>
                  <a:schemeClr val="tx1">
                    <a:lumMod val="95000"/>
                    <a:lumOff val="5000"/>
                  </a:schemeClr>
                </a:solidFill>
                <a:cs typeface="Arial" charset="0"/>
              </a:rPr>
              <a:t>Hrozby (T)</a:t>
            </a:r>
          </a:p>
          <a:p>
            <a:r>
              <a:rPr lang="cs-CZ" sz="1100" dirty="0">
                <a:solidFill>
                  <a:schemeClr val="tx1">
                    <a:lumMod val="95000"/>
                    <a:lumOff val="5000"/>
                  </a:schemeClr>
                </a:solidFill>
                <a:cs typeface="Arial" charset="0"/>
              </a:rPr>
              <a:t>objektivní trendy a změny, které</a:t>
            </a:r>
          </a:p>
          <a:p>
            <a:r>
              <a:rPr lang="cs-CZ" sz="1100" dirty="0">
                <a:solidFill>
                  <a:schemeClr val="tx1">
                    <a:lumMod val="95000"/>
                    <a:lumOff val="5000"/>
                  </a:schemeClr>
                </a:solidFill>
                <a:cs typeface="Arial" charset="0"/>
              </a:rPr>
              <a:t>ohrožují nebo budou </a:t>
            </a:r>
          </a:p>
          <a:p>
            <a:r>
              <a:rPr lang="cs-CZ" sz="1100" dirty="0">
                <a:solidFill>
                  <a:schemeClr val="tx1">
                    <a:lumMod val="95000"/>
                    <a:lumOff val="5000"/>
                  </a:schemeClr>
                </a:solidFill>
                <a:cs typeface="Arial" charset="0"/>
              </a:rPr>
              <a:t>ohrožovat dosažení cílů</a:t>
            </a:r>
          </a:p>
          <a:p>
            <a:r>
              <a:rPr lang="cs-CZ" sz="1100" dirty="0">
                <a:solidFill>
                  <a:schemeClr val="tx1">
                    <a:lumMod val="95000"/>
                    <a:lumOff val="5000"/>
                  </a:schemeClr>
                </a:solidFill>
                <a:cs typeface="Arial" charset="0"/>
              </a:rPr>
              <a:t>v dané oblasti a daném území.  </a:t>
            </a:r>
            <a:endParaRPr lang="en-US" sz="1100" dirty="0">
              <a:solidFill>
                <a:schemeClr val="tx1">
                  <a:lumMod val="95000"/>
                  <a:lumOff val="5000"/>
                </a:schemeClr>
              </a:solidFill>
              <a:cs typeface="Arial" charset="0"/>
            </a:endParaRPr>
          </a:p>
        </p:txBody>
      </p:sp>
      <p:sp>
        <p:nvSpPr>
          <p:cNvPr id="23" name="Text Box 4"/>
          <p:cNvSpPr txBox="1">
            <a:spLocks noChangeArrowheads="1"/>
          </p:cNvSpPr>
          <p:nvPr/>
        </p:nvSpPr>
        <p:spPr bwMode="auto">
          <a:xfrm>
            <a:off x="899468" y="4718570"/>
            <a:ext cx="2899134" cy="938719"/>
          </a:xfrm>
          <a:prstGeom prst="rect">
            <a:avLst/>
          </a:prstGeom>
          <a:noFill/>
          <a:ln w="38100">
            <a:solidFill>
              <a:schemeClr val="tx1"/>
            </a:solidFill>
            <a:miter lim="800000"/>
            <a:headEnd/>
            <a:tailEnd/>
          </a:ln>
          <a:effectLst/>
        </p:spPr>
        <p:txBody>
          <a:bodyPr wrap="square">
            <a:spAutoFit/>
          </a:bodyPr>
          <a:lstStyle/>
          <a:p>
            <a:r>
              <a:rPr lang="cs-CZ" sz="1100" b="1" dirty="0">
                <a:solidFill>
                  <a:schemeClr val="tx1">
                    <a:lumMod val="95000"/>
                    <a:lumOff val="5000"/>
                  </a:schemeClr>
                </a:solidFill>
                <a:cs typeface="Arial" charset="0"/>
              </a:rPr>
              <a:t>Příležitosti (O)</a:t>
            </a:r>
          </a:p>
          <a:p>
            <a:r>
              <a:rPr lang="cs-CZ" sz="1100" dirty="0">
                <a:solidFill>
                  <a:schemeClr val="tx1">
                    <a:lumMod val="95000"/>
                    <a:lumOff val="5000"/>
                  </a:schemeClr>
                </a:solidFill>
                <a:cs typeface="Arial" charset="0"/>
              </a:rPr>
              <a:t>objektivní trendy a změny, které</a:t>
            </a:r>
          </a:p>
          <a:p>
            <a:r>
              <a:rPr lang="cs-CZ" sz="1100" dirty="0">
                <a:solidFill>
                  <a:schemeClr val="tx1">
                    <a:lumMod val="95000"/>
                    <a:lumOff val="5000"/>
                  </a:schemeClr>
                </a:solidFill>
                <a:cs typeface="Arial" charset="0"/>
              </a:rPr>
              <a:t>je možné nebo bude možné</a:t>
            </a:r>
          </a:p>
          <a:p>
            <a:r>
              <a:rPr lang="cs-CZ" sz="1100" dirty="0">
                <a:solidFill>
                  <a:schemeClr val="tx1">
                    <a:lumMod val="95000"/>
                    <a:lumOff val="5000"/>
                  </a:schemeClr>
                </a:solidFill>
                <a:cs typeface="Arial" charset="0"/>
              </a:rPr>
              <a:t>využít k lepšímu dosažení cílů</a:t>
            </a:r>
          </a:p>
          <a:p>
            <a:r>
              <a:rPr lang="cs-CZ" sz="1100" dirty="0">
                <a:solidFill>
                  <a:schemeClr val="tx1">
                    <a:lumMod val="95000"/>
                    <a:lumOff val="5000"/>
                  </a:schemeClr>
                </a:solidFill>
                <a:cs typeface="Arial" charset="0"/>
              </a:rPr>
              <a:t>v dané oblasti a daném území.</a:t>
            </a:r>
            <a:endParaRPr lang="en-US" sz="1100" dirty="0">
              <a:solidFill>
                <a:schemeClr val="tx1">
                  <a:lumMod val="95000"/>
                  <a:lumOff val="5000"/>
                </a:schemeClr>
              </a:solidFill>
              <a:cs typeface="Arial" charset="0"/>
            </a:endParaRPr>
          </a:p>
        </p:txBody>
      </p:sp>
      <p:sp>
        <p:nvSpPr>
          <p:cNvPr id="24" name="Text Box 5"/>
          <p:cNvSpPr txBox="1">
            <a:spLocks noChangeArrowheads="1"/>
          </p:cNvSpPr>
          <p:nvPr/>
        </p:nvSpPr>
        <p:spPr bwMode="auto">
          <a:xfrm>
            <a:off x="4931916" y="3566442"/>
            <a:ext cx="2963218" cy="946210"/>
          </a:xfrm>
          <a:prstGeom prst="rect">
            <a:avLst/>
          </a:prstGeom>
          <a:noFill/>
          <a:ln w="28575">
            <a:solidFill>
              <a:schemeClr val="tx1"/>
            </a:solidFill>
            <a:miter lim="800000"/>
            <a:headEnd/>
            <a:tailEnd/>
          </a:ln>
          <a:effectLst/>
        </p:spPr>
        <p:txBody>
          <a:bodyPr wrap="square">
            <a:spAutoFit/>
          </a:bodyPr>
          <a:lstStyle/>
          <a:p>
            <a:r>
              <a:rPr lang="cs-CZ" sz="1100" b="1" dirty="0">
                <a:solidFill>
                  <a:schemeClr val="tx1">
                    <a:lumMod val="95000"/>
                    <a:lumOff val="5000"/>
                  </a:schemeClr>
                </a:solidFill>
                <a:cs typeface="Arial" charset="0"/>
              </a:rPr>
              <a:t>Slabé stránky (W)</a:t>
            </a:r>
          </a:p>
          <a:p>
            <a:r>
              <a:rPr lang="cs-CZ" sz="1100" dirty="0">
                <a:solidFill>
                  <a:schemeClr val="tx1">
                    <a:lumMod val="95000"/>
                    <a:lumOff val="5000"/>
                  </a:schemeClr>
                </a:solidFill>
                <a:cs typeface="Arial" charset="0"/>
              </a:rPr>
              <a:t>věcné, kapacitní, znalostní atp.</a:t>
            </a:r>
          </a:p>
          <a:p>
            <a:r>
              <a:rPr lang="cs-CZ" sz="1100" dirty="0">
                <a:solidFill>
                  <a:schemeClr val="tx1">
                    <a:lumMod val="95000"/>
                    <a:lumOff val="5000"/>
                  </a:schemeClr>
                </a:solidFill>
                <a:cs typeface="Arial" charset="0"/>
              </a:rPr>
              <a:t>slabiny daného územního celku, </a:t>
            </a:r>
          </a:p>
          <a:p>
            <a:r>
              <a:rPr lang="cs-CZ" sz="1100" dirty="0">
                <a:solidFill>
                  <a:schemeClr val="tx1">
                    <a:lumMod val="95000"/>
                    <a:lumOff val="5000"/>
                  </a:schemeClr>
                </a:solidFill>
                <a:cs typeface="Arial" charset="0"/>
              </a:rPr>
              <a:t>ohrožující obranu proti hrozbám </a:t>
            </a:r>
          </a:p>
          <a:p>
            <a:r>
              <a:rPr lang="cs-CZ" sz="1100" dirty="0">
                <a:solidFill>
                  <a:schemeClr val="tx1">
                    <a:lumMod val="95000"/>
                    <a:lumOff val="5000"/>
                  </a:schemeClr>
                </a:solidFill>
                <a:cs typeface="Arial" charset="0"/>
              </a:rPr>
              <a:t>nebo využití příležitostí.                    </a:t>
            </a:r>
            <a:endParaRPr lang="en-US" sz="1100" dirty="0">
              <a:solidFill>
                <a:schemeClr val="tx1">
                  <a:lumMod val="95000"/>
                  <a:lumOff val="5000"/>
                </a:schemeClr>
              </a:solidFill>
              <a:cs typeface="Arial" charset="0"/>
            </a:endParaRPr>
          </a:p>
        </p:txBody>
      </p:sp>
      <p:sp>
        <p:nvSpPr>
          <p:cNvPr id="25" name="Text Box 6"/>
          <p:cNvSpPr txBox="1">
            <a:spLocks noChangeArrowheads="1"/>
          </p:cNvSpPr>
          <p:nvPr/>
        </p:nvSpPr>
        <p:spPr bwMode="auto">
          <a:xfrm>
            <a:off x="4931916" y="4646562"/>
            <a:ext cx="2998489" cy="938719"/>
          </a:xfrm>
          <a:prstGeom prst="rect">
            <a:avLst/>
          </a:prstGeom>
          <a:noFill/>
          <a:ln w="28575">
            <a:solidFill>
              <a:schemeClr val="tx1"/>
            </a:solidFill>
            <a:miter lim="800000"/>
            <a:headEnd/>
            <a:tailEnd/>
          </a:ln>
          <a:effectLst/>
        </p:spPr>
        <p:txBody>
          <a:bodyPr wrap="square">
            <a:spAutoFit/>
          </a:bodyPr>
          <a:lstStyle/>
          <a:p>
            <a:r>
              <a:rPr lang="cs-CZ" sz="1100" b="1" dirty="0">
                <a:solidFill>
                  <a:schemeClr val="tx1">
                    <a:lumMod val="95000"/>
                    <a:lumOff val="5000"/>
                  </a:schemeClr>
                </a:solidFill>
                <a:cs typeface="Arial" charset="0"/>
              </a:rPr>
              <a:t>Silné stránky (S)</a:t>
            </a:r>
          </a:p>
          <a:p>
            <a:r>
              <a:rPr lang="cs-CZ" sz="1100" dirty="0">
                <a:solidFill>
                  <a:schemeClr val="tx1">
                    <a:lumMod val="95000"/>
                    <a:lumOff val="5000"/>
                  </a:schemeClr>
                </a:solidFill>
                <a:cs typeface="Arial" charset="0"/>
              </a:rPr>
              <a:t>věcné, kapacitní, znalostní atp.</a:t>
            </a:r>
          </a:p>
          <a:p>
            <a:r>
              <a:rPr lang="cs-CZ" sz="1100" dirty="0">
                <a:solidFill>
                  <a:schemeClr val="tx1">
                    <a:lumMod val="95000"/>
                    <a:lumOff val="5000"/>
                  </a:schemeClr>
                </a:solidFill>
                <a:cs typeface="Arial" charset="0"/>
              </a:rPr>
              <a:t>přednosti daného územního celku, </a:t>
            </a:r>
          </a:p>
          <a:p>
            <a:r>
              <a:rPr lang="cs-CZ" sz="1100" dirty="0">
                <a:solidFill>
                  <a:schemeClr val="tx1">
                    <a:lumMod val="95000"/>
                    <a:lumOff val="5000"/>
                  </a:schemeClr>
                </a:solidFill>
                <a:cs typeface="Arial" charset="0"/>
              </a:rPr>
              <a:t>které ohrožují obranu proti hrozbám </a:t>
            </a:r>
          </a:p>
          <a:p>
            <a:r>
              <a:rPr lang="cs-CZ" sz="1100" dirty="0">
                <a:solidFill>
                  <a:schemeClr val="tx1">
                    <a:lumMod val="95000"/>
                    <a:lumOff val="5000"/>
                  </a:schemeClr>
                </a:solidFill>
                <a:cs typeface="Arial" charset="0"/>
              </a:rPr>
              <a:t>nebo využití příležitostí.</a:t>
            </a:r>
            <a:endParaRPr lang="en-US" sz="1100" dirty="0">
              <a:solidFill>
                <a:schemeClr val="tx1">
                  <a:lumMod val="95000"/>
                  <a:lumOff val="5000"/>
                </a:schemeClr>
              </a:solidFill>
              <a:cs typeface="Arial" charset="0"/>
            </a:endParaRPr>
          </a:p>
        </p:txBody>
      </p:sp>
      <p:sp>
        <p:nvSpPr>
          <p:cNvPr id="26" name="Line 7"/>
          <p:cNvSpPr>
            <a:spLocks noChangeShapeType="1"/>
          </p:cNvSpPr>
          <p:nvPr/>
        </p:nvSpPr>
        <p:spPr bwMode="auto">
          <a:xfrm flipV="1">
            <a:off x="3995812" y="4286522"/>
            <a:ext cx="821829" cy="998988"/>
          </a:xfrm>
          <a:prstGeom prst="line">
            <a:avLst/>
          </a:prstGeom>
          <a:noFill/>
          <a:ln w="57150">
            <a:solidFill>
              <a:schemeClr val="tx1"/>
            </a:solidFill>
            <a:round/>
            <a:headEnd/>
            <a:tailEnd type="triangle" w="med" len="med"/>
          </a:ln>
          <a:effectLst/>
        </p:spPr>
        <p:txBody>
          <a:bodyPr/>
          <a:lstStyle/>
          <a:p>
            <a:endParaRPr lang="cs-CZ" sz="1200"/>
          </a:p>
        </p:txBody>
      </p:sp>
      <p:sp>
        <p:nvSpPr>
          <p:cNvPr id="27" name="Line 8"/>
          <p:cNvSpPr>
            <a:spLocks noChangeShapeType="1"/>
          </p:cNvSpPr>
          <p:nvPr/>
        </p:nvSpPr>
        <p:spPr bwMode="auto">
          <a:xfrm>
            <a:off x="4002163" y="3990647"/>
            <a:ext cx="684374" cy="1050"/>
          </a:xfrm>
          <a:prstGeom prst="line">
            <a:avLst/>
          </a:prstGeom>
          <a:noFill/>
          <a:ln w="57150">
            <a:solidFill>
              <a:schemeClr val="tx1"/>
            </a:solidFill>
            <a:round/>
            <a:headEnd/>
            <a:tailEnd type="triangle" w="med" len="med"/>
          </a:ln>
          <a:effectLst/>
        </p:spPr>
        <p:txBody>
          <a:bodyPr/>
          <a:lstStyle/>
          <a:p>
            <a:endParaRPr lang="cs-CZ" sz="1200"/>
          </a:p>
        </p:txBody>
      </p:sp>
      <p:sp>
        <p:nvSpPr>
          <p:cNvPr id="28" name="Line 9"/>
          <p:cNvSpPr>
            <a:spLocks noChangeShapeType="1"/>
          </p:cNvSpPr>
          <p:nvPr/>
        </p:nvSpPr>
        <p:spPr bwMode="auto">
          <a:xfrm>
            <a:off x="3995812" y="4202409"/>
            <a:ext cx="821829" cy="940225"/>
          </a:xfrm>
          <a:prstGeom prst="line">
            <a:avLst/>
          </a:prstGeom>
          <a:noFill/>
          <a:ln w="57150">
            <a:solidFill>
              <a:schemeClr val="tx1"/>
            </a:solidFill>
            <a:round/>
            <a:headEnd/>
            <a:tailEnd type="triangle" w="med" len="med"/>
          </a:ln>
          <a:effectLst/>
        </p:spPr>
        <p:txBody>
          <a:bodyPr/>
          <a:lstStyle/>
          <a:p>
            <a:endParaRPr lang="cs-CZ" sz="1200"/>
          </a:p>
        </p:txBody>
      </p:sp>
      <p:sp>
        <p:nvSpPr>
          <p:cNvPr id="29" name="Line 10"/>
          <p:cNvSpPr>
            <a:spLocks noChangeShapeType="1"/>
          </p:cNvSpPr>
          <p:nvPr/>
        </p:nvSpPr>
        <p:spPr bwMode="auto">
          <a:xfrm>
            <a:off x="4002163" y="5286047"/>
            <a:ext cx="684374" cy="1050"/>
          </a:xfrm>
          <a:prstGeom prst="line">
            <a:avLst/>
          </a:prstGeom>
          <a:noFill/>
          <a:ln w="57150">
            <a:solidFill>
              <a:schemeClr val="tx1"/>
            </a:solidFill>
            <a:round/>
            <a:headEnd/>
            <a:tailEnd type="triangle" w="med" len="med"/>
          </a:ln>
          <a:effectLst/>
        </p:spPr>
        <p:txBody>
          <a:bodyPr/>
          <a:lstStyle/>
          <a:p>
            <a:endParaRPr lang="cs-CZ" sz="1200"/>
          </a:p>
        </p:txBody>
      </p:sp>
      <p:sp>
        <p:nvSpPr>
          <p:cNvPr id="31" name="Rectangle 11"/>
          <p:cNvSpPr>
            <a:spLocks noChangeArrowheads="1"/>
          </p:cNvSpPr>
          <p:nvPr/>
        </p:nvSpPr>
        <p:spPr bwMode="auto">
          <a:xfrm>
            <a:off x="539428" y="3422426"/>
            <a:ext cx="7776988" cy="2526854"/>
          </a:xfrm>
          <a:prstGeom prst="rect">
            <a:avLst/>
          </a:prstGeom>
          <a:noFill/>
          <a:ln w="57150">
            <a:solidFill>
              <a:schemeClr val="tx1"/>
            </a:solidFill>
            <a:prstDash val="dash"/>
            <a:miter lim="800000"/>
            <a:headEnd/>
            <a:tailEnd/>
          </a:ln>
          <a:effectLst/>
        </p:spPr>
        <p:txBody>
          <a:bodyPr wrap="none" anchor="ctr"/>
          <a:lstStyle/>
          <a:p>
            <a:endParaRPr lang="cs-CZ" sz="1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Analýza konkurenčních hypotéz</a:t>
            </a:r>
            <a:endParaRPr lang="cs-CZ" dirty="0"/>
          </a:p>
        </p:txBody>
      </p:sp>
      <p:sp>
        <p:nvSpPr>
          <p:cNvPr id="3" name="Zástupný symbol pro obsah 2"/>
          <p:cNvSpPr>
            <a:spLocks noGrp="1"/>
          </p:cNvSpPr>
          <p:nvPr>
            <p:ph idx="1"/>
          </p:nvPr>
        </p:nvSpPr>
        <p:spPr/>
        <p:txBody>
          <a:bodyPr/>
          <a:lstStyle/>
          <a:p>
            <a:r>
              <a:rPr lang="cs-CZ" dirty="0" smtClean="0"/>
              <a:t>Hypotéza – předpověď budoucího stavu</a:t>
            </a:r>
          </a:p>
          <a:p>
            <a:pPr lvl="1"/>
            <a:r>
              <a:rPr lang="cs-CZ" dirty="0" smtClean="0"/>
              <a:t>vždy několik vzájemně konkurenčních</a:t>
            </a:r>
          </a:p>
          <a:p>
            <a:pPr lvl="1"/>
            <a:endParaRPr lang="cs-CZ" dirty="0" smtClean="0"/>
          </a:p>
          <a:p>
            <a:r>
              <a:rPr lang="cs-CZ" dirty="0" smtClean="0"/>
              <a:t>Vybrat jen klíčové důkazy</a:t>
            </a:r>
          </a:p>
          <a:p>
            <a:endParaRPr lang="cs-CZ" dirty="0" smtClean="0"/>
          </a:p>
          <a:p>
            <a:r>
              <a:rPr lang="cs-CZ" dirty="0" smtClean="0"/>
              <a:t>Vylučovat hypotézy !!!</a:t>
            </a:r>
          </a:p>
          <a:p>
            <a:pPr lvl="1"/>
            <a:r>
              <a:rPr lang="cs-CZ" dirty="0" smtClean="0"/>
              <a:t>Nikoliv ověřovat !!!</a:t>
            </a:r>
          </a:p>
          <a:p>
            <a:pPr lvl="1"/>
            <a:r>
              <a:rPr lang="cs-CZ" dirty="0" smtClean="0"/>
              <a:t>Pro vyloučení stačí jeden důkaz</a:t>
            </a:r>
          </a:p>
          <a:p>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sz="3600" dirty="0" smtClean="0"/>
              <a:t>přehled analytických metod</a:t>
            </a:r>
            <a:endParaRPr lang="cs-CZ" sz="3600"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Kroky analýzy</a:t>
            </a:r>
            <a:endParaRPr lang="cs-CZ" dirty="0"/>
          </a:p>
        </p:txBody>
      </p:sp>
      <p:sp>
        <p:nvSpPr>
          <p:cNvPr id="3" name="Zástupný symbol pro obsah 2"/>
          <p:cNvSpPr>
            <a:spLocks noGrp="1"/>
          </p:cNvSpPr>
          <p:nvPr>
            <p:ph idx="1"/>
          </p:nvPr>
        </p:nvSpPr>
        <p:spPr/>
        <p:txBody>
          <a:bodyPr/>
          <a:lstStyle/>
          <a:p>
            <a:r>
              <a:rPr lang="cs-CZ" dirty="0" smtClean="0"/>
              <a:t>Určit hypotézy</a:t>
            </a:r>
          </a:p>
          <a:p>
            <a:r>
              <a:rPr lang="cs-CZ" dirty="0" smtClean="0"/>
              <a:t>Sestavit seznam zdrojů</a:t>
            </a:r>
          </a:p>
          <a:p>
            <a:r>
              <a:rPr lang="cs-CZ" dirty="0" smtClean="0"/>
              <a:t>Sestavit seznam argumentů pro a proti</a:t>
            </a:r>
          </a:p>
          <a:p>
            <a:r>
              <a:rPr lang="cs-CZ" dirty="0" smtClean="0"/>
              <a:t>Připravit matici s hypotézami a důkazy</a:t>
            </a:r>
          </a:p>
          <a:p>
            <a:r>
              <a:rPr lang="cs-CZ" dirty="0" smtClean="0"/>
              <a:t>Sestavit předběžné závěry</a:t>
            </a:r>
          </a:p>
          <a:p>
            <a:r>
              <a:rPr lang="cs-CZ" dirty="0" smtClean="0"/>
              <a:t>Analyzovat citlivost závěrů vůči důkazům</a:t>
            </a:r>
          </a:p>
          <a:p>
            <a:r>
              <a:rPr lang="cs-CZ" dirty="0" smtClean="0"/>
              <a:t>Podat zprávu o závěrech</a:t>
            </a:r>
          </a:p>
          <a:p>
            <a:r>
              <a:rPr lang="cs-CZ" dirty="0" smtClean="0"/>
              <a:t>Stanovit milníky pro následné sledování</a:t>
            </a:r>
          </a:p>
          <a:p>
            <a:endParaRPr lang="cs-CZ" dirty="0" smtClean="0"/>
          </a:p>
          <a:p>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Analýza konkurenčních hypotéz</a:t>
            </a:r>
            <a:endParaRPr lang="cs-CZ"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892300" y="1412875"/>
            <a:ext cx="7360987" cy="451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200" dirty="0" smtClean="0"/>
              <a:t>Analýza konkurenčních hypotéz</a:t>
            </a:r>
            <a:endParaRPr lang="cs-CZ" dirty="0"/>
          </a:p>
        </p:txBody>
      </p:sp>
      <p:pic>
        <p:nvPicPr>
          <p:cNvPr id="7172" name="Picture 4"/>
          <p:cNvPicPr>
            <a:picLocks noGrp="1" noChangeAspect="1" noChangeArrowheads="1"/>
          </p:cNvPicPr>
          <p:nvPr>
            <p:ph idx="1"/>
          </p:nvPr>
        </p:nvPicPr>
        <p:blipFill>
          <a:blip r:embed="rId2" cstate="print"/>
          <a:srcRect t="8346"/>
          <a:stretch>
            <a:fillRect/>
          </a:stretch>
        </p:blipFill>
        <p:spPr bwMode="auto">
          <a:xfrm>
            <a:off x="899591" y="1519559"/>
            <a:ext cx="7367847" cy="4318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Kontrola</a:t>
            </a:r>
            <a:endParaRPr lang="cs-CZ" dirty="0"/>
          </a:p>
        </p:txBody>
      </p:sp>
      <p:sp>
        <p:nvSpPr>
          <p:cNvPr id="3" name="Zástupný symbol pro obsah 2"/>
          <p:cNvSpPr>
            <a:spLocks noGrp="1"/>
          </p:cNvSpPr>
          <p:nvPr>
            <p:ph idx="1"/>
          </p:nvPr>
        </p:nvSpPr>
        <p:spPr/>
        <p:txBody>
          <a:bodyPr/>
          <a:lstStyle/>
          <a:p>
            <a:r>
              <a:rPr lang="cs-CZ" dirty="0" smtClean="0"/>
              <a:t>Analýza citlivosti</a:t>
            </a:r>
          </a:p>
          <a:p>
            <a:pPr lvl="1"/>
            <a:r>
              <a:rPr lang="cs-CZ" dirty="0" smtClean="0"/>
              <a:t>Vliv výsledku na vstupní parametry</a:t>
            </a:r>
          </a:p>
          <a:p>
            <a:pPr lvl="1"/>
            <a:r>
              <a:rPr lang="cs-CZ" dirty="0" smtClean="0"/>
              <a:t>Přepočet vah a vstupů</a:t>
            </a:r>
          </a:p>
          <a:p>
            <a:pPr lvl="1">
              <a:buNone/>
            </a:pPr>
            <a:r>
              <a:rPr lang="cs-CZ" dirty="0" smtClean="0"/>
              <a:t>=&gt;</a:t>
            </a:r>
          </a:p>
          <a:p>
            <a:pPr lvl="1">
              <a:buNone/>
            </a:pPr>
            <a:r>
              <a:rPr lang="cs-CZ" dirty="0" smtClean="0"/>
              <a:t>Jak můžu ovlivňovat váhy než se změní výsledek?</a:t>
            </a:r>
          </a:p>
          <a:p>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4294967295"/>
          </p:nvPr>
        </p:nvSpPr>
        <p:spPr>
          <a:xfrm>
            <a:off x="7812360" y="131763"/>
            <a:ext cx="1083990" cy="498475"/>
          </a:xfrm>
          <a:prstGeom prst="rect">
            <a:avLst/>
          </a:prstGeom>
        </p:spPr>
        <p:txBody>
          <a:bodyPr/>
          <a:lstStyle/>
          <a:p>
            <a:r>
              <a:rPr lang="cs-CZ" dirty="0" smtClean="0"/>
              <a:t>důležité</a:t>
            </a:r>
            <a:endParaRPr lang="en-GB" dirty="0"/>
          </a:p>
        </p:txBody>
      </p:sp>
      <p:sp>
        <p:nvSpPr>
          <p:cNvPr id="44034" name="Rectangle 2"/>
          <p:cNvSpPr>
            <a:spLocks noGrp="1" noChangeArrowheads="1"/>
          </p:cNvSpPr>
          <p:nvPr>
            <p:ph type="title"/>
          </p:nvPr>
        </p:nvSpPr>
        <p:spPr/>
        <p:txBody>
          <a:bodyPr/>
          <a:lstStyle/>
          <a:p>
            <a:r>
              <a:rPr lang="en-GB"/>
              <a:t>Porter’s Five Forces</a:t>
            </a:r>
          </a:p>
        </p:txBody>
      </p:sp>
      <p:sp>
        <p:nvSpPr>
          <p:cNvPr id="44035" name="Text Box 3"/>
          <p:cNvSpPr txBox="1">
            <a:spLocks noChangeArrowheads="1"/>
          </p:cNvSpPr>
          <p:nvPr/>
        </p:nvSpPr>
        <p:spPr bwMode="auto">
          <a:xfrm>
            <a:off x="5562600" y="947738"/>
            <a:ext cx="3108325" cy="5367337"/>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100">
                <a:latin typeface="Arial" charset="0"/>
              </a:rPr>
              <a:t>Porter’s Five Forces looks at the industrial environment in which a company operates, focusing on five main forces which influence the intensity of competition the company faces:</a:t>
            </a:r>
          </a:p>
          <a:p>
            <a:pPr algn="l">
              <a:spcBef>
                <a:spcPct val="50000"/>
              </a:spcBef>
            </a:pPr>
            <a:r>
              <a:rPr lang="en-GB" sz="1100" b="1">
                <a:solidFill>
                  <a:schemeClr val="tx2"/>
                </a:solidFill>
                <a:latin typeface="Arial" charset="0"/>
              </a:rPr>
              <a:t>Rivalry between existing competitors:</a:t>
            </a:r>
            <a:r>
              <a:rPr lang="en-GB" sz="1100">
                <a:solidFill>
                  <a:schemeClr val="hlink"/>
                </a:solidFill>
                <a:latin typeface="Arial" charset="0"/>
              </a:rPr>
              <a:t>  </a:t>
            </a:r>
            <a:r>
              <a:rPr lang="en-GB" sz="1100">
                <a:latin typeface="Arial" charset="0"/>
              </a:rPr>
              <a:t>industry concentration, diversity of competition, product differentiation, excess capacity, pricing stability.</a:t>
            </a:r>
          </a:p>
          <a:p>
            <a:pPr algn="l">
              <a:spcBef>
                <a:spcPct val="50000"/>
              </a:spcBef>
            </a:pPr>
            <a:r>
              <a:rPr lang="en-GB" sz="1100" b="1">
                <a:solidFill>
                  <a:schemeClr val="tx2"/>
                </a:solidFill>
                <a:latin typeface="Arial" charset="0"/>
              </a:rPr>
              <a:t>Threat of new entry:  </a:t>
            </a:r>
            <a:r>
              <a:rPr lang="en-GB" sz="1100">
                <a:latin typeface="Arial" charset="0"/>
              </a:rPr>
              <a:t>economies of scale, capital requirements, product differentiation, access to distribution channels, government/legal barriers.</a:t>
            </a:r>
          </a:p>
          <a:p>
            <a:pPr algn="l">
              <a:spcBef>
                <a:spcPct val="50000"/>
              </a:spcBef>
            </a:pPr>
            <a:r>
              <a:rPr lang="en-GB" sz="1100" b="1">
                <a:solidFill>
                  <a:schemeClr val="tx2"/>
                </a:solidFill>
                <a:latin typeface="Arial" charset="0"/>
              </a:rPr>
              <a:t>Buyer power:  </a:t>
            </a:r>
            <a:r>
              <a:rPr lang="en-GB" sz="1100">
                <a:latin typeface="Arial" charset="0"/>
              </a:rPr>
              <a:t>price sensitivity</a:t>
            </a:r>
            <a:r>
              <a:rPr lang="en-GB" sz="1100" i="1">
                <a:latin typeface="Arial" charset="0"/>
              </a:rPr>
              <a:t> </a:t>
            </a:r>
            <a:r>
              <a:rPr lang="en-GB" sz="1100">
                <a:latin typeface="Arial" charset="0"/>
              </a:rPr>
              <a:t>– product cost versus total costs, product differentiation, competition between buyers;  bargaining power</a:t>
            </a:r>
            <a:r>
              <a:rPr lang="en-GB" sz="1100" i="1">
                <a:latin typeface="Arial" charset="0"/>
              </a:rPr>
              <a:t> </a:t>
            </a:r>
            <a:r>
              <a:rPr lang="en-GB" sz="1100">
                <a:latin typeface="Arial" charset="0"/>
              </a:rPr>
              <a:t>– size and concentration of buyers relative to suppliers.</a:t>
            </a:r>
          </a:p>
          <a:p>
            <a:pPr algn="l">
              <a:spcBef>
                <a:spcPct val="50000"/>
              </a:spcBef>
            </a:pPr>
            <a:r>
              <a:rPr lang="en-GB" sz="1100" b="1">
                <a:solidFill>
                  <a:schemeClr val="tx2"/>
                </a:solidFill>
                <a:latin typeface="Arial" charset="0"/>
              </a:rPr>
              <a:t>Supplier power: </a:t>
            </a:r>
            <a:r>
              <a:rPr lang="en-GB" sz="1100">
                <a:latin typeface="Arial" charset="0"/>
              </a:rPr>
              <a:t> price control, product uniqueness, competition between suppliers, supplier size and concentration versus buyers.</a:t>
            </a:r>
          </a:p>
          <a:p>
            <a:pPr algn="l">
              <a:spcBef>
                <a:spcPct val="50000"/>
              </a:spcBef>
            </a:pPr>
            <a:r>
              <a:rPr lang="en-GB" sz="1100" b="1">
                <a:solidFill>
                  <a:schemeClr val="tx2"/>
                </a:solidFill>
                <a:latin typeface="Arial" charset="0"/>
              </a:rPr>
              <a:t>Threat of substitution:</a:t>
            </a:r>
            <a:r>
              <a:rPr lang="en-GB" sz="1100">
                <a:latin typeface="Arial" charset="0"/>
              </a:rPr>
              <a:t>  new technologies, buyer loyalty/likelihood of substitution, relative price performance against substitutes.</a:t>
            </a:r>
          </a:p>
          <a:p>
            <a:pPr algn="l">
              <a:spcBef>
                <a:spcPct val="50000"/>
              </a:spcBef>
            </a:pPr>
            <a:endParaRPr lang="en-GB" sz="1100">
              <a:latin typeface="Arial" charset="0"/>
            </a:endParaRPr>
          </a:p>
          <a:p>
            <a:pPr algn="l">
              <a:spcBef>
                <a:spcPct val="50000"/>
              </a:spcBef>
            </a:pPr>
            <a:r>
              <a:rPr lang="en-GB" sz="1200" b="1">
                <a:latin typeface="Arial" charset="0"/>
              </a:rPr>
              <a:t>USEFUL FOR: Company Analysis, Micro &amp; Macro Environment</a:t>
            </a:r>
          </a:p>
          <a:p>
            <a:pPr algn="l">
              <a:spcBef>
                <a:spcPct val="50000"/>
              </a:spcBef>
            </a:pPr>
            <a:endParaRPr lang="en-GB" sz="1200" b="1">
              <a:latin typeface="Arial" charset="0"/>
            </a:endParaRPr>
          </a:p>
        </p:txBody>
      </p:sp>
      <p:sp>
        <p:nvSpPr>
          <p:cNvPr id="44036" name="Text Box 4"/>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Ranking can be used to indicate the importance of each force (eg: high. medium, low).</a:t>
            </a:r>
          </a:p>
          <a:p>
            <a:pPr algn="l">
              <a:spcBef>
                <a:spcPct val="50000"/>
              </a:spcBef>
            </a:pPr>
            <a:endParaRPr lang="en-GB" sz="1200" b="1">
              <a:solidFill>
                <a:schemeClr val="tx2"/>
              </a:solidFill>
              <a:latin typeface="Arial" charset="0"/>
            </a:endParaRPr>
          </a:p>
        </p:txBody>
      </p:sp>
      <p:sp>
        <p:nvSpPr>
          <p:cNvPr id="44037"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44040" name="Picture 8"/>
          <p:cNvPicPr>
            <a:picLocks noChangeAspect="1" noChangeArrowheads="1"/>
          </p:cNvPicPr>
          <p:nvPr/>
        </p:nvPicPr>
        <p:blipFill>
          <a:blip r:embed="rId2" cstate="print"/>
          <a:srcRect/>
          <a:stretch>
            <a:fillRect/>
          </a:stretch>
        </p:blipFill>
        <p:spPr bwMode="auto">
          <a:xfrm>
            <a:off x="533401" y="990601"/>
            <a:ext cx="4902696" cy="3405480"/>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t>Boston Box</a:t>
            </a:r>
          </a:p>
        </p:txBody>
      </p:sp>
      <p:sp>
        <p:nvSpPr>
          <p:cNvPr id="35844" name="Text Box 4"/>
          <p:cNvSpPr txBox="1">
            <a:spLocks noChangeArrowheads="1"/>
          </p:cNvSpPr>
          <p:nvPr/>
        </p:nvSpPr>
        <p:spPr bwMode="auto">
          <a:xfrm>
            <a:off x="5562600" y="838200"/>
            <a:ext cx="3108325" cy="5176838"/>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100" dirty="0">
                <a:latin typeface="Arial" charset="0"/>
              </a:rPr>
              <a:t>A Boston Box provides a useful means of showing the relative strengths, in terms of market share and market potential, of individual products/services within a company’s portfolio.  </a:t>
            </a:r>
          </a:p>
          <a:p>
            <a:pPr algn="l">
              <a:spcBef>
                <a:spcPct val="50000"/>
              </a:spcBef>
            </a:pPr>
            <a:r>
              <a:rPr lang="en-GB" sz="1100" dirty="0">
                <a:latin typeface="Arial" charset="0"/>
              </a:rPr>
              <a:t>Products are placed within the grid depending on their relative market shares and the prospects for growth within their markets.  The grid should then give a clear picture of each product’s value and future prospects.</a:t>
            </a:r>
          </a:p>
          <a:p>
            <a:pPr algn="l">
              <a:spcBef>
                <a:spcPct val="50000"/>
              </a:spcBef>
              <a:buFontTx/>
              <a:buChar char="•"/>
            </a:pPr>
            <a:r>
              <a:rPr lang="en-GB" sz="1100" b="1" dirty="0">
                <a:solidFill>
                  <a:schemeClr val="tx2"/>
                </a:solidFill>
                <a:latin typeface="Arial" charset="0"/>
              </a:rPr>
              <a:t>Dogs:</a:t>
            </a:r>
            <a:r>
              <a:rPr lang="en-GB" sz="1100" dirty="0">
                <a:latin typeface="Arial" charset="0"/>
              </a:rPr>
              <a:t>  have a low market share of a low growth market.  Not cash generative (tend to absorb it).  Products should be disposed of.</a:t>
            </a:r>
          </a:p>
          <a:p>
            <a:pPr algn="l">
              <a:spcBef>
                <a:spcPct val="50000"/>
              </a:spcBef>
              <a:buFontTx/>
              <a:buChar char="•"/>
            </a:pPr>
            <a:r>
              <a:rPr lang="en-GB" sz="1100" b="1" dirty="0">
                <a:solidFill>
                  <a:schemeClr val="tx2"/>
                </a:solidFill>
                <a:latin typeface="Arial" charset="0"/>
              </a:rPr>
              <a:t>Cash Cows:  </a:t>
            </a:r>
            <a:r>
              <a:rPr lang="en-GB" sz="1100" dirty="0">
                <a:latin typeface="Arial" charset="0"/>
              </a:rPr>
              <a:t>have a high share of a slow growth market.  Cash Cows generate cash providing useful funds for investment in new products.  Products should be retained.</a:t>
            </a:r>
          </a:p>
          <a:p>
            <a:pPr algn="l">
              <a:spcBef>
                <a:spcPct val="50000"/>
              </a:spcBef>
              <a:buFontTx/>
              <a:buChar char="•"/>
            </a:pPr>
            <a:r>
              <a:rPr lang="en-GB" sz="1100" b="1" dirty="0">
                <a:solidFill>
                  <a:schemeClr val="tx2"/>
                </a:solidFill>
                <a:latin typeface="Arial" charset="0"/>
              </a:rPr>
              <a:t>Problem Children/Question Mark:  </a:t>
            </a:r>
            <a:r>
              <a:rPr lang="en-GB" sz="1100" dirty="0">
                <a:latin typeface="Arial" charset="0"/>
              </a:rPr>
              <a:t>have a low share of a high growth market.  They consume resources, particularly when a company attempts to increase market share.  </a:t>
            </a:r>
          </a:p>
          <a:p>
            <a:pPr algn="l">
              <a:spcBef>
                <a:spcPct val="50000"/>
              </a:spcBef>
              <a:buFontTx/>
              <a:buChar char="•"/>
            </a:pPr>
            <a:r>
              <a:rPr lang="en-GB" sz="1100" b="1" dirty="0">
                <a:solidFill>
                  <a:schemeClr val="tx2"/>
                </a:solidFill>
                <a:latin typeface="Arial" charset="0"/>
              </a:rPr>
              <a:t>Stars:  </a:t>
            </a:r>
            <a:r>
              <a:rPr lang="en-GB" sz="1100" dirty="0">
                <a:latin typeface="Arial" charset="0"/>
              </a:rPr>
              <a:t>Products have high shares of high growth markets and generate high amounts of income.   These are the kind of products that every company wants to build. </a:t>
            </a:r>
          </a:p>
          <a:p>
            <a:pPr algn="l">
              <a:spcBef>
                <a:spcPct val="50000"/>
              </a:spcBef>
            </a:pPr>
            <a:r>
              <a:rPr lang="en-GB" sz="1200" b="1" dirty="0">
                <a:latin typeface="Arial" charset="0"/>
              </a:rPr>
              <a:t>USEFUL FOR: Snapshot, Company Analysis, Micro &amp;  Macro Environment</a:t>
            </a:r>
          </a:p>
        </p:txBody>
      </p:sp>
      <p:sp>
        <p:nvSpPr>
          <p:cNvPr id="35845" name="Text Box 5"/>
          <p:cNvSpPr txBox="1">
            <a:spLocks noChangeArrowheads="1"/>
          </p:cNvSpPr>
          <p:nvPr/>
        </p:nvSpPr>
        <p:spPr bwMode="auto">
          <a:xfrm>
            <a:off x="471488" y="4495800"/>
            <a:ext cx="4938712" cy="1554163"/>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buClr>
                <a:schemeClr val="tx2"/>
              </a:buClr>
            </a:pPr>
            <a:r>
              <a:rPr lang="en-GB" sz="1200" b="1">
                <a:solidFill>
                  <a:schemeClr val="tx2"/>
                </a:solidFill>
                <a:latin typeface="Arial" charset="0"/>
              </a:rPr>
              <a:t>Add extra value to a Boston box by showing the importance of individual products to the company, turnover or profit contribution, by varying the size of the circle or box being used to represent it.</a:t>
            </a:r>
          </a:p>
          <a:p>
            <a:pPr>
              <a:spcBef>
                <a:spcPct val="50000"/>
              </a:spcBef>
              <a:buClr>
                <a:schemeClr val="tx2"/>
              </a:buClr>
            </a:pPr>
            <a:r>
              <a:rPr lang="en-GB" sz="1200" b="1">
                <a:solidFill>
                  <a:schemeClr val="tx2"/>
                </a:solidFill>
                <a:latin typeface="Arial" charset="0"/>
              </a:rPr>
              <a:t>Plot the position of competitor products alongside to show relative market share.</a:t>
            </a:r>
          </a:p>
        </p:txBody>
      </p:sp>
      <p:pic>
        <p:nvPicPr>
          <p:cNvPr id="35849" name="Picture 9"/>
          <p:cNvPicPr>
            <a:picLocks noChangeAspect="1" noChangeArrowheads="1"/>
          </p:cNvPicPr>
          <p:nvPr/>
        </p:nvPicPr>
        <p:blipFill>
          <a:blip r:embed="rId2" cstate="print"/>
          <a:srcRect/>
          <a:stretch>
            <a:fillRect/>
          </a:stretch>
        </p:blipFill>
        <p:spPr bwMode="auto">
          <a:xfrm>
            <a:off x="533400" y="1017695"/>
            <a:ext cx="4914667" cy="3401905"/>
          </a:xfrm>
          <a:prstGeom prst="rect">
            <a:avLst/>
          </a:prstGeom>
          <a:noFill/>
          <a:ln w="12700" cap="flat" cmpd="sng">
            <a:noFill/>
            <a:prstDash val="solid"/>
            <a:miter lim="800000"/>
            <a:headEnd type="none" w="sm" len="sm"/>
            <a:tailEnd type="none" w="sm" len="sm"/>
          </a:ln>
        </p:spPr>
      </p:pic>
      <p:sp>
        <p:nvSpPr>
          <p:cNvPr id="7" name="TextBox 6"/>
          <p:cNvSpPr txBox="1"/>
          <p:nvPr/>
        </p:nvSpPr>
        <p:spPr>
          <a:xfrm>
            <a:off x="395536" y="6001543"/>
            <a:ext cx="5907386" cy="261610"/>
          </a:xfrm>
          <a:prstGeom prst="rect">
            <a:avLst/>
          </a:prstGeom>
          <a:noFill/>
        </p:spPr>
        <p:txBody>
          <a:bodyPr wrap="none" rtlCol="0">
            <a:spAutoFit/>
          </a:bodyPr>
          <a:lstStyle/>
          <a:p>
            <a:r>
              <a:rPr lang="cs-CZ" sz="1100" dirty="0" smtClean="0"/>
              <a:t>Příklad: </a:t>
            </a:r>
            <a:r>
              <a:rPr lang="cs-CZ" sz="1100" dirty="0" smtClean="0">
                <a:hlinkClick r:id="rId3"/>
              </a:rPr>
              <a:t>http://www.</a:t>
            </a:r>
            <a:r>
              <a:rPr lang="cs-CZ" sz="1100" dirty="0" err="1" smtClean="0">
                <a:hlinkClick r:id="rId3"/>
              </a:rPr>
              <a:t>businessvize.cz</a:t>
            </a:r>
            <a:r>
              <a:rPr lang="cs-CZ" sz="1100" dirty="0" smtClean="0">
                <a:hlinkClick r:id="rId3"/>
              </a:rPr>
              <a:t>/strategie/</a:t>
            </a:r>
            <a:r>
              <a:rPr lang="cs-CZ" sz="1100" dirty="0" err="1" smtClean="0">
                <a:hlinkClick r:id="rId3"/>
              </a:rPr>
              <a:t>bcg</a:t>
            </a:r>
            <a:r>
              <a:rPr lang="cs-CZ" sz="1100" dirty="0" smtClean="0">
                <a:hlinkClick r:id="rId3"/>
              </a:rPr>
              <a:t>-matice-</a:t>
            </a:r>
            <a:r>
              <a:rPr lang="cs-CZ" sz="1100" dirty="0" err="1" smtClean="0">
                <a:hlinkClick r:id="rId3"/>
              </a:rPr>
              <a:t>ktera</a:t>
            </a:r>
            <a:r>
              <a:rPr lang="cs-CZ" sz="1100" dirty="0" smtClean="0">
                <a:hlinkClick r:id="rId3"/>
              </a:rPr>
              <a:t>-</a:t>
            </a:r>
            <a:r>
              <a:rPr lang="cs-CZ" sz="1100" dirty="0" err="1" smtClean="0">
                <a:hlinkClick r:id="rId3"/>
              </a:rPr>
              <a:t>urci</a:t>
            </a:r>
            <a:r>
              <a:rPr lang="cs-CZ" sz="1100" dirty="0" smtClean="0">
                <a:hlinkClick r:id="rId3"/>
              </a:rPr>
              <a:t>-</a:t>
            </a:r>
            <a:r>
              <a:rPr lang="cs-CZ" sz="1100" dirty="0" err="1" smtClean="0">
                <a:hlinkClick r:id="rId3"/>
              </a:rPr>
              <a:t>smer</a:t>
            </a:r>
            <a:r>
              <a:rPr lang="cs-CZ" sz="1100" dirty="0" smtClean="0">
                <a:hlinkClick r:id="rId3"/>
              </a:rPr>
              <a:t>-</a:t>
            </a:r>
            <a:r>
              <a:rPr lang="cs-CZ" sz="1100" dirty="0" err="1" smtClean="0">
                <a:hlinkClick r:id="rId3"/>
              </a:rPr>
              <a:t>vasemu</a:t>
            </a:r>
            <a:r>
              <a:rPr lang="cs-CZ" sz="1100" dirty="0" smtClean="0">
                <a:hlinkClick r:id="rId3"/>
              </a:rPr>
              <a:t>-businessu</a:t>
            </a:r>
            <a:endParaRPr lang="cs-CZ" sz="1100" dirty="0"/>
          </a:p>
        </p:txBody>
      </p:sp>
      <p:sp>
        <p:nvSpPr>
          <p:cNvPr id="8" name="Slide Number Placeholder 3"/>
          <p:cNvSpPr txBox="1">
            <a:spLocks/>
          </p:cNvSpPr>
          <p:nvPr/>
        </p:nvSpPr>
        <p:spPr>
          <a:xfrm>
            <a:off x="7812360" y="131763"/>
            <a:ext cx="1083990" cy="4984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smtClean="0">
                <a:ln>
                  <a:noFill/>
                </a:ln>
                <a:solidFill>
                  <a:schemeClr val="tx1"/>
                </a:solidFill>
                <a:effectLst/>
                <a:uLnTx/>
                <a:uFillTx/>
                <a:latin typeface="Arial" charset="0"/>
                <a:ea typeface="+mn-ea"/>
                <a:cs typeface="+mn-cs"/>
              </a:rPr>
              <a:t>důležité</a:t>
            </a:r>
            <a:endParaRPr kumimoji="0" lang="en-GB" sz="1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PEST Analysis</a:t>
            </a:r>
          </a:p>
        </p:txBody>
      </p:sp>
      <p:sp>
        <p:nvSpPr>
          <p:cNvPr id="36868" name="Text Box 4"/>
          <p:cNvSpPr txBox="1">
            <a:spLocks noChangeArrowheads="1"/>
          </p:cNvSpPr>
          <p:nvPr/>
        </p:nvSpPr>
        <p:spPr bwMode="auto">
          <a:xfrm>
            <a:off x="5562600" y="685800"/>
            <a:ext cx="3108325" cy="5345113"/>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100">
                <a:latin typeface="Arial" charset="0"/>
              </a:rPr>
              <a:t>A PEST analysis is a useful way of examining the macro environment in which a company operates. Four different external factors are considered which may impact upon a company.</a:t>
            </a:r>
          </a:p>
          <a:p>
            <a:pPr algn="l">
              <a:spcBef>
                <a:spcPct val="50000"/>
              </a:spcBef>
            </a:pPr>
            <a:r>
              <a:rPr lang="en-GB" sz="1100">
                <a:latin typeface="Arial" charset="0"/>
              </a:rPr>
              <a:t>When undertaking a PEST analysis consider:</a:t>
            </a:r>
          </a:p>
          <a:p>
            <a:pPr algn="l">
              <a:spcBef>
                <a:spcPct val="50000"/>
              </a:spcBef>
            </a:pPr>
            <a:r>
              <a:rPr lang="en-GB" sz="1100" b="1">
                <a:solidFill>
                  <a:schemeClr val="tx2"/>
                </a:solidFill>
                <a:latin typeface="Arial" charset="0"/>
              </a:rPr>
              <a:t>Political:</a:t>
            </a:r>
            <a:r>
              <a:rPr lang="en-GB" sz="1100">
                <a:latin typeface="Arial" charset="0"/>
              </a:rPr>
              <a:t>  stability of the political environment, government economic and taxation policies, nationalised or privatised industries, deregulation in progress, cross border trading agreements in operation (EU, NAFTA, ASEAN), political regime fairly isolated?</a:t>
            </a:r>
          </a:p>
          <a:p>
            <a:pPr algn="l">
              <a:spcBef>
                <a:spcPct val="50000"/>
              </a:spcBef>
            </a:pPr>
            <a:r>
              <a:rPr lang="en-GB" sz="1100" b="1">
                <a:solidFill>
                  <a:schemeClr val="tx2"/>
                </a:solidFill>
                <a:latin typeface="Arial" charset="0"/>
              </a:rPr>
              <a:t>Economic:  </a:t>
            </a:r>
            <a:r>
              <a:rPr lang="en-GB" sz="1100">
                <a:latin typeface="Arial" charset="0"/>
              </a:rPr>
              <a:t>long and short term prospects for the regional/national/international economy? – consider GDP, inflation, employment, interest rates, disposable income etc.</a:t>
            </a:r>
          </a:p>
          <a:p>
            <a:pPr algn="l">
              <a:spcBef>
                <a:spcPct val="50000"/>
              </a:spcBef>
            </a:pPr>
            <a:r>
              <a:rPr lang="en-GB" sz="1100" b="1">
                <a:solidFill>
                  <a:schemeClr val="tx2"/>
                </a:solidFill>
                <a:latin typeface="Arial" charset="0"/>
              </a:rPr>
              <a:t>Socio-cultural:  </a:t>
            </a:r>
            <a:r>
              <a:rPr lang="en-GB" sz="1100">
                <a:latin typeface="Arial" charset="0"/>
              </a:rPr>
              <a:t>any religious or ethical influences, general attitude to foreign products, demographic profile, wealth profile, gender equality, level of education, dominant attitudes towards work and leisure?</a:t>
            </a:r>
          </a:p>
          <a:p>
            <a:pPr algn="l">
              <a:spcBef>
                <a:spcPct val="50000"/>
              </a:spcBef>
            </a:pPr>
            <a:r>
              <a:rPr lang="en-GB" sz="1100" b="1">
                <a:solidFill>
                  <a:schemeClr val="tx2"/>
                </a:solidFill>
                <a:latin typeface="Arial" charset="0"/>
              </a:rPr>
              <a:t>Technology:  </a:t>
            </a:r>
            <a:r>
              <a:rPr lang="en-GB" sz="1100">
                <a:latin typeface="Arial" charset="0"/>
              </a:rPr>
              <a:t>Is technology allowing products/services  to be delivered more cheaply/ to higher standards, supply chain changes, routes to market, better communication with customers?</a:t>
            </a:r>
          </a:p>
          <a:p>
            <a:pPr algn="l">
              <a:spcBef>
                <a:spcPct val="50000"/>
              </a:spcBef>
            </a:pPr>
            <a:r>
              <a:rPr lang="en-GB" sz="1200" b="1">
                <a:latin typeface="Arial" charset="0"/>
              </a:rPr>
              <a:t>USEFUL FOR: Snapshot, Company Analysis, Micro &amp;  Macro Environment</a:t>
            </a:r>
          </a:p>
        </p:txBody>
      </p:sp>
      <p:sp>
        <p:nvSpPr>
          <p:cNvPr id="36869" name="Text Box 5"/>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Why not extend a PEST analysis to include environmental and legal factors? See PESTEL analysis.</a:t>
            </a:r>
          </a:p>
          <a:p>
            <a:pPr algn="l">
              <a:spcBef>
                <a:spcPct val="50000"/>
              </a:spcBef>
            </a:pPr>
            <a:endParaRPr lang="en-GB" sz="1200" b="1">
              <a:solidFill>
                <a:schemeClr val="tx2"/>
              </a:solidFill>
              <a:latin typeface="Arial" charset="0"/>
            </a:endParaRPr>
          </a:p>
        </p:txBody>
      </p:sp>
      <p:sp>
        <p:nvSpPr>
          <p:cNvPr id="36871" name="Rectangle 7"/>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36874" name="Picture 10"/>
          <p:cNvPicPr>
            <a:picLocks noChangeAspect="1" noChangeArrowheads="1"/>
          </p:cNvPicPr>
          <p:nvPr/>
        </p:nvPicPr>
        <p:blipFill>
          <a:blip r:embed="rId2" cstate="print"/>
          <a:srcRect/>
          <a:stretch>
            <a:fillRect/>
          </a:stretch>
        </p:blipFill>
        <p:spPr bwMode="auto">
          <a:xfrm>
            <a:off x="533401" y="990601"/>
            <a:ext cx="4914900" cy="3429000"/>
          </a:xfrm>
          <a:prstGeom prst="rect">
            <a:avLst/>
          </a:prstGeom>
          <a:noFill/>
          <a:ln w="12700" cap="flat" cmpd="sng">
            <a:noFill/>
            <a:prstDash val="solid"/>
            <a:miter lim="800000"/>
            <a:headEnd type="none" w="sm" len="sm"/>
            <a:tailEnd type="none" w="sm" len="sm"/>
          </a:ln>
        </p:spPr>
      </p:pic>
      <p:sp>
        <p:nvSpPr>
          <p:cNvPr id="8" name="Slide Number Placeholder 3"/>
          <p:cNvSpPr txBox="1">
            <a:spLocks/>
          </p:cNvSpPr>
          <p:nvPr/>
        </p:nvSpPr>
        <p:spPr>
          <a:xfrm>
            <a:off x="7812360" y="131763"/>
            <a:ext cx="1083990" cy="4984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smtClean="0">
                <a:ln>
                  <a:noFill/>
                </a:ln>
                <a:solidFill>
                  <a:schemeClr val="tx1"/>
                </a:solidFill>
                <a:effectLst/>
                <a:uLnTx/>
                <a:uFillTx/>
                <a:latin typeface="Arial" charset="0"/>
                <a:ea typeface="+mn-ea"/>
                <a:cs typeface="+mn-cs"/>
              </a:rPr>
              <a:t>důležité</a:t>
            </a:r>
            <a:endParaRPr kumimoji="0" lang="en-GB" sz="1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PESTEL Analysis</a:t>
            </a:r>
          </a:p>
        </p:txBody>
      </p:sp>
      <p:sp>
        <p:nvSpPr>
          <p:cNvPr id="40963" name="Text Box 3"/>
          <p:cNvSpPr txBox="1">
            <a:spLocks noChangeArrowheads="1"/>
          </p:cNvSpPr>
          <p:nvPr/>
        </p:nvSpPr>
        <p:spPr bwMode="auto">
          <a:xfrm>
            <a:off x="5562600" y="762000"/>
            <a:ext cx="3108325" cy="5229225"/>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PESTEL analysis is a continuation from the PEST analysis which additionally examines Environmental and Legal factors impacting a company and its industry.</a:t>
            </a:r>
          </a:p>
          <a:p>
            <a:pPr algn="l">
              <a:spcBef>
                <a:spcPct val="50000"/>
              </a:spcBef>
            </a:pPr>
            <a:r>
              <a:rPr lang="en-GB" sz="1400" b="1">
                <a:solidFill>
                  <a:schemeClr val="tx2"/>
                </a:solidFill>
                <a:latin typeface="Arial" charset="0"/>
              </a:rPr>
              <a:t>Environmental:</a:t>
            </a:r>
            <a:r>
              <a:rPr lang="en-GB" sz="1400">
                <a:latin typeface="Arial" charset="0"/>
              </a:rPr>
              <a:t>  the environmental impact made by a particular industry – consider pollution, waste, noise etc.  What restriction/threat does existing/proposed environmental legislation pose to the company or industry?  Also consider consumer opinion towards particular environmental issues.</a:t>
            </a:r>
          </a:p>
          <a:p>
            <a:pPr algn="l">
              <a:spcBef>
                <a:spcPct val="50000"/>
              </a:spcBef>
            </a:pPr>
            <a:r>
              <a:rPr lang="en-GB" sz="1400" b="1">
                <a:solidFill>
                  <a:schemeClr val="tx2"/>
                </a:solidFill>
                <a:latin typeface="Arial" charset="0"/>
              </a:rPr>
              <a:t>Legal:  </a:t>
            </a:r>
            <a:r>
              <a:rPr lang="en-GB" sz="1400">
                <a:latin typeface="Arial" charset="0"/>
              </a:rPr>
              <a:t>the regulatory environment by which the company or industry is bound – health and safety, employment law, monopolies &amp; mergers, trade restrictions, national and international product standards – BS, ISO etc.</a:t>
            </a:r>
          </a:p>
          <a:p>
            <a:pPr algn="l">
              <a:spcBef>
                <a:spcPct val="50000"/>
              </a:spcBef>
            </a:pPr>
            <a:r>
              <a:rPr lang="en-GB" sz="1200" b="1">
                <a:latin typeface="Arial" charset="0"/>
              </a:rPr>
              <a:t>USEFUL FOR: Snapshot, Company Analysis, Micro &amp;  Macro Environment</a:t>
            </a:r>
          </a:p>
        </p:txBody>
      </p:sp>
      <p:sp>
        <p:nvSpPr>
          <p:cNvPr id="40964" name="Text Box 4"/>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Think about the future operating environment, not just the present situation.</a:t>
            </a:r>
          </a:p>
          <a:p>
            <a:pPr algn="l">
              <a:spcBef>
                <a:spcPct val="50000"/>
              </a:spcBef>
            </a:pPr>
            <a:endParaRPr lang="en-GB" sz="1200" b="1">
              <a:solidFill>
                <a:schemeClr val="tx2"/>
              </a:solidFill>
              <a:latin typeface="Arial" charset="0"/>
            </a:endParaRPr>
          </a:p>
        </p:txBody>
      </p:sp>
      <p:sp>
        <p:nvSpPr>
          <p:cNvPr id="40965"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40969" name="Picture 9"/>
          <p:cNvPicPr>
            <a:picLocks noChangeAspect="1" noChangeArrowheads="1"/>
          </p:cNvPicPr>
          <p:nvPr/>
        </p:nvPicPr>
        <p:blipFill>
          <a:blip r:embed="rId2" cstate="print"/>
          <a:srcRect/>
          <a:stretch>
            <a:fillRect/>
          </a:stretch>
        </p:blipFill>
        <p:spPr bwMode="auto">
          <a:xfrm>
            <a:off x="533401" y="990601"/>
            <a:ext cx="4974703" cy="3450452"/>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p:txBody>
          <a:bodyPr/>
          <a:lstStyle/>
          <a:p>
            <a:r>
              <a:rPr lang="en-GB"/>
              <a:t>Market &amp; Competitive Analysis</a:t>
            </a:r>
          </a:p>
        </p:txBody>
      </p:sp>
      <p:sp>
        <p:nvSpPr>
          <p:cNvPr id="37891" name="Text Box 1027"/>
          <p:cNvSpPr txBox="1">
            <a:spLocks noChangeArrowheads="1"/>
          </p:cNvSpPr>
          <p:nvPr/>
        </p:nvSpPr>
        <p:spPr bwMode="auto">
          <a:xfrm>
            <a:off x="5562600" y="947738"/>
            <a:ext cx="3108325" cy="3482975"/>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Another way to consider the external forces to which a company is exposed.  Key industry issues, competition and supplier characteristics, the market size and shape, and the company’s position within the market are examined.  </a:t>
            </a:r>
          </a:p>
          <a:p>
            <a:pPr algn="l">
              <a:spcBef>
                <a:spcPct val="50000"/>
              </a:spcBef>
            </a:pPr>
            <a:r>
              <a:rPr lang="en-GB" sz="1400">
                <a:latin typeface="Arial" charset="0"/>
              </a:rPr>
              <a:t>From this, the top issues for the company are shown.</a:t>
            </a:r>
          </a:p>
          <a:p>
            <a:pPr algn="l">
              <a:spcBef>
                <a:spcPct val="50000"/>
              </a:spcBef>
            </a:pPr>
            <a:endParaRPr lang="en-GB" sz="1400">
              <a:latin typeface="Arial" charset="0"/>
            </a:endParaRPr>
          </a:p>
          <a:p>
            <a:pPr algn="l">
              <a:spcBef>
                <a:spcPct val="50000"/>
              </a:spcBef>
            </a:pPr>
            <a:endParaRPr lang="en-GB" sz="1400">
              <a:latin typeface="Arial" charset="0"/>
            </a:endParaRPr>
          </a:p>
          <a:p>
            <a:pPr algn="l">
              <a:spcBef>
                <a:spcPct val="50000"/>
              </a:spcBef>
            </a:pPr>
            <a:r>
              <a:rPr lang="en-GB" sz="1200" b="1">
                <a:latin typeface="Arial" charset="0"/>
              </a:rPr>
              <a:t>USEFUL FOR: Snapshot, Company Analysis, Micro &amp;  Macro Environment</a:t>
            </a:r>
          </a:p>
          <a:p>
            <a:pPr algn="l">
              <a:spcBef>
                <a:spcPct val="50000"/>
              </a:spcBef>
            </a:pPr>
            <a:endParaRPr lang="en-GB" sz="1200" b="1">
              <a:latin typeface="Arial" charset="0"/>
            </a:endParaRPr>
          </a:p>
        </p:txBody>
      </p:sp>
      <p:sp>
        <p:nvSpPr>
          <p:cNvPr id="37892" name="Text Box 1028"/>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Think about changing the titles for the individual boxes if data is not available.</a:t>
            </a:r>
          </a:p>
          <a:p>
            <a:pPr algn="l">
              <a:spcBef>
                <a:spcPct val="50000"/>
              </a:spcBef>
            </a:pPr>
            <a:endParaRPr lang="en-GB" sz="1200" b="1">
              <a:solidFill>
                <a:schemeClr val="tx2"/>
              </a:solidFill>
              <a:latin typeface="Arial" charset="0"/>
            </a:endParaRPr>
          </a:p>
        </p:txBody>
      </p:sp>
      <p:sp>
        <p:nvSpPr>
          <p:cNvPr id="37893" name="Rectangle 1029"/>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37899" name="Picture 1035"/>
          <p:cNvPicPr>
            <a:picLocks noChangeAspect="1" noChangeArrowheads="1"/>
          </p:cNvPicPr>
          <p:nvPr/>
        </p:nvPicPr>
        <p:blipFill>
          <a:blip r:embed="rId2" cstate="print"/>
          <a:srcRect/>
          <a:stretch>
            <a:fillRect/>
          </a:stretch>
        </p:blipFill>
        <p:spPr bwMode="auto">
          <a:xfrm>
            <a:off x="533401" y="990600"/>
            <a:ext cx="4974704" cy="3438167"/>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a:t>SET Analysis</a:t>
            </a:r>
          </a:p>
        </p:txBody>
      </p:sp>
      <p:sp>
        <p:nvSpPr>
          <p:cNvPr id="38915" name="Text Box 3"/>
          <p:cNvSpPr txBox="1">
            <a:spLocks noChangeArrowheads="1"/>
          </p:cNvSpPr>
          <p:nvPr/>
        </p:nvSpPr>
        <p:spPr bwMode="auto">
          <a:xfrm>
            <a:off x="5562600" y="947738"/>
            <a:ext cx="3108325" cy="5026025"/>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200">
                <a:latin typeface="Arial" charset="0"/>
              </a:rPr>
              <a:t>A variation on a PEST analysis, SET examines the Social, Economic and Technological changes impacting a company and its industry.  Consider:</a:t>
            </a:r>
          </a:p>
          <a:p>
            <a:pPr algn="l">
              <a:spcBef>
                <a:spcPct val="50000"/>
              </a:spcBef>
            </a:pPr>
            <a:r>
              <a:rPr lang="en-GB" sz="1200" b="1">
                <a:solidFill>
                  <a:schemeClr val="tx2"/>
                </a:solidFill>
                <a:latin typeface="Arial" charset="0"/>
              </a:rPr>
              <a:t>Sociology:  </a:t>
            </a:r>
            <a:r>
              <a:rPr lang="en-GB" sz="1200">
                <a:latin typeface="Arial" charset="0"/>
              </a:rPr>
              <a:t>any religious or ethical influences, general attitude to foreign products, demographic profile, wealth profile, gender equality, level of education, dominant attitudes towards work and leisure?</a:t>
            </a:r>
            <a:endParaRPr lang="en-GB" sz="1200" b="1">
              <a:solidFill>
                <a:schemeClr val="tx2"/>
              </a:solidFill>
              <a:latin typeface="Arial" charset="0"/>
            </a:endParaRPr>
          </a:p>
          <a:p>
            <a:pPr algn="l">
              <a:spcBef>
                <a:spcPct val="50000"/>
              </a:spcBef>
            </a:pPr>
            <a:r>
              <a:rPr lang="en-GB" sz="1200" b="1">
                <a:solidFill>
                  <a:schemeClr val="tx2"/>
                </a:solidFill>
                <a:latin typeface="Arial" charset="0"/>
              </a:rPr>
              <a:t>Economic:  </a:t>
            </a:r>
            <a:r>
              <a:rPr lang="en-GB" sz="1200">
                <a:latin typeface="Arial" charset="0"/>
              </a:rPr>
              <a:t>long and short term prospects for the regional/national/international economy? – consider GDP, inflation, employment, interest rates, disposable income etc.</a:t>
            </a:r>
          </a:p>
          <a:p>
            <a:pPr algn="l">
              <a:spcBef>
                <a:spcPct val="50000"/>
              </a:spcBef>
            </a:pPr>
            <a:r>
              <a:rPr lang="en-GB" sz="1200" b="1">
                <a:solidFill>
                  <a:schemeClr val="tx2"/>
                </a:solidFill>
                <a:latin typeface="Arial" charset="0"/>
              </a:rPr>
              <a:t>Technology:  </a:t>
            </a:r>
            <a:r>
              <a:rPr lang="en-GB" sz="1200">
                <a:latin typeface="Arial" charset="0"/>
              </a:rPr>
              <a:t>Is technology allowing products/services  to be delivered more cheaply/ to higher standards, supply chain changes, routes to market, better communication with customers?</a:t>
            </a:r>
          </a:p>
          <a:p>
            <a:pPr algn="l">
              <a:spcBef>
                <a:spcPct val="50000"/>
              </a:spcBef>
            </a:pPr>
            <a:endParaRPr lang="en-GB" sz="1200">
              <a:latin typeface="Arial" charset="0"/>
            </a:endParaRPr>
          </a:p>
          <a:p>
            <a:pPr algn="l">
              <a:spcBef>
                <a:spcPct val="50000"/>
              </a:spcBef>
            </a:pPr>
            <a:r>
              <a:rPr lang="en-GB" sz="1200" b="1">
                <a:latin typeface="Arial" charset="0"/>
              </a:rPr>
              <a:t>USEFUL FOR: Snapshot, Company Analysis, Micro &amp;  Macro Environment</a:t>
            </a:r>
          </a:p>
          <a:p>
            <a:pPr algn="l">
              <a:spcBef>
                <a:spcPct val="50000"/>
              </a:spcBef>
            </a:pPr>
            <a:endParaRPr lang="en-GB" sz="1200" b="1">
              <a:latin typeface="Arial" charset="0"/>
            </a:endParaRPr>
          </a:p>
        </p:txBody>
      </p:sp>
      <p:sp>
        <p:nvSpPr>
          <p:cNvPr id="38916" name="Text Box 4"/>
          <p:cNvSpPr txBox="1">
            <a:spLocks noChangeArrowheads="1"/>
          </p:cNvSpPr>
          <p:nvPr/>
        </p:nvSpPr>
        <p:spPr bwMode="auto">
          <a:xfrm>
            <a:off x="471488" y="4754563"/>
            <a:ext cx="4938712" cy="1189037"/>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Add value to a SET analysis by offering some conclusions and predictions on the impact of the combined threats and changes posed by external factors.</a:t>
            </a:r>
          </a:p>
          <a:p>
            <a:pPr>
              <a:spcBef>
                <a:spcPct val="50000"/>
              </a:spcBef>
            </a:pPr>
            <a:endParaRPr lang="en-GB" sz="1200" b="1">
              <a:solidFill>
                <a:schemeClr val="tx2"/>
              </a:solidFill>
              <a:latin typeface="Arial" charset="0"/>
            </a:endParaRPr>
          </a:p>
        </p:txBody>
      </p:sp>
      <p:sp>
        <p:nvSpPr>
          <p:cNvPr id="38917"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38920" name="Picture 8"/>
          <p:cNvPicPr>
            <a:picLocks noChangeAspect="1" noChangeArrowheads="1"/>
          </p:cNvPicPr>
          <p:nvPr/>
        </p:nvPicPr>
        <p:blipFill>
          <a:blip r:embed="rId2" cstate="print"/>
          <a:srcRect/>
          <a:stretch>
            <a:fillRect/>
          </a:stretch>
        </p:blipFill>
        <p:spPr bwMode="auto">
          <a:xfrm>
            <a:off x="533401" y="990600"/>
            <a:ext cx="4974704" cy="3443188"/>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lstStyle/>
          <a:p>
            <a:endParaRPr lang="cs-CZ" dirty="0" smtClean="0"/>
          </a:p>
          <a:p>
            <a:endParaRPr lang="cs-CZ" dirty="0"/>
          </a:p>
        </p:txBody>
      </p:sp>
      <p:pic>
        <p:nvPicPr>
          <p:cNvPr id="4" name="Picture 4"/>
          <p:cNvPicPr>
            <a:picLocks noChangeAspect="1" noChangeArrowheads="1"/>
          </p:cNvPicPr>
          <p:nvPr/>
        </p:nvPicPr>
        <p:blipFill>
          <a:blip r:embed="rId2" cstate="print"/>
          <a:srcRect/>
          <a:stretch>
            <a:fillRect/>
          </a:stretch>
        </p:blipFill>
        <p:spPr bwMode="auto">
          <a:xfrm>
            <a:off x="0" y="0"/>
            <a:ext cx="9144000" cy="6862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479425" y="371475"/>
            <a:ext cx="8199438" cy="508000"/>
          </a:xfrm>
          <a:prstGeom prst="rect">
            <a:avLst/>
          </a:prstGeom>
          <a:noFill/>
          <a:ln w="9525">
            <a:noFill/>
            <a:miter lim="800000"/>
            <a:headEnd/>
            <a:tailEnd/>
          </a:ln>
          <a:effectLst>
            <a:outerShdw dist="35921" dir="2700000" algn="ctr" rotWithShape="0">
              <a:schemeClr val="bg2"/>
            </a:outerShdw>
          </a:effectLst>
        </p:spPr>
        <p:txBody>
          <a:bodyPr lIns="0" tIns="0" rIns="0" bIns="0"/>
          <a:lstStyle/>
          <a:p>
            <a:pPr algn="l">
              <a:lnSpc>
                <a:spcPts val="4000"/>
              </a:lnSpc>
            </a:pPr>
            <a:r>
              <a:rPr lang="en-GB" sz="4000" b="1">
                <a:solidFill>
                  <a:schemeClr val="tx2"/>
                </a:solidFill>
                <a:latin typeface="Arial" charset="0"/>
              </a:rPr>
              <a:t>Porter’s Box</a:t>
            </a:r>
          </a:p>
        </p:txBody>
      </p:sp>
      <p:sp>
        <p:nvSpPr>
          <p:cNvPr id="73731" name="Text Box 3"/>
          <p:cNvSpPr txBox="1">
            <a:spLocks noChangeArrowheads="1"/>
          </p:cNvSpPr>
          <p:nvPr/>
        </p:nvSpPr>
        <p:spPr bwMode="auto">
          <a:xfrm>
            <a:off x="471488" y="4572000"/>
            <a:ext cx="4938712" cy="19208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It may be possible to track the success of a company’s strategy against progress from box to box.</a:t>
            </a:r>
          </a:p>
          <a:p>
            <a:pPr>
              <a:spcBef>
                <a:spcPct val="50000"/>
              </a:spcBef>
            </a:pPr>
            <a:r>
              <a:rPr lang="en-GB" sz="1200" b="1">
                <a:solidFill>
                  <a:schemeClr val="tx2"/>
                </a:solidFill>
                <a:latin typeface="Arial" charset="0"/>
              </a:rPr>
              <a:t>Remember that the position of a company’s products within the boxes will depend on its industry focus.  Cost leadership is a good position if you are in a commodity market.</a:t>
            </a:r>
          </a:p>
          <a:p>
            <a:pPr algn="l">
              <a:spcBef>
                <a:spcPct val="50000"/>
              </a:spcBef>
            </a:pPr>
            <a:endParaRPr lang="en-GB" sz="1200" b="1">
              <a:solidFill>
                <a:schemeClr val="tx2"/>
              </a:solidFill>
              <a:latin typeface="Arial" charset="0"/>
            </a:endParaRPr>
          </a:p>
          <a:p>
            <a:pPr algn="l">
              <a:spcBef>
                <a:spcPct val="50000"/>
              </a:spcBef>
            </a:pPr>
            <a:endParaRPr lang="en-GB" sz="1200" b="1">
              <a:solidFill>
                <a:schemeClr val="tx2"/>
              </a:solidFill>
              <a:latin typeface="Arial" charset="0"/>
            </a:endParaRPr>
          </a:p>
        </p:txBody>
      </p:sp>
      <p:sp>
        <p:nvSpPr>
          <p:cNvPr id="73732" name="Rectangle 4"/>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73733" name="Text Box 5"/>
          <p:cNvSpPr txBox="1">
            <a:spLocks noChangeArrowheads="1"/>
          </p:cNvSpPr>
          <p:nvPr/>
        </p:nvSpPr>
        <p:spPr bwMode="auto">
          <a:xfrm>
            <a:off x="5562600" y="914400"/>
            <a:ext cx="3429000" cy="5026025"/>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200">
                <a:latin typeface="Arial" charset="0"/>
              </a:rPr>
              <a:t>Porter’s Box examines a company’s success in achieving competitive advantage.  </a:t>
            </a:r>
          </a:p>
          <a:p>
            <a:pPr algn="l">
              <a:spcBef>
                <a:spcPct val="50000"/>
              </a:spcBef>
            </a:pPr>
            <a:r>
              <a:rPr lang="en-GB" sz="1200">
                <a:latin typeface="Arial" charset="0"/>
              </a:rPr>
              <a:t>Two main routes to competitive advantage exist:  cost leadership and niche focus:</a:t>
            </a:r>
          </a:p>
          <a:p>
            <a:pPr algn="l">
              <a:spcBef>
                <a:spcPct val="50000"/>
              </a:spcBef>
            </a:pPr>
            <a:r>
              <a:rPr lang="en-GB" sz="1200" b="1">
                <a:solidFill>
                  <a:schemeClr val="tx2"/>
                </a:solidFill>
                <a:latin typeface="Arial" charset="0"/>
              </a:rPr>
              <a:t>Cost leadership:</a:t>
            </a:r>
            <a:r>
              <a:rPr lang="en-GB" sz="1200">
                <a:solidFill>
                  <a:schemeClr val="hlink"/>
                </a:solidFill>
                <a:latin typeface="Arial" charset="0"/>
              </a:rPr>
              <a:t>  </a:t>
            </a:r>
            <a:r>
              <a:rPr lang="en-GB" sz="1200">
                <a:latin typeface="Arial" charset="0"/>
              </a:rPr>
              <a:t>competitive advantage achieved through producing at the lowest cost.  Costs are constantly scrutinised and capacity is built  for benefits of economies of scale.</a:t>
            </a:r>
          </a:p>
          <a:p>
            <a:pPr algn="l">
              <a:spcBef>
                <a:spcPct val="50000"/>
              </a:spcBef>
            </a:pPr>
            <a:r>
              <a:rPr lang="en-GB" sz="1200" b="1">
                <a:solidFill>
                  <a:schemeClr val="tx2"/>
                </a:solidFill>
                <a:latin typeface="Arial" charset="0"/>
              </a:rPr>
              <a:t>Niche/focus:  </a:t>
            </a:r>
            <a:r>
              <a:rPr lang="en-GB" sz="1200">
                <a:latin typeface="Arial" charset="0"/>
              </a:rPr>
              <a:t>where a product cannot compete on price, due to new technology or high production costs, a different approach is needed.  A niche focus can build competitive advantage through strong differentiation. Long term the niche market may disappear.</a:t>
            </a:r>
          </a:p>
          <a:p>
            <a:pPr algn="l">
              <a:spcBef>
                <a:spcPct val="50000"/>
              </a:spcBef>
            </a:pPr>
            <a:r>
              <a:rPr lang="en-GB" sz="1200" b="1">
                <a:solidFill>
                  <a:schemeClr val="tx2"/>
                </a:solidFill>
                <a:latin typeface="Arial" charset="0"/>
              </a:rPr>
              <a:t>Outstanding success:  </a:t>
            </a:r>
            <a:r>
              <a:rPr lang="en-GB" sz="1200">
                <a:latin typeface="Arial" charset="0"/>
              </a:rPr>
              <a:t>products that combine strong differentiation with low costs of production produced the best margins for the company as price differentiation is not an issue.</a:t>
            </a:r>
          </a:p>
          <a:p>
            <a:pPr algn="l">
              <a:spcBef>
                <a:spcPct val="50000"/>
              </a:spcBef>
            </a:pPr>
            <a:r>
              <a:rPr lang="en-GB" sz="1200" b="1">
                <a:solidFill>
                  <a:schemeClr val="tx2"/>
                </a:solidFill>
                <a:latin typeface="Arial" charset="0"/>
              </a:rPr>
              <a:t>Disaster: </a:t>
            </a:r>
            <a:r>
              <a:rPr lang="en-GB" sz="1200">
                <a:latin typeface="Arial" charset="0"/>
              </a:rPr>
              <a:t> a commodity type product with a high production cost is a disaster!  Product may survive in the short term if demand exceeds supply.</a:t>
            </a:r>
          </a:p>
          <a:p>
            <a:pPr algn="l">
              <a:spcBef>
                <a:spcPct val="50000"/>
              </a:spcBef>
            </a:pPr>
            <a:r>
              <a:rPr lang="en-GB" sz="1200" b="1">
                <a:latin typeface="Arial" charset="0"/>
              </a:rPr>
              <a:t>USEFUL FOR: Company Analysis, Micro &amp; Macro Environment</a:t>
            </a:r>
          </a:p>
        </p:txBody>
      </p:sp>
      <p:pic>
        <p:nvPicPr>
          <p:cNvPr id="73735" name="Picture 7"/>
          <p:cNvPicPr>
            <a:picLocks noChangeAspect="1" noChangeArrowheads="1"/>
          </p:cNvPicPr>
          <p:nvPr/>
        </p:nvPicPr>
        <p:blipFill>
          <a:blip r:embed="rId2" cstate="print"/>
          <a:srcRect/>
          <a:stretch>
            <a:fillRect/>
          </a:stretch>
        </p:blipFill>
        <p:spPr bwMode="auto">
          <a:xfrm>
            <a:off x="533400" y="990601"/>
            <a:ext cx="4943775" cy="3429000"/>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p:txBody>
          <a:bodyPr/>
          <a:lstStyle/>
          <a:p>
            <a:r>
              <a:rPr lang="en-GB"/>
              <a:t>GE Matrix</a:t>
            </a:r>
          </a:p>
        </p:txBody>
      </p:sp>
      <p:sp>
        <p:nvSpPr>
          <p:cNvPr id="74755" name="Text Box 1027"/>
          <p:cNvSpPr txBox="1">
            <a:spLocks noChangeArrowheads="1"/>
          </p:cNvSpPr>
          <p:nvPr/>
        </p:nvSpPr>
        <p:spPr bwMode="auto">
          <a:xfrm>
            <a:off x="5562600" y="990600"/>
            <a:ext cx="3108325" cy="4913313"/>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200">
                <a:latin typeface="Arial" charset="0"/>
              </a:rPr>
              <a:t>Developed by McKinsey for General Electric, the GE Matrix is a useful tool for analysing products and services in terms of value to the organisation and value to the customer.</a:t>
            </a:r>
          </a:p>
          <a:p>
            <a:pPr algn="l">
              <a:spcBef>
                <a:spcPct val="50000"/>
              </a:spcBef>
            </a:pPr>
            <a:r>
              <a:rPr lang="en-GB" sz="1200">
                <a:latin typeface="Arial" charset="0"/>
              </a:rPr>
              <a:t>The GE Matrix is a more detailed version of the Ansoff’s matrix and Porter’s box.</a:t>
            </a:r>
          </a:p>
          <a:p>
            <a:pPr algn="l">
              <a:spcBef>
                <a:spcPct val="50000"/>
              </a:spcBef>
            </a:pPr>
            <a:endParaRPr lang="en-GB" sz="1200">
              <a:latin typeface="Arial" charset="0"/>
            </a:endParaRPr>
          </a:p>
          <a:p>
            <a:pPr algn="l">
              <a:spcBef>
                <a:spcPct val="50000"/>
              </a:spcBef>
              <a:buFontTx/>
              <a:buChar char="•"/>
            </a:pPr>
            <a:r>
              <a:rPr lang="en-GB" sz="1200" b="1">
                <a:solidFill>
                  <a:schemeClr val="tx2"/>
                </a:solidFill>
                <a:latin typeface="Arial" charset="0"/>
              </a:rPr>
              <a:t>Value to the company:</a:t>
            </a:r>
            <a:r>
              <a:rPr lang="en-GB" sz="1200">
                <a:latin typeface="Arial" charset="0"/>
              </a:rPr>
              <a:t>  Why does the company offer this product/service – is it highly profitable,  in high demand, does it enhance the company’s image?  Does it require minimal investment, or is it just what the company is good at providing?</a:t>
            </a:r>
          </a:p>
          <a:p>
            <a:pPr algn="l">
              <a:spcBef>
                <a:spcPct val="50000"/>
              </a:spcBef>
              <a:buFontTx/>
              <a:buChar char="•"/>
            </a:pPr>
            <a:r>
              <a:rPr lang="en-GB" sz="1200" b="1">
                <a:solidFill>
                  <a:schemeClr val="tx2"/>
                </a:solidFill>
                <a:latin typeface="Arial" charset="0"/>
              </a:rPr>
              <a:t>Value to the customer:  </a:t>
            </a:r>
            <a:r>
              <a:rPr lang="en-GB" sz="1200">
                <a:latin typeface="Arial" charset="0"/>
              </a:rPr>
              <a:t>Why would the customer by this product/service:  price, quality, performance, reliability?  Or pre-sales advice, delivery performance and availability?</a:t>
            </a:r>
          </a:p>
          <a:p>
            <a:pPr algn="l">
              <a:spcBef>
                <a:spcPct val="50000"/>
              </a:spcBef>
            </a:pPr>
            <a:endParaRPr lang="en-GB" sz="1200">
              <a:latin typeface="Arial" charset="0"/>
            </a:endParaRPr>
          </a:p>
          <a:p>
            <a:pPr algn="l">
              <a:spcBef>
                <a:spcPct val="50000"/>
              </a:spcBef>
            </a:pPr>
            <a:r>
              <a:rPr lang="en-GB" sz="1200" b="1">
                <a:latin typeface="Arial" charset="0"/>
              </a:rPr>
              <a:t>USEFUL FOR: Company Analysis, Micro &amp; Macro Environment</a:t>
            </a:r>
            <a:endParaRPr lang="en-GB" sz="1200">
              <a:latin typeface="Arial" charset="0"/>
            </a:endParaRPr>
          </a:p>
          <a:p>
            <a:pPr algn="l">
              <a:spcBef>
                <a:spcPct val="50000"/>
              </a:spcBef>
            </a:pPr>
            <a:endParaRPr lang="en-GB" sz="1100">
              <a:latin typeface="Arial" charset="0"/>
            </a:endParaRPr>
          </a:p>
        </p:txBody>
      </p:sp>
      <p:sp>
        <p:nvSpPr>
          <p:cNvPr id="74757" name="Text Box 1029"/>
          <p:cNvSpPr txBox="1">
            <a:spLocks noChangeArrowheads="1"/>
          </p:cNvSpPr>
          <p:nvPr/>
        </p:nvSpPr>
        <p:spPr bwMode="auto">
          <a:xfrm>
            <a:off x="471488" y="4754563"/>
            <a:ext cx="4938712" cy="823912"/>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This chart can be time consuming to compile.</a:t>
            </a:r>
          </a:p>
          <a:p>
            <a:pPr>
              <a:spcBef>
                <a:spcPct val="50000"/>
              </a:spcBef>
            </a:pPr>
            <a:endParaRPr lang="en-GB" sz="1200" b="1">
              <a:solidFill>
                <a:schemeClr val="tx2"/>
              </a:solidFill>
              <a:latin typeface="Arial" charset="0"/>
            </a:endParaRPr>
          </a:p>
        </p:txBody>
      </p:sp>
      <p:pic>
        <p:nvPicPr>
          <p:cNvPr id="74758" name="Picture 1030"/>
          <p:cNvPicPr>
            <a:picLocks noChangeAspect="1" noChangeArrowheads="1"/>
          </p:cNvPicPr>
          <p:nvPr/>
        </p:nvPicPr>
        <p:blipFill>
          <a:blip r:embed="rId2" cstate="print"/>
          <a:srcRect/>
          <a:stretch>
            <a:fillRect/>
          </a:stretch>
        </p:blipFill>
        <p:spPr bwMode="auto">
          <a:xfrm>
            <a:off x="533401" y="990600"/>
            <a:ext cx="4974704" cy="3455497"/>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79425" y="371475"/>
            <a:ext cx="8435975" cy="508000"/>
          </a:xfrm>
        </p:spPr>
        <p:txBody>
          <a:bodyPr/>
          <a:lstStyle/>
          <a:p>
            <a:r>
              <a:rPr lang="en-GB"/>
              <a:t>Disproportionate Returns</a:t>
            </a:r>
          </a:p>
        </p:txBody>
      </p:sp>
      <p:sp>
        <p:nvSpPr>
          <p:cNvPr id="77828" name="Rectangle 4"/>
          <p:cNvSpPr>
            <a:spLocks noChangeArrowheads="1"/>
          </p:cNvSpPr>
          <p:nvPr/>
        </p:nvSpPr>
        <p:spPr bwMode="auto">
          <a:xfrm>
            <a:off x="5638800" y="981075"/>
            <a:ext cx="2895600" cy="4965700"/>
          </a:xfrm>
          <a:prstGeom prst="rect">
            <a:avLst/>
          </a:prstGeom>
          <a:noFill/>
          <a:ln w="12700">
            <a:noFill/>
            <a:miter lim="800000"/>
            <a:headEnd type="none" w="sm" len="sm"/>
            <a:tailEnd type="none" w="sm" len="sm"/>
          </a:ln>
          <a:effectLst/>
        </p:spPr>
        <p:txBody>
          <a:bodyPr>
            <a:spAutoFit/>
          </a:bodyPr>
          <a:lstStyle/>
          <a:p>
            <a:pPr algn="l">
              <a:lnSpc>
                <a:spcPct val="120000"/>
              </a:lnSpc>
              <a:spcBef>
                <a:spcPct val="50000"/>
              </a:spcBef>
              <a:spcAft>
                <a:spcPct val="5000"/>
              </a:spcAft>
              <a:buClr>
                <a:schemeClr val="tx2"/>
              </a:buClr>
              <a:buSzPct val="90000"/>
              <a:buFont typeface="EYlogo" pitchFamily="2" charset="2"/>
              <a:buNone/>
            </a:pPr>
            <a:r>
              <a:rPr lang="en-GB" sz="1200">
                <a:latin typeface="Arial" charset="0"/>
                <a:cs typeface="Times New Roman" pitchFamily="18" charset="0"/>
              </a:rPr>
              <a:t>Developed by Chung Choi and Charles Baden-Fuller, the theory of disproportionate returns is particularly useful for analysing a company’s success in leveraging its reputation.</a:t>
            </a:r>
          </a:p>
          <a:p>
            <a:pPr algn="l">
              <a:lnSpc>
                <a:spcPct val="120000"/>
              </a:lnSpc>
              <a:spcBef>
                <a:spcPct val="50000"/>
              </a:spcBef>
              <a:spcAft>
                <a:spcPct val="5000"/>
              </a:spcAft>
              <a:buClr>
                <a:schemeClr val="tx2"/>
              </a:buClr>
              <a:buSzPct val="90000"/>
              <a:buFont typeface="EYlogo" pitchFamily="2" charset="2"/>
              <a:buNone/>
            </a:pPr>
            <a:r>
              <a:rPr lang="en-GB" sz="1200">
                <a:latin typeface="Arial" charset="0"/>
                <a:cs typeface="Times New Roman" pitchFamily="18" charset="0"/>
              </a:rPr>
              <a:t>A company that competes in markets that have a high knowledge component, or a high degree of quality intangibility or uncertainty can generate</a:t>
            </a:r>
            <a:r>
              <a:rPr lang="en-GB" sz="1200" b="1">
                <a:latin typeface="Arial" charset="0"/>
                <a:cs typeface="Times New Roman" pitchFamily="18" charset="0"/>
              </a:rPr>
              <a:t> </a:t>
            </a:r>
            <a:r>
              <a:rPr lang="en-GB" sz="1200">
                <a:latin typeface="Arial" charset="0"/>
                <a:cs typeface="Times New Roman" pitchFamily="18" charset="0"/>
              </a:rPr>
              <a:t>disproportionate returns by leveraging four external influences:</a:t>
            </a:r>
          </a:p>
          <a:p>
            <a:pPr marL="285750" lvl="1" algn="l">
              <a:lnSpc>
                <a:spcPct val="120000"/>
              </a:lnSpc>
              <a:spcBef>
                <a:spcPct val="50000"/>
              </a:spcBef>
              <a:spcAft>
                <a:spcPct val="5000"/>
              </a:spcAft>
              <a:buClr>
                <a:schemeClr val="tx2"/>
              </a:buClr>
              <a:buSzPct val="90000"/>
              <a:buFont typeface="EYlogo" pitchFamily="2" charset="2"/>
              <a:buNone/>
            </a:pPr>
            <a:r>
              <a:rPr lang="en-GB" sz="1200">
                <a:solidFill>
                  <a:schemeClr val="tx2"/>
                </a:solidFill>
                <a:latin typeface="Arial" charset="0"/>
                <a:cs typeface="Times New Roman" pitchFamily="18" charset="0"/>
              </a:rPr>
              <a:t>Company network</a:t>
            </a:r>
          </a:p>
          <a:p>
            <a:pPr marL="285750" lvl="1" algn="l">
              <a:lnSpc>
                <a:spcPct val="120000"/>
              </a:lnSpc>
              <a:spcBef>
                <a:spcPct val="50000"/>
              </a:spcBef>
              <a:spcAft>
                <a:spcPct val="5000"/>
              </a:spcAft>
              <a:buClr>
                <a:schemeClr val="tx2"/>
              </a:buClr>
              <a:buSzPct val="90000"/>
              <a:buFont typeface="EYlogo" pitchFamily="2" charset="2"/>
              <a:buNone/>
            </a:pPr>
            <a:r>
              <a:rPr lang="en-GB" sz="1200">
                <a:solidFill>
                  <a:schemeClr val="tx2"/>
                </a:solidFill>
                <a:latin typeface="Arial" charset="0"/>
                <a:cs typeface="Times New Roman" pitchFamily="18" charset="0"/>
              </a:rPr>
              <a:t>Reputation for innovation</a:t>
            </a:r>
          </a:p>
          <a:p>
            <a:pPr marL="285750" lvl="1" algn="l">
              <a:lnSpc>
                <a:spcPct val="120000"/>
              </a:lnSpc>
              <a:spcBef>
                <a:spcPct val="50000"/>
              </a:spcBef>
              <a:spcAft>
                <a:spcPct val="5000"/>
              </a:spcAft>
              <a:buClr>
                <a:schemeClr val="tx2"/>
              </a:buClr>
              <a:buSzPct val="90000"/>
              <a:buFont typeface="EYlogo" pitchFamily="2" charset="2"/>
              <a:buNone/>
            </a:pPr>
            <a:r>
              <a:rPr lang="en-GB" sz="1200">
                <a:solidFill>
                  <a:schemeClr val="tx2"/>
                </a:solidFill>
                <a:latin typeface="Arial" charset="0"/>
                <a:cs typeface="Times New Roman" pitchFamily="18" charset="0"/>
              </a:rPr>
              <a:t>External Intermediaries</a:t>
            </a:r>
          </a:p>
          <a:p>
            <a:pPr marL="285750" lvl="1" algn="l">
              <a:lnSpc>
                <a:spcPct val="120000"/>
              </a:lnSpc>
              <a:spcBef>
                <a:spcPct val="50000"/>
              </a:spcBef>
              <a:spcAft>
                <a:spcPct val="5000"/>
              </a:spcAft>
              <a:buClr>
                <a:schemeClr val="tx2"/>
              </a:buClr>
              <a:buSzPct val="90000"/>
              <a:buFont typeface="EYlogo" pitchFamily="2" charset="2"/>
              <a:buNone/>
            </a:pPr>
            <a:r>
              <a:rPr lang="en-GB" sz="1200">
                <a:solidFill>
                  <a:schemeClr val="tx2"/>
                </a:solidFill>
                <a:latin typeface="Arial" charset="0"/>
                <a:cs typeface="Times New Roman" pitchFamily="18" charset="0"/>
              </a:rPr>
              <a:t>Quality of clients. </a:t>
            </a:r>
          </a:p>
          <a:p>
            <a:pPr algn="l">
              <a:lnSpc>
                <a:spcPct val="120000"/>
              </a:lnSpc>
              <a:spcBef>
                <a:spcPct val="50000"/>
              </a:spcBef>
              <a:spcAft>
                <a:spcPct val="5000"/>
              </a:spcAft>
              <a:buClr>
                <a:schemeClr val="tx2"/>
              </a:buClr>
              <a:buSzPct val="90000"/>
              <a:buFont typeface="EYlogo" pitchFamily="2" charset="2"/>
              <a:buNone/>
            </a:pPr>
            <a:r>
              <a:rPr lang="en-GB" sz="1200">
                <a:latin typeface="Arial" charset="0"/>
                <a:cs typeface="Times New Roman" pitchFamily="18" charset="0"/>
              </a:rPr>
              <a:t>The resulting is enhanced competitive advantage will lead the company to earn disproportionate returns. </a:t>
            </a:r>
          </a:p>
          <a:p>
            <a:pPr algn="l">
              <a:lnSpc>
                <a:spcPct val="120000"/>
              </a:lnSpc>
              <a:spcBef>
                <a:spcPct val="50000"/>
              </a:spcBef>
              <a:spcAft>
                <a:spcPct val="5000"/>
              </a:spcAft>
              <a:buClr>
                <a:schemeClr val="tx2"/>
              </a:buClr>
              <a:buFont typeface="Wingdings" pitchFamily="2" charset="2"/>
              <a:buNone/>
            </a:pPr>
            <a:r>
              <a:rPr lang="en-GB" sz="1200" b="1">
                <a:latin typeface="Arial" charset="0"/>
              </a:rPr>
              <a:t>USEFUL FOR: Company Analysis</a:t>
            </a:r>
            <a:endParaRPr lang="en-GB" sz="1200" b="1">
              <a:solidFill>
                <a:schemeClr val="tx2"/>
              </a:solidFill>
              <a:latin typeface="Arial" charset="0"/>
              <a:cs typeface="Times New Roman" pitchFamily="18" charset="0"/>
            </a:endParaRPr>
          </a:p>
        </p:txBody>
      </p:sp>
      <p:sp>
        <p:nvSpPr>
          <p:cNvPr id="77829" name="Text Box 5"/>
          <p:cNvSpPr txBox="1">
            <a:spLocks noChangeArrowheads="1"/>
          </p:cNvSpPr>
          <p:nvPr/>
        </p:nvSpPr>
        <p:spPr bwMode="auto">
          <a:xfrm>
            <a:off x="471488" y="4754563"/>
            <a:ext cx="4938712" cy="731837"/>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This chart is particularly useful for companies operating in fast moving industries,</a:t>
            </a:r>
          </a:p>
        </p:txBody>
      </p:sp>
      <p:pic>
        <p:nvPicPr>
          <p:cNvPr id="86017" name="Picture 1"/>
          <p:cNvPicPr>
            <a:picLocks noChangeAspect="1" noChangeArrowheads="1"/>
          </p:cNvPicPr>
          <p:nvPr/>
        </p:nvPicPr>
        <p:blipFill>
          <a:blip r:embed="rId2" cstate="print"/>
          <a:srcRect/>
          <a:stretch>
            <a:fillRect/>
          </a:stretch>
        </p:blipFill>
        <p:spPr bwMode="auto">
          <a:xfrm>
            <a:off x="533401" y="990600"/>
            <a:ext cx="4800600" cy="3400376"/>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p:nvPr>
        </p:nvSpPr>
        <p:spPr/>
        <p:txBody>
          <a:bodyPr/>
          <a:lstStyle/>
          <a:p>
            <a:r>
              <a:rPr lang="en-GB"/>
              <a:t>Product Life Cycle</a:t>
            </a:r>
          </a:p>
        </p:txBody>
      </p:sp>
      <p:sp>
        <p:nvSpPr>
          <p:cNvPr id="69635" name="Text Box 1027"/>
          <p:cNvSpPr txBox="1">
            <a:spLocks noChangeArrowheads="1"/>
          </p:cNvSpPr>
          <p:nvPr/>
        </p:nvSpPr>
        <p:spPr bwMode="auto">
          <a:xfrm>
            <a:off x="5486400" y="381000"/>
            <a:ext cx="3108325" cy="5938838"/>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200">
                <a:latin typeface="Arial" charset="0"/>
              </a:rPr>
              <a:t>All products, brands and industries move through identifiable phases from introduction through to maturity, decline, and occasionally obsolescence.   Each phases brings associated changes in unit margins, gross margins and the company strategy towards these conditions.  The analysis plots products against these changes:  identifying their exact circumstances, and what needs to be done with them.</a:t>
            </a:r>
          </a:p>
          <a:p>
            <a:pPr algn="l">
              <a:spcBef>
                <a:spcPct val="50000"/>
              </a:spcBef>
            </a:pPr>
            <a:r>
              <a:rPr lang="en-GB" sz="1200">
                <a:latin typeface="Arial" charset="0"/>
              </a:rPr>
              <a:t>The position within the cycle is determined by:</a:t>
            </a:r>
          </a:p>
          <a:p>
            <a:pPr algn="l">
              <a:spcBef>
                <a:spcPct val="50000"/>
              </a:spcBef>
              <a:buFontTx/>
              <a:buChar char="•"/>
            </a:pPr>
            <a:r>
              <a:rPr lang="en-GB" sz="1200">
                <a:latin typeface="Arial" charset="0"/>
              </a:rPr>
              <a:t>Market growth rate</a:t>
            </a:r>
          </a:p>
          <a:p>
            <a:pPr algn="l">
              <a:buFontTx/>
              <a:buChar char="•"/>
            </a:pPr>
            <a:r>
              <a:rPr lang="en-GB" sz="1200">
                <a:latin typeface="Arial" charset="0"/>
              </a:rPr>
              <a:t>Growth potential</a:t>
            </a:r>
          </a:p>
          <a:p>
            <a:pPr algn="l">
              <a:buFontTx/>
              <a:buChar char="•"/>
            </a:pPr>
            <a:r>
              <a:rPr lang="en-GB" sz="1200">
                <a:latin typeface="Arial" charset="0"/>
              </a:rPr>
              <a:t>Breadth of product lines</a:t>
            </a:r>
          </a:p>
          <a:p>
            <a:pPr algn="l">
              <a:buFontTx/>
              <a:buChar char="•"/>
            </a:pPr>
            <a:r>
              <a:rPr lang="en-GB" sz="1200">
                <a:latin typeface="Arial" charset="0"/>
              </a:rPr>
              <a:t>Number of competitors</a:t>
            </a:r>
          </a:p>
          <a:p>
            <a:pPr algn="l">
              <a:buFontTx/>
              <a:buChar char="•"/>
            </a:pPr>
            <a:r>
              <a:rPr lang="en-GB" sz="1200">
                <a:latin typeface="Arial" charset="0"/>
              </a:rPr>
              <a:t>Spread of market share between competitors</a:t>
            </a:r>
          </a:p>
          <a:p>
            <a:pPr algn="l">
              <a:buFontTx/>
              <a:buChar char="•"/>
            </a:pPr>
            <a:r>
              <a:rPr lang="en-GB" sz="1200">
                <a:latin typeface="Arial" charset="0"/>
              </a:rPr>
              <a:t>Customer loyalty</a:t>
            </a:r>
          </a:p>
          <a:p>
            <a:pPr algn="l">
              <a:buFontTx/>
              <a:buChar char="•"/>
            </a:pPr>
            <a:r>
              <a:rPr lang="en-GB" sz="1200">
                <a:latin typeface="Arial" charset="0"/>
              </a:rPr>
              <a:t>Barriers to entry</a:t>
            </a:r>
          </a:p>
          <a:p>
            <a:pPr algn="l">
              <a:buFontTx/>
              <a:buChar char="•"/>
            </a:pPr>
            <a:r>
              <a:rPr lang="en-GB" sz="1200">
                <a:latin typeface="Arial" charset="0"/>
              </a:rPr>
              <a:t>Technology</a:t>
            </a:r>
          </a:p>
          <a:p>
            <a:pPr algn="l">
              <a:spcBef>
                <a:spcPct val="50000"/>
              </a:spcBef>
            </a:pPr>
            <a:r>
              <a:rPr lang="en-GB" sz="1200">
                <a:latin typeface="Arial" charset="0"/>
              </a:rPr>
              <a:t>The product position in relation to competitors can be classified as:</a:t>
            </a:r>
          </a:p>
          <a:p>
            <a:pPr algn="l">
              <a:spcBef>
                <a:spcPct val="50000"/>
              </a:spcBef>
              <a:buFontTx/>
              <a:buChar char="•"/>
            </a:pPr>
            <a:r>
              <a:rPr lang="en-GB" sz="1200">
                <a:latin typeface="Arial" charset="0"/>
              </a:rPr>
              <a:t>Dominant, Strong, Favourable,Tenable &amp; Weak.</a:t>
            </a:r>
            <a:endParaRPr lang="en-GB" sz="1200" b="1">
              <a:latin typeface="Arial" charset="0"/>
            </a:endParaRPr>
          </a:p>
          <a:p>
            <a:pPr algn="l">
              <a:spcBef>
                <a:spcPct val="50000"/>
              </a:spcBef>
            </a:pPr>
            <a:r>
              <a:rPr lang="en-GB" sz="1200" b="1">
                <a:latin typeface="Arial" charset="0"/>
              </a:rPr>
              <a:t>USEFUL FOR: Company Analysis, Micro &amp; Macro Environment</a:t>
            </a:r>
            <a:endParaRPr lang="en-GB" sz="1200">
              <a:latin typeface="Arial" charset="0"/>
            </a:endParaRPr>
          </a:p>
          <a:p>
            <a:pPr algn="l">
              <a:spcBef>
                <a:spcPct val="50000"/>
              </a:spcBef>
            </a:pPr>
            <a:endParaRPr lang="en-GB" sz="1200" b="1">
              <a:latin typeface="Arial" charset="0"/>
            </a:endParaRPr>
          </a:p>
        </p:txBody>
      </p:sp>
      <p:sp>
        <p:nvSpPr>
          <p:cNvPr id="69636" name="Text Box 1028"/>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This chart is very useful for comparing different industries and markets.</a:t>
            </a:r>
          </a:p>
          <a:p>
            <a:pPr algn="l">
              <a:spcBef>
                <a:spcPct val="50000"/>
              </a:spcBef>
            </a:pPr>
            <a:endParaRPr lang="en-GB" sz="1200" b="1">
              <a:solidFill>
                <a:schemeClr val="tx2"/>
              </a:solidFill>
              <a:latin typeface="Arial" charset="0"/>
            </a:endParaRPr>
          </a:p>
        </p:txBody>
      </p:sp>
      <p:sp>
        <p:nvSpPr>
          <p:cNvPr id="69637" name="Rectangle 1029"/>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69640" name="Picture 1032"/>
          <p:cNvPicPr>
            <a:picLocks noChangeAspect="1" noChangeArrowheads="1"/>
          </p:cNvPicPr>
          <p:nvPr/>
        </p:nvPicPr>
        <p:blipFill>
          <a:blip r:embed="rId2" cstate="print"/>
          <a:srcRect/>
          <a:stretch>
            <a:fillRect/>
          </a:stretch>
        </p:blipFill>
        <p:spPr bwMode="auto">
          <a:xfrm>
            <a:off x="533401" y="990601"/>
            <a:ext cx="4940594" cy="3429000"/>
          </a:xfrm>
          <a:prstGeom prst="rect">
            <a:avLst/>
          </a:prstGeom>
          <a:noFill/>
          <a:ln w="12700" cap="flat" cmpd="sng">
            <a:noFill/>
            <a:prstDash val="solid"/>
            <a:miter lim="800000"/>
            <a:headEnd type="none" w="sm" len="sm"/>
            <a:tailEnd type="none" w="sm" len="sm"/>
          </a:ln>
        </p:spPr>
      </p:pic>
      <p:sp>
        <p:nvSpPr>
          <p:cNvPr id="8" name="Slide Number Placeholder 3"/>
          <p:cNvSpPr txBox="1">
            <a:spLocks/>
          </p:cNvSpPr>
          <p:nvPr/>
        </p:nvSpPr>
        <p:spPr>
          <a:xfrm>
            <a:off x="7812360" y="131763"/>
            <a:ext cx="1083990" cy="4984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smtClean="0">
                <a:ln>
                  <a:noFill/>
                </a:ln>
                <a:solidFill>
                  <a:schemeClr val="tx1"/>
                </a:solidFill>
                <a:effectLst/>
                <a:uLnTx/>
                <a:uFillTx/>
                <a:latin typeface="Arial" charset="0"/>
                <a:ea typeface="+mn-ea"/>
                <a:cs typeface="+mn-cs"/>
              </a:rPr>
              <a:t>důležité</a:t>
            </a:r>
            <a:endParaRPr kumimoji="0" lang="en-GB" sz="1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GB"/>
              <a:t>GAP Analysis</a:t>
            </a:r>
          </a:p>
        </p:txBody>
      </p:sp>
      <p:sp>
        <p:nvSpPr>
          <p:cNvPr id="45059" name="Text Box 3"/>
          <p:cNvSpPr txBox="1">
            <a:spLocks noChangeArrowheads="1"/>
          </p:cNvSpPr>
          <p:nvPr/>
        </p:nvSpPr>
        <p:spPr bwMode="auto">
          <a:xfrm>
            <a:off x="5562600" y="914400"/>
            <a:ext cx="3108325" cy="5686425"/>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GAP analysis looks at a company or industry’s objective against its actual, or predicted, performance.  Between the two lies the gap.</a:t>
            </a:r>
          </a:p>
          <a:p>
            <a:pPr algn="l">
              <a:spcBef>
                <a:spcPct val="50000"/>
              </a:spcBef>
            </a:pPr>
            <a:r>
              <a:rPr lang="en-GB" sz="1400">
                <a:latin typeface="Arial" charset="0"/>
              </a:rPr>
              <a:t>In a traditional company analysis, the gap usually represents the difference between a sales objective and the long-range forecast for sales.  This gap can be filled in a number of ways:</a:t>
            </a:r>
          </a:p>
          <a:p>
            <a:pPr algn="l">
              <a:spcBef>
                <a:spcPct val="50000"/>
              </a:spcBef>
            </a:pPr>
            <a:r>
              <a:rPr lang="en-GB" sz="1400">
                <a:latin typeface="Arial" charset="0"/>
              </a:rPr>
              <a:t>Improved productivity</a:t>
            </a:r>
          </a:p>
          <a:p>
            <a:pPr algn="l">
              <a:spcBef>
                <a:spcPct val="50000"/>
              </a:spcBef>
            </a:pPr>
            <a:r>
              <a:rPr lang="en-GB" sz="1400">
                <a:latin typeface="Arial" charset="0"/>
              </a:rPr>
              <a:t>Market penetration</a:t>
            </a:r>
          </a:p>
          <a:p>
            <a:pPr algn="l">
              <a:spcBef>
                <a:spcPct val="50000"/>
              </a:spcBef>
            </a:pPr>
            <a:r>
              <a:rPr lang="en-GB" sz="1400">
                <a:latin typeface="Arial" charset="0"/>
              </a:rPr>
              <a:t>Market extension</a:t>
            </a:r>
          </a:p>
          <a:p>
            <a:pPr algn="l">
              <a:spcBef>
                <a:spcPct val="50000"/>
              </a:spcBef>
            </a:pPr>
            <a:r>
              <a:rPr lang="en-GB" sz="1400">
                <a:latin typeface="Arial" charset="0"/>
              </a:rPr>
              <a:t>Product development</a:t>
            </a:r>
          </a:p>
          <a:p>
            <a:pPr algn="l">
              <a:spcBef>
                <a:spcPct val="50000"/>
              </a:spcBef>
            </a:pPr>
            <a:r>
              <a:rPr lang="en-GB" sz="1400">
                <a:latin typeface="Arial" charset="0"/>
              </a:rPr>
              <a:t>Diversification</a:t>
            </a:r>
          </a:p>
          <a:p>
            <a:pPr algn="l">
              <a:spcBef>
                <a:spcPct val="50000"/>
              </a:spcBef>
            </a:pPr>
            <a:r>
              <a:rPr lang="en-GB" sz="1400">
                <a:latin typeface="Arial" charset="0"/>
              </a:rPr>
              <a:t>By examining each of these options, strategies for growth can be found.</a:t>
            </a:r>
            <a:endParaRPr lang="en-GB" sz="1400" b="1">
              <a:latin typeface="Arial" charset="0"/>
            </a:endParaRPr>
          </a:p>
          <a:p>
            <a:pPr algn="l">
              <a:spcBef>
                <a:spcPct val="50000"/>
              </a:spcBef>
            </a:pPr>
            <a:r>
              <a:rPr lang="en-GB" sz="1200" b="1">
                <a:latin typeface="Arial" charset="0"/>
              </a:rPr>
              <a:t>USEFUL FOR: Company Analysis, Micro &amp; Macro Environment, Financial Analysis</a:t>
            </a:r>
          </a:p>
          <a:p>
            <a:pPr algn="l">
              <a:spcBef>
                <a:spcPct val="50000"/>
              </a:spcBef>
            </a:pPr>
            <a:endParaRPr lang="en-GB" sz="1200">
              <a:latin typeface="Arial" charset="0"/>
            </a:endParaRPr>
          </a:p>
          <a:p>
            <a:pPr algn="l">
              <a:spcBef>
                <a:spcPct val="50000"/>
              </a:spcBef>
            </a:pPr>
            <a:endParaRPr lang="en-GB" sz="1400" b="1">
              <a:latin typeface="Arial" charset="0"/>
            </a:endParaRPr>
          </a:p>
        </p:txBody>
      </p:sp>
      <p:sp>
        <p:nvSpPr>
          <p:cNvPr id="45060" name="Text Box 4"/>
          <p:cNvSpPr txBox="1">
            <a:spLocks noChangeArrowheads="1"/>
          </p:cNvSpPr>
          <p:nvPr/>
        </p:nvSpPr>
        <p:spPr bwMode="auto">
          <a:xfrm>
            <a:off x="471488" y="4754563"/>
            <a:ext cx="4938712" cy="1098550"/>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Actual data does not always need to be used.</a:t>
            </a:r>
          </a:p>
          <a:p>
            <a:pPr algn="l">
              <a:spcBef>
                <a:spcPct val="50000"/>
              </a:spcBef>
            </a:pPr>
            <a:endParaRPr lang="en-GB" sz="1200" b="1">
              <a:solidFill>
                <a:schemeClr val="tx2"/>
              </a:solidFill>
              <a:latin typeface="Arial" charset="0"/>
            </a:endParaRPr>
          </a:p>
          <a:p>
            <a:pPr algn="l">
              <a:spcBef>
                <a:spcPct val="50000"/>
              </a:spcBef>
            </a:pPr>
            <a:endParaRPr lang="en-GB" sz="1200" b="1">
              <a:solidFill>
                <a:schemeClr val="tx2"/>
              </a:solidFill>
              <a:latin typeface="Arial" charset="0"/>
            </a:endParaRPr>
          </a:p>
        </p:txBody>
      </p:sp>
      <p:sp>
        <p:nvSpPr>
          <p:cNvPr id="45061"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45064" name="Picture 8"/>
          <p:cNvPicPr>
            <a:picLocks noChangeAspect="1" noChangeArrowheads="1"/>
          </p:cNvPicPr>
          <p:nvPr/>
        </p:nvPicPr>
        <p:blipFill>
          <a:blip r:embed="rId2" cstate="print"/>
          <a:srcRect/>
          <a:stretch>
            <a:fillRect/>
          </a:stretch>
        </p:blipFill>
        <p:spPr bwMode="auto">
          <a:xfrm>
            <a:off x="533401" y="990600"/>
            <a:ext cx="4974704" cy="3475129"/>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p:txBody>
          <a:bodyPr/>
          <a:lstStyle/>
          <a:p>
            <a:r>
              <a:rPr lang="en-GB"/>
              <a:t>The 7-S Framework</a:t>
            </a:r>
          </a:p>
        </p:txBody>
      </p:sp>
      <p:sp>
        <p:nvSpPr>
          <p:cNvPr id="68611" name="Text Box 1027"/>
          <p:cNvSpPr txBox="1">
            <a:spLocks noChangeArrowheads="1"/>
          </p:cNvSpPr>
          <p:nvPr/>
        </p:nvSpPr>
        <p:spPr bwMode="auto">
          <a:xfrm>
            <a:off x="5562600" y="947738"/>
            <a:ext cx="3108325" cy="4481512"/>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200">
                <a:latin typeface="Arial" charset="0"/>
              </a:rPr>
              <a:t>Another way to understand the core forces influencing a company.</a:t>
            </a:r>
          </a:p>
          <a:p>
            <a:pPr algn="l">
              <a:spcBef>
                <a:spcPct val="50000"/>
              </a:spcBef>
            </a:pPr>
            <a:r>
              <a:rPr lang="en-GB" sz="1200">
                <a:latin typeface="Arial" charset="0"/>
              </a:rPr>
              <a:t>When compiling a 7-S framework it is useful to consider:</a:t>
            </a:r>
          </a:p>
          <a:p>
            <a:pPr algn="l">
              <a:spcBef>
                <a:spcPct val="50000"/>
              </a:spcBef>
            </a:pPr>
            <a:r>
              <a:rPr lang="en-GB" sz="1200" b="1">
                <a:latin typeface="Arial" charset="0"/>
              </a:rPr>
              <a:t>Strategy:</a:t>
            </a:r>
            <a:r>
              <a:rPr lang="en-GB" sz="1200">
                <a:latin typeface="Arial" charset="0"/>
              </a:rPr>
              <a:t> The way in which competitive advantage is intended to be achieved.</a:t>
            </a:r>
          </a:p>
          <a:p>
            <a:pPr algn="l">
              <a:spcBef>
                <a:spcPct val="50000"/>
              </a:spcBef>
            </a:pPr>
            <a:r>
              <a:rPr lang="en-GB" sz="1200" b="1">
                <a:latin typeface="Arial" charset="0"/>
              </a:rPr>
              <a:t>Structure:</a:t>
            </a:r>
            <a:r>
              <a:rPr lang="en-GB" sz="1200">
                <a:latin typeface="Arial" charset="0"/>
              </a:rPr>
              <a:t> The way in which people and tasks are divided.</a:t>
            </a:r>
          </a:p>
          <a:p>
            <a:pPr algn="l">
              <a:spcBef>
                <a:spcPct val="50000"/>
              </a:spcBef>
            </a:pPr>
            <a:r>
              <a:rPr lang="en-GB" sz="1200" b="1">
                <a:latin typeface="Arial" charset="0"/>
              </a:rPr>
              <a:t>Systems:</a:t>
            </a:r>
            <a:r>
              <a:rPr lang="en-GB" sz="1200">
                <a:latin typeface="Arial" charset="0"/>
              </a:rPr>
              <a:t> Formal systems and procedures.</a:t>
            </a:r>
          </a:p>
          <a:p>
            <a:pPr algn="l">
              <a:spcBef>
                <a:spcPct val="50000"/>
              </a:spcBef>
            </a:pPr>
            <a:r>
              <a:rPr lang="en-GB" sz="1200" b="1">
                <a:latin typeface="Arial" charset="0"/>
              </a:rPr>
              <a:t>Staffing</a:t>
            </a:r>
            <a:r>
              <a:rPr lang="en-GB" sz="1200">
                <a:latin typeface="Arial" charset="0"/>
              </a:rPr>
              <a:t>: The people, their background and competencies.</a:t>
            </a:r>
          </a:p>
          <a:p>
            <a:pPr algn="l">
              <a:spcBef>
                <a:spcPct val="50000"/>
              </a:spcBef>
            </a:pPr>
            <a:r>
              <a:rPr lang="en-GB" sz="1200" b="1">
                <a:latin typeface="Arial" charset="0"/>
              </a:rPr>
              <a:t>Skills:</a:t>
            </a:r>
            <a:r>
              <a:rPr lang="en-GB" sz="1200">
                <a:latin typeface="Arial" charset="0"/>
              </a:rPr>
              <a:t> Basic competencies.</a:t>
            </a:r>
          </a:p>
          <a:p>
            <a:pPr algn="l">
              <a:spcBef>
                <a:spcPct val="50000"/>
              </a:spcBef>
            </a:pPr>
            <a:r>
              <a:rPr lang="en-GB" sz="1200" b="1">
                <a:latin typeface="Arial" charset="0"/>
              </a:rPr>
              <a:t>Style:</a:t>
            </a:r>
            <a:r>
              <a:rPr lang="en-GB" sz="1200">
                <a:latin typeface="Arial" charset="0"/>
              </a:rPr>
              <a:t> Leadership style.</a:t>
            </a:r>
          </a:p>
          <a:p>
            <a:pPr algn="l">
              <a:spcBef>
                <a:spcPct val="50000"/>
              </a:spcBef>
            </a:pPr>
            <a:r>
              <a:rPr lang="en-GB" sz="1200" b="1">
                <a:latin typeface="Arial" charset="0"/>
              </a:rPr>
              <a:t>Shared Values:</a:t>
            </a:r>
            <a:r>
              <a:rPr lang="en-GB" sz="1200">
                <a:latin typeface="Arial" charset="0"/>
              </a:rPr>
              <a:t> Guiding concepts within the organisation. </a:t>
            </a:r>
          </a:p>
          <a:p>
            <a:pPr algn="l">
              <a:spcBef>
                <a:spcPct val="50000"/>
              </a:spcBef>
            </a:pPr>
            <a:r>
              <a:rPr lang="en-GB" sz="1200" b="1">
                <a:latin typeface="Arial" charset="0"/>
              </a:rPr>
              <a:t>USEFUL FOR: Company Analysis Macro &amp;  Micro Environment.</a:t>
            </a:r>
          </a:p>
          <a:p>
            <a:pPr algn="l">
              <a:spcBef>
                <a:spcPct val="50000"/>
              </a:spcBef>
            </a:pPr>
            <a:endParaRPr lang="en-GB" sz="1200">
              <a:latin typeface="Arial" charset="0"/>
            </a:endParaRPr>
          </a:p>
        </p:txBody>
      </p:sp>
      <p:sp>
        <p:nvSpPr>
          <p:cNvPr id="68612" name="Text Box 1028"/>
          <p:cNvSpPr txBox="1">
            <a:spLocks noChangeArrowheads="1"/>
          </p:cNvSpPr>
          <p:nvPr/>
        </p:nvSpPr>
        <p:spPr bwMode="auto">
          <a:xfrm>
            <a:off x="471488" y="4754563"/>
            <a:ext cx="4938712" cy="823912"/>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The 7-S’s can be prioritised via colour coding. </a:t>
            </a:r>
          </a:p>
          <a:p>
            <a:pPr algn="l">
              <a:spcBef>
                <a:spcPct val="50000"/>
              </a:spcBef>
            </a:pPr>
            <a:endParaRPr lang="en-GB" sz="1200" b="1">
              <a:solidFill>
                <a:schemeClr val="tx2"/>
              </a:solidFill>
              <a:latin typeface="Arial" charset="0"/>
            </a:endParaRPr>
          </a:p>
        </p:txBody>
      </p:sp>
      <p:sp>
        <p:nvSpPr>
          <p:cNvPr id="68613" name="Rectangle 1029"/>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68617" name="Picture 1033"/>
          <p:cNvPicPr>
            <a:picLocks noChangeAspect="1" noChangeArrowheads="1"/>
          </p:cNvPicPr>
          <p:nvPr/>
        </p:nvPicPr>
        <p:blipFill>
          <a:blip r:embed="rId2" cstate="print"/>
          <a:srcRect/>
          <a:stretch>
            <a:fillRect/>
          </a:stretch>
        </p:blipFill>
        <p:spPr bwMode="auto">
          <a:xfrm>
            <a:off x="533401" y="990600"/>
            <a:ext cx="4974704" cy="3457716"/>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GB"/>
              <a:t>Organisation Chart </a:t>
            </a:r>
          </a:p>
        </p:txBody>
      </p:sp>
      <p:sp>
        <p:nvSpPr>
          <p:cNvPr id="66563" name="Text Box 3"/>
          <p:cNvSpPr txBox="1">
            <a:spLocks noChangeArrowheads="1"/>
          </p:cNvSpPr>
          <p:nvPr/>
        </p:nvSpPr>
        <p:spPr bwMode="auto">
          <a:xfrm>
            <a:off x="5562600" y="947738"/>
            <a:ext cx="3108325" cy="2857500"/>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Organisation charts show organisations, hierarchies, networks, or flows between nodes, all without regard to time or comparison of quantity. </a:t>
            </a:r>
          </a:p>
          <a:p>
            <a:pPr algn="l">
              <a:spcBef>
                <a:spcPct val="50000"/>
              </a:spcBef>
            </a:pPr>
            <a:r>
              <a:rPr lang="en-GB" sz="1400">
                <a:latin typeface="Arial" charset="0"/>
              </a:rPr>
              <a:t>In particular, they are very good at showing internal company interactions and relationships, and very useful when analysing large multinational companies.</a:t>
            </a:r>
          </a:p>
          <a:p>
            <a:pPr algn="l">
              <a:spcBef>
                <a:spcPct val="50000"/>
              </a:spcBef>
            </a:pPr>
            <a:r>
              <a:rPr lang="en-GB" sz="1400" b="1">
                <a:latin typeface="Arial" charset="0"/>
              </a:rPr>
              <a:t>USEFUL FOR: Company Analysis &amp;  Micro Environment.</a:t>
            </a:r>
          </a:p>
        </p:txBody>
      </p:sp>
      <p:sp>
        <p:nvSpPr>
          <p:cNvPr id="66564" name="Text Box 4"/>
          <p:cNvSpPr txBox="1">
            <a:spLocks noChangeArrowheads="1"/>
          </p:cNvSpPr>
          <p:nvPr/>
        </p:nvSpPr>
        <p:spPr bwMode="auto">
          <a:xfrm>
            <a:off x="471488" y="4754563"/>
            <a:ext cx="4938712" cy="823912"/>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Can be time consuming to compile with complex organisations.</a:t>
            </a:r>
          </a:p>
          <a:p>
            <a:pPr algn="l">
              <a:spcBef>
                <a:spcPct val="50000"/>
              </a:spcBef>
            </a:pPr>
            <a:endParaRPr lang="en-GB" sz="1200" b="1">
              <a:solidFill>
                <a:schemeClr val="tx2"/>
              </a:solidFill>
              <a:latin typeface="Arial" charset="0"/>
            </a:endParaRPr>
          </a:p>
        </p:txBody>
      </p:sp>
      <p:sp>
        <p:nvSpPr>
          <p:cNvPr id="66565"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66568" name="Picture 8"/>
          <p:cNvPicPr>
            <a:picLocks noChangeAspect="1" noChangeArrowheads="1"/>
          </p:cNvPicPr>
          <p:nvPr/>
        </p:nvPicPr>
        <p:blipFill>
          <a:blip r:embed="rId2" cstate="print"/>
          <a:srcRect/>
          <a:stretch>
            <a:fillRect/>
          </a:stretch>
        </p:blipFill>
        <p:spPr bwMode="auto">
          <a:xfrm>
            <a:off x="533401" y="990601"/>
            <a:ext cx="4974704" cy="3464980"/>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Supply Chain</a:t>
            </a:r>
          </a:p>
        </p:txBody>
      </p:sp>
      <p:sp>
        <p:nvSpPr>
          <p:cNvPr id="46083" name="Text Box 3"/>
          <p:cNvSpPr txBox="1">
            <a:spLocks noChangeArrowheads="1"/>
          </p:cNvSpPr>
          <p:nvPr/>
        </p:nvSpPr>
        <p:spPr bwMode="auto">
          <a:xfrm>
            <a:off x="5562600" y="947738"/>
            <a:ext cx="3108325" cy="2112962"/>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supply chain diagram outlines each stage of an industry, indicating where value is added.</a:t>
            </a:r>
          </a:p>
          <a:p>
            <a:pPr algn="l">
              <a:spcBef>
                <a:spcPct val="50000"/>
              </a:spcBef>
            </a:pPr>
            <a:r>
              <a:rPr lang="en-GB" sz="1400">
                <a:latin typeface="Arial" charset="0"/>
              </a:rPr>
              <a:t>Industry participants at each stage can also be plotted.</a:t>
            </a:r>
          </a:p>
          <a:p>
            <a:pPr algn="l">
              <a:spcBef>
                <a:spcPct val="50000"/>
              </a:spcBef>
            </a:pPr>
            <a:r>
              <a:rPr lang="en-GB" sz="1400" b="1">
                <a:latin typeface="Arial" charset="0"/>
              </a:rPr>
              <a:t>USEFUL FOR: Company Analysis Macro &amp; Micro Environment.</a:t>
            </a:r>
          </a:p>
          <a:p>
            <a:pPr algn="l">
              <a:spcBef>
                <a:spcPct val="50000"/>
              </a:spcBef>
            </a:pPr>
            <a:endParaRPr lang="en-GB" sz="1400" b="1">
              <a:latin typeface="Arial" charset="0"/>
            </a:endParaRPr>
          </a:p>
        </p:txBody>
      </p:sp>
      <p:sp>
        <p:nvSpPr>
          <p:cNvPr id="46084" name="Text Box 4"/>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You can also compare strengths &amp; weaknesses of each competitor for each stage of the chain.</a:t>
            </a:r>
          </a:p>
          <a:p>
            <a:pPr algn="l">
              <a:spcBef>
                <a:spcPct val="50000"/>
              </a:spcBef>
            </a:pPr>
            <a:endParaRPr lang="en-GB" sz="1200" b="1">
              <a:solidFill>
                <a:schemeClr val="tx2"/>
              </a:solidFill>
              <a:latin typeface="Arial" charset="0"/>
            </a:endParaRPr>
          </a:p>
        </p:txBody>
      </p:sp>
      <p:sp>
        <p:nvSpPr>
          <p:cNvPr id="46085"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46089" name="Picture 9"/>
          <p:cNvPicPr>
            <a:picLocks noChangeAspect="1" noChangeArrowheads="1"/>
          </p:cNvPicPr>
          <p:nvPr/>
        </p:nvPicPr>
        <p:blipFill>
          <a:blip r:embed="rId2" cstate="print"/>
          <a:srcRect/>
          <a:stretch>
            <a:fillRect/>
          </a:stretch>
        </p:blipFill>
        <p:spPr bwMode="auto">
          <a:xfrm>
            <a:off x="533401" y="990600"/>
            <a:ext cx="4974704" cy="3457100"/>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Bubble Chart</a:t>
            </a:r>
          </a:p>
        </p:txBody>
      </p:sp>
      <p:sp>
        <p:nvSpPr>
          <p:cNvPr id="47107" name="Text Box 3"/>
          <p:cNvSpPr txBox="1">
            <a:spLocks noChangeArrowheads="1"/>
          </p:cNvSpPr>
          <p:nvPr/>
        </p:nvSpPr>
        <p:spPr bwMode="auto">
          <a:xfrm>
            <a:off x="5562600" y="947738"/>
            <a:ext cx="3108325" cy="4133850"/>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Bubble charts are a variation of X-Y chart, where the data points are replaced by bubbles. </a:t>
            </a:r>
          </a:p>
          <a:p>
            <a:pPr algn="l">
              <a:spcBef>
                <a:spcPct val="50000"/>
              </a:spcBef>
            </a:pPr>
            <a:r>
              <a:rPr lang="en-GB" sz="1400">
                <a:latin typeface="Arial" charset="0"/>
              </a:rPr>
              <a:t>The bubbles provide a means for displaying a third variable in the chart. Either the diameter or area of each bubble is proportional to the value it represents. </a:t>
            </a:r>
          </a:p>
          <a:p>
            <a:pPr algn="l">
              <a:spcBef>
                <a:spcPct val="50000"/>
              </a:spcBef>
            </a:pPr>
            <a:r>
              <a:rPr lang="en-GB" sz="1400">
                <a:latin typeface="Arial" charset="0"/>
              </a:rPr>
              <a:t>In particular, a bubble chart is a very powerful tool to illustrate financial and market trends. It can also be used for competitive and product portfolio analysis. </a:t>
            </a:r>
          </a:p>
          <a:p>
            <a:pPr algn="l">
              <a:spcBef>
                <a:spcPct val="50000"/>
              </a:spcBef>
            </a:pPr>
            <a:r>
              <a:rPr lang="en-GB" sz="1400" b="1">
                <a:latin typeface="Arial" charset="0"/>
              </a:rPr>
              <a:t>USEFUL FOR: Company Analysis Macro &amp; Micro Environment, Financial Analysis.</a:t>
            </a:r>
          </a:p>
          <a:p>
            <a:pPr algn="l">
              <a:spcBef>
                <a:spcPct val="50000"/>
              </a:spcBef>
            </a:pPr>
            <a:endParaRPr lang="en-GB" sz="1400">
              <a:latin typeface="Arial" charset="0"/>
            </a:endParaRPr>
          </a:p>
        </p:txBody>
      </p:sp>
      <p:sp>
        <p:nvSpPr>
          <p:cNvPr id="47108" name="Text Box 4"/>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Bubble charts can be easily combined with other charts and tables.</a:t>
            </a:r>
          </a:p>
          <a:p>
            <a:pPr algn="l">
              <a:spcBef>
                <a:spcPct val="50000"/>
              </a:spcBef>
            </a:pPr>
            <a:endParaRPr lang="en-GB" sz="1200" b="1">
              <a:solidFill>
                <a:schemeClr val="tx2"/>
              </a:solidFill>
              <a:latin typeface="Arial" charset="0"/>
            </a:endParaRPr>
          </a:p>
        </p:txBody>
      </p:sp>
      <p:sp>
        <p:nvSpPr>
          <p:cNvPr id="47109"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47112" name="Picture 8"/>
          <p:cNvPicPr>
            <a:picLocks noChangeAspect="1" noChangeArrowheads="1"/>
          </p:cNvPicPr>
          <p:nvPr/>
        </p:nvPicPr>
        <p:blipFill>
          <a:blip r:embed="rId2" cstate="print"/>
          <a:srcRect/>
          <a:stretch>
            <a:fillRect/>
          </a:stretch>
        </p:blipFill>
        <p:spPr bwMode="auto">
          <a:xfrm>
            <a:off x="533401" y="990600"/>
            <a:ext cx="4905574" cy="3429000"/>
          </a:xfrm>
          <a:prstGeom prst="rect">
            <a:avLst/>
          </a:prstGeom>
          <a:noFill/>
          <a:ln w="12700" cap="flat" cmpd="sng">
            <a:noFill/>
            <a:prstDash val="solid"/>
            <a:miter lim="800000"/>
            <a:headEnd type="none" w="sm" len="sm"/>
            <a:tailEnd type="none" w="sm" len="sm"/>
          </a:ln>
        </p:spPr>
      </p:pic>
      <p:sp>
        <p:nvSpPr>
          <p:cNvPr id="8" name="Slide Number Placeholder 3"/>
          <p:cNvSpPr txBox="1">
            <a:spLocks/>
          </p:cNvSpPr>
          <p:nvPr/>
        </p:nvSpPr>
        <p:spPr>
          <a:xfrm>
            <a:off x="7812360" y="131763"/>
            <a:ext cx="1083990" cy="4984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smtClean="0">
                <a:ln>
                  <a:noFill/>
                </a:ln>
                <a:solidFill>
                  <a:schemeClr val="tx1"/>
                </a:solidFill>
                <a:effectLst/>
                <a:uLnTx/>
                <a:uFillTx/>
                <a:latin typeface="Arial" charset="0"/>
                <a:ea typeface="+mn-ea"/>
                <a:cs typeface="+mn-cs"/>
              </a:rPr>
              <a:t>důležité</a:t>
            </a:r>
            <a:endParaRPr kumimoji="0" lang="en-GB" sz="1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t>Strategy-Actions</a:t>
            </a:r>
          </a:p>
        </p:txBody>
      </p:sp>
      <p:sp>
        <p:nvSpPr>
          <p:cNvPr id="48131" name="Text Box 3"/>
          <p:cNvSpPr txBox="1">
            <a:spLocks noChangeArrowheads="1"/>
          </p:cNvSpPr>
          <p:nvPr/>
        </p:nvSpPr>
        <p:spPr bwMode="auto">
          <a:xfrm>
            <a:off x="5562600" y="947738"/>
            <a:ext cx="3108325" cy="3495675"/>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simple but effective tool to outline corporate culture and strategy. </a:t>
            </a:r>
          </a:p>
          <a:p>
            <a:pPr algn="l">
              <a:spcBef>
                <a:spcPct val="50000"/>
              </a:spcBef>
            </a:pPr>
            <a:r>
              <a:rPr lang="en-GB" sz="1400">
                <a:latin typeface="Arial" charset="0"/>
              </a:rPr>
              <a:t>This model breaks down the overall strategy of a company into major near objectives and key success factors. </a:t>
            </a:r>
          </a:p>
          <a:p>
            <a:pPr algn="l">
              <a:spcBef>
                <a:spcPct val="50000"/>
              </a:spcBef>
            </a:pPr>
            <a:r>
              <a:rPr lang="en-GB" sz="1400">
                <a:latin typeface="Arial" charset="0"/>
              </a:rPr>
              <a:t>The strategic intent and near-team objectives are the general direction of the firm, while intended actions are the key initiatives being undertaken.</a:t>
            </a:r>
          </a:p>
          <a:p>
            <a:pPr algn="l">
              <a:spcBef>
                <a:spcPct val="50000"/>
              </a:spcBef>
            </a:pPr>
            <a:r>
              <a:rPr lang="en-GB" sz="1400" b="1">
                <a:latin typeface="Arial" charset="0"/>
              </a:rPr>
              <a:t>USEFUL FOR: Company Analysis Micro Environment.</a:t>
            </a:r>
          </a:p>
          <a:p>
            <a:pPr algn="l">
              <a:spcBef>
                <a:spcPct val="50000"/>
              </a:spcBef>
            </a:pPr>
            <a:endParaRPr lang="en-GB" sz="1400" b="1">
              <a:latin typeface="Arial" charset="0"/>
            </a:endParaRPr>
          </a:p>
        </p:txBody>
      </p:sp>
      <p:sp>
        <p:nvSpPr>
          <p:cNvPr id="48132" name="Text Box 4"/>
          <p:cNvSpPr txBox="1">
            <a:spLocks noChangeArrowheads="1"/>
          </p:cNvSpPr>
          <p:nvPr/>
        </p:nvSpPr>
        <p:spPr bwMode="auto">
          <a:xfrm>
            <a:off x="471488" y="4754563"/>
            <a:ext cx="4938712" cy="1371600"/>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Limited the number of objectives to under five to maximise there impact. The strategic intent and near-team objectives are the general direction of the firm, while intended actions are the key initiatives being undertaken.</a:t>
            </a:r>
          </a:p>
          <a:p>
            <a:pPr algn="l">
              <a:spcBef>
                <a:spcPct val="50000"/>
              </a:spcBef>
            </a:pPr>
            <a:endParaRPr lang="en-GB" sz="1200" b="1">
              <a:solidFill>
                <a:schemeClr val="tx2"/>
              </a:solidFill>
              <a:latin typeface="Arial" charset="0"/>
            </a:endParaRPr>
          </a:p>
        </p:txBody>
      </p:sp>
      <p:sp>
        <p:nvSpPr>
          <p:cNvPr id="48133"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48136" name="Picture 8"/>
          <p:cNvPicPr>
            <a:picLocks noChangeAspect="1" noChangeArrowheads="1"/>
          </p:cNvPicPr>
          <p:nvPr/>
        </p:nvPicPr>
        <p:blipFill>
          <a:blip r:embed="rId2" cstate="print"/>
          <a:srcRect/>
          <a:stretch>
            <a:fillRect/>
          </a:stretch>
        </p:blipFill>
        <p:spPr bwMode="auto">
          <a:xfrm>
            <a:off x="533401" y="990600"/>
            <a:ext cx="4974704" cy="3470047"/>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8388424" y="0"/>
            <a:ext cx="75818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endParaRPr lang="cs-CZ"/>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0"/>
            <a:ext cx="8496944" cy="6854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a:t>Vicious Circle</a:t>
            </a:r>
          </a:p>
        </p:txBody>
      </p:sp>
      <p:sp>
        <p:nvSpPr>
          <p:cNvPr id="49155" name="Text Box 3"/>
          <p:cNvSpPr txBox="1">
            <a:spLocks noChangeArrowheads="1"/>
          </p:cNvSpPr>
          <p:nvPr/>
        </p:nvSpPr>
        <p:spPr bwMode="auto">
          <a:xfrm>
            <a:off x="5562600" y="947738"/>
            <a:ext cx="3108325" cy="1581150"/>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vicious circle is a good tool to illustrate interactions between key market drivers. </a:t>
            </a:r>
          </a:p>
          <a:p>
            <a:pPr algn="l">
              <a:spcBef>
                <a:spcPct val="50000"/>
              </a:spcBef>
            </a:pPr>
            <a:r>
              <a:rPr lang="en-GB" sz="1400" b="1">
                <a:latin typeface="Arial" charset="0"/>
              </a:rPr>
              <a:t>USEFUL FOR: Company Analysis Micro Environment.</a:t>
            </a:r>
          </a:p>
          <a:p>
            <a:pPr algn="l">
              <a:spcBef>
                <a:spcPct val="50000"/>
              </a:spcBef>
            </a:pPr>
            <a:endParaRPr lang="en-GB" sz="1400">
              <a:latin typeface="Arial" charset="0"/>
            </a:endParaRPr>
          </a:p>
        </p:txBody>
      </p:sp>
      <p:sp>
        <p:nvSpPr>
          <p:cNvPr id="49156" name="Text Box 4"/>
          <p:cNvSpPr txBox="1">
            <a:spLocks noChangeArrowheads="1"/>
          </p:cNvSpPr>
          <p:nvPr/>
        </p:nvSpPr>
        <p:spPr bwMode="auto">
          <a:xfrm>
            <a:off x="471488" y="4754563"/>
            <a:ext cx="4938712" cy="823912"/>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Vicious circles can be positive as well as negative in nature.</a:t>
            </a:r>
          </a:p>
          <a:p>
            <a:pPr algn="l">
              <a:spcBef>
                <a:spcPct val="50000"/>
              </a:spcBef>
            </a:pPr>
            <a:endParaRPr lang="en-GB" sz="1200" b="1">
              <a:solidFill>
                <a:schemeClr val="tx2"/>
              </a:solidFill>
              <a:latin typeface="Arial" charset="0"/>
            </a:endParaRPr>
          </a:p>
        </p:txBody>
      </p:sp>
      <p:sp>
        <p:nvSpPr>
          <p:cNvPr id="49157"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87041" name="Picture 1"/>
          <p:cNvPicPr>
            <a:picLocks noChangeAspect="1" noChangeArrowheads="1"/>
          </p:cNvPicPr>
          <p:nvPr/>
        </p:nvPicPr>
        <p:blipFill>
          <a:blip r:embed="rId2" cstate="print"/>
          <a:srcRect/>
          <a:stretch>
            <a:fillRect/>
          </a:stretch>
        </p:blipFill>
        <p:spPr bwMode="auto">
          <a:xfrm>
            <a:off x="533401" y="990601"/>
            <a:ext cx="4974704" cy="3445420"/>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a:t>Vicious Circle II</a:t>
            </a:r>
          </a:p>
        </p:txBody>
      </p:sp>
      <p:sp>
        <p:nvSpPr>
          <p:cNvPr id="64515" name="Text Box 3"/>
          <p:cNvSpPr txBox="1">
            <a:spLocks noChangeArrowheads="1"/>
          </p:cNvSpPr>
          <p:nvPr/>
        </p:nvSpPr>
        <p:spPr bwMode="auto">
          <a:xfrm>
            <a:off x="5562600" y="947738"/>
            <a:ext cx="3108325" cy="1793875"/>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Additional details can be added to vicious circles. These can include solutions/problems, initiatives and issues. </a:t>
            </a:r>
          </a:p>
          <a:p>
            <a:pPr algn="l">
              <a:spcBef>
                <a:spcPct val="50000"/>
              </a:spcBef>
            </a:pPr>
            <a:r>
              <a:rPr lang="en-GB" sz="1400" b="1">
                <a:latin typeface="Arial" charset="0"/>
              </a:rPr>
              <a:t>USEFUL FOR: Company Analysis Micro Environment.</a:t>
            </a:r>
          </a:p>
          <a:p>
            <a:pPr algn="l">
              <a:spcBef>
                <a:spcPct val="50000"/>
              </a:spcBef>
            </a:pPr>
            <a:endParaRPr lang="en-GB" sz="1400" b="1">
              <a:latin typeface="Arial" charset="0"/>
            </a:endParaRPr>
          </a:p>
        </p:txBody>
      </p:sp>
      <p:sp>
        <p:nvSpPr>
          <p:cNvPr id="64516" name="Text Box 4"/>
          <p:cNvSpPr txBox="1">
            <a:spLocks noChangeArrowheads="1"/>
          </p:cNvSpPr>
          <p:nvPr/>
        </p:nvSpPr>
        <p:spPr bwMode="auto">
          <a:xfrm>
            <a:off x="1004888" y="4754563"/>
            <a:ext cx="42529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Can be combined with E&amp;Y solutions slides (see Swirl Diagram).</a:t>
            </a:r>
          </a:p>
          <a:p>
            <a:pPr algn="l">
              <a:spcBef>
                <a:spcPct val="50000"/>
              </a:spcBef>
            </a:pPr>
            <a:endParaRPr lang="en-GB" sz="1200" b="1">
              <a:solidFill>
                <a:schemeClr val="tx2"/>
              </a:solidFill>
              <a:latin typeface="Arial" charset="0"/>
            </a:endParaRPr>
          </a:p>
        </p:txBody>
      </p:sp>
      <p:sp>
        <p:nvSpPr>
          <p:cNvPr id="64517"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88065" name="Picture 1"/>
          <p:cNvPicPr>
            <a:picLocks noChangeAspect="1" noChangeArrowheads="1"/>
          </p:cNvPicPr>
          <p:nvPr/>
        </p:nvPicPr>
        <p:blipFill>
          <a:blip r:embed="rId2" cstate="print"/>
          <a:srcRect/>
          <a:stretch>
            <a:fillRect/>
          </a:stretch>
        </p:blipFill>
        <p:spPr bwMode="auto">
          <a:xfrm>
            <a:off x="533401" y="990600"/>
            <a:ext cx="4974704" cy="3474435"/>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GB"/>
              <a:t>Timeline</a:t>
            </a:r>
          </a:p>
        </p:txBody>
      </p:sp>
      <p:sp>
        <p:nvSpPr>
          <p:cNvPr id="50179" name="Text Box 3"/>
          <p:cNvSpPr txBox="1">
            <a:spLocks noChangeArrowheads="1"/>
          </p:cNvSpPr>
          <p:nvPr/>
        </p:nvSpPr>
        <p:spPr bwMode="auto">
          <a:xfrm>
            <a:off x="5562600" y="947738"/>
            <a:ext cx="3108325" cy="1581150"/>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surprisingly effective method to outline key developments of an industry or company. </a:t>
            </a:r>
          </a:p>
          <a:p>
            <a:pPr algn="l">
              <a:spcBef>
                <a:spcPct val="50000"/>
              </a:spcBef>
            </a:pPr>
            <a:r>
              <a:rPr lang="en-GB" sz="1400" b="1">
                <a:latin typeface="Arial" charset="0"/>
              </a:rPr>
              <a:t>USEFUL FOR: Company Analysis Macro &amp; Micro Environment.</a:t>
            </a:r>
          </a:p>
          <a:p>
            <a:pPr algn="l">
              <a:spcBef>
                <a:spcPct val="50000"/>
              </a:spcBef>
            </a:pPr>
            <a:endParaRPr lang="en-GB" sz="1400" b="1">
              <a:latin typeface="Arial" charset="0"/>
            </a:endParaRPr>
          </a:p>
        </p:txBody>
      </p:sp>
      <p:sp>
        <p:nvSpPr>
          <p:cNvPr id="50180" name="Text Box 4"/>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Only include major events. Try to keep the number of events under ten.</a:t>
            </a:r>
          </a:p>
          <a:p>
            <a:pPr algn="l">
              <a:spcBef>
                <a:spcPct val="50000"/>
              </a:spcBef>
            </a:pPr>
            <a:endParaRPr lang="en-GB" sz="1200" b="1">
              <a:solidFill>
                <a:schemeClr val="tx2"/>
              </a:solidFill>
              <a:latin typeface="Arial" charset="0"/>
            </a:endParaRPr>
          </a:p>
        </p:txBody>
      </p:sp>
      <p:sp>
        <p:nvSpPr>
          <p:cNvPr id="50181"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89089" name="Picture 1025"/>
          <p:cNvPicPr>
            <a:picLocks noChangeAspect="1" noChangeArrowheads="1"/>
          </p:cNvPicPr>
          <p:nvPr/>
        </p:nvPicPr>
        <p:blipFill>
          <a:blip r:embed="rId2" cstate="print"/>
          <a:srcRect/>
          <a:stretch>
            <a:fillRect/>
          </a:stretch>
        </p:blipFill>
        <p:spPr bwMode="auto">
          <a:xfrm>
            <a:off x="533401" y="990600"/>
            <a:ext cx="4902696" cy="3424143"/>
          </a:xfrm>
          <a:prstGeom prst="rect">
            <a:avLst/>
          </a:prstGeom>
          <a:noFill/>
          <a:ln w="12700" cap="flat" cmpd="sng">
            <a:noFill/>
            <a:prstDash val="solid"/>
            <a:miter lim="800000"/>
            <a:headEnd type="none" w="sm" len="sm"/>
            <a:tailEnd type="none" w="sm" len="sm"/>
          </a:ln>
        </p:spPr>
      </p:pic>
      <p:sp>
        <p:nvSpPr>
          <p:cNvPr id="8" name="Slide Number Placeholder 3"/>
          <p:cNvSpPr txBox="1">
            <a:spLocks/>
          </p:cNvSpPr>
          <p:nvPr/>
        </p:nvSpPr>
        <p:spPr>
          <a:xfrm>
            <a:off x="7812360" y="131763"/>
            <a:ext cx="1083990" cy="4984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smtClean="0">
                <a:ln>
                  <a:noFill/>
                </a:ln>
                <a:solidFill>
                  <a:schemeClr val="tx1"/>
                </a:solidFill>
                <a:effectLst/>
                <a:uLnTx/>
                <a:uFillTx/>
                <a:latin typeface="Arial" charset="0"/>
                <a:ea typeface="+mn-ea"/>
                <a:cs typeface="+mn-cs"/>
              </a:rPr>
              <a:t>důležité</a:t>
            </a:r>
            <a:endParaRPr kumimoji="0" lang="en-GB" sz="1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GB"/>
              <a:t>Timeline II</a:t>
            </a:r>
          </a:p>
        </p:txBody>
      </p:sp>
      <p:sp>
        <p:nvSpPr>
          <p:cNvPr id="70661"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70664" name="Text Box 8"/>
          <p:cNvSpPr txBox="1">
            <a:spLocks noChangeArrowheads="1"/>
          </p:cNvSpPr>
          <p:nvPr/>
        </p:nvSpPr>
        <p:spPr bwMode="auto">
          <a:xfrm>
            <a:off x="5562600" y="947738"/>
            <a:ext cx="3108325" cy="1474787"/>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more detailed timeline.</a:t>
            </a:r>
          </a:p>
          <a:p>
            <a:pPr algn="l">
              <a:spcBef>
                <a:spcPct val="50000"/>
              </a:spcBef>
            </a:pPr>
            <a:endParaRPr lang="en-GB" sz="1400">
              <a:latin typeface="Arial" charset="0"/>
            </a:endParaRPr>
          </a:p>
          <a:p>
            <a:pPr algn="l">
              <a:spcBef>
                <a:spcPct val="50000"/>
              </a:spcBef>
            </a:pPr>
            <a:r>
              <a:rPr lang="en-GB" sz="1400" b="1">
                <a:latin typeface="Arial" charset="0"/>
              </a:rPr>
              <a:t>USEFUL FOR: Company Analysis Macro &amp; Micro Environment.</a:t>
            </a:r>
          </a:p>
          <a:p>
            <a:pPr algn="l">
              <a:spcBef>
                <a:spcPct val="50000"/>
              </a:spcBef>
            </a:pPr>
            <a:endParaRPr lang="en-GB" sz="1400" b="1">
              <a:latin typeface="Arial" charset="0"/>
            </a:endParaRPr>
          </a:p>
        </p:txBody>
      </p:sp>
      <p:sp>
        <p:nvSpPr>
          <p:cNvPr id="70665" name="Text Box 9"/>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Only include major events. Try to keep the number of events under ten.</a:t>
            </a:r>
          </a:p>
          <a:p>
            <a:pPr algn="l">
              <a:spcBef>
                <a:spcPct val="50000"/>
              </a:spcBef>
            </a:pPr>
            <a:endParaRPr lang="en-GB" sz="1200" b="1">
              <a:solidFill>
                <a:schemeClr val="tx2"/>
              </a:solidFill>
              <a:latin typeface="Arial" charset="0"/>
            </a:endParaRPr>
          </a:p>
        </p:txBody>
      </p:sp>
      <p:pic>
        <p:nvPicPr>
          <p:cNvPr id="90113" name="Picture 1"/>
          <p:cNvPicPr>
            <a:picLocks noChangeAspect="1" noChangeArrowheads="1"/>
          </p:cNvPicPr>
          <p:nvPr/>
        </p:nvPicPr>
        <p:blipFill>
          <a:blip r:embed="rId2" cstate="print"/>
          <a:srcRect/>
          <a:stretch>
            <a:fillRect/>
          </a:stretch>
        </p:blipFill>
        <p:spPr bwMode="auto">
          <a:xfrm>
            <a:off x="533401" y="990600"/>
            <a:ext cx="4974704" cy="3462772"/>
          </a:xfrm>
          <a:prstGeom prst="rect">
            <a:avLst/>
          </a:prstGeom>
          <a:noFill/>
          <a:ln w="12700" cap="flat" cmpd="sng">
            <a:noFill/>
            <a:prstDash val="solid"/>
            <a:miter lim="800000"/>
            <a:headEnd type="none" w="sm" len="sm"/>
            <a:tailEnd type="none" w="sm" len="sm"/>
          </a:ln>
        </p:spPr>
      </p:pic>
      <p:sp>
        <p:nvSpPr>
          <p:cNvPr id="8" name="Slide Number Placeholder 3"/>
          <p:cNvSpPr txBox="1">
            <a:spLocks/>
          </p:cNvSpPr>
          <p:nvPr/>
        </p:nvSpPr>
        <p:spPr>
          <a:xfrm>
            <a:off x="7812360" y="131763"/>
            <a:ext cx="1083990" cy="4984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smtClean="0">
                <a:ln>
                  <a:noFill/>
                </a:ln>
                <a:solidFill>
                  <a:schemeClr val="tx1"/>
                </a:solidFill>
                <a:effectLst/>
                <a:uLnTx/>
                <a:uFillTx/>
                <a:latin typeface="Arial" charset="0"/>
                <a:ea typeface="+mn-ea"/>
                <a:cs typeface="+mn-cs"/>
              </a:rPr>
              <a:t>důležité</a:t>
            </a:r>
            <a:endParaRPr kumimoji="0" lang="en-GB" sz="1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a:t>Industry Radar</a:t>
            </a:r>
          </a:p>
        </p:txBody>
      </p:sp>
      <p:sp>
        <p:nvSpPr>
          <p:cNvPr id="51203" name="Text Box 3"/>
          <p:cNvSpPr txBox="1">
            <a:spLocks noChangeArrowheads="1"/>
          </p:cNvSpPr>
          <p:nvPr/>
        </p:nvSpPr>
        <p:spPr bwMode="auto">
          <a:xfrm>
            <a:off x="5562600" y="947738"/>
            <a:ext cx="3108325" cy="3814762"/>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The industry radar can be used in a wide variety of ways to identify the competitive arena. They are also useful as a tool for assessing the dynamics across an industry. </a:t>
            </a:r>
          </a:p>
          <a:p>
            <a:pPr algn="l">
              <a:spcBef>
                <a:spcPct val="50000"/>
              </a:spcBef>
            </a:pPr>
            <a:r>
              <a:rPr lang="en-GB" sz="1400">
                <a:latin typeface="Arial" charset="0"/>
              </a:rPr>
              <a:t>When compiling a industry radar, major industry players can be shown as well as M&amp;A and strategic alliances. </a:t>
            </a:r>
          </a:p>
          <a:p>
            <a:pPr algn="l">
              <a:spcBef>
                <a:spcPct val="50000"/>
              </a:spcBef>
            </a:pPr>
            <a:r>
              <a:rPr lang="en-GB" sz="1400">
                <a:latin typeface="Arial" charset="0"/>
              </a:rPr>
              <a:t>Major players can be sub-defined (eg: Innovators, Sleeping Giants, Laggards, Niche Players etc), while outside influences can also be plotted. </a:t>
            </a:r>
          </a:p>
          <a:p>
            <a:pPr algn="l">
              <a:spcBef>
                <a:spcPct val="50000"/>
              </a:spcBef>
            </a:pPr>
            <a:r>
              <a:rPr lang="en-GB" sz="1400" b="1">
                <a:latin typeface="Arial" charset="0"/>
              </a:rPr>
              <a:t>USEFUL FOR: Company Analysis, Micro &amp; Macro Environment.</a:t>
            </a:r>
          </a:p>
        </p:txBody>
      </p:sp>
      <p:sp>
        <p:nvSpPr>
          <p:cNvPr id="51204" name="Text Box 4"/>
          <p:cNvSpPr txBox="1">
            <a:spLocks noChangeArrowheads="1"/>
          </p:cNvSpPr>
          <p:nvPr/>
        </p:nvSpPr>
        <p:spPr bwMode="auto">
          <a:xfrm>
            <a:off x="471488" y="4754563"/>
            <a:ext cx="4938712" cy="1189037"/>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Compiling industry radars can be very time consuming. Remember, simple version can be just as powerful as more complex version.</a:t>
            </a:r>
          </a:p>
          <a:p>
            <a:pPr>
              <a:spcBef>
                <a:spcPct val="50000"/>
              </a:spcBef>
            </a:pPr>
            <a:endParaRPr lang="en-GB" sz="1200" b="1">
              <a:solidFill>
                <a:schemeClr val="tx2"/>
              </a:solidFill>
              <a:latin typeface="Arial" charset="0"/>
            </a:endParaRPr>
          </a:p>
        </p:txBody>
      </p:sp>
      <p:sp>
        <p:nvSpPr>
          <p:cNvPr id="51205"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91137" name="Picture 1"/>
          <p:cNvPicPr>
            <a:picLocks noChangeAspect="1" noChangeArrowheads="1"/>
          </p:cNvPicPr>
          <p:nvPr/>
        </p:nvPicPr>
        <p:blipFill>
          <a:blip r:embed="rId2" cstate="print"/>
          <a:srcRect/>
          <a:stretch>
            <a:fillRect/>
          </a:stretch>
        </p:blipFill>
        <p:spPr bwMode="auto">
          <a:xfrm>
            <a:off x="533401" y="990600"/>
            <a:ext cx="4974704" cy="3467181"/>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GB"/>
              <a:t>Industry Radar II</a:t>
            </a:r>
          </a:p>
        </p:txBody>
      </p:sp>
      <p:sp>
        <p:nvSpPr>
          <p:cNvPr id="52227" name="Text Box 3"/>
          <p:cNvSpPr txBox="1">
            <a:spLocks noChangeArrowheads="1"/>
          </p:cNvSpPr>
          <p:nvPr/>
        </p:nvSpPr>
        <p:spPr bwMode="auto">
          <a:xfrm>
            <a:off x="5562600" y="947738"/>
            <a:ext cx="3108325" cy="1900237"/>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matrix approach can be also used as a framework for industry radars. </a:t>
            </a:r>
          </a:p>
          <a:p>
            <a:pPr algn="l">
              <a:spcBef>
                <a:spcPct val="50000"/>
              </a:spcBef>
            </a:pPr>
            <a:r>
              <a:rPr lang="en-GB" sz="1400">
                <a:latin typeface="Arial" charset="0"/>
              </a:rPr>
              <a:t>This can be useful for identifying market opportunities.</a:t>
            </a:r>
          </a:p>
          <a:p>
            <a:pPr algn="l">
              <a:spcBef>
                <a:spcPct val="50000"/>
              </a:spcBef>
            </a:pPr>
            <a:r>
              <a:rPr lang="en-GB" sz="1400" b="1">
                <a:latin typeface="Arial" charset="0"/>
              </a:rPr>
              <a:t>USEFUL FOR: Company Analysis, Micro &amp; Macro Environment.</a:t>
            </a:r>
          </a:p>
          <a:p>
            <a:pPr algn="l">
              <a:spcBef>
                <a:spcPct val="50000"/>
              </a:spcBef>
            </a:pPr>
            <a:endParaRPr lang="en-GB" sz="1400">
              <a:latin typeface="Arial" charset="0"/>
            </a:endParaRPr>
          </a:p>
        </p:txBody>
      </p:sp>
      <p:sp>
        <p:nvSpPr>
          <p:cNvPr id="52228" name="Text Box 4"/>
          <p:cNvSpPr txBox="1">
            <a:spLocks noChangeArrowheads="1"/>
          </p:cNvSpPr>
          <p:nvPr/>
        </p:nvSpPr>
        <p:spPr bwMode="auto">
          <a:xfrm>
            <a:off x="471488" y="4754563"/>
            <a:ext cx="4938712" cy="1189037"/>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It can be useful to group competitors into clusters to understand the market better and give an idea about which sorts of strategy are feasible.</a:t>
            </a:r>
          </a:p>
          <a:p>
            <a:pPr>
              <a:spcBef>
                <a:spcPct val="50000"/>
              </a:spcBef>
            </a:pPr>
            <a:endParaRPr lang="en-GB" sz="1200" b="1">
              <a:solidFill>
                <a:schemeClr val="tx2"/>
              </a:solidFill>
              <a:latin typeface="Arial" charset="0"/>
            </a:endParaRPr>
          </a:p>
        </p:txBody>
      </p:sp>
      <p:sp>
        <p:nvSpPr>
          <p:cNvPr id="52229"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92161" name="Picture 1"/>
          <p:cNvPicPr>
            <a:picLocks noChangeAspect="1" noChangeArrowheads="1"/>
          </p:cNvPicPr>
          <p:nvPr/>
        </p:nvPicPr>
        <p:blipFill>
          <a:blip r:embed="rId2" cstate="print"/>
          <a:srcRect/>
          <a:stretch>
            <a:fillRect/>
          </a:stretch>
        </p:blipFill>
        <p:spPr bwMode="auto">
          <a:xfrm>
            <a:off x="533401" y="990601"/>
            <a:ext cx="4923046" cy="3429000"/>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t>Market Evolution</a:t>
            </a:r>
          </a:p>
        </p:txBody>
      </p:sp>
      <p:sp>
        <p:nvSpPr>
          <p:cNvPr id="53251" name="Text Box 3"/>
          <p:cNvSpPr txBox="1">
            <a:spLocks noChangeArrowheads="1"/>
          </p:cNvSpPr>
          <p:nvPr/>
        </p:nvSpPr>
        <p:spPr bwMode="auto">
          <a:xfrm>
            <a:off x="5562600" y="947738"/>
            <a:ext cx="3108325" cy="2963862"/>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This hybrid diagram is a useful tool when analysing historical and future market dynamics. </a:t>
            </a:r>
          </a:p>
          <a:p>
            <a:pPr algn="l">
              <a:spcBef>
                <a:spcPct val="50000"/>
              </a:spcBef>
            </a:pPr>
            <a:r>
              <a:rPr lang="en-GB" sz="1400">
                <a:latin typeface="Arial" charset="0"/>
              </a:rPr>
              <a:t>In particular, specific corporate characteristics of an industry (eg: fragmentation, consolidation, restructuring) can be plotted against a timeline to create a standalone chart.</a:t>
            </a:r>
          </a:p>
          <a:p>
            <a:pPr algn="l">
              <a:spcBef>
                <a:spcPct val="50000"/>
              </a:spcBef>
            </a:pPr>
            <a:r>
              <a:rPr lang="en-GB" sz="1400" b="1">
                <a:latin typeface="Arial" charset="0"/>
              </a:rPr>
              <a:t>USEFUL FOR: Company Analysis, Micro &amp; Macro Environment.</a:t>
            </a:r>
          </a:p>
          <a:p>
            <a:pPr algn="l">
              <a:spcBef>
                <a:spcPct val="50000"/>
              </a:spcBef>
            </a:pPr>
            <a:endParaRPr lang="en-GB" sz="1400">
              <a:latin typeface="Arial" charset="0"/>
            </a:endParaRPr>
          </a:p>
        </p:txBody>
      </p:sp>
      <p:sp>
        <p:nvSpPr>
          <p:cNvPr id="53252" name="Text Box 4"/>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If actual data is available, best guess estimates can always be used to illustrate broad trends.</a:t>
            </a:r>
          </a:p>
          <a:p>
            <a:pPr algn="l">
              <a:spcBef>
                <a:spcPct val="50000"/>
              </a:spcBef>
            </a:pPr>
            <a:endParaRPr lang="en-GB" sz="1200" b="1">
              <a:solidFill>
                <a:schemeClr val="tx2"/>
              </a:solidFill>
              <a:latin typeface="Arial" charset="0"/>
            </a:endParaRPr>
          </a:p>
        </p:txBody>
      </p:sp>
      <p:sp>
        <p:nvSpPr>
          <p:cNvPr id="53253"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93185" name="Picture 1"/>
          <p:cNvPicPr>
            <a:picLocks noChangeAspect="1" noChangeArrowheads="1"/>
          </p:cNvPicPr>
          <p:nvPr/>
        </p:nvPicPr>
        <p:blipFill>
          <a:blip r:embed="rId2" cstate="print"/>
          <a:srcRect/>
          <a:stretch>
            <a:fillRect/>
          </a:stretch>
        </p:blipFill>
        <p:spPr bwMode="auto">
          <a:xfrm>
            <a:off x="533401" y="990600"/>
            <a:ext cx="4974704" cy="3462772"/>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a:t>Swirl  Diagram</a:t>
            </a:r>
          </a:p>
        </p:txBody>
      </p:sp>
      <p:sp>
        <p:nvSpPr>
          <p:cNvPr id="54275" name="Text Box 3"/>
          <p:cNvSpPr txBox="1">
            <a:spLocks noChangeArrowheads="1"/>
          </p:cNvSpPr>
          <p:nvPr/>
        </p:nvSpPr>
        <p:spPr bwMode="auto">
          <a:xfrm>
            <a:off x="5562600" y="947738"/>
            <a:ext cx="3108325" cy="2219325"/>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swirl diagram is a good tool to illustrate key industry trends. It can also be used to show specific industry solutions and relationships. </a:t>
            </a:r>
          </a:p>
          <a:p>
            <a:pPr algn="l">
              <a:spcBef>
                <a:spcPct val="50000"/>
              </a:spcBef>
            </a:pPr>
            <a:r>
              <a:rPr lang="en-GB" sz="1400" b="1">
                <a:latin typeface="Arial" charset="0"/>
              </a:rPr>
              <a:t>USEFUL FOR: Snapshot, Company Analysis, Micro &amp; Macro Environment, Relationship &amp; Solutions.</a:t>
            </a:r>
          </a:p>
          <a:p>
            <a:pPr algn="l">
              <a:spcBef>
                <a:spcPct val="50000"/>
              </a:spcBef>
            </a:pPr>
            <a:endParaRPr lang="en-GB" sz="1400">
              <a:latin typeface="Arial" charset="0"/>
            </a:endParaRPr>
          </a:p>
        </p:txBody>
      </p:sp>
      <p:sp>
        <p:nvSpPr>
          <p:cNvPr id="54276" name="Text Box 4"/>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Although arrows can be easily removed for this diagram, adding extra arrows is more difficult.</a:t>
            </a:r>
          </a:p>
          <a:p>
            <a:pPr algn="l">
              <a:spcBef>
                <a:spcPct val="50000"/>
              </a:spcBef>
            </a:pPr>
            <a:endParaRPr lang="en-GB" sz="1200" b="1">
              <a:solidFill>
                <a:schemeClr val="tx2"/>
              </a:solidFill>
              <a:latin typeface="Arial" charset="0"/>
            </a:endParaRPr>
          </a:p>
        </p:txBody>
      </p:sp>
      <p:sp>
        <p:nvSpPr>
          <p:cNvPr id="54277"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94209" name="Picture 1"/>
          <p:cNvPicPr>
            <a:picLocks noChangeAspect="1" noChangeArrowheads="1"/>
          </p:cNvPicPr>
          <p:nvPr/>
        </p:nvPicPr>
        <p:blipFill>
          <a:blip r:embed="rId2" cstate="print"/>
          <a:srcRect/>
          <a:stretch>
            <a:fillRect/>
          </a:stretch>
        </p:blipFill>
        <p:spPr bwMode="auto">
          <a:xfrm>
            <a:off x="533400" y="990600"/>
            <a:ext cx="4923047" cy="3429000"/>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Share Price </a:t>
            </a:r>
          </a:p>
        </p:txBody>
      </p:sp>
      <p:sp>
        <p:nvSpPr>
          <p:cNvPr id="55299" name="Text Box 3"/>
          <p:cNvSpPr txBox="1">
            <a:spLocks noChangeArrowheads="1"/>
          </p:cNvSpPr>
          <p:nvPr/>
        </p:nvSpPr>
        <p:spPr bwMode="auto">
          <a:xfrm>
            <a:off x="5562600" y="947738"/>
            <a:ext cx="3108325" cy="2751137"/>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share price chart is an excellent tool to show key influences on individual company stocks. </a:t>
            </a:r>
          </a:p>
          <a:p>
            <a:pPr algn="l">
              <a:spcBef>
                <a:spcPct val="50000"/>
              </a:spcBef>
            </a:pPr>
            <a:r>
              <a:rPr lang="en-GB" sz="1400">
                <a:latin typeface="Arial" charset="0"/>
              </a:rPr>
              <a:t>When compiling a share price chart, it is useful to compare individual company stocks against an industry wide index such as the FTSE 100 or FTSE All-Share. </a:t>
            </a:r>
          </a:p>
          <a:p>
            <a:pPr algn="l">
              <a:spcBef>
                <a:spcPct val="50000"/>
              </a:spcBef>
            </a:pPr>
            <a:r>
              <a:rPr lang="en-GB" sz="1400" b="1">
                <a:latin typeface="Arial" charset="0"/>
              </a:rPr>
              <a:t>USEFUL FOR: Company Analysis, Financial Analysis</a:t>
            </a:r>
          </a:p>
          <a:p>
            <a:pPr algn="l">
              <a:spcBef>
                <a:spcPct val="50000"/>
              </a:spcBef>
            </a:pPr>
            <a:endParaRPr lang="en-GB" sz="1400" b="1">
              <a:latin typeface="Arial" charset="0"/>
            </a:endParaRPr>
          </a:p>
        </p:txBody>
      </p:sp>
      <p:sp>
        <p:nvSpPr>
          <p:cNvPr id="55300" name="Text Box 4"/>
          <p:cNvSpPr txBox="1">
            <a:spLocks noChangeArrowheads="1"/>
          </p:cNvSpPr>
          <p:nvPr/>
        </p:nvSpPr>
        <p:spPr bwMode="auto">
          <a:xfrm>
            <a:off x="471488" y="4754563"/>
            <a:ext cx="4938712" cy="1371600"/>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It can be useful to cluster share price influences into different categories (eg: financial &amp; non-financial).</a:t>
            </a:r>
          </a:p>
          <a:p>
            <a:pPr>
              <a:spcBef>
                <a:spcPct val="50000"/>
              </a:spcBef>
            </a:pPr>
            <a:r>
              <a:rPr lang="en-GB" sz="1200" b="1">
                <a:solidFill>
                  <a:schemeClr val="tx2"/>
                </a:solidFill>
                <a:latin typeface="Arial" charset="0"/>
              </a:rPr>
              <a:t>The Reuters quote/shareprice facility is a useful tool.  It allows the user to select high/low points in performance and search for related news.</a:t>
            </a:r>
          </a:p>
        </p:txBody>
      </p:sp>
      <p:sp>
        <p:nvSpPr>
          <p:cNvPr id="55301"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95233" name="Picture 1"/>
          <p:cNvPicPr>
            <a:picLocks noChangeAspect="1" noChangeArrowheads="1"/>
          </p:cNvPicPr>
          <p:nvPr/>
        </p:nvPicPr>
        <p:blipFill>
          <a:blip r:embed="rId2" cstate="print"/>
          <a:srcRect/>
          <a:stretch>
            <a:fillRect/>
          </a:stretch>
        </p:blipFill>
        <p:spPr bwMode="auto">
          <a:xfrm>
            <a:off x="533401" y="990600"/>
            <a:ext cx="4974704" cy="3491105"/>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GB"/>
              <a:t>Financial Analysis </a:t>
            </a:r>
          </a:p>
        </p:txBody>
      </p:sp>
      <p:sp>
        <p:nvSpPr>
          <p:cNvPr id="80899" name="Text Box 3"/>
          <p:cNvSpPr txBox="1">
            <a:spLocks noChangeArrowheads="1"/>
          </p:cNvSpPr>
          <p:nvPr/>
        </p:nvSpPr>
        <p:spPr bwMode="auto">
          <a:xfrm>
            <a:off x="5562600" y="947738"/>
            <a:ext cx="3108325" cy="1687512"/>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detailed slide providing financial analysis. </a:t>
            </a:r>
          </a:p>
          <a:p>
            <a:pPr algn="l">
              <a:spcBef>
                <a:spcPct val="50000"/>
              </a:spcBef>
            </a:pPr>
            <a:r>
              <a:rPr lang="en-GB" sz="1400">
                <a:latin typeface="Arial" charset="0"/>
              </a:rPr>
              <a:t>A Cash Point of View slide.</a:t>
            </a:r>
          </a:p>
          <a:p>
            <a:pPr algn="l">
              <a:spcBef>
                <a:spcPct val="50000"/>
              </a:spcBef>
            </a:pPr>
            <a:r>
              <a:rPr lang="en-GB" sz="1400" b="1">
                <a:latin typeface="Arial" charset="0"/>
              </a:rPr>
              <a:t>USEFUL FOR: Company Analysis, Financial Analysis</a:t>
            </a:r>
          </a:p>
          <a:p>
            <a:pPr algn="l">
              <a:spcBef>
                <a:spcPct val="50000"/>
              </a:spcBef>
            </a:pPr>
            <a:endParaRPr lang="en-GB" sz="1400" b="1">
              <a:latin typeface="Arial" charset="0"/>
            </a:endParaRPr>
          </a:p>
        </p:txBody>
      </p:sp>
      <p:sp>
        <p:nvSpPr>
          <p:cNvPr id="80900" name="Text Box 4"/>
          <p:cNvSpPr txBox="1">
            <a:spLocks noChangeArrowheads="1"/>
          </p:cNvSpPr>
          <p:nvPr/>
        </p:nvSpPr>
        <p:spPr bwMode="auto">
          <a:xfrm>
            <a:off x="471488" y="4754563"/>
            <a:ext cx="4938712" cy="5492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Compiling financial ratios can be very time consuming.  </a:t>
            </a:r>
          </a:p>
        </p:txBody>
      </p:sp>
      <p:sp>
        <p:nvSpPr>
          <p:cNvPr id="80901"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80904" name="Picture 8"/>
          <p:cNvPicPr>
            <a:picLocks noChangeAspect="1" noChangeArrowheads="1"/>
          </p:cNvPicPr>
          <p:nvPr/>
        </p:nvPicPr>
        <p:blipFill>
          <a:blip r:embed="rId2" cstate="print"/>
          <a:srcRect/>
          <a:stretch>
            <a:fillRect/>
          </a:stretch>
        </p:blipFill>
        <p:spPr bwMode="auto">
          <a:xfrm>
            <a:off x="533401" y="990600"/>
            <a:ext cx="4892278" cy="3429000"/>
          </a:xfrm>
          <a:prstGeom prst="rect">
            <a:avLst/>
          </a:prstGeom>
          <a:noFill/>
          <a:ln w="12700" cap="flat" cmpd="sng">
            <a:noFill/>
            <a:prstDash val="solid"/>
            <a:miter lim="800000"/>
            <a:headEnd type="none" w="sm" len="sm"/>
            <a:tailEnd type="none" w="sm" len="sm"/>
          </a:ln>
        </p:spPr>
      </p:pic>
      <p:sp>
        <p:nvSpPr>
          <p:cNvPr id="8" name="Slide Number Placeholder 3"/>
          <p:cNvSpPr txBox="1">
            <a:spLocks/>
          </p:cNvSpPr>
          <p:nvPr/>
        </p:nvSpPr>
        <p:spPr>
          <a:xfrm>
            <a:off x="7812360" y="131763"/>
            <a:ext cx="1083990" cy="4984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smtClean="0">
                <a:ln>
                  <a:noFill/>
                </a:ln>
                <a:solidFill>
                  <a:schemeClr val="tx1"/>
                </a:solidFill>
                <a:effectLst/>
                <a:uLnTx/>
                <a:uFillTx/>
                <a:latin typeface="Arial" charset="0"/>
                <a:ea typeface="+mn-ea"/>
                <a:cs typeface="+mn-cs"/>
              </a:rPr>
              <a:t>důležité</a:t>
            </a:r>
            <a:endParaRPr kumimoji="0" lang="en-GB" sz="1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p:cNvGraphicFramePr>
            <a:graphicFrameLocks noChangeAspect="1"/>
          </p:cNvGraphicFramePr>
          <p:nvPr/>
        </p:nvGraphicFramePr>
        <p:xfrm>
          <a:off x="1043608" y="908720"/>
          <a:ext cx="6507163" cy="5465763"/>
        </p:xfrm>
        <a:graphic>
          <a:graphicData uri="http://schemas.openxmlformats.org/presentationml/2006/ole">
            <p:oleObj spid="_x0000_s2050" name="Worksheet" r:id="rId3" imgW="7277100" imgH="6115050" progId="Excel.Sheet.8">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GB"/>
              <a:t>Financial Analysis II </a:t>
            </a:r>
          </a:p>
        </p:txBody>
      </p:sp>
      <p:sp>
        <p:nvSpPr>
          <p:cNvPr id="79877"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79880" name="Text Box 8"/>
          <p:cNvSpPr txBox="1">
            <a:spLocks noChangeArrowheads="1"/>
          </p:cNvSpPr>
          <p:nvPr/>
        </p:nvSpPr>
        <p:spPr bwMode="auto">
          <a:xfrm>
            <a:off x="5562600" y="947738"/>
            <a:ext cx="3108325" cy="1155700"/>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second Cash Point of View slide. </a:t>
            </a:r>
          </a:p>
          <a:p>
            <a:pPr algn="l">
              <a:spcBef>
                <a:spcPct val="50000"/>
              </a:spcBef>
            </a:pPr>
            <a:r>
              <a:rPr lang="en-GB" sz="1400" b="1">
                <a:latin typeface="Arial" charset="0"/>
              </a:rPr>
              <a:t>USEFUL FOR: Company Analysis, Financial Analysis</a:t>
            </a:r>
          </a:p>
          <a:p>
            <a:pPr algn="l">
              <a:spcBef>
                <a:spcPct val="50000"/>
              </a:spcBef>
            </a:pPr>
            <a:endParaRPr lang="en-GB" sz="1400" b="1">
              <a:latin typeface="Arial" charset="0"/>
            </a:endParaRPr>
          </a:p>
        </p:txBody>
      </p:sp>
      <p:sp>
        <p:nvSpPr>
          <p:cNvPr id="79881" name="Text Box 9"/>
          <p:cNvSpPr txBox="1">
            <a:spLocks noChangeArrowheads="1"/>
          </p:cNvSpPr>
          <p:nvPr/>
        </p:nvSpPr>
        <p:spPr bwMode="auto">
          <a:xfrm>
            <a:off x="471488" y="4754563"/>
            <a:ext cx="4938712" cy="5492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Compiling financial ratios can be very time consuming.  </a:t>
            </a:r>
          </a:p>
        </p:txBody>
      </p:sp>
      <p:pic>
        <p:nvPicPr>
          <p:cNvPr id="79882" name="Picture 10"/>
          <p:cNvPicPr>
            <a:picLocks noChangeAspect="1" noChangeArrowheads="1"/>
          </p:cNvPicPr>
          <p:nvPr/>
        </p:nvPicPr>
        <p:blipFill>
          <a:blip r:embed="rId2" cstate="print"/>
          <a:srcRect/>
          <a:stretch>
            <a:fillRect/>
          </a:stretch>
        </p:blipFill>
        <p:spPr bwMode="auto">
          <a:xfrm>
            <a:off x="533400" y="990600"/>
            <a:ext cx="4909650" cy="3429000"/>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p:txBody>
          <a:bodyPr/>
          <a:lstStyle/>
          <a:p>
            <a:r>
              <a:rPr lang="en-GB"/>
              <a:t>Current State/Future State</a:t>
            </a:r>
          </a:p>
        </p:txBody>
      </p:sp>
      <p:sp>
        <p:nvSpPr>
          <p:cNvPr id="56323" name="Text Box 1027"/>
          <p:cNvSpPr txBox="1">
            <a:spLocks noChangeArrowheads="1"/>
          </p:cNvSpPr>
          <p:nvPr/>
        </p:nvSpPr>
        <p:spPr bwMode="auto">
          <a:xfrm>
            <a:off x="5562600" y="947738"/>
            <a:ext cx="3108325" cy="4878387"/>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fashionable single frame model useful for evaluating company strategy and market characteristics. </a:t>
            </a:r>
          </a:p>
          <a:p>
            <a:pPr algn="l">
              <a:spcBef>
                <a:spcPct val="50000"/>
              </a:spcBef>
            </a:pPr>
            <a:r>
              <a:rPr lang="en-GB" sz="1400">
                <a:latin typeface="Arial" charset="0"/>
              </a:rPr>
              <a:t>When compiling a current state/future state model it is useful to consider:</a:t>
            </a:r>
          </a:p>
          <a:p>
            <a:pPr algn="l">
              <a:spcBef>
                <a:spcPct val="50000"/>
              </a:spcBef>
            </a:pPr>
            <a:r>
              <a:rPr lang="en-GB" sz="1400" b="1">
                <a:latin typeface="Arial" charset="0"/>
              </a:rPr>
              <a:t>Current State:</a:t>
            </a:r>
            <a:r>
              <a:rPr lang="en-GB" sz="1400">
                <a:latin typeface="Arial" charset="0"/>
              </a:rPr>
              <a:t> Current market characteristics, company strategy &amp; market position.</a:t>
            </a:r>
          </a:p>
          <a:p>
            <a:pPr algn="l">
              <a:spcBef>
                <a:spcPct val="50000"/>
              </a:spcBef>
            </a:pPr>
            <a:r>
              <a:rPr lang="en-GB" sz="1400" b="1">
                <a:latin typeface="Arial" charset="0"/>
              </a:rPr>
              <a:t>Initiatives:</a:t>
            </a:r>
            <a:r>
              <a:rPr lang="en-GB" sz="1400">
                <a:latin typeface="Arial" charset="0"/>
              </a:rPr>
              <a:t> Specific company actions, areas of expansion.</a:t>
            </a:r>
          </a:p>
          <a:p>
            <a:pPr algn="l">
              <a:spcBef>
                <a:spcPct val="50000"/>
              </a:spcBef>
            </a:pPr>
            <a:r>
              <a:rPr lang="en-GB" sz="1400" b="1">
                <a:latin typeface="Arial" charset="0"/>
              </a:rPr>
              <a:t>Issues:</a:t>
            </a:r>
            <a:r>
              <a:rPr lang="en-GB" sz="1400">
                <a:latin typeface="Arial" charset="0"/>
              </a:rPr>
              <a:t> Market risks, potential company weaknesses.</a:t>
            </a:r>
          </a:p>
          <a:p>
            <a:pPr algn="l">
              <a:spcBef>
                <a:spcPct val="50000"/>
              </a:spcBef>
            </a:pPr>
            <a:r>
              <a:rPr lang="en-GB" sz="1400" b="1">
                <a:latin typeface="Arial" charset="0"/>
              </a:rPr>
              <a:t>Future State:</a:t>
            </a:r>
            <a:r>
              <a:rPr lang="en-GB" sz="1400">
                <a:latin typeface="Arial" charset="0"/>
              </a:rPr>
              <a:t> Future market characteristics, strategy, market position.</a:t>
            </a:r>
          </a:p>
          <a:p>
            <a:pPr algn="l">
              <a:spcBef>
                <a:spcPct val="50000"/>
              </a:spcBef>
            </a:pPr>
            <a:r>
              <a:rPr lang="en-GB" sz="1400" b="1">
                <a:latin typeface="Arial" charset="0"/>
              </a:rPr>
              <a:t>USEFUL FOR: Company Analysis, Micro Environment.</a:t>
            </a:r>
          </a:p>
          <a:p>
            <a:pPr algn="l">
              <a:spcBef>
                <a:spcPct val="50000"/>
              </a:spcBef>
            </a:pPr>
            <a:endParaRPr lang="en-GB" sz="1400">
              <a:latin typeface="Arial" charset="0"/>
            </a:endParaRPr>
          </a:p>
        </p:txBody>
      </p:sp>
      <p:sp>
        <p:nvSpPr>
          <p:cNvPr id="56324" name="Text Box 1028"/>
          <p:cNvSpPr txBox="1">
            <a:spLocks noChangeArrowheads="1"/>
          </p:cNvSpPr>
          <p:nvPr/>
        </p:nvSpPr>
        <p:spPr bwMode="auto">
          <a:xfrm>
            <a:off x="471488" y="4754563"/>
            <a:ext cx="4938712" cy="914400"/>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Data points should be concise and impactful. List only the most relevant issues. Extra information can be presented in standalone boxes. </a:t>
            </a:r>
          </a:p>
        </p:txBody>
      </p:sp>
      <p:sp>
        <p:nvSpPr>
          <p:cNvPr id="56325" name="Rectangle 1029"/>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96257" name="Picture 1025"/>
          <p:cNvPicPr>
            <a:picLocks noChangeAspect="1" noChangeArrowheads="1"/>
          </p:cNvPicPr>
          <p:nvPr/>
        </p:nvPicPr>
        <p:blipFill>
          <a:blip r:embed="rId2" cstate="print"/>
          <a:srcRect/>
          <a:stretch>
            <a:fillRect/>
          </a:stretch>
        </p:blipFill>
        <p:spPr bwMode="auto">
          <a:xfrm>
            <a:off x="533401" y="990600"/>
            <a:ext cx="4974704" cy="3457716"/>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a:t>FIST Analysis</a:t>
            </a:r>
          </a:p>
        </p:txBody>
      </p:sp>
      <p:sp>
        <p:nvSpPr>
          <p:cNvPr id="57347" name="Text Box 3"/>
          <p:cNvSpPr txBox="1">
            <a:spLocks noChangeArrowheads="1"/>
          </p:cNvSpPr>
          <p:nvPr/>
        </p:nvSpPr>
        <p:spPr bwMode="auto">
          <a:xfrm>
            <a:off x="5562600" y="947738"/>
            <a:ext cx="3108325" cy="4559300"/>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dirty="0">
                <a:latin typeface="Arial" charset="0"/>
              </a:rPr>
              <a:t>A very popular US model used for company analysis. </a:t>
            </a:r>
          </a:p>
          <a:p>
            <a:pPr algn="l">
              <a:spcBef>
                <a:spcPct val="50000"/>
              </a:spcBef>
            </a:pPr>
            <a:r>
              <a:rPr lang="en-GB" sz="1400" dirty="0">
                <a:latin typeface="Arial" charset="0"/>
              </a:rPr>
              <a:t>When compiling a FIST model it is useful to consider:</a:t>
            </a:r>
          </a:p>
          <a:p>
            <a:pPr algn="l">
              <a:spcBef>
                <a:spcPct val="50000"/>
              </a:spcBef>
            </a:pPr>
            <a:r>
              <a:rPr lang="en-GB" sz="1400" b="1" dirty="0">
                <a:latin typeface="Arial" charset="0"/>
              </a:rPr>
              <a:t>Factors: </a:t>
            </a:r>
            <a:r>
              <a:rPr lang="en-GB" sz="1400" dirty="0">
                <a:latin typeface="Arial" charset="0"/>
              </a:rPr>
              <a:t>Industry-focused information that provides a general overview, without specific company reference.</a:t>
            </a:r>
          </a:p>
          <a:p>
            <a:pPr algn="l">
              <a:spcBef>
                <a:spcPct val="50000"/>
              </a:spcBef>
            </a:pPr>
            <a:r>
              <a:rPr lang="en-GB" sz="1400" b="1" dirty="0">
                <a:latin typeface="Arial" charset="0"/>
              </a:rPr>
              <a:t>Implications:</a:t>
            </a:r>
            <a:r>
              <a:rPr lang="en-GB" sz="1400" dirty="0">
                <a:latin typeface="Arial" charset="0"/>
              </a:rPr>
              <a:t> Information that outlines implications of the factors.</a:t>
            </a:r>
          </a:p>
          <a:p>
            <a:pPr algn="l">
              <a:spcBef>
                <a:spcPct val="50000"/>
              </a:spcBef>
            </a:pPr>
            <a:r>
              <a:rPr lang="en-GB" sz="1400" b="1" dirty="0">
                <a:latin typeface="Arial" charset="0"/>
              </a:rPr>
              <a:t>Strategies:</a:t>
            </a:r>
            <a:r>
              <a:rPr lang="en-GB" sz="1400" dirty="0">
                <a:latin typeface="Arial" charset="0"/>
              </a:rPr>
              <a:t> Specific high-level company strategies that are currently being implemented. </a:t>
            </a:r>
          </a:p>
          <a:p>
            <a:pPr algn="l">
              <a:spcBef>
                <a:spcPct val="50000"/>
              </a:spcBef>
            </a:pPr>
            <a:r>
              <a:rPr lang="en-GB" sz="1400" b="1" dirty="0">
                <a:latin typeface="Arial" charset="0"/>
              </a:rPr>
              <a:t>Tactics:</a:t>
            </a:r>
            <a:r>
              <a:rPr lang="en-GB" sz="1400" dirty="0">
                <a:latin typeface="Arial" charset="0"/>
              </a:rPr>
              <a:t> Specific steps that the company has taken in order to carry out its strategies.</a:t>
            </a:r>
          </a:p>
          <a:p>
            <a:pPr algn="l">
              <a:spcBef>
                <a:spcPct val="50000"/>
              </a:spcBef>
            </a:pPr>
            <a:r>
              <a:rPr lang="en-GB" sz="1400" b="1" dirty="0">
                <a:latin typeface="Arial" charset="0"/>
              </a:rPr>
              <a:t>USEFUL FOR: Company Analysis, Micro Environment.</a:t>
            </a:r>
          </a:p>
        </p:txBody>
      </p:sp>
      <p:sp>
        <p:nvSpPr>
          <p:cNvPr id="57348" name="Text Box 4"/>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Data points do not have to have a one-a-one relationship as you go from heading to heading.</a:t>
            </a:r>
          </a:p>
          <a:p>
            <a:pPr algn="l">
              <a:spcBef>
                <a:spcPct val="50000"/>
              </a:spcBef>
            </a:pPr>
            <a:endParaRPr lang="en-GB" sz="1200" b="1">
              <a:solidFill>
                <a:schemeClr val="tx2"/>
              </a:solidFill>
              <a:latin typeface="Arial" charset="0"/>
            </a:endParaRPr>
          </a:p>
        </p:txBody>
      </p:sp>
      <p:sp>
        <p:nvSpPr>
          <p:cNvPr id="57349"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97281" name="Picture 1"/>
          <p:cNvPicPr>
            <a:picLocks noChangeAspect="1" noChangeArrowheads="1"/>
          </p:cNvPicPr>
          <p:nvPr/>
        </p:nvPicPr>
        <p:blipFill>
          <a:blip r:embed="rId2" cstate="print"/>
          <a:srcRect/>
          <a:stretch>
            <a:fillRect/>
          </a:stretch>
        </p:blipFill>
        <p:spPr bwMode="auto">
          <a:xfrm>
            <a:off x="533400" y="990600"/>
            <a:ext cx="4614664" cy="3486314"/>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a:t>Value/Implementation Chart</a:t>
            </a:r>
          </a:p>
        </p:txBody>
      </p:sp>
      <p:sp>
        <p:nvSpPr>
          <p:cNvPr id="58371" name="Text Box 3"/>
          <p:cNvSpPr txBox="1">
            <a:spLocks noChangeArrowheads="1"/>
          </p:cNvSpPr>
          <p:nvPr/>
        </p:nvSpPr>
        <p:spPr bwMode="auto">
          <a:xfrm>
            <a:off x="5562600" y="947738"/>
            <a:ext cx="3108325" cy="4772025"/>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useful matrix to analysis a company’s stated strategic actions, against their impact on shareholder value.</a:t>
            </a:r>
          </a:p>
          <a:p>
            <a:pPr algn="l">
              <a:spcBef>
                <a:spcPct val="50000"/>
              </a:spcBef>
            </a:pPr>
            <a:r>
              <a:rPr lang="en-GB" sz="1400">
                <a:latin typeface="Arial" charset="0"/>
              </a:rPr>
              <a:t>When compiling this matrix implementation of strategy is plotted along the horizontal axis, while impact on shareholder value is plotted along the vertical axis. Positive and negative events can be summarised in boxes at the side. </a:t>
            </a:r>
          </a:p>
          <a:p>
            <a:pPr algn="l">
              <a:spcBef>
                <a:spcPct val="50000"/>
              </a:spcBef>
            </a:pPr>
            <a:r>
              <a:rPr lang="en-GB" sz="1400">
                <a:latin typeface="Arial" charset="0"/>
              </a:rPr>
              <a:t>Positioning is all about 'perception'. As perception differs from person to person, so do the results of this chart. However, there will be similarities and this chart can be very powerful.</a:t>
            </a:r>
          </a:p>
          <a:p>
            <a:pPr algn="l">
              <a:spcBef>
                <a:spcPct val="50000"/>
              </a:spcBef>
            </a:pPr>
            <a:r>
              <a:rPr lang="en-GB" sz="1400">
                <a:latin typeface="Arial" charset="0"/>
              </a:rPr>
              <a:t>A risk insight model.</a:t>
            </a:r>
          </a:p>
          <a:p>
            <a:pPr algn="l">
              <a:spcBef>
                <a:spcPct val="50000"/>
              </a:spcBef>
            </a:pPr>
            <a:r>
              <a:rPr lang="en-GB" sz="1400" b="1">
                <a:latin typeface="Arial" charset="0"/>
              </a:rPr>
              <a:t>USEFUL FOR: Company Analysis, Micro Environment.</a:t>
            </a:r>
            <a:endParaRPr lang="en-GB" sz="1400">
              <a:latin typeface="Arial" charset="0"/>
            </a:endParaRPr>
          </a:p>
        </p:txBody>
      </p:sp>
      <p:sp>
        <p:nvSpPr>
          <p:cNvPr id="58372" name="Text Box 4"/>
          <p:cNvSpPr txBox="1">
            <a:spLocks noChangeArrowheads="1"/>
          </p:cNvSpPr>
          <p:nvPr/>
        </p:nvSpPr>
        <p:spPr bwMode="auto">
          <a:xfrm>
            <a:off x="471488" y="4754563"/>
            <a:ext cx="4938712" cy="1006475"/>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The position of events in the matrix are derived from news sources and the general perception of a company.</a:t>
            </a:r>
          </a:p>
          <a:p>
            <a:pPr algn="l">
              <a:spcBef>
                <a:spcPct val="50000"/>
              </a:spcBef>
            </a:pPr>
            <a:endParaRPr lang="en-GB" sz="1200" b="1">
              <a:solidFill>
                <a:schemeClr val="tx2"/>
              </a:solidFill>
              <a:latin typeface="Arial" charset="0"/>
            </a:endParaRPr>
          </a:p>
        </p:txBody>
      </p:sp>
      <p:sp>
        <p:nvSpPr>
          <p:cNvPr id="58373"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98305" name="Picture 1"/>
          <p:cNvPicPr>
            <a:picLocks noChangeAspect="1" noChangeArrowheads="1"/>
          </p:cNvPicPr>
          <p:nvPr/>
        </p:nvPicPr>
        <p:blipFill>
          <a:blip r:embed="rId2" cstate="print"/>
          <a:srcRect/>
          <a:stretch>
            <a:fillRect/>
          </a:stretch>
        </p:blipFill>
        <p:spPr bwMode="auto">
          <a:xfrm>
            <a:off x="533401" y="990601"/>
            <a:ext cx="4974704" cy="3479508"/>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a:t>Shareholder Value Divers</a:t>
            </a:r>
          </a:p>
        </p:txBody>
      </p:sp>
      <p:sp>
        <p:nvSpPr>
          <p:cNvPr id="59395" name="Text Box 3"/>
          <p:cNvSpPr txBox="1">
            <a:spLocks noChangeArrowheads="1"/>
          </p:cNvSpPr>
          <p:nvPr/>
        </p:nvSpPr>
        <p:spPr bwMode="auto">
          <a:xfrm>
            <a:off x="5562600" y="947738"/>
            <a:ext cx="3108325" cy="2751137"/>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fixed graphical tool outlining key corporate drivers of value and associated risks. </a:t>
            </a:r>
          </a:p>
          <a:p>
            <a:pPr algn="l">
              <a:spcBef>
                <a:spcPct val="50000"/>
              </a:spcBef>
            </a:pPr>
            <a:r>
              <a:rPr lang="en-GB" sz="1400">
                <a:latin typeface="Arial" charset="0"/>
              </a:rPr>
              <a:t>When compiling this chart, level 1 and level 2 drivers are fixed.</a:t>
            </a:r>
          </a:p>
          <a:p>
            <a:pPr algn="l">
              <a:spcBef>
                <a:spcPct val="50000"/>
              </a:spcBef>
            </a:pPr>
            <a:r>
              <a:rPr lang="en-GB" sz="1400">
                <a:latin typeface="Arial" charset="0"/>
              </a:rPr>
              <a:t>A risk insight model.</a:t>
            </a:r>
          </a:p>
          <a:p>
            <a:pPr algn="l">
              <a:spcBef>
                <a:spcPct val="50000"/>
              </a:spcBef>
            </a:pPr>
            <a:r>
              <a:rPr lang="en-GB" sz="1400" b="1">
                <a:latin typeface="Arial" charset="0"/>
              </a:rPr>
              <a:t>USEFUL FOR: Company Analysis, Micro Environment.</a:t>
            </a:r>
          </a:p>
          <a:p>
            <a:pPr algn="l">
              <a:spcBef>
                <a:spcPct val="50000"/>
              </a:spcBef>
            </a:pPr>
            <a:endParaRPr lang="en-GB" sz="1400">
              <a:latin typeface="Arial" charset="0"/>
            </a:endParaRPr>
          </a:p>
          <a:p>
            <a:pPr algn="l">
              <a:spcBef>
                <a:spcPct val="50000"/>
              </a:spcBef>
            </a:pPr>
            <a:endParaRPr lang="en-GB" sz="1400" b="1">
              <a:latin typeface="Arial" charset="0"/>
            </a:endParaRPr>
          </a:p>
        </p:txBody>
      </p:sp>
      <p:sp>
        <p:nvSpPr>
          <p:cNvPr id="59396" name="Text Box 4"/>
          <p:cNvSpPr txBox="1">
            <a:spLocks noChangeArrowheads="1"/>
          </p:cNvSpPr>
          <p:nvPr/>
        </p:nvSpPr>
        <p:spPr bwMode="auto">
          <a:xfrm>
            <a:off x="471488" y="4754563"/>
            <a:ext cx="4938712" cy="1281112"/>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Risks can be prioritised via colour coding (eg: red=high risk, amber=medium risk, green=low risk).</a:t>
            </a:r>
          </a:p>
          <a:p>
            <a:pPr algn="l">
              <a:spcBef>
                <a:spcPct val="50000"/>
              </a:spcBef>
            </a:pPr>
            <a:endParaRPr lang="en-GB" sz="1200" b="1">
              <a:solidFill>
                <a:schemeClr val="tx2"/>
              </a:solidFill>
              <a:latin typeface="Arial" charset="0"/>
            </a:endParaRPr>
          </a:p>
          <a:p>
            <a:pPr algn="l">
              <a:spcBef>
                <a:spcPct val="50000"/>
              </a:spcBef>
            </a:pPr>
            <a:endParaRPr lang="en-GB" sz="1200" b="1">
              <a:solidFill>
                <a:schemeClr val="tx2"/>
              </a:solidFill>
              <a:latin typeface="Arial" charset="0"/>
            </a:endParaRPr>
          </a:p>
        </p:txBody>
      </p:sp>
      <p:sp>
        <p:nvSpPr>
          <p:cNvPr id="59397"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99329" name="Picture 1"/>
          <p:cNvPicPr>
            <a:picLocks noChangeAspect="1" noChangeArrowheads="1"/>
          </p:cNvPicPr>
          <p:nvPr/>
        </p:nvPicPr>
        <p:blipFill>
          <a:blip r:embed="rId2" cstate="print"/>
          <a:srcRect/>
          <a:stretch>
            <a:fillRect/>
          </a:stretch>
        </p:blipFill>
        <p:spPr bwMode="auto">
          <a:xfrm>
            <a:off x="533401" y="990600"/>
            <a:ext cx="4974704" cy="3472244"/>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a:t>Risk Universe</a:t>
            </a:r>
          </a:p>
        </p:txBody>
      </p:sp>
      <p:sp>
        <p:nvSpPr>
          <p:cNvPr id="60419" name="Text Box 3"/>
          <p:cNvSpPr txBox="1">
            <a:spLocks noChangeArrowheads="1"/>
          </p:cNvSpPr>
          <p:nvPr/>
        </p:nvSpPr>
        <p:spPr bwMode="auto">
          <a:xfrm>
            <a:off x="5562600" y="947738"/>
            <a:ext cx="3108325" cy="2644775"/>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Another fixed model analysing corporate risk. </a:t>
            </a:r>
          </a:p>
          <a:p>
            <a:pPr algn="l">
              <a:spcBef>
                <a:spcPct val="50000"/>
              </a:spcBef>
            </a:pPr>
            <a:r>
              <a:rPr lang="en-GB" sz="1400">
                <a:latin typeface="Arial" charset="0"/>
              </a:rPr>
              <a:t>The balls in this model remain fixed, while key risks are added. These can be colour coded (added value &amp; destroyed value).</a:t>
            </a:r>
          </a:p>
          <a:p>
            <a:pPr algn="l">
              <a:spcBef>
                <a:spcPct val="50000"/>
              </a:spcBef>
            </a:pPr>
            <a:r>
              <a:rPr lang="en-GB" sz="1400">
                <a:latin typeface="Arial" charset="0"/>
              </a:rPr>
              <a:t>A risk insight model.</a:t>
            </a:r>
          </a:p>
          <a:p>
            <a:pPr algn="l">
              <a:spcBef>
                <a:spcPct val="50000"/>
              </a:spcBef>
            </a:pPr>
            <a:r>
              <a:rPr lang="en-GB" sz="1400" b="1">
                <a:latin typeface="Arial" charset="0"/>
              </a:rPr>
              <a:t>USEFUL FOR: Company Analysis, Micro Environment.</a:t>
            </a:r>
          </a:p>
          <a:p>
            <a:pPr algn="l">
              <a:spcBef>
                <a:spcPct val="50000"/>
              </a:spcBef>
            </a:pPr>
            <a:endParaRPr lang="en-GB" sz="1400">
              <a:latin typeface="Arial" charset="0"/>
            </a:endParaRPr>
          </a:p>
        </p:txBody>
      </p:sp>
      <p:sp>
        <p:nvSpPr>
          <p:cNvPr id="60420" name="Text Box 4"/>
          <p:cNvSpPr txBox="1">
            <a:spLocks noChangeArrowheads="1"/>
          </p:cNvSpPr>
          <p:nvPr/>
        </p:nvSpPr>
        <p:spPr bwMode="auto">
          <a:xfrm>
            <a:off x="471488" y="4754563"/>
            <a:ext cx="4938712" cy="823912"/>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Risks do not have to be found for every ball.</a:t>
            </a:r>
          </a:p>
          <a:p>
            <a:pPr algn="l">
              <a:spcBef>
                <a:spcPct val="50000"/>
              </a:spcBef>
            </a:pPr>
            <a:endParaRPr lang="en-GB" sz="1200" b="1">
              <a:solidFill>
                <a:schemeClr val="tx2"/>
              </a:solidFill>
              <a:latin typeface="Arial" charset="0"/>
            </a:endParaRPr>
          </a:p>
        </p:txBody>
      </p:sp>
      <p:sp>
        <p:nvSpPr>
          <p:cNvPr id="60421"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60423" name="Picture 7"/>
          <p:cNvPicPr>
            <a:picLocks noChangeAspect="1" noChangeArrowheads="1"/>
          </p:cNvPicPr>
          <p:nvPr/>
        </p:nvPicPr>
        <p:blipFill>
          <a:blip r:embed="rId2" cstate="print"/>
          <a:srcRect/>
          <a:stretch>
            <a:fillRect/>
          </a:stretch>
        </p:blipFill>
        <p:spPr bwMode="auto">
          <a:xfrm>
            <a:off x="533401" y="990600"/>
            <a:ext cx="4974704" cy="3472244"/>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sz="3600"/>
              <a:t>What’s been said &amp; delivered table</a:t>
            </a:r>
          </a:p>
        </p:txBody>
      </p:sp>
      <p:sp>
        <p:nvSpPr>
          <p:cNvPr id="61443" name="Text Box 3"/>
          <p:cNvSpPr txBox="1">
            <a:spLocks noChangeArrowheads="1"/>
          </p:cNvSpPr>
          <p:nvPr/>
        </p:nvSpPr>
        <p:spPr bwMode="auto">
          <a:xfrm>
            <a:off x="5562600" y="947738"/>
            <a:ext cx="3108325" cy="2432050"/>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This table exams corporate actions against actual delivery of these initiatives. </a:t>
            </a:r>
          </a:p>
          <a:p>
            <a:pPr algn="l">
              <a:spcBef>
                <a:spcPct val="50000"/>
              </a:spcBef>
            </a:pPr>
            <a:r>
              <a:rPr lang="en-GB" sz="1400">
                <a:latin typeface="Arial" charset="0"/>
              </a:rPr>
              <a:t>A consensus verdict based upon broker opinion can also be added. </a:t>
            </a:r>
          </a:p>
          <a:p>
            <a:pPr algn="l">
              <a:spcBef>
                <a:spcPct val="50000"/>
              </a:spcBef>
            </a:pPr>
            <a:r>
              <a:rPr lang="en-GB" sz="1400">
                <a:latin typeface="Arial" charset="0"/>
              </a:rPr>
              <a:t>A risk insight model.</a:t>
            </a:r>
          </a:p>
          <a:p>
            <a:pPr algn="l">
              <a:spcBef>
                <a:spcPct val="50000"/>
              </a:spcBef>
            </a:pPr>
            <a:r>
              <a:rPr lang="en-GB" sz="1400" b="1">
                <a:latin typeface="Arial" charset="0"/>
              </a:rPr>
              <a:t>USEFUL FOR: Company Analysis, Micro Environment.</a:t>
            </a:r>
          </a:p>
          <a:p>
            <a:pPr algn="l">
              <a:spcBef>
                <a:spcPct val="50000"/>
              </a:spcBef>
            </a:pPr>
            <a:endParaRPr lang="en-GB" sz="1400">
              <a:latin typeface="Arial" charset="0"/>
            </a:endParaRPr>
          </a:p>
        </p:txBody>
      </p:sp>
      <p:sp>
        <p:nvSpPr>
          <p:cNvPr id="61444" name="Text Box 4"/>
          <p:cNvSpPr txBox="1">
            <a:spLocks noChangeArrowheads="1"/>
          </p:cNvSpPr>
          <p:nvPr/>
        </p:nvSpPr>
        <p:spPr bwMode="auto">
          <a:xfrm>
            <a:off x="471488" y="4754563"/>
            <a:ext cx="4938712" cy="823912"/>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Intention statements are based upon direct company quotes. </a:t>
            </a:r>
          </a:p>
          <a:p>
            <a:pPr algn="l">
              <a:spcBef>
                <a:spcPct val="50000"/>
              </a:spcBef>
            </a:pPr>
            <a:endParaRPr lang="en-GB" sz="1200" b="1">
              <a:solidFill>
                <a:schemeClr val="tx2"/>
              </a:solidFill>
              <a:latin typeface="Arial" charset="0"/>
            </a:endParaRPr>
          </a:p>
        </p:txBody>
      </p:sp>
      <p:sp>
        <p:nvSpPr>
          <p:cNvPr id="61445"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100353" name="Picture 1"/>
          <p:cNvPicPr>
            <a:picLocks noChangeAspect="1" noChangeArrowheads="1"/>
          </p:cNvPicPr>
          <p:nvPr/>
        </p:nvPicPr>
        <p:blipFill>
          <a:blip r:embed="rId2" cstate="print"/>
          <a:srcRect/>
          <a:stretch>
            <a:fillRect/>
          </a:stretch>
        </p:blipFill>
        <p:spPr bwMode="auto">
          <a:xfrm>
            <a:off x="533401" y="990600"/>
            <a:ext cx="4974704" cy="3475922"/>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z="3600"/>
              <a:t>Single Frame</a:t>
            </a:r>
          </a:p>
        </p:txBody>
      </p:sp>
      <p:sp>
        <p:nvSpPr>
          <p:cNvPr id="62467" name="Text Box 3"/>
          <p:cNvSpPr txBox="1">
            <a:spLocks noChangeArrowheads="1"/>
          </p:cNvSpPr>
          <p:nvPr/>
        </p:nvSpPr>
        <p:spPr bwMode="auto">
          <a:xfrm>
            <a:off x="5562600" y="947738"/>
            <a:ext cx="3108325" cy="2006600"/>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Single frame models are a very good methods of analysing complete industries. </a:t>
            </a:r>
          </a:p>
          <a:p>
            <a:pPr algn="l">
              <a:spcBef>
                <a:spcPct val="50000"/>
              </a:spcBef>
            </a:pPr>
            <a:r>
              <a:rPr lang="en-GB" sz="1400">
                <a:latin typeface="Arial" charset="0"/>
              </a:rPr>
              <a:t>Various templates can be used depending on the level of detail. </a:t>
            </a:r>
          </a:p>
          <a:p>
            <a:pPr algn="l">
              <a:spcBef>
                <a:spcPct val="50000"/>
              </a:spcBef>
            </a:pPr>
            <a:r>
              <a:rPr lang="en-GB" sz="1400" b="1">
                <a:latin typeface="Arial" charset="0"/>
              </a:rPr>
              <a:t>USEFUL FOR: Company Analysis Macro &amp; Micro Environment, Snapshot.</a:t>
            </a:r>
          </a:p>
        </p:txBody>
      </p:sp>
      <p:sp>
        <p:nvSpPr>
          <p:cNvPr id="62468" name="Text Box 4"/>
          <p:cNvSpPr txBox="1">
            <a:spLocks noChangeArrowheads="1"/>
          </p:cNvSpPr>
          <p:nvPr/>
        </p:nvSpPr>
        <p:spPr bwMode="auto">
          <a:xfrm>
            <a:off x="471488" y="4754563"/>
            <a:ext cx="4938712" cy="1098550"/>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These models can be very time consuming to compile.</a:t>
            </a:r>
          </a:p>
          <a:p>
            <a:pPr algn="l">
              <a:spcBef>
                <a:spcPct val="50000"/>
              </a:spcBef>
            </a:pPr>
            <a:endParaRPr lang="en-GB" sz="1200" b="1">
              <a:solidFill>
                <a:schemeClr val="tx2"/>
              </a:solidFill>
              <a:latin typeface="Arial" charset="0"/>
            </a:endParaRPr>
          </a:p>
          <a:p>
            <a:pPr algn="l">
              <a:spcBef>
                <a:spcPct val="50000"/>
              </a:spcBef>
            </a:pPr>
            <a:endParaRPr lang="en-GB" sz="1200" b="1">
              <a:solidFill>
                <a:schemeClr val="tx2"/>
              </a:solidFill>
              <a:latin typeface="Arial" charset="0"/>
            </a:endParaRPr>
          </a:p>
        </p:txBody>
      </p:sp>
      <p:sp>
        <p:nvSpPr>
          <p:cNvPr id="62469"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pic>
        <p:nvPicPr>
          <p:cNvPr id="101377" name="Picture 1"/>
          <p:cNvPicPr>
            <a:picLocks noChangeAspect="1" noChangeArrowheads="1"/>
          </p:cNvPicPr>
          <p:nvPr/>
        </p:nvPicPr>
        <p:blipFill>
          <a:blip r:embed="rId2" cstate="print"/>
          <a:srcRect/>
          <a:stretch>
            <a:fillRect/>
          </a:stretch>
        </p:blipFill>
        <p:spPr bwMode="auto">
          <a:xfrm>
            <a:off x="533401" y="990600"/>
            <a:ext cx="4974704" cy="3473747"/>
          </a:xfrm>
          <a:prstGeom prst="rect">
            <a:avLst/>
          </a:prstGeom>
          <a:noFill/>
          <a:ln w="12700" cap="flat" cmpd="sng">
            <a:noFill/>
            <a:prstDash val="solid"/>
            <a:miter lim="800000"/>
            <a:headEnd type="none" w="sm" len="sm"/>
            <a:tailEnd type="none" w="sm" len="sm"/>
          </a:ln>
        </p:spPr>
      </p:pic>
      <p:sp>
        <p:nvSpPr>
          <p:cNvPr id="8" name="Slide Number Placeholder 3"/>
          <p:cNvSpPr txBox="1">
            <a:spLocks/>
          </p:cNvSpPr>
          <p:nvPr/>
        </p:nvSpPr>
        <p:spPr>
          <a:xfrm>
            <a:off x="7812360" y="131763"/>
            <a:ext cx="1083990" cy="4984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smtClean="0">
                <a:ln>
                  <a:noFill/>
                </a:ln>
                <a:solidFill>
                  <a:schemeClr val="tx1"/>
                </a:solidFill>
                <a:effectLst/>
                <a:uLnTx/>
                <a:uFillTx/>
                <a:latin typeface="Arial" charset="0"/>
                <a:ea typeface="+mn-ea"/>
                <a:cs typeface="+mn-cs"/>
              </a:rPr>
              <a:t>důležité</a:t>
            </a:r>
            <a:endParaRPr kumimoji="0" lang="en-GB" sz="1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sz="3600"/>
              <a:t>Single Frame II</a:t>
            </a:r>
          </a:p>
        </p:txBody>
      </p:sp>
      <p:sp>
        <p:nvSpPr>
          <p:cNvPr id="63493" name="Rectangle 5"/>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63496" name="Text Box 8"/>
          <p:cNvSpPr txBox="1">
            <a:spLocks noChangeArrowheads="1"/>
          </p:cNvSpPr>
          <p:nvPr/>
        </p:nvSpPr>
        <p:spPr bwMode="auto">
          <a:xfrm>
            <a:off x="5562600" y="947738"/>
            <a:ext cx="3108325" cy="2006600"/>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Single frame models are a very good methods of analysing complete industries. </a:t>
            </a:r>
          </a:p>
          <a:p>
            <a:pPr algn="l">
              <a:spcBef>
                <a:spcPct val="50000"/>
              </a:spcBef>
            </a:pPr>
            <a:r>
              <a:rPr lang="en-GB" sz="1400">
                <a:latin typeface="Arial" charset="0"/>
              </a:rPr>
              <a:t>Various templates can be used depending on the level of detail. </a:t>
            </a:r>
          </a:p>
          <a:p>
            <a:pPr algn="l">
              <a:spcBef>
                <a:spcPct val="50000"/>
              </a:spcBef>
            </a:pPr>
            <a:r>
              <a:rPr lang="en-GB" sz="1400" b="1">
                <a:latin typeface="Arial" charset="0"/>
              </a:rPr>
              <a:t>USEFUL FOR: Company Analysis Macro &amp; Micro Environment, Snapshot.</a:t>
            </a:r>
          </a:p>
        </p:txBody>
      </p:sp>
      <p:sp>
        <p:nvSpPr>
          <p:cNvPr id="63497" name="Text Box 9"/>
          <p:cNvSpPr txBox="1">
            <a:spLocks noChangeArrowheads="1"/>
          </p:cNvSpPr>
          <p:nvPr/>
        </p:nvSpPr>
        <p:spPr bwMode="auto">
          <a:xfrm>
            <a:off x="471488" y="4754563"/>
            <a:ext cx="4938712" cy="1098550"/>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These models can be very time consuming to compile.</a:t>
            </a:r>
          </a:p>
          <a:p>
            <a:pPr algn="l">
              <a:spcBef>
                <a:spcPct val="50000"/>
              </a:spcBef>
            </a:pPr>
            <a:endParaRPr lang="en-GB" sz="1200" b="1">
              <a:solidFill>
                <a:schemeClr val="tx2"/>
              </a:solidFill>
              <a:latin typeface="Arial" charset="0"/>
            </a:endParaRPr>
          </a:p>
          <a:p>
            <a:pPr algn="l">
              <a:spcBef>
                <a:spcPct val="50000"/>
              </a:spcBef>
            </a:pPr>
            <a:endParaRPr lang="en-GB" sz="1200" b="1">
              <a:solidFill>
                <a:schemeClr val="tx2"/>
              </a:solidFill>
              <a:latin typeface="Arial" charset="0"/>
            </a:endParaRPr>
          </a:p>
        </p:txBody>
      </p:sp>
      <p:pic>
        <p:nvPicPr>
          <p:cNvPr id="102401" name="Picture 1"/>
          <p:cNvPicPr>
            <a:picLocks noChangeAspect="1" noChangeArrowheads="1"/>
          </p:cNvPicPr>
          <p:nvPr/>
        </p:nvPicPr>
        <p:blipFill>
          <a:blip r:embed="rId2" cstate="print"/>
          <a:srcRect/>
          <a:stretch>
            <a:fillRect/>
          </a:stretch>
        </p:blipFill>
        <p:spPr bwMode="auto">
          <a:xfrm>
            <a:off x="533401" y="990601"/>
            <a:ext cx="4974704" cy="3464980"/>
          </a:xfrm>
          <a:prstGeom prst="rect">
            <a:avLst/>
          </a:prstGeom>
          <a:noFill/>
          <a:ln w="12700" cap="flat" cmpd="sng">
            <a:noFill/>
            <a:prstDash val="solid"/>
            <a:miter lim="800000"/>
            <a:headEnd type="none" w="sm" len="sm"/>
            <a:tailEnd type="none" w="sm" len="sm"/>
          </a:ln>
        </p:spPr>
      </p:pic>
      <p:sp>
        <p:nvSpPr>
          <p:cNvPr id="9" name="Slide Number Placeholder 3"/>
          <p:cNvSpPr txBox="1">
            <a:spLocks/>
          </p:cNvSpPr>
          <p:nvPr/>
        </p:nvSpPr>
        <p:spPr>
          <a:xfrm>
            <a:off x="7812360" y="131763"/>
            <a:ext cx="1083990" cy="49847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1800" b="0" i="0" u="none" strike="noStrike" kern="1200" cap="none" spc="0" normalizeH="0" baseline="0" noProof="0" smtClean="0">
                <a:ln>
                  <a:noFill/>
                </a:ln>
                <a:solidFill>
                  <a:schemeClr val="tx1"/>
                </a:solidFill>
                <a:effectLst/>
                <a:uLnTx/>
                <a:uFillTx/>
                <a:latin typeface="Arial" charset="0"/>
                <a:ea typeface="+mn-ea"/>
                <a:cs typeface="+mn-cs"/>
              </a:rPr>
              <a:t>důležité</a:t>
            </a:r>
            <a:endParaRPr kumimoji="0" lang="en-GB" sz="18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GB" sz="3600"/>
              <a:t>Beta Analysis</a:t>
            </a:r>
          </a:p>
        </p:txBody>
      </p:sp>
      <p:sp>
        <p:nvSpPr>
          <p:cNvPr id="82947" name="Rectangle 3"/>
          <p:cNvSpPr>
            <a:spLocks noChangeArrowheads="1"/>
          </p:cNvSpPr>
          <p:nvPr/>
        </p:nvSpPr>
        <p:spPr bwMode="auto">
          <a:xfrm>
            <a:off x="2538413" y="2328863"/>
            <a:ext cx="9144000" cy="0"/>
          </a:xfrm>
          <a:prstGeom prst="rect">
            <a:avLst/>
          </a:prstGeom>
          <a:noFill/>
          <a:ln w="12700">
            <a:noFill/>
            <a:miter lim="800000"/>
            <a:headEnd type="none" w="sm" len="sm"/>
            <a:tailEnd type="none" w="sm" len="sm"/>
          </a:ln>
          <a:effectLst/>
        </p:spPr>
        <p:txBody>
          <a:bodyPr>
            <a:spAutoFit/>
          </a:bodyPr>
          <a:lstStyle/>
          <a:p>
            <a:endParaRPr lang="en-US"/>
          </a:p>
        </p:txBody>
      </p:sp>
      <p:sp>
        <p:nvSpPr>
          <p:cNvPr id="82949" name="Text Box 5"/>
          <p:cNvSpPr txBox="1">
            <a:spLocks noChangeArrowheads="1"/>
          </p:cNvSpPr>
          <p:nvPr/>
        </p:nvSpPr>
        <p:spPr bwMode="auto">
          <a:xfrm>
            <a:off x="5562600" y="947738"/>
            <a:ext cx="3108325" cy="3389312"/>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400">
                <a:latin typeface="Arial" charset="0"/>
              </a:rPr>
              <a:t>A beta is used to measure the volatility of a company’s stock. A beta of one indicates that the stock price will follow movements within the index. A beta less than one implies that it will be less volatile than the market. </a:t>
            </a:r>
          </a:p>
          <a:p>
            <a:pPr algn="l">
              <a:spcBef>
                <a:spcPct val="50000"/>
              </a:spcBef>
            </a:pPr>
            <a:r>
              <a:rPr lang="en-GB" sz="1400">
                <a:latin typeface="Arial" charset="0"/>
              </a:rPr>
              <a:t>This slide compares individual beta’s against the FTSE 250 index to find out which stocks have outperformed relative to their risks.</a:t>
            </a:r>
          </a:p>
          <a:p>
            <a:pPr algn="l">
              <a:spcBef>
                <a:spcPct val="50000"/>
              </a:spcBef>
            </a:pPr>
            <a:endParaRPr lang="en-GB" sz="1400">
              <a:latin typeface="Arial" charset="0"/>
            </a:endParaRPr>
          </a:p>
          <a:p>
            <a:pPr algn="l">
              <a:spcBef>
                <a:spcPct val="50000"/>
              </a:spcBef>
            </a:pPr>
            <a:r>
              <a:rPr lang="en-GB" sz="1400" b="1">
                <a:latin typeface="Arial" charset="0"/>
              </a:rPr>
              <a:t>USEFUL FOR: Company Analysis Macro &amp; Micro Environment.</a:t>
            </a:r>
          </a:p>
        </p:txBody>
      </p:sp>
      <p:sp>
        <p:nvSpPr>
          <p:cNvPr id="82950" name="Text Box 6"/>
          <p:cNvSpPr txBox="1">
            <a:spLocks noChangeArrowheads="1"/>
          </p:cNvSpPr>
          <p:nvPr/>
        </p:nvSpPr>
        <p:spPr bwMode="auto">
          <a:xfrm>
            <a:off x="471488" y="4754563"/>
            <a:ext cx="4938712" cy="1098550"/>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Compare the beta against a relevant index.</a:t>
            </a:r>
          </a:p>
          <a:p>
            <a:pPr algn="l">
              <a:spcBef>
                <a:spcPct val="50000"/>
              </a:spcBef>
            </a:pPr>
            <a:endParaRPr lang="en-GB" sz="1200" b="1">
              <a:solidFill>
                <a:schemeClr val="tx2"/>
              </a:solidFill>
              <a:latin typeface="Arial" charset="0"/>
            </a:endParaRPr>
          </a:p>
          <a:p>
            <a:pPr algn="l">
              <a:spcBef>
                <a:spcPct val="50000"/>
              </a:spcBef>
            </a:pPr>
            <a:endParaRPr lang="en-GB" sz="1200" b="1">
              <a:solidFill>
                <a:schemeClr val="tx2"/>
              </a:solidFill>
              <a:latin typeface="Arial" charset="0"/>
            </a:endParaRPr>
          </a:p>
        </p:txBody>
      </p:sp>
      <p:pic>
        <p:nvPicPr>
          <p:cNvPr id="82952" name="Picture 8"/>
          <p:cNvPicPr>
            <a:picLocks noChangeAspect="1" noChangeArrowheads="1"/>
          </p:cNvPicPr>
          <p:nvPr/>
        </p:nvPicPr>
        <p:blipFill>
          <a:blip r:embed="rId2" cstate="print"/>
          <a:srcRect/>
          <a:stretch>
            <a:fillRect/>
          </a:stretch>
        </p:blipFill>
        <p:spPr bwMode="auto">
          <a:xfrm>
            <a:off x="533401" y="990601"/>
            <a:ext cx="4974704" cy="3483862"/>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Vhodnost použití</a:t>
            </a:r>
            <a:endParaRPr lang="cs-CZ" dirty="0"/>
          </a:p>
        </p:txBody>
      </p:sp>
      <p:sp>
        <p:nvSpPr>
          <p:cNvPr id="3" name="Zástupný symbol pro obsah 2"/>
          <p:cNvSpPr>
            <a:spLocks noGrp="1"/>
          </p:cNvSpPr>
          <p:nvPr>
            <p:ph idx="1"/>
          </p:nvPr>
        </p:nvSpPr>
        <p:spPr/>
        <p:txBody>
          <a:bodyPr/>
          <a:lstStyle/>
          <a:p>
            <a:r>
              <a:rPr lang="cs-CZ" dirty="0" smtClean="0"/>
              <a:t>K různým účelům různé metody - </a:t>
            </a:r>
            <a:r>
              <a:rPr lang="cs-CZ" b="1" i="1" dirty="0" smtClean="0"/>
              <a:t>FAROUT Rating Systém</a:t>
            </a:r>
          </a:p>
          <a:p>
            <a:r>
              <a:rPr lang="cs-CZ" dirty="0" smtClean="0"/>
              <a:t>Např. není vhodné vybrat metodu scénáře pro rychlou, levnou, analýzu orientovanou na krátkodobý výhled.</a:t>
            </a:r>
          </a:p>
          <a:p>
            <a:endParaRPr lang="cs-CZ" dirty="0"/>
          </a:p>
        </p:txBody>
      </p:sp>
      <p:pic>
        <p:nvPicPr>
          <p:cNvPr id="4" name="Picture 2"/>
          <p:cNvPicPr>
            <a:picLocks noChangeAspect="1" noChangeArrowheads="1"/>
          </p:cNvPicPr>
          <p:nvPr/>
        </p:nvPicPr>
        <p:blipFill>
          <a:blip r:embed="rId2" cstate="print"/>
          <a:srcRect/>
          <a:stretch>
            <a:fillRect/>
          </a:stretch>
        </p:blipFill>
        <p:spPr bwMode="auto">
          <a:xfrm>
            <a:off x="755576" y="3426774"/>
            <a:ext cx="6696744" cy="26665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Kvantitativní analýza</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dirty="0" smtClean="0">
                <a:solidFill>
                  <a:schemeClr val="tx1"/>
                </a:solidFill>
              </a:rPr>
              <a:t>Kvantitativní přístup</a:t>
            </a:r>
            <a:endParaRPr lang="en-US" dirty="0">
              <a:solidFill>
                <a:schemeClr val="tx1"/>
              </a:solidFill>
            </a:endParaRPr>
          </a:p>
        </p:txBody>
      </p:sp>
      <p:sp>
        <p:nvSpPr>
          <p:cNvPr id="51207" name="Rectangle 7"/>
          <p:cNvSpPr>
            <a:spLocks noGrp="1" noChangeArrowheads="1"/>
          </p:cNvSpPr>
          <p:nvPr>
            <p:ph idx="1"/>
          </p:nvPr>
        </p:nvSpPr>
        <p:spPr/>
        <p:txBody>
          <a:bodyPr/>
          <a:lstStyle/>
          <a:p>
            <a:r>
              <a:rPr lang="en-US" sz="1800" dirty="0">
                <a:solidFill>
                  <a:schemeClr val="tx1"/>
                </a:solidFill>
              </a:rPr>
              <a:t>Data</a:t>
            </a:r>
          </a:p>
          <a:p>
            <a:pPr lvl="1"/>
            <a:r>
              <a:rPr lang="cs-CZ" sz="1600" dirty="0" smtClean="0">
                <a:solidFill>
                  <a:schemeClr val="tx1"/>
                </a:solidFill>
              </a:rPr>
              <a:t>Spousta dat – musíme správně určit ta nejužitečnější pro analýzu</a:t>
            </a:r>
            <a:endParaRPr lang="en-US" sz="1600" dirty="0">
              <a:solidFill>
                <a:schemeClr val="tx1"/>
              </a:solidFill>
            </a:endParaRPr>
          </a:p>
          <a:p>
            <a:pPr lvl="1"/>
            <a:r>
              <a:rPr lang="en-US" sz="1600" dirty="0">
                <a:solidFill>
                  <a:schemeClr val="tx1"/>
                </a:solidFill>
              </a:rPr>
              <a:t>Data </a:t>
            </a:r>
            <a:r>
              <a:rPr lang="cs-CZ" sz="1600" dirty="0" smtClean="0">
                <a:solidFill>
                  <a:schemeClr val="tx1"/>
                </a:solidFill>
              </a:rPr>
              <a:t>nelžou </a:t>
            </a:r>
            <a:r>
              <a:rPr lang="en-US" sz="1600" dirty="0" smtClean="0">
                <a:solidFill>
                  <a:schemeClr val="tx1"/>
                </a:solidFill>
              </a:rPr>
              <a:t>— </a:t>
            </a:r>
            <a:r>
              <a:rPr lang="cs-CZ" sz="1600" dirty="0" smtClean="0">
                <a:solidFill>
                  <a:schemeClr val="tx1"/>
                </a:solidFill>
              </a:rPr>
              <a:t>je to o výkladu a souvislostech</a:t>
            </a:r>
            <a:endParaRPr lang="en-US" sz="1600" dirty="0">
              <a:solidFill>
                <a:schemeClr val="tx1"/>
              </a:solidFill>
            </a:endParaRPr>
          </a:p>
          <a:p>
            <a:endParaRPr lang="en-US" sz="1800" dirty="0">
              <a:solidFill>
                <a:schemeClr val="tx1"/>
              </a:solidFill>
            </a:endParaRPr>
          </a:p>
          <a:p>
            <a:r>
              <a:rPr lang="en-US" sz="1800" dirty="0" err="1" smtClean="0">
                <a:solidFill>
                  <a:schemeClr val="tx1"/>
                </a:solidFill>
              </a:rPr>
              <a:t>Techni</a:t>
            </a:r>
            <a:r>
              <a:rPr lang="cs-CZ" sz="1800" dirty="0" err="1" smtClean="0">
                <a:solidFill>
                  <a:schemeClr val="tx1"/>
                </a:solidFill>
              </a:rPr>
              <a:t>ky</a:t>
            </a:r>
            <a:endParaRPr lang="en-US" sz="1800" dirty="0">
              <a:solidFill>
                <a:schemeClr val="tx1"/>
              </a:solidFill>
            </a:endParaRPr>
          </a:p>
          <a:p>
            <a:pPr lvl="1"/>
            <a:r>
              <a:rPr lang="en-US" sz="1600" dirty="0">
                <a:solidFill>
                  <a:schemeClr val="tx1"/>
                </a:solidFill>
              </a:rPr>
              <a:t>Year-over-year </a:t>
            </a:r>
            <a:r>
              <a:rPr lang="cs-CZ" sz="1600" dirty="0" smtClean="0">
                <a:solidFill>
                  <a:schemeClr val="tx1"/>
                </a:solidFill>
              </a:rPr>
              <a:t>srovnání</a:t>
            </a:r>
            <a:r>
              <a:rPr lang="en-US" sz="1600" dirty="0" smtClean="0">
                <a:solidFill>
                  <a:schemeClr val="tx1"/>
                </a:solidFill>
              </a:rPr>
              <a:t>, </a:t>
            </a:r>
            <a:r>
              <a:rPr lang="cs-CZ" sz="1600" dirty="0" smtClean="0">
                <a:solidFill>
                  <a:schemeClr val="tx1"/>
                </a:solidFill>
              </a:rPr>
              <a:t>poměrové ukazatele (</a:t>
            </a:r>
            <a:r>
              <a:rPr lang="cs-CZ" sz="1600" dirty="0" err="1" smtClean="0">
                <a:solidFill>
                  <a:schemeClr val="tx1"/>
                </a:solidFill>
              </a:rPr>
              <a:t>ratiios</a:t>
            </a:r>
            <a:r>
              <a:rPr lang="cs-CZ" sz="1600" dirty="0" smtClean="0">
                <a:solidFill>
                  <a:schemeClr val="tx1"/>
                </a:solidFill>
              </a:rPr>
              <a:t>) </a:t>
            </a:r>
            <a:r>
              <a:rPr lang="en-US" sz="1600" dirty="0" smtClean="0">
                <a:solidFill>
                  <a:schemeClr val="tx1"/>
                </a:solidFill>
              </a:rPr>
              <a:t>and </a:t>
            </a:r>
            <a:r>
              <a:rPr lang="cs-CZ" sz="1600" dirty="0" smtClean="0">
                <a:solidFill>
                  <a:schemeClr val="tx1"/>
                </a:solidFill>
              </a:rPr>
              <a:t>procentuální poměry</a:t>
            </a:r>
            <a:endParaRPr lang="en-US" sz="1600" dirty="0">
              <a:solidFill>
                <a:schemeClr val="tx1"/>
              </a:solidFill>
            </a:endParaRPr>
          </a:p>
          <a:p>
            <a:pPr lvl="1"/>
            <a:r>
              <a:rPr lang="cs-CZ" sz="1600" dirty="0" smtClean="0">
                <a:solidFill>
                  <a:schemeClr val="tx1"/>
                </a:solidFill>
              </a:rPr>
              <a:t>Porozumět podstatě – např. správný business model nebo vztahy různých </a:t>
            </a:r>
            <a:r>
              <a:rPr lang="cs-CZ" sz="1600" dirty="0" err="1" smtClean="0">
                <a:solidFill>
                  <a:schemeClr val="tx1"/>
                </a:solidFill>
              </a:rPr>
              <a:t>proměných</a:t>
            </a:r>
            <a:endParaRPr lang="en-US" sz="1600" dirty="0">
              <a:solidFill>
                <a:schemeClr val="tx1"/>
              </a:solidFill>
            </a:endParaRPr>
          </a:p>
          <a:p>
            <a:endParaRPr lang="en-US" sz="1800" dirty="0">
              <a:solidFill>
                <a:schemeClr val="tx1"/>
              </a:solidFill>
            </a:endParaRPr>
          </a:p>
          <a:p>
            <a:r>
              <a:rPr lang="en-US" sz="1800" dirty="0" err="1" smtClean="0">
                <a:solidFill>
                  <a:schemeClr val="tx1"/>
                </a:solidFill>
              </a:rPr>
              <a:t>Použitelnost</a:t>
            </a:r>
            <a:r>
              <a:rPr lang="cs-CZ" sz="1800" dirty="0" smtClean="0">
                <a:solidFill>
                  <a:schemeClr val="tx1"/>
                </a:solidFill>
              </a:rPr>
              <a:t> </a:t>
            </a:r>
            <a:endParaRPr lang="en-US" sz="1800" dirty="0">
              <a:solidFill>
                <a:schemeClr val="tx1"/>
              </a:solidFill>
            </a:endParaRPr>
          </a:p>
          <a:p>
            <a:pPr lvl="1"/>
            <a:r>
              <a:rPr lang="cs-CZ" sz="1600" dirty="0" smtClean="0">
                <a:solidFill>
                  <a:schemeClr val="tx1"/>
                </a:solidFill>
              </a:rPr>
              <a:t>Znalosti jsou to, co se snažíte dát dohromady a zodpovědět tím „So </a:t>
            </a:r>
            <a:r>
              <a:rPr lang="cs-CZ" sz="1600" dirty="0" err="1" smtClean="0">
                <a:solidFill>
                  <a:schemeClr val="tx1"/>
                </a:solidFill>
              </a:rPr>
              <a:t>what</a:t>
            </a:r>
            <a:r>
              <a:rPr lang="cs-CZ" sz="1600" dirty="0" smtClean="0">
                <a:solidFill>
                  <a:schemeClr val="tx1"/>
                </a:solidFill>
              </a:rPr>
              <a:t>?“ a poskytnout vhled do problematiky</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sz="2400" dirty="0" smtClean="0">
                <a:solidFill>
                  <a:schemeClr val="accent1">
                    <a:lumMod val="75000"/>
                  </a:schemeClr>
                </a:solidFill>
              </a:rPr>
              <a:t>Analýza dat / </a:t>
            </a:r>
            <a:r>
              <a:rPr lang="cs-CZ" sz="2400" dirty="0" err="1" smtClean="0">
                <a:solidFill>
                  <a:schemeClr val="accent1">
                    <a:lumMod val="75000"/>
                  </a:schemeClr>
                </a:solidFill>
              </a:rPr>
              <a:t>benchmarking</a:t>
            </a:r>
            <a:endParaRPr lang="en-US" sz="2600" b="0" dirty="0">
              <a:solidFill>
                <a:schemeClr val="accent1">
                  <a:lumMod val="75000"/>
                </a:schemeClr>
              </a:solidFill>
            </a:endParaRPr>
          </a:p>
        </p:txBody>
      </p:sp>
      <p:sp>
        <p:nvSpPr>
          <p:cNvPr id="51207" name="Rectangle 7"/>
          <p:cNvSpPr>
            <a:spLocks noGrp="1" noChangeArrowheads="1"/>
          </p:cNvSpPr>
          <p:nvPr>
            <p:ph idx="1"/>
          </p:nvPr>
        </p:nvSpPr>
        <p:spPr>
          <a:xfrm>
            <a:off x="457200" y="1143000"/>
            <a:ext cx="8234362" cy="4759325"/>
          </a:xfrm>
        </p:spPr>
        <p:txBody>
          <a:bodyPr/>
          <a:lstStyle/>
          <a:p>
            <a:r>
              <a:rPr lang="cs-CZ" sz="1600" dirty="0" smtClean="0"/>
              <a:t>Kvantifikovaný údaj je silnější a přesvědčivější</a:t>
            </a:r>
            <a:endParaRPr lang="en-US" sz="1600" dirty="0" smtClean="0"/>
          </a:p>
          <a:p>
            <a:pPr lvl="1"/>
            <a:r>
              <a:rPr lang="en-US" sz="1100" dirty="0" smtClean="0"/>
              <a:t>Job opportunity in Spain is bad</a:t>
            </a:r>
            <a:r>
              <a:rPr lang="cs-CZ" sz="1100" dirty="0" smtClean="0"/>
              <a:t> (nevím jak moc špatný znamená „</a:t>
            </a:r>
            <a:r>
              <a:rPr lang="cs-CZ" sz="1100" dirty="0" err="1" smtClean="0"/>
              <a:t>bad</a:t>
            </a:r>
            <a:r>
              <a:rPr lang="cs-CZ" sz="1100" dirty="0" smtClean="0"/>
              <a:t>“)</a:t>
            </a:r>
            <a:endParaRPr lang="en-US" sz="1100" dirty="0" smtClean="0"/>
          </a:p>
          <a:p>
            <a:pPr lvl="1"/>
            <a:r>
              <a:rPr lang="en-US" sz="1100" dirty="0" smtClean="0"/>
              <a:t>Job opportunity in Spain is bad. Unemployment rate at the end of Q3 was 25%. Youth unemployment rate, age between 15 and 24, is above 50% </a:t>
            </a:r>
            <a:endParaRPr lang="cs-CZ" sz="1100" dirty="0" smtClean="0"/>
          </a:p>
          <a:p>
            <a:pPr lvl="1"/>
            <a:endParaRPr lang="en-US" sz="1100" dirty="0" smtClean="0"/>
          </a:p>
          <a:p>
            <a:r>
              <a:rPr lang="cs-CZ" sz="1600" dirty="0" smtClean="0"/>
              <a:t>Musíme srovnávat srovnatelné (</a:t>
            </a:r>
            <a:r>
              <a:rPr lang="en-US" sz="1600" dirty="0" smtClean="0"/>
              <a:t>apple</a:t>
            </a:r>
            <a:r>
              <a:rPr lang="cs-CZ" sz="1600" dirty="0" smtClean="0"/>
              <a:t>s</a:t>
            </a:r>
            <a:r>
              <a:rPr lang="en-US" sz="1600" dirty="0" smtClean="0"/>
              <a:t> with apple</a:t>
            </a:r>
            <a:r>
              <a:rPr lang="cs-CZ" sz="1600" dirty="0" smtClean="0"/>
              <a:t>s)</a:t>
            </a:r>
            <a:endParaRPr lang="en-US" sz="1600" dirty="0" smtClean="0"/>
          </a:p>
          <a:p>
            <a:pPr lvl="1"/>
            <a:r>
              <a:rPr lang="en-US" sz="1100" dirty="0" smtClean="0"/>
              <a:t>Merck’s 2013 price to earnings ratio is 11.7x. Amgen 2013 P/E ratio is 11.4x. Can we say both stock prices are trading with similar premium?</a:t>
            </a:r>
            <a:r>
              <a:rPr lang="cs-CZ" sz="1100" dirty="0" smtClean="0"/>
              <a:t> (jde o jiný typ segmentu, jiný zákazníky, jiné odvětví?)</a:t>
            </a:r>
            <a:endParaRPr lang="en-US" sz="1100" dirty="0" smtClean="0"/>
          </a:p>
          <a:p>
            <a:pPr lvl="1"/>
            <a:r>
              <a:rPr lang="en-US" sz="1100" dirty="0" smtClean="0"/>
              <a:t>2013 P/E average for US major pharma is 12.2x. Average for US biotech is 16.0x. Merck P/E is in line with peer average while Amgen is significant below peer average</a:t>
            </a:r>
          </a:p>
          <a:p>
            <a:r>
              <a:rPr lang="cs-CZ" sz="1600" dirty="0" smtClean="0"/>
              <a:t>Data pomáhají kontrolovat úhel pohledu</a:t>
            </a:r>
            <a:endParaRPr lang="en-US" sz="1600" dirty="0" smtClean="0"/>
          </a:p>
          <a:p>
            <a:pPr lvl="1"/>
            <a:r>
              <a:rPr lang="en-US" sz="1100" dirty="0" smtClean="0"/>
              <a:t>“A market in which winners tend to take all. By the end of 2011, top four players accounted for over 56% of the total online video market share”</a:t>
            </a:r>
          </a:p>
          <a:p>
            <a:pPr lvl="1"/>
            <a:r>
              <a:rPr lang="en-US" sz="1100" dirty="0" smtClean="0"/>
              <a:t>Can we say 56% market share is all? </a:t>
            </a:r>
            <a:r>
              <a:rPr lang="cs-CZ" sz="1100" dirty="0" smtClean="0"/>
              <a:t> (někdy je to většina, někdy není ani 85% dost na většinu trhu)</a:t>
            </a:r>
            <a:endParaRPr lang="en-US" sz="1100" dirty="0" smtClean="0"/>
          </a:p>
          <a:p>
            <a:r>
              <a:rPr lang="en-US" sz="1600" dirty="0" smtClean="0"/>
              <a:t>Data </a:t>
            </a:r>
            <a:r>
              <a:rPr lang="cs-CZ" sz="1600" dirty="0" smtClean="0"/>
              <a:t>pomáhají vidět trendy a získat pochopení</a:t>
            </a:r>
            <a:endParaRPr lang="en-US" sz="1600" dirty="0" smtClean="0"/>
          </a:p>
          <a:p>
            <a:pPr lvl="1"/>
            <a:r>
              <a:rPr lang="en-US" sz="1100" dirty="0" smtClean="0"/>
              <a:t>Xerox 2009 revenue was $15.2bn. 2010 revenue was $21.6bn, 42% increase from 2009</a:t>
            </a:r>
            <a:endParaRPr lang="cs-CZ" sz="1100" dirty="0" smtClean="0"/>
          </a:p>
          <a:p>
            <a:pPr lvl="1"/>
            <a:r>
              <a:rPr lang="cs-CZ" sz="1100" dirty="0" smtClean="0"/>
              <a:t>Musíme zjistit odkud se takový nárůst vzal, v tomto případě je to akvizicí, (není možné růst tak moc organicky, muselo dojít k akvizici, proč akvizice? Chystají změnu?)</a:t>
            </a:r>
            <a:endParaRPr lang="en-US" sz="11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sz="2400" dirty="0" smtClean="0">
                <a:solidFill>
                  <a:schemeClr val="accent1">
                    <a:lumMod val="75000"/>
                  </a:schemeClr>
                </a:solidFill>
              </a:rPr>
              <a:t>Efektivní komunikace čísel zlepšuje analýzu</a:t>
            </a:r>
            <a:endParaRPr lang="en-US" sz="2400" b="0" dirty="0">
              <a:solidFill>
                <a:schemeClr val="accent1">
                  <a:lumMod val="75000"/>
                </a:schemeClr>
              </a:solidFill>
            </a:endParaRPr>
          </a:p>
        </p:txBody>
      </p:sp>
      <p:sp>
        <p:nvSpPr>
          <p:cNvPr id="51207" name="Rectangle 7"/>
          <p:cNvSpPr>
            <a:spLocks noGrp="1" noChangeArrowheads="1"/>
          </p:cNvSpPr>
          <p:nvPr>
            <p:ph idx="1"/>
          </p:nvPr>
        </p:nvSpPr>
        <p:spPr>
          <a:xfrm>
            <a:off x="457200" y="1219200"/>
            <a:ext cx="8234362" cy="4800600"/>
          </a:xfrm>
        </p:spPr>
        <p:txBody>
          <a:bodyPr/>
          <a:lstStyle/>
          <a:p>
            <a:r>
              <a:rPr lang="cs-CZ" sz="1600" dirty="0" smtClean="0"/>
              <a:t>Zjednodušujte</a:t>
            </a:r>
            <a:endParaRPr lang="en-US" sz="1600" dirty="0" smtClean="0"/>
          </a:p>
          <a:p>
            <a:pPr lvl="1"/>
            <a:r>
              <a:rPr lang="cs-CZ" sz="1400" dirty="0" smtClean="0"/>
              <a:t>Předpokládejte, že víte víc než posluchači</a:t>
            </a:r>
          </a:p>
          <a:p>
            <a:pPr lvl="1"/>
            <a:r>
              <a:rPr lang="cs-CZ" sz="1400" dirty="0" smtClean="0"/>
              <a:t>Nepište víc jak 2 sady čísel v jedné větě</a:t>
            </a:r>
            <a:endParaRPr lang="en-US" sz="1400" dirty="0" smtClean="0"/>
          </a:p>
          <a:p>
            <a:pPr lvl="2"/>
            <a:r>
              <a:rPr lang="en-US" sz="1200" dirty="0" smtClean="0"/>
              <a:t>Sales increased 10% to $3.5bn </a:t>
            </a:r>
            <a:r>
              <a:rPr lang="en-US" sz="1200" i="1" dirty="0" smtClean="0"/>
              <a:t>(1</a:t>
            </a:r>
            <a:r>
              <a:rPr lang="en-US" sz="1200" i="1" baseline="30000" dirty="0" smtClean="0"/>
              <a:t>st</a:t>
            </a:r>
            <a:r>
              <a:rPr lang="en-US" sz="1200" i="1" dirty="0" smtClean="0"/>
              <a:t> set)</a:t>
            </a:r>
            <a:r>
              <a:rPr lang="en-US" sz="1200" dirty="0" smtClean="0"/>
              <a:t>, while profits rose 5% to $25mm </a:t>
            </a:r>
            <a:r>
              <a:rPr lang="en-US" sz="1200" i="1" dirty="0" smtClean="0"/>
              <a:t>(2</a:t>
            </a:r>
            <a:r>
              <a:rPr lang="en-US" sz="1200" i="1" baseline="30000" dirty="0" smtClean="0"/>
              <a:t>nd</a:t>
            </a:r>
            <a:r>
              <a:rPr lang="en-US" sz="1200" i="1" dirty="0" smtClean="0"/>
              <a:t> set)</a:t>
            </a:r>
          </a:p>
          <a:p>
            <a:pPr lvl="1"/>
            <a:r>
              <a:rPr lang="cs-CZ" sz="1400" dirty="0" smtClean="0"/>
              <a:t>Nepředstavovat nové hodnoty nebo nové myšlenky</a:t>
            </a:r>
          </a:p>
          <a:p>
            <a:pPr lvl="2"/>
            <a:r>
              <a:rPr lang="cs-CZ" sz="1200" dirty="0" smtClean="0"/>
              <a:t>Musíme posluchače k závěrům trochu vést – aby jejich pozornost byla soustředěná na správných místech</a:t>
            </a:r>
            <a:endParaRPr lang="en-US" sz="1200" dirty="0" smtClean="0"/>
          </a:p>
          <a:p>
            <a:pPr lvl="2"/>
            <a:r>
              <a:rPr lang="en-US" sz="1200" dirty="0" smtClean="0"/>
              <a:t>Sales increased 10% to $3.5bn in 2012, a slight improvement from 2011’s 8%, while profits for 2012 rose 5% to $25mm, up from 4% in 2011</a:t>
            </a:r>
          </a:p>
          <a:p>
            <a:pPr lvl="1"/>
            <a:r>
              <a:rPr lang="cs-CZ" sz="1400" dirty="0" smtClean="0"/>
              <a:t>Zjištění/fakta rozdělovat </a:t>
            </a:r>
            <a:endParaRPr lang="en-US" sz="1400" dirty="0" smtClean="0"/>
          </a:p>
          <a:p>
            <a:pPr lvl="2"/>
            <a:r>
              <a:rPr lang="en-US" sz="1200" dirty="0" smtClean="0"/>
              <a:t>Sales increased 10% to $3.5bn in 2012, a slight improvement from 2011’s 8%</a:t>
            </a:r>
          </a:p>
          <a:p>
            <a:pPr lvl="2"/>
            <a:r>
              <a:rPr lang="en-US" sz="1200" dirty="0" smtClean="0"/>
              <a:t>Profits for 2012 rose 5% to $25mm, up from 4% in 2011</a:t>
            </a:r>
            <a:endParaRPr lang="en-US" sz="1200" dirty="0"/>
          </a:p>
          <a:p>
            <a:endParaRPr lang="en-US" sz="1600" baseline="30000" dirty="0"/>
          </a:p>
          <a:p>
            <a:r>
              <a:rPr lang="cs-CZ" sz="1600" dirty="0" smtClean="0"/>
              <a:t>Náznaky </a:t>
            </a:r>
            <a:r>
              <a:rPr lang="en-US" sz="1600" dirty="0" smtClean="0"/>
              <a:t>/ </a:t>
            </a:r>
            <a:r>
              <a:rPr lang="en-US" sz="1600" dirty="0" err="1" smtClean="0"/>
              <a:t>Ind</a:t>
            </a:r>
            <a:r>
              <a:rPr lang="cs-CZ" sz="1600" dirty="0" err="1" smtClean="0"/>
              <a:t>ície</a:t>
            </a:r>
            <a:endParaRPr lang="en-US" sz="1600" dirty="0" smtClean="0"/>
          </a:p>
          <a:p>
            <a:pPr lvl="1"/>
            <a:r>
              <a:rPr lang="cs-CZ" sz="1200" dirty="0" smtClean="0"/>
              <a:t>Vyvarujte se příliš detailním informacím v jednom odstavci. Každý z posluchačů hledá trochu jiné  informace. Někdo má rád detailní sdělení, jiný zas nikoliv. (</a:t>
            </a:r>
            <a:r>
              <a:rPr lang="cs-CZ" sz="1200" dirty="0" err="1" smtClean="0"/>
              <a:t>např</a:t>
            </a:r>
            <a:r>
              <a:rPr lang="cs-CZ" sz="1200" dirty="0" smtClean="0"/>
              <a:t> prodej aut dosáhl téměř 10 tisíc kusů vs. Prodej aut dosáhl 9789 kusů)</a:t>
            </a:r>
            <a:endParaRPr lang="en-US" sz="1200" dirty="0" smtClean="0"/>
          </a:p>
          <a:p>
            <a:pPr lvl="2"/>
            <a:r>
              <a:rPr lang="en-US" sz="1200" dirty="0" smtClean="0"/>
              <a:t>Underlying net revenues, the best metrics for sales, increased 9.7% to $2.7bn, while profits made strong progress, increased 5% to $23mm</a:t>
            </a:r>
          </a:p>
          <a:p>
            <a:pPr lvl="2"/>
            <a:r>
              <a:rPr lang="en-US" sz="1200" dirty="0" smtClean="0"/>
              <a:t>Sales and profits both </a:t>
            </a:r>
            <a:r>
              <a:rPr lang="en-US" sz="1200" u="sng" dirty="0" smtClean="0"/>
              <a:t>grew strongly </a:t>
            </a:r>
            <a:r>
              <a:rPr lang="en-US" sz="1200" dirty="0" smtClean="0"/>
              <a:t>on the </a:t>
            </a:r>
            <a:r>
              <a:rPr lang="en-US" sz="1200" u="sng" dirty="0" smtClean="0"/>
              <a:t>company’s key metrics</a:t>
            </a:r>
            <a:r>
              <a:rPr lang="en-US" sz="1200" dirty="0" smtClean="0"/>
              <a:t>. Underlying net revenues increased 9.7% to $2.7bn, and profit grew 5% to $23mm</a:t>
            </a:r>
          </a:p>
          <a:p>
            <a:pPr lvl="1"/>
            <a:r>
              <a:rPr lang="cs-CZ" sz="1200" dirty="0" err="1" smtClean="0"/>
              <a:t>Indície</a:t>
            </a:r>
            <a:r>
              <a:rPr lang="cs-CZ" sz="1200" dirty="0" smtClean="0"/>
              <a:t> musí být krátké a jednoduché</a:t>
            </a:r>
            <a:endParaRPr lang="en-US" sz="12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Rectangle 8"/>
          <p:cNvSpPr>
            <a:spLocks noGrp="1" noChangeArrowheads="1"/>
          </p:cNvSpPr>
          <p:nvPr>
            <p:ph type="title"/>
          </p:nvPr>
        </p:nvSpPr>
        <p:spPr/>
        <p:txBody>
          <a:bodyPr/>
          <a:lstStyle/>
          <a:p>
            <a:r>
              <a:rPr lang="cs-CZ" sz="2400" dirty="0" smtClean="0">
                <a:solidFill>
                  <a:schemeClr val="accent1">
                    <a:lumMod val="75000"/>
                  </a:schemeClr>
                </a:solidFill>
              </a:rPr>
              <a:t>Efektivní komunikace čísel zlepšuje analýzu</a:t>
            </a:r>
            <a:endParaRPr lang="en-US" sz="2400" dirty="0">
              <a:solidFill>
                <a:schemeClr val="accent1">
                  <a:lumMod val="75000"/>
                </a:schemeClr>
              </a:solidFill>
            </a:endParaRPr>
          </a:p>
        </p:txBody>
      </p:sp>
      <p:sp>
        <p:nvSpPr>
          <p:cNvPr id="7" name="Rectangle 7"/>
          <p:cNvSpPr>
            <a:spLocks noGrp="1" noChangeArrowheads="1"/>
          </p:cNvSpPr>
          <p:nvPr>
            <p:ph idx="1"/>
          </p:nvPr>
        </p:nvSpPr>
        <p:spPr>
          <a:xfrm>
            <a:off x="457200" y="1143000"/>
            <a:ext cx="8234362" cy="4835525"/>
          </a:xfrm>
        </p:spPr>
        <p:txBody>
          <a:bodyPr/>
          <a:lstStyle/>
          <a:p>
            <a:r>
              <a:rPr lang="cs-CZ" sz="1600" dirty="0" smtClean="0"/>
              <a:t>Buďte specifičtí</a:t>
            </a:r>
            <a:endParaRPr lang="en-US" sz="1600" dirty="0" smtClean="0"/>
          </a:p>
          <a:p>
            <a:pPr lvl="1"/>
            <a:r>
              <a:rPr lang="cs-CZ" sz="1400" dirty="0" smtClean="0"/>
              <a:t>Jednotky a desetinná čísla </a:t>
            </a:r>
            <a:endParaRPr lang="en-US" sz="1400" dirty="0" smtClean="0"/>
          </a:p>
          <a:p>
            <a:pPr lvl="2"/>
            <a:r>
              <a:rPr lang="cs-CZ" sz="1200" dirty="0" smtClean="0"/>
              <a:t>Volte vhodné jednotky,  pro většinu posluchačů se snažte vyvarovat desetinných míst </a:t>
            </a:r>
            <a:endParaRPr lang="en-US" sz="1200" dirty="0" smtClean="0"/>
          </a:p>
          <a:p>
            <a:pPr lvl="2"/>
            <a:r>
              <a:rPr lang="cs-CZ" sz="1200" dirty="0" smtClean="0"/>
              <a:t>Někde je naopak přesnost žádoucí. Např. kurzy měn – 4 desetinná místa, ceny akcií – 2 desetinná místa </a:t>
            </a:r>
            <a:endParaRPr lang="en-US" sz="1200" dirty="0" smtClean="0"/>
          </a:p>
          <a:p>
            <a:pPr lvl="1"/>
            <a:endParaRPr lang="cs-CZ" sz="1400" dirty="0" smtClean="0"/>
          </a:p>
          <a:p>
            <a:pPr lvl="1"/>
            <a:r>
              <a:rPr lang="en-US" sz="1400" dirty="0" err="1" smtClean="0"/>
              <a:t>Alternativ</a:t>
            </a:r>
            <a:r>
              <a:rPr lang="cs-CZ" sz="1400" dirty="0" smtClean="0"/>
              <a:t>ní popis </a:t>
            </a:r>
            <a:endParaRPr lang="en-US" sz="1400" dirty="0" smtClean="0"/>
          </a:p>
          <a:p>
            <a:pPr lvl="2"/>
            <a:r>
              <a:rPr lang="en-US" sz="1200" dirty="0" smtClean="0"/>
              <a:t>20% of people in my class is taller than 6 feet</a:t>
            </a:r>
          </a:p>
          <a:p>
            <a:pPr lvl="2"/>
            <a:r>
              <a:rPr lang="en-US" sz="1200" dirty="0" smtClean="0"/>
              <a:t>One in five people in my class is taller than 6 feet</a:t>
            </a:r>
            <a:endParaRPr lang="cs-CZ" sz="1200" dirty="0" smtClean="0"/>
          </a:p>
          <a:p>
            <a:pPr lvl="2"/>
            <a:endParaRPr lang="en-US" sz="1200" dirty="0" smtClean="0"/>
          </a:p>
          <a:p>
            <a:pPr lvl="2"/>
            <a:r>
              <a:rPr lang="en-US" sz="1200" dirty="0" smtClean="0"/>
              <a:t>The chance of hurricane has increased threefold</a:t>
            </a:r>
          </a:p>
          <a:p>
            <a:pPr lvl="2"/>
            <a:r>
              <a:rPr lang="en-US" sz="1200" dirty="0" smtClean="0"/>
              <a:t>The chance of hurricane has increased from 1% to 3%</a:t>
            </a:r>
          </a:p>
          <a:p>
            <a:pPr lvl="1"/>
            <a:endParaRPr lang="cs-CZ" sz="1400" dirty="0" smtClean="0"/>
          </a:p>
          <a:p>
            <a:pPr lvl="1"/>
            <a:r>
              <a:rPr lang="cs-CZ" sz="1400" dirty="0" smtClean="0"/>
              <a:t>Při projekcích či chybějících údajích je akceptovatelná určitá míra nepřesnosti </a:t>
            </a:r>
            <a:endParaRPr lang="en-US" sz="1400" dirty="0" smtClean="0"/>
          </a:p>
          <a:p>
            <a:pPr lvl="2"/>
            <a:r>
              <a:rPr lang="en-US" sz="1200" dirty="0" smtClean="0"/>
              <a:t>Sales are expected to be 10,825 units next year</a:t>
            </a:r>
          </a:p>
          <a:p>
            <a:pPr lvl="2"/>
            <a:r>
              <a:rPr lang="en-US" sz="1200" dirty="0" smtClean="0"/>
              <a:t>Sales are expected to reach 10,000 units next year</a:t>
            </a:r>
          </a:p>
          <a:p>
            <a:pPr lvl="2">
              <a:buNone/>
            </a:pPr>
            <a:endParaRPr lang="en-US" sz="1200" dirty="0" smtClean="0"/>
          </a:p>
          <a:p>
            <a:pPr>
              <a:buNone/>
            </a:pPr>
            <a:endParaRPr lang="en-US" sz="1600" dirty="0" smtClean="0"/>
          </a:p>
          <a:p>
            <a:pPr>
              <a:buNone/>
            </a:pPr>
            <a:r>
              <a:rPr lang="en-US" sz="1600" dirty="0" smtClean="0"/>
              <a:t>References:</a:t>
            </a:r>
          </a:p>
          <a:p>
            <a:pPr>
              <a:buNone/>
            </a:pPr>
            <a:r>
              <a:rPr lang="en-US" sz="1600" dirty="0" smtClean="0"/>
              <a:t>“How to communicate numbers”, </a:t>
            </a:r>
            <a:r>
              <a:rPr lang="en-US" sz="1600" i="1" dirty="0" smtClean="0"/>
              <a:t>James Ball, emphasis business writing trainers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Typy analýzy dat</a:t>
            </a:r>
            <a:endParaRPr lang="cs-CZ" dirty="0"/>
          </a:p>
        </p:txBody>
      </p:sp>
      <p:sp>
        <p:nvSpPr>
          <p:cNvPr id="3" name="Content Placeholder 2"/>
          <p:cNvSpPr>
            <a:spLocks noGrp="1"/>
          </p:cNvSpPr>
          <p:nvPr>
            <p:ph idx="1"/>
          </p:nvPr>
        </p:nvSpPr>
        <p:spPr/>
        <p:txBody>
          <a:bodyPr/>
          <a:lstStyle/>
          <a:p>
            <a:r>
              <a:rPr lang="cs-CZ" sz="1600" dirty="0" smtClean="0"/>
              <a:t>Popis</a:t>
            </a:r>
          </a:p>
          <a:p>
            <a:pPr lvl="1"/>
            <a:r>
              <a:rPr lang="cs-CZ" sz="1400" dirty="0" smtClean="0"/>
              <a:t>Popisuje set dat – statistická data, demografická, ekonomická</a:t>
            </a:r>
          </a:p>
          <a:p>
            <a:pPr lvl="1"/>
            <a:r>
              <a:rPr lang="cs-CZ" sz="1400" dirty="0" smtClean="0"/>
              <a:t>Popis a interpretace se liší</a:t>
            </a:r>
          </a:p>
          <a:p>
            <a:pPr lvl="1"/>
            <a:r>
              <a:rPr lang="cs-CZ" sz="1400" dirty="0" smtClean="0"/>
              <a:t>Popis </a:t>
            </a:r>
            <a:r>
              <a:rPr lang="cs-CZ" sz="1400" dirty="0" err="1" smtClean="0"/>
              <a:t>nemúže</a:t>
            </a:r>
            <a:r>
              <a:rPr lang="cs-CZ" sz="1400" dirty="0" smtClean="0"/>
              <a:t> bát zobecněn a použit bez dalšího statistického testování – např. -48% populace Brna jsou muži neznamená, že to platí pro celou ČR</a:t>
            </a:r>
          </a:p>
          <a:p>
            <a:r>
              <a:rPr lang="cs-CZ" sz="1600" dirty="0" smtClean="0"/>
              <a:t>Extrapolace </a:t>
            </a:r>
            <a:r>
              <a:rPr lang="cs-CZ" sz="1000" dirty="0" smtClean="0"/>
              <a:t>(přiblížení, přechod z užší na širší oblast pomocí analogie)</a:t>
            </a:r>
            <a:endParaRPr lang="cs-CZ" sz="1600" dirty="0" smtClean="0"/>
          </a:p>
          <a:p>
            <a:pPr lvl="1"/>
            <a:r>
              <a:rPr lang="cs-CZ" sz="1400" dirty="0" smtClean="0"/>
              <a:t>Může být využita k odhalení spojitostí</a:t>
            </a:r>
          </a:p>
          <a:p>
            <a:pPr lvl="1"/>
            <a:r>
              <a:rPr lang="cs-CZ" sz="1400" dirty="0" smtClean="0"/>
              <a:t>Extrapolace by neměla být použita k zobecňování nebo předvídání</a:t>
            </a:r>
            <a:endParaRPr lang="cs-CZ" sz="1400" dirty="0"/>
          </a:p>
          <a:p>
            <a:r>
              <a:rPr lang="cs-CZ" sz="1600" dirty="0" smtClean="0"/>
              <a:t>Dedukce</a:t>
            </a:r>
          </a:p>
          <a:p>
            <a:pPr lvl="1"/>
            <a:r>
              <a:rPr lang="cs-CZ" sz="1400" dirty="0" smtClean="0"/>
              <a:t>Použijte malý vzorek dat k nalezení vyšších spojitostí</a:t>
            </a:r>
          </a:p>
          <a:p>
            <a:pPr lvl="1"/>
            <a:r>
              <a:rPr lang="cs-CZ" sz="1400" dirty="0" smtClean="0"/>
              <a:t>Obsahuje míru neurčitosti</a:t>
            </a:r>
          </a:p>
          <a:p>
            <a:r>
              <a:rPr lang="cs-CZ" sz="1600" dirty="0" smtClean="0"/>
              <a:t>Predikce</a:t>
            </a:r>
          </a:p>
          <a:p>
            <a:pPr lvl="1"/>
            <a:r>
              <a:rPr lang="cs-CZ" sz="1200" dirty="0" smtClean="0"/>
              <a:t>Data z jednoho objektu jsou použita pro odhad jiného objektu. Víc dat a jednodušší model vede k přesnějším výsledkům</a:t>
            </a:r>
          </a:p>
          <a:p>
            <a:r>
              <a:rPr lang="cs-CZ" sz="1600" dirty="0" smtClean="0"/>
              <a:t>Příčina</a:t>
            </a:r>
          </a:p>
          <a:p>
            <a:pPr lvl="1"/>
            <a:r>
              <a:rPr lang="cs-CZ" sz="1200" dirty="0" smtClean="0"/>
              <a:t>Jedna věc přímo zapříčiňuje druhou</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en-US" sz="2400" dirty="0" smtClean="0">
                <a:solidFill>
                  <a:schemeClr val="tx2"/>
                </a:solidFill>
              </a:rPr>
              <a:t>Benchmarking </a:t>
            </a:r>
            <a:r>
              <a:rPr lang="cs-CZ" sz="2400" dirty="0" smtClean="0">
                <a:solidFill>
                  <a:schemeClr val="tx2"/>
                </a:solidFill>
              </a:rPr>
              <a:t>– porovnání skupiny stejných firem</a:t>
            </a:r>
            <a:endParaRPr lang="en-US" sz="2600" b="0" dirty="0">
              <a:solidFill>
                <a:schemeClr val="tx2"/>
              </a:solidFill>
            </a:endParaRPr>
          </a:p>
        </p:txBody>
      </p:sp>
      <p:sp>
        <p:nvSpPr>
          <p:cNvPr id="51207" name="Rectangle 7"/>
          <p:cNvSpPr>
            <a:spLocks noGrp="1" noChangeArrowheads="1"/>
          </p:cNvSpPr>
          <p:nvPr>
            <p:ph idx="1"/>
          </p:nvPr>
        </p:nvSpPr>
        <p:spPr>
          <a:xfrm>
            <a:off x="457200" y="1143000"/>
            <a:ext cx="8234362" cy="4759325"/>
          </a:xfrm>
        </p:spPr>
        <p:txBody>
          <a:bodyPr/>
          <a:lstStyle/>
          <a:p>
            <a:r>
              <a:rPr lang="en-US" sz="1800" dirty="0" smtClean="0">
                <a:solidFill>
                  <a:schemeClr val="tx2"/>
                </a:solidFill>
              </a:rPr>
              <a:t>Benchmarking </a:t>
            </a:r>
            <a:r>
              <a:rPr lang="cs-CZ" sz="1800" dirty="0" smtClean="0">
                <a:solidFill>
                  <a:schemeClr val="tx2"/>
                </a:solidFill>
              </a:rPr>
              <a:t>zvyšuje kvalitu a pomáhá zjistit: </a:t>
            </a:r>
            <a:endParaRPr lang="en-US" sz="1800" dirty="0" smtClean="0">
              <a:solidFill>
                <a:schemeClr val="tx2"/>
              </a:solidFill>
            </a:endParaRPr>
          </a:p>
          <a:p>
            <a:pPr lvl="1"/>
            <a:r>
              <a:rPr lang="cs-CZ" sz="1600" dirty="0" smtClean="0">
                <a:solidFill>
                  <a:schemeClr val="tx2"/>
                </a:solidFill>
              </a:rPr>
              <a:t>Co hledaná firma dělá </a:t>
            </a:r>
            <a:endParaRPr lang="en-US" sz="1600" dirty="0" smtClean="0">
              <a:solidFill>
                <a:schemeClr val="tx2"/>
              </a:solidFill>
            </a:endParaRPr>
          </a:p>
          <a:p>
            <a:pPr lvl="1"/>
            <a:r>
              <a:rPr lang="cs-CZ" sz="1600" dirty="0" smtClean="0">
                <a:solidFill>
                  <a:schemeClr val="tx2"/>
                </a:solidFill>
              </a:rPr>
              <a:t>Jak to firma a ostatní dělají </a:t>
            </a:r>
            <a:endParaRPr lang="en-US" sz="1600" dirty="0" smtClean="0">
              <a:solidFill>
                <a:schemeClr val="tx2"/>
              </a:solidFill>
            </a:endParaRPr>
          </a:p>
          <a:p>
            <a:pPr lvl="1"/>
            <a:r>
              <a:rPr lang="cs-CZ" sz="1600" dirty="0" smtClean="0">
                <a:solidFill>
                  <a:schemeClr val="tx2"/>
                </a:solidFill>
              </a:rPr>
              <a:t>Jak dobře to daná firma dělá ve srovnání se sobě rovnými </a:t>
            </a:r>
            <a:endParaRPr lang="en-US" sz="1600" dirty="0" smtClean="0">
              <a:solidFill>
                <a:schemeClr val="tx2"/>
              </a:solidFill>
            </a:endParaRPr>
          </a:p>
          <a:p>
            <a:pPr lvl="1"/>
            <a:endParaRPr lang="en-US" sz="1800" dirty="0" smtClean="0">
              <a:solidFill>
                <a:schemeClr val="tx2"/>
              </a:solidFill>
            </a:endParaRPr>
          </a:p>
          <a:p>
            <a:r>
              <a:rPr lang="cs-CZ" sz="1800" dirty="0" smtClean="0">
                <a:solidFill>
                  <a:schemeClr val="tx2"/>
                </a:solidFill>
              </a:rPr>
              <a:t>Proč dělat </a:t>
            </a:r>
            <a:r>
              <a:rPr lang="cs-CZ" sz="1800" dirty="0" err="1" smtClean="0">
                <a:solidFill>
                  <a:schemeClr val="tx2"/>
                </a:solidFill>
              </a:rPr>
              <a:t>benchmarking</a:t>
            </a:r>
            <a:r>
              <a:rPr lang="cs-CZ" sz="1800" dirty="0" smtClean="0">
                <a:solidFill>
                  <a:schemeClr val="tx2"/>
                </a:solidFill>
              </a:rPr>
              <a:t>? </a:t>
            </a:r>
            <a:endParaRPr lang="en-US" sz="1800" dirty="0" smtClean="0">
              <a:solidFill>
                <a:schemeClr val="tx2"/>
              </a:solidFill>
            </a:endParaRPr>
          </a:p>
          <a:p>
            <a:pPr lvl="1"/>
            <a:r>
              <a:rPr lang="cs-CZ" sz="1600" dirty="0" smtClean="0">
                <a:solidFill>
                  <a:schemeClr val="tx2"/>
                </a:solidFill>
              </a:rPr>
              <a:t>Většina trhů je značně konkurenčních</a:t>
            </a:r>
            <a:endParaRPr lang="en-US" sz="1600" dirty="0" smtClean="0">
              <a:solidFill>
                <a:schemeClr val="tx2"/>
              </a:solidFill>
            </a:endParaRPr>
          </a:p>
          <a:p>
            <a:pPr lvl="1"/>
            <a:r>
              <a:rPr lang="cs-CZ" sz="1600" dirty="0" smtClean="0">
                <a:solidFill>
                  <a:schemeClr val="tx2"/>
                </a:solidFill>
              </a:rPr>
              <a:t>Když jsou ostatní lepší, můžeme se od nich učit</a:t>
            </a:r>
            <a:endParaRPr lang="en-US" sz="1600" dirty="0" smtClean="0">
              <a:solidFill>
                <a:schemeClr val="tx2"/>
              </a:solidFill>
            </a:endParaRPr>
          </a:p>
          <a:p>
            <a:pPr lvl="1"/>
            <a:endParaRPr lang="en-US" sz="1800" dirty="0" smtClean="0">
              <a:solidFill>
                <a:schemeClr val="tx2"/>
              </a:solidFill>
            </a:endParaRPr>
          </a:p>
          <a:p>
            <a:r>
              <a:rPr lang="cs-CZ" sz="1800" dirty="0" smtClean="0">
                <a:solidFill>
                  <a:schemeClr val="tx2"/>
                </a:solidFill>
              </a:rPr>
              <a:t>Musíme vědět co porovnávat</a:t>
            </a:r>
            <a:endParaRPr lang="en-US" sz="1800" dirty="0" smtClean="0">
              <a:solidFill>
                <a:schemeClr val="tx2"/>
              </a:solidFill>
            </a:endParaRPr>
          </a:p>
          <a:p>
            <a:pPr lvl="1"/>
            <a:r>
              <a:rPr lang="cs-CZ" sz="1600" dirty="0" smtClean="0">
                <a:solidFill>
                  <a:schemeClr val="tx2"/>
                </a:solidFill>
              </a:rPr>
              <a:t>Firmy musí být srovnatelné </a:t>
            </a:r>
            <a:r>
              <a:rPr lang="cs-CZ" sz="1600" dirty="0" err="1" smtClean="0">
                <a:solidFill>
                  <a:schemeClr val="tx2"/>
                </a:solidFill>
              </a:rPr>
              <a:t>Tescan</a:t>
            </a:r>
            <a:r>
              <a:rPr lang="cs-CZ" sz="1600" dirty="0" smtClean="0">
                <a:solidFill>
                  <a:schemeClr val="tx2"/>
                </a:solidFill>
              </a:rPr>
              <a:t> vs. </a:t>
            </a:r>
            <a:r>
              <a:rPr lang="cs-CZ" sz="1600" dirty="0" err="1" smtClean="0">
                <a:solidFill>
                  <a:schemeClr val="tx2"/>
                </a:solidFill>
              </a:rPr>
              <a:t>Olympus</a:t>
            </a:r>
            <a:endParaRPr lang="en-US" sz="1600" dirty="0" smtClean="0">
              <a:solidFill>
                <a:schemeClr val="tx2"/>
              </a:solidFill>
            </a:endParaRPr>
          </a:p>
          <a:p>
            <a:pPr lvl="1"/>
            <a:r>
              <a:rPr lang="cs-CZ" sz="1600" dirty="0" smtClean="0">
                <a:solidFill>
                  <a:schemeClr val="tx2"/>
                </a:solidFill>
              </a:rPr>
              <a:t>Porozumět významu nejvyššího, průměrného a nízkého výkonu ve skupině</a:t>
            </a:r>
            <a:endParaRPr lang="en-US" sz="1600" dirty="0" smtClean="0">
              <a:solidFill>
                <a:schemeClr val="tx2"/>
              </a:solidFill>
            </a:endParaRPr>
          </a:p>
          <a:p>
            <a:pPr lvl="1"/>
            <a:r>
              <a:rPr lang="cs-CZ" sz="1600" dirty="0" smtClean="0">
                <a:solidFill>
                  <a:schemeClr val="tx2"/>
                </a:solidFill>
              </a:rPr>
              <a:t>Použijte výsledky </a:t>
            </a:r>
            <a:r>
              <a:rPr lang="cs-CZ" sz="1600" dirty="0" err="1" smtClean="0">
                <a:solidFill>
                  <a:schemeClr val="tx2"/>
                </a:solidFill>
              </a:rPr>
              <a:t>benchmarkingu</a:t>
            </a:r>
            <a:r>
              <a:rPr lang="cs-CZ" sz="1600" dirty="0" smtClean="0">
                <a:solidFill>
                  <a:schemeClr val="tx2"/>
                </a:solidFill>
              </a:rPr>
              <a:t> k vyhledání klíčových faktorů a trendů </a:t>
            </a:r>
            <a:endParaRPr lang="en-US" sz="1600" dirty="0" smtClean="0">
              <a:solidFill>
                <a:schemeClr val="tx2"/>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sz="2400" dirty="0" smtClean="0">
                <a:solidFill>
                  <a:schemeClr val="tx2"/>
                </a:solidFill>
              </a:rPr>
              <a:t>Pro </a:t>
            </a:r>
            <a:r>
              <a:rPr lang="cs-CZ" sz="2400" dirty="0" err="1" smtClean="0">
                <a:solidFill>
                  <a:schemeClr val="tx2"/>
                </a:solidFill>
              </a:rPr>
              <a:t>benchmarking</a:t>
            </a:r>
            <a:r>
              <a:rPr lang="cs-CZ" sz="2400" dirty="0" smtClean="0">
                <a:solidFill>
                  <a:schemeClr val="tx2"/>
                </a:solidFill>
              </a:rPr>
              <a:t> je </a:t>
            </a:r>
            <a:r>
              <a:rPr lang="cs-CZ" sz="2400" dirty="0" err="1" smtClean="0">
                <a:solidFill>
                  <a:schemeClr val="tx2"/>
                </a:solidFill>
              </a:rPr>
              <a:t>je</a:t>
            </a:r>
            <a:r>
              <a:rPr lang="cs-CZ" sz="2400" dirty="0" smtClean="0">
                <a:solidFill>
                  <a:schemeClr val="tx2"/>
                </a:solidFill>
              </a:rPr>
              <a:t> klíčové mít správné firmy</a:t>
            </a:r>
            <a:endParaRPr lang="en-US" sz="2600" b="0" dirty="0">
              <a:solidFill>
                <a:schemeClr val="tx2"/>
              </a:solidFill>
            </a:endParaRPr>
          </a:p>
        </p:txBody>
      </p:sp>
      <p:sp>
        <p:nvSpPr>
          <p:cNvPr id="51207" name="Rectangle 7"/>
          <p:cNvSpPr>
            <a:spLocks noGrp="1" noChangeArrowheads="1"/>
          </p:cNvSpPr>
          <p:nvPr>
            <p:ph idx="1"/>
          </p:nvPr>
        </p:nvSpPr>
        <p:spPr>
          <a:xfrm>
            <a:off x="457200" y="1143000"/>
            <a:ext cx="8234362" cy="5105400"/>
          </a:xfrm>
        </p:spPr>
        <p:txBody>
          <a:bodyPr/>
          <a:lstStyle/>
          <a:p>
            <a:r>
              <a:rPr lang="en-US" sz="1800" dirty="0" smtClean="0">
                <a:solidFill>
                  <a:schemeClr val="tx2"/>
                </a:solidFill>
              </a:rPr>
              <a:t>Apple vs. apple</a:t>
            </a:r>
          </a:p>
          <a:p>
            <a:pPr lvl="1"/>
            <a:r>
              <a:rPr lang="cs-CZ" sz="1400" dirty="0" smtClean="0">
                <a:solidFill>
                  <a:schemeClr val="tx2"/>
                </a:solidFill>
              </a:rPr>
              <a:t>Srovnání ve stejném sektoru či </a:t>
            </a:r>
            <a:r>
              <a:rPr lang="cs-CZ" sz="1400" dirty="0" err="1" smtClean="0">
                <a:solidFill>
                  <a:schemeClr val="tx2"/>
                </a:solidFill>
              </a:rPr>
              <a:t>subsektoru</a:t>
            </a:r>
            <a:r>
              <a:rPr lang="cs-CZ" sz="1400" dirty="0" smtClean="0">
                <a:solidFill>
                  <a:schemeClr val="tx2"/>
                </a:solidFill>
              </a:rPr>
              <a:t>, stejný typ zákazníků, stejný business model, produkty nebo služby</a:t>
            </a:r>
            <a:endParaRPr lang="en-US" sz="1400" dirty="0" smtClean="0">
              <a:solidFill>
                <a:schemeClr val="tx2"/>
              </a:solidFill>
            </a:endParaRPr>
          </a:p>
          <a:p>
            <a:pPr lvl="1"/>
            <a:endParaRPr lang="en-US" sz="1400" dirty="0" smtClean="0">
              <a:solidFill>
                <a:schemeClr val="tx2"/>
              </a:solidFill>
            </a:endParaRPr>
          </a:p>
          <a:p>
            <a:pPr marL="360363" lvl="1" indent="-360363"/>
            <a:r>
              <a:rPr lang="cs-CZ" sz="1800" dirty="0" smtClean="0">
                <a:solidFill>
                  <a:schemeClr val="tx2"/>
                </a:solidFill>
              </a:rPr>
              <a:t>Můžeme použít firmy i z jiného sektoru?</a:t>
            </a:r>
            <a:endParaRPr lang="en-US" sz="1800" dirty="0" smtClean="0">
              <a:solidFill>
                <a:schemeClr val="tx2"/>
              </a:solidFill>
            </a:endParaRPr>
          </a:p>
          <a:p>
            <a:pPr marL="723901" lvl="2" indent="-360363"/>
            <a:r>
              <a:rPr lang="cs-CZ" sz="1400" dirty="0" smtClean="0">
                <a:solidFill>
                  <a:schemeClr val="tx2"/>
                </a:solidFill>
              </a:rPr>
              <a:t>Musí mít stejné zbývající charakteristiky: např. přímý prodejci bez ohledu na produkt (vysavače – kosmetika, hypotéky – pojištění,…)</a:t>
            </a:r>
            <a:endParaRPr lang="en-US" sz="1400" dirty="0" smtClean="0">
              <a:solidFill>
                <a:schemeClr val="tx2"/>
              </a:solidFill>
            </a:endParaRPr>
          </a:p>
          <a:p>
            <a:pPr marL="723901" lvl="2" indent="-360363"/>
            <a:r>
              <a:rPr lang="cs-CZ" sz="1400" dirty="0" smtClean="0">
                <a:solidFill>
                  <a:schemeClr val="tx2"/>
                </a:solidFill>
              </a:rPr>
              <a:t>DŮLEŽITÉ</a:t>
            </a:r>
            <a:r>
              <a:rPr lang="en-US" sz="1400" dirty="0" smtClean="0">
                <a:solidFill>
                  <a:schemeClr val="tx2"/>
                </a:solidFill>
              </a:rPr>
              <a:t>: </a:t>
            </a:r>
            <a:r>
              <a:rPr lang="cs-CZ" sz="1400" dirty="0" err="1" smtClean="0">
                <a:solidFill>
                  <a:schemeClr val="tx2"/>
                </a:solidFill>
              </a:rPr>
              <a:t>nezapoměňte</a:t>
            </a:r>
            <a:r>
              <a:rPr lang="cs-CZ" sz="1400" dirty="0" smtClean="0">
                <a:solidFill>
                  <a:schemeClr val="tx2"/>
                </a:solidFill>
              </a:rPr>
              <a:t> zvážit faktory z jiných oblastí, které ve vašem sektoru nejsou – např. státní regulace. Proveďte s </a:t>
            </a:r>
            <a:r>
              <a:rPr lang="cs-CZ" sz="1400" dirty="0" err="1" smtClean="0">
                <a:solidFill>
                  <a:schemeClr val="tx2"/>
                </a:solidFill>
              </a:rPr>
              <a:t>nimy</a:t>
            </a:r>
            <a:r>
              <a:rPr lang="cs-CZ" sz="1400" dirty="0" smtClean="0">
                <a:solidFill>
                  <a:schemeClr val="tx2"/>
                </a:solidFill>
              </a:rPr>
              <a:t> nezbytná přizpůsobení.</a:t>
            </a:r>
            <a:endParaRPr lang="en-US" sz="1400" dirty="0" smtClean="0">
              <a:solidFill>
                <a:schemeClr val="tx2"/>
              </a:solidFill>
            </a:endParaRPr>
          </a:p>
          <a:p>
            <a:pPr marL="723901" lvl="2" indent="-360363"/>
            <a:endParaRPr lang="en-US" sz="1400" dirty="0" smtClean="0">
              <a:solidFill>
                <a:schemeClr val="tx2"/>
              </a:solidFill>
            </a:endParaRPr>
          </a:p>
          <a:p>
            <a:r>
              <a:rPr lang="cs-CZ" sz="1800" dirty="0" smtClean="0">
                <a:solidFill>
                  <a:schemeClr val="tx2"/>
                </a:solidFill>
              </a:rPr>
              <a:t>Konkurenti pro hybridní firmy</a:t>
            </a:r>
            <a:endParaRPr lang="en-US" sz="1800" dirty="0" smtClean="0">
              <a:solidFill>
                <a:schemeClr val="tx2"/>
              </a:solidFill>
            </a:endParaRPr>
          </a:p>
          <a:p>
            <a:pPr lvl="1"/>
            <a:r>
              <a:rPr lang="en-US" sz="1400" dirty="0" smtClean="0">
                <a:solidFill>
                  <a:schemeClr val="tx2"/>
                </a:solidFill>
              </a:rPr>
              <a:t>2008 GE: 37% revenue from financial unit 63% from industrial</a:t>
            </a:r>
          </a:p>
          <a:p>
            <a:pPr lvl="1"/>
            <a:r>
              <a:rPr lang="en-US" sz="1400" dirty="0" smtClean="0">
                <a:solidFill>
                  <a:schemeClr val="tx2"/>
                </a:solidFill>
              </a:rPr>
              <a:t>Johnson &amp; Johnson: 23% CP; 38% Pharma and 39% medical devices</a:t>
            </a:r>
          </a:p>
          <a:p>
            <a:pPr lvl="1"/>
            <a:endParaRPr lang="cs-CZ" sz="1400" dirty="0" smtClean="0">
              <a:solidFill>
                <a:schemeClr val="tx2"/>
              </a:solidFill>
            </a:endParaRPr>
          </a:p>
          <a:p>
            <a:pPr lvl="1"/>
            <a:r>
              <a:rPr lang="cs-CZ" sz="1400" dirty="0" smtClean="0">
                <a:solidFill>
                  <a:schemeClr val="tx2"/>
                </a:solidFill>
              </a:rPr>
              <a:t>Použijte několik setů firem pro porovnání dané části firmy – tj. část GE porovnat s finančními institucemi a část s průmyslovými firmami</a:t>
            </a:r>
            <a:endParaRPr lang="en-US" sz="1400" dirty="0" smtClean="0">
              <a:solidFill>
                <a:schemeClr val="tx2"/>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p:txBody>
          <a:bodyPr/>
          <a:lstStyle/>
          <a:p>
            <a:r>
              <a:rPr lang="cs-CZ" sz="2400" dirty="0" smtClean="0">
                <a:solidFill>
                  <a:schemeClr val="tx2"/>
                </a:solidFill>
              </a:rPr>
              <a:t>K interpretaci výsledů </a:t>
            </a:r>
            <a:r>
              <a:rPr lang="cs-CZ" sz="2400" dirty="0" err="1" smtClean="0">
                <a:solidFill>
                  <a:schemeClr val="tx2"/>
                </a:solidFill>
              </a:rPr>
              <a:t>benchmarkingu</a:t>
            </a:r>
            <a:r>
              <a:rPr lang="cs-CZ" sz="2400" dirty="0" smtClean="0">
                <a:solidFill>
                  <a:schemeClr val="tx2"/>
                </a:solidFill>
              </a:rPr>
              <a:t> jsou nutné znalosti</a:t>
            </a:r>
            <a:endParaRPr lang="en-US" sz="2600" b="0" dirty="0">
              <a:solidFill>
                <a:schemeClr val="tx2"/>
              </a:solidFill>
            </a:endParaRPr>
          </a:p>
        </p:txBody>
      </p:sp>
      <p:sp>
        <p:nvSpPr>
          <p:cNvPr id="51207" name="Rectangle 7"/>
          <p:cNvSpPr>
            <a:spLocks noGrp="1" noChangeArrowheads="1"/>
          </p:cNvSpPr>
          <p:nvPr>
            <p:ph idx="1"/>
          </p:nvPr>
        </p:nvSpPr>
        <p:spPr>
          <a:xfrm>
            <a:off x="457200" y="1143000"/>
            <a:ext cx="8234362" cy="5105400"/>
          </a:xfrm>
        </p:spPr>
        <p:txBody>
          <a:bodyPr/>
          <a:lstStyle/>
          <a:p>
            <a:r>
              <a:rPr lang="en-US" sz="1800" dirty="0" smtClean="0">
                <a:solidFill>
                  <a:schemeClr val="tx2"/>
                </a:solidFill>
              </a:rPr>
              <a:t>Benchmarking </a:t>
            </a:r>
            <a:r>
              <a:rPr lang="cs-CZ" sz="1800" dirty="0" smtClean="0">
                <a:solidFill>
                  <a:schemeClr val="tx2"/>
                </a:solidFill>
              </a:rPr>
              <a:t>není jen jednoduché prohlášení</a:t>
            </a:r>
            <a:r>
              <a:rPr lang="en-US" sz="1800" dirty="0" smtClean="0">
                <a:solidFill>
                  <a:schemeClr val="tx2"/>
                </a:solidFill>
              </a:rPr>
              <a:t>:</a:t>
            </a:r>
          </a:p>
          <a:p>
            <a:pPr lvl="1"/>
            <a:r>
              <a:rPr lang="en-US" sz="1400" dirty="0" smtClean="0">
                <a:solidFill>
                  <a:schemeClr val="tx2"/>
                </a:solidFill>
              </a:rPr>
              <a:t>Company A outperformed the peers by xx%</a:t>
            </a:r>
          </a:p>
          <a:p>
            <a:pPr lvl="1"/>
            <a:r>
              <a:rPr lang="en-US" sz="1400" dirty="0" smtClean="0">
                <a:solidFill>
                  <a:schemeClr val="tx2"/>
                </a:solidFill>
              </a:rPr>
              <a:t>Company A ranked #1 among the peer group</a:t>
            </a:r>
          </a:p>
          <a:p>
            <a:pPr lvl="1"/>
            <a:r>
              <a:rPr lang="en-US" sz="1400" dirty="0" smtClean="0">
                <a:solidFill>
                  <a:schemeClr val="tx2"/>
                </a:solidFill>
              </a:rPr>
              <a:t>Company A is below the peer average</a:t>
            </a:r>
          </a:p>
          <a:p>
            <a:pPr lvl="1"/>
            <a:endParaRPr lang="en-US" sz="1400" dirty="0" smtClean="0">
              <a:solidFill>
                <a:schemeClr val="tx2"/>
              </a:solidFill>
            </a:endParaRPr>
          </a:p>
          <a:p>
            <a:pPr marL="360363" lvl="1" indent="-360363"/>
            <a:r>
              <a:rPr lang="cs-CZ" sz="1800" dirty="0" smtClean="0">
                <a:solidFill>
                  <a:schemeClr val="tx2"/>
                </a:solidFill>
              </a:rPr>
              <a:t>Je potřeba identifikovat klíčové faktory výkonu firmy </a:t>
            </a:r>
            <a:endParaRPr lang="en-US" sz="1800" dirty="0" smtClean="0">
              <a:solidFill>
                <a:schemeClr val="tx2"/>
              </a:solidFill>
            </a:endParaRPr>
          </a:p>
          <a:p>
            <a:pPr marL="723901" lvl="2" indent="-360363"/>
            <a:r>
              <a:rPr lang="cs-CZ" sz="1400" dirty="0" smtClean="0">
                <a:solidFill>
                  <a:schemeClr val="tx2"/>
                </a:solidFill>
              </a:rPr>
              <a:t>Proč je daná firma nad/pod ostatními firmami ve výkonu? </a:t>
            </a:r>
            <a:endParaRPr lang="en-US" sz="1400" dirty="0" smtClean="0">
              <a:solidFill>
                <a:schemeClr val="tx2"/>
              </a:solidFill>
            </a:endParaRPr>
          </a:p>
          <a:p>
            <a:pPr marL="723901" lvl="2" indent="-360363"/>
            <a:r>
              <a:rPr lang="cs-CZ" sz="1400" dirty="0" smtClean="0">
                <a:solidFill>
                  <a:schemeClr val="tx2"/>
                </a:solidFill>
              </a:rPr>
              <a:t>Co můžeme na základě dat předvídat či očekávat?</a:t>
            </a:r>
            <a:endParaRPr lang="en-US" sz="1400" dirty="0" smtClean="0">
              <a:solidFill>
                <a:schemeClr val="tx2"/>
              </a:solidFill>
            </a:endParaRPr>
          </a:p>
          <a:p>
            <a:pPr marL="723901" lvl="2" indent="-360363"/>
            <a:r>
              <a:rPr lang="cs-CZ" sz="1400" dirty="0" smtClean="0">
                <a:solidFill>
                  <a:schemeClr val="tx2"/>
                </a:solidFill>
              </a:rPr>
              <a:t>Co to pro nás znamená? Pro dané oddělení/firmu?</a:t>
            </a:r>
            <a:endParaRPr lang="en-US" sz="1400" dirty="0" smtClean="0">
              <a:solidFill>
                <a:schemeClr val="tx2"/>
              </a:solidFill>
            </a:endParaRPr>
          </a:p>
          <a:p>
            <a:pPr marL="723901" lvl="2" indent="-360363"/>
            <a:endParaRPr lang="en-US" sz="1400" dirty="0" smtClean="0">
              <a:solidFill>
                <a:schemeClr val="tx2"/>
              </a:solidFill>
            </a:endParaRPr>
          </a:p>
          <a:p>
            <a:r>
              <a:rPr lang="cs-CZ" sz="1800" dirty="0" smtClean="0">
                <a:solidFill>
                  <a:schemeClr val="tx2"/>
                </a:solidFill>
              </a:rPr>
              <a:t>Co dělat když data nepodpořila naše očekávání a hypotézy? </a:t>
            </a:r>
            <a:endParaRPr lang="en-US" sz="1800" dirty="0" smtClean="0">
              <a:solidFill>
                <a:schemeClr val="tx2"/>
              </a:solidFill>
            </a:endParaRPr>
          </a:p>
          <a:p>
            <a:pPr lvl="1"/>
            <a:r>
              <a:rPr lang="cs-CZ" sz="1400" dirty="0" smtClean="0">
                <a:solidFill>
                  <a:schemeClr val="tx2"/>
                </a:solidFill>
              </a:rPr>
              <a:t>Ujistěte se, že porovnávaná skupina je skutečně srovnatelná </a:t>
            </a:r>
            <a:endParaRPr lang="en-US" sz="1400" dirty="0" smtClean="0">
              <a:solidFill>
                <a:schemeClr val="tx2"/>
              </a:solidFill>
            </a:endParaRPr>
          </a:p>
          <a:p>
            <a:pPr lvl="1"/>
            <a:r>
              <a:rPr lang="cs-CZ" sz="1400" dirty="0" smtClean="0">
                <a:solidFill>
                  <a:schemeClr val="tx2"/>
                </a:solidFill>
              </a:rPr>
              <a:t>Zkontrolujte data a ujistěte se, že jsou správná a srovnatelná </a:t>
            </a:r>
            <a:endParaRPr lang="en-US" sz="1400" dirty="0" smtClean="0">
              <a:solidFill>
                <a:schemeClr val="tx2"/>
              </a:solidFill>
            </a:endParaRPr>
          </a:p>
          <a:p>
            <a:pPr lvl="1"/>
            <a:r>
              <a:rPr lang="cs-CZ" sz="1400" dirty="0" smtClean="0">
                <a:solidFill>
                  <a:schemeClr val="tx2"/>
                </a:solidFill>
              </a:rPr>
              <a:t>Ověřte zdroje z nichž vychází očekávání – hypotéza je založena na neznámém blogu nebo světoznámé publikaci?</a:t>
            </a:r>
            <a:endParaRPr lang="en-US" sz="1400" dirty="0" smtClean="0">
              <a:solidFill>
                <a:schemeClr val="tx2"/>
              </a:solidFill>
            </a:endParaRPr>
          </a:p>
          <a:p>
            <a:pPr lvl="1"/>
            <a:endParaRPr lang="en-US" sz="1400" dirty="0" smtClean="0">
              <a:solidFill>
                <a:schemeClr val="tx2"/>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latin typeface="Lucida Sans Unicode" pitchFamily="34" charset="0"/>
              </a:rPr>
              <a:t>Analýza dat</a:t>
            </a:r>
            <a:endParaRPr lang="cs-CZ" dirty="0"/>
          </a:p>
        </p:txBody>
      </p:sp>
      <p:sp>
        <p:nvSpPr>
          <p:cNvPr id="3" name="Zástupný symbol pro obsah 2"/>
          <p:cNvSpPr>
            <a:spLocks noGrp="1"/>
          </p:cNvSpPr>
          <p:nvPr>
            <p:ph idx="1"/>
          </p:nvPr>
        </p:nvSpPr>
        <p:spPr/>
        <p:txBody>
          <a:bodyPr>
            <a:noAutofit/>
          </a:bodyPr>
          <a:lstStyle/>
          <a:p>
            <a:pPr>
              <a:spcAft>
                <a:spcPts val="600"/>
              </a:spcAft>
            </a:pPr>
            <a:r>
              <a:rPr lang="cs-CZ" dirty="0" smtClean="0"/>
              <a:t>Sledujeme trendy – nárůst, průměr, odchylky, časové osy, rozptyly</a:t>
            </a:r>
          </a:p>
          <a:p>
            <a:pPr lvl="1">
              <a:spcAft>
                <a:spcPts val="600"/>
              </a:spcAft>
            </a:pPr>
            <a:r>
              <a:rPr lang="cs-CZ" sz="1800" dirty="0" smtClean="0"/>
              <a:t>hledáme vzory a zákonitosti</a:t>
            </a:r>
          </a:p>
          <a:p>
            <a:pPr lvl="1">
              <a:spcAft>
                <a:spcPts val="600"/>
              </a:spcAft>
            </a:pPr>
            <a:r>
              <a:rPr lang="cs-CZ" sz="1800" dirty="0" smtClean="0"/>
              <a:t>posuzujeme vliv externích faktorů, sezónních obměn, náhodných událostí a cyklických trendů</a:t>
            </a:r>
          </a:p>
          <a:p>
            <a:pPr>
              <a:spcAft>
                <a:spcPts val="600"/>
              </a:spcAft>
            </a:pPr>
            <a:r>
              <a:rPr lang="cs-CZ" dirty="0" smtClean="0"/>
              <a:t>Statistické metody</a:t>
            </a:r>
          </a:p>
          <a:p>
            <a:pPr lvl="1">
              <a:spcAft>
                <a:spcPts val="600"/>
              </a:spcAft>
            </a:pPr>
            <a:r>
              <a:rPr lang="cs-CZ" sz="1800" dirty="0" smtClean="0"/>
              <a:t>průměr – součet položek v sadě/počtem položek</a:t>
            </a:r>
          </a:p>
          <a:p>
            <a:pPr lvl="1">
              <a:spcAft>
                <a:spcPts val="600"/>
              </a:spcAft>
            </a:pPr>
            <a:r>
              <a:rPr lang="cs-CZ" sz="1800" dirty="0" smtClean="0"/>
              <a:t>medián - hodnota, jež dělí řadu podle velikosti seřazených výsledků na dvě stejně početné poloviny</a:t>
            </a:r>
          </a:p>
          <a:p>
            <a:pPr lvl="1">
              <a:spcAft>
                <a:spcPts val="600"/>
              </a:spcAft>
            </a:pPr>
            <a:r>
              <a:rPr lang="cs-CZ" sz="1800" dirty="0" smtClean="0"/>
              <a:t>modus – nejčastěji se vyskytující hodnota v sadě dat</a:t>
            </a:r>
          </a:p>
          <a:p>
            <a:pPr lvl="1">
              <a:spcAft>
                <a:spcPts val="600"/>
              </a:spcAft>
            </a:pPr>
            <a:r>
              <a:rPr lang="cs-CZ" sz="1800" dirty="0" smtClean="0"/>
              <a:t>odchylky - rozsah – rozdíl mezi největší a nejmenší hodnotou; standardní odchylka – ke zjištění odchylky od průměru</a:t>
            </a:r>
            <a:endParaRPr lang="cs-CZ"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Druhy analýz</a:t>
            </a:r>
            <a:endParaRPr lang="cs-CZ" dirty="0"/>
          </a:p>
        </p:txBody>
      </p:sp>
      <p:sp>
        <p:nvSpPr>
          <p:cNvPr id="5" name="Text Placeholder 4"/>
          <p:cNvSpPr>
            <a:spLocks noGrp="1"/>
          </p:cNvSpPr>
          <p:nvPr>
            <p:ph type="body" idx="1"/>
          </p:nvPr>
        </p:nvSpPr>
        <p:spPr/>
        <p:txBody>
          <a:bodyPr/>
          <a:lstStyle/>
          <a:p>
            <a:r>
              <a:rPr lang="cs-CZ" dirty="0" smtClean="0"/>
              <a:t>Informační průmysl</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8305800" y="131763"/>
            <a:ext cx="590550" cy="498475"/>
          </a:xfrm>
          <a:prstGeom prst="rect">
            <a:avLst/>
          </a:prstGeom>
        </p:spPr>
        <p:txBody>
          <a:bodyPr/>
          <a:lstStyle/>
          <a:p>
            <a:fld id="{E76AF3EE-D738-432F-A12D-F9EF1388A7E6}" type="slidenum">
              <a:rPr lang="en-GB"/>
              <a:pPr/>
              <a:t>8</a:t>
            </a:fld>
            <a:endParaRPr lang="en-GB"/>
          </a:p>
        </p:txBody>
      </p:sp>
      <p:sp>
        <p:nvSpPr>
          <p:cNvPr id="31746" name="Rectangle 2"/>
          <p:cNvSpPr>
            <a:spLocks noGrp="1" noChangeArrowheads="1"/>
          </p:cNvSpPr>
          <p:nvPr>
            <p:ph type="title"/>
          </p:nvPr>
        </p:nvSpPr>
        <p:spPr/>
        <p:txBody>
          <a:bodyPr/>
          <a:lstStyle/>
          <a:p>
            <a:r>
              <a:rPr lang="en-GB"/>
              <a:t>SWOT Analysis</a:t>
            </a:r>
          </a:p>
        </p:txBody>
      </p:sp>
      <p:sp>
        <p:nvSpPr>
          <p:cNvPr id="31749" name="Text Box 5"/>
          <p:cNvSpPr txBox="1">
            <a:spLocks noChangeArrowheads="1"/>
          </p:cNvSpPr>
          <p:nvPr/>
        </p:nvSpPr>
        <p:spPr bwMode="auto">
          <a:xfrm>
            <a:off x="5562600" y="947738"/>
            <a:ext cx="3108325" cy="5026025"/>
          </a:xfrm>
          <a:prstGeom prst="rect">
            <a:avLst/>
          </a:prstGeom>
          <a:noFill/>
          <a:ln w="12700">
            <a:noFill/>
            <a:miter lim="800000"/>
            <a:headEnd type="none" w="sm" len="sm"/>
            <a:tailEnd type="none" w="sm" len="sm"/>
          </a:ln>
          <a:effectLst/>
        </p:spPr>
        <p:txBody>
          <a:bodyPr>
            <a:spAutoFit/>
          </a:bodyPr>
          <a:lstStyle/>
          <a:p>
            <a:pPr algn="l">
              <a:spcBef>
                <a:spcPct val="50000"/>
              </a:spcBef>
            </a:pPr>
            <a:r>
              <a:rPr lang="en-GB" sz="1200">
                <a:latin typeface="Arial" charset="0"/>
              </a:rPr>
              <a:t>A SWOT analysis is a useful tool when first considering a company, its performance, and the external environment it operates in.</a:t>
            </a:r>
            <a:r>
              <a:rPr lang="en-GB" sz="1200" b="1">
                <a:latin typeface="Arial" charset="0"/>
              </a:rPr>
              <a:t> </a:t>
            </a:r>
          </a:p>
          <a:p>
            <a:pPr algn="l">
              <a:spcBef>
                <a:spcPct val="50000"/>
              </a:spcBef>
            </a:pPr>
            <a:r>
              <a:rPr lang="en-GB" sz="1200">
                <a:latin typeface="Arial" charset="0"/>
              </a:rPr>
              <a:t>When compiling a SWOT analysis it is useful to consider:</a:t>
            </a:r>
          </a:p>
          <a:p>
            <a:pPr algn="l">
              <a:spcBef>
                <a:spcPct val="50000"/>
              </a:spcBef>
            </a:pPr>
            <a:r>
              <a:rPr lang="en-GB" sz="1200" b="1">
                <a:latin typeface="Arial" charset="0"/>
              </a:rPr>
              <a:t>Strengths:</a:t>
            </a:r>
            <a:r>
              <a:rPr lang="en-GB" sz="1200">
                <a:latin typeface="Arial" charset="0"/>
              </a:rPr>
              <a:t>  What are the company’s strengths – does it hold market leading positions, does it have unique and desirable technology, is its management strong, does it have a clear and strong strategic direction?</a:t>
            </a:r>
          </a:p>
          <a:p>
            <a:pPr algn="l">
              <a:spcBef>
                <a:spcPct val="50000"/>
              </a:spcBef>
            </a:pPr>
            <a:r>
              <a:rPr lang="en-GB" sz="1200" b="1">
                <a:latin typeface="Arial" charset="0"/>
              </a:rPr>
              <a:t>Weaknesses:</a:t>
            </a:r>
            <a:r>
              <a:rPr lang="en-GB" sz="1200">
                <a:latin typeface="Arial" charset="0"/>
              </a:rPr>
              <a:t>  How is the company’s financial/internal management, are there any competing strategies causing conflict, does the company have the backing of its shareholders/City opinion?</a:t>
            </a:r>
          </a:p>
          <a:p>
            <a:pPr algn="l">
              <a:spcBef>
                <a:spcPct val="50000"/>
              </a:spcBef>
            </a:pPr>
            <a:r>
              <a:rPr lang="en-GB" sz="1200" b="1">
                <a:latin typeface="Arial" charset="0"/>
              </a:rPr>
              <a:t>Opportunities:</a:t>
            </a:r>
            <a:r>
              <a:rPr lang="en-GB" sz="1200">
                <a:latin typeface="Arial" charset="0"/>
              </a:rPr>
              <a:t>  Is there potential for product expansion or a push into new markets?    </a:t>
            </a:r>
          </a:p>
          <a:p>
            <a:pPr algn="l">
              <a:spcBef>
                <a:spcPct val="50000"/>
              </a:spcBef>
            </a:pPr>
            <a:r>
              <a:rPr lang="en-GB" sz="1200" b="1">
                <a:latin typeface="Arial" charset="0"/>
              </a:rPr>
              <a:t>Threats:</a:t>
            </a:r>
            <a:r>
              <a:rPr lang="en-GB" sz="1200">
                <a:latin typeface="Arial" charset="0"/>
              </a:rPr>
              <a:t>  In the macro and micro environment, legislative and environmental issues.</a:t>
            </a:r>
          </a:p>
          <a:p>
            <a:pPr algn="l">
              <a:spcBef>
                <a:spcPct val="50000"/>
              </a:spcBef>
            </a:pPr>
            <a:r>
              <a:rPr lang="en-GB" sz="1200" b="1">
                <a:latin typeface="Arial" charset="0"/>
              </a:rPr>
              <a:t>USEFUL FOR: Snapshot, Company Analysis, Micro &amp;  Macro Environment</a:t>
            </a:r>
          </a:p>
        </p:txBody>
      </p:sp>
      <p:sp>
        <p:nvSpPr>
          <p:cNvPr id="31751" name="Text Box 7"/>
          <p:cNvSpPr txBox="1">
            <a:spLocks noChangeArrowheads="1"/>
          </p:cNvSpPr>
          <p:nvPr/>
        </p:nvSpPr>
        <p:spPr bwMode="auto">
          <a:xfrm>
            <a:off x="471488" y="4754563"/>
            <a:ext cx="4938712" cy="914400"/>
          </a:xfrm>
          <a:prstGeom prst="rect">
            <a:avLst/>
          </a:prstGeom>
          <a:noFill/>
          <a:ln w="12700">
            <a:noFill/>
            <a:miter lim="800000"/>
            <a:headEnd type="none" w="sm" len="sm"/>
            <a:tailEnd type="none" w="sm" len="sm"/>
          </a:ln>
          <a:effectLst/>
        </p:spPr>
        <p:txBody>
          <a:bodyPr>
            <a:spAutoFit/>
          </a:bodyPr>
          <a:lstStyle/>
          <a:p>
            <a:pPr>
              <a:spcBef>
                <a:spcPct val="50000"/>
              </a:spcBef>
            </a:pPr>
            <a:r>
              <a:rPr lang="en-GB" sz="1200" b="1">
                <a:solidFill>
                  <a:schemeClr val="tx2"/>
                </a:solidFill>
                <a:latin typeface="Arial" charset="0"/>
              </a:rPr>
              <a:t>Caution/Remember!</a:t>
            </a:r>
          </a:p>
          <a:p>
            <a:pPr>
              <a:spcBef>
                <a:spcPct val="50000"/>
              </a:spcBef>
            </a:pPr>
            <a:r>
              <a:rPr lang="en-GB" sz="1200" b="1">
                <a:solidFill>
                  <a:schemeClr val="tx2"/>
                </a:solidFill>
                <a:latin typeface="Arial" charset="0"/>
              </a:rPr>
              <a:t>An effective SWOT analysis provides a snapshot summarising a more detailed analysis of a company’s current performance and future potential.</a:t>
            </a:r>
          </a:p>
        </p:txBody>
      </p:sp>
      <p:pic>
        <p:nvPicPr>
          <p:cNvPr id="31752" name="Picture 8"/>
          <p:cNvPicPr>
            <a:picLocks noChangeAspect="1" noChangeArrowheads="1"/>
          </p:cNvPicPr>
          <p:nvPr/>
        </p:nvPicPr>
        <p:blipFill>
          <a:blip r:embed="rId2" cstate="print"/>
          <a:srcRect/>
          <a:stretch>
            <a:fillRect/>
          </a:stretch>
        </p:blipFill>
        <p:spPr bwMode="auto">
          <a:xfrm>
            <a:off x="533400" y="990600"/>
            <a:ext cx="4954950" cy="3426743"/>
          </a:xfrm>
          <a:prstGeom prst="rect">
            <a:avLst/>
          </a:prstGeom>
          <a:noFill/>
          <a:ln w="12700" cap="flat"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SWOT</a:t>
            </a:r>
            <a:endParaRPr lang="cs-CZ" dirty="0"/>
          </a:p>
        </p:txBody>
      </p:sp>
      <p:sp>
        <p:nvSpPr>
          <p:cNvPr id="3" name="Zástupný symbol pro obsah 2"/>
          <p:cNvSpPr>
            <a:spLocks noGrp="1"/>
          </p:cNvSpPr>
          <p:nvPr>
            <p:ph idx="1"/>
          </p:nvPr>
        </p:nvSpPr>
        <p:spPr/>
        <p:txBody>
          <a:bodyPr/>
          <a:lstStyle/>
          <a:p>
            <a:r>
              <a:rPr lang="cs-CZ" dirty="0" smtClean="0"/>
              <a:t>nejčastěji užívaná metoda, jedna z nejefektivnějších</a:t>
            </a:r>
          </a:p>
          <a:p>
            <a:r>
              <a:rPr lang="en-US" dirty="0" smtClean="0"/>
              <a:t>strengths, weaknesses, opportunities, threats</a:t>
            </a:r>
            <a:endParaRPr lang="cs-CZ" dirty="0" smtClean="0"/>
          </a:p>
          <a:p>
            <a:r>
              <a:rPr lang="cs-CZ" dirty="0" smtClean="0"/>
              <a:t>požaduje nadhled a objektivitu</a:t>
            </a:r>
          </a:p>
          <a:p>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1979712" y="2996952"/>
            <a:ext cx="4461352" cy="27883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_Handout 1">
        <a:dk1>
          <a:srgbClr val="646464"/>
        </a:dk1>
        <a:lt1>
          <a:srgbClr val="FFFFFF"/>
        </a:lt1>
        <a:dk2>
          <a:srgbClr val="646464"/>
        </a:dk2>
        <a:lt2>
          <a:srgbClr val="808080"/>
        </a:lt2>
        <a:accent1>
          <a:srgbClr val="808080"/>
        </a:accent1>
        <a:accent2>
          <a:srgbClr val="FFD200"/>
        </a:accent2>
        <a:accent3>
          <a:srgbClr val="FFFFFF"/>
        </a:accent3>
        <a:accent4>
          <a:srgbClr val="545454"/>
        </a:accent4>
        <a:accent5>
          <a:srgbClr val="C0C0C0"/>
        </a:accent5>
        <a:accent6>
          <a:srgbClr val="E7BE00"/>
        </a:accent6>
        <a:hlink>
          <a:srgbClr val="80808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808080"/>
      </a:accent1>
      <a:accent2>
        <a:srgbClr val="FFD200"/>
      </a:accent2>
      <a:accent3>
        <a:srgbClr val="FFFFFF"/>
      </a:accent3>
      <a:accent4>
        <a:srgbClr val="000000"/>
      </a:accent4>
      <a:accent5>
        <a:srgbClr val="C0C0C0"/>
      </a:accent5>
      <a:accent6>
        <a:srgbClr val="E7BE00"/>
      </a:accent6>
      <a:hlink>
        <a:srgbClr val="80808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6103</TotalTime>
  <Words>5967</Words>
  <Application>Microsoft Office PowerPoint</Application>
  <PresentationFormat>On-screen Show (4:3)</PresentationFormat>
  <Paragraphs>627</Paragraphs>
  <Slides>69</Slides>
  <Notes>8</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69</vt:i4>
      </vt:variant>
    </vt:vector>
  </HeadingPairs>
  <TitlesOfParts>
    <vt:vector size="78" baseType="lpstr">
      <vt:lpstr>Arial</vt:lpstr>
      <vt:lpstr>Times New Roman</vt:lpstr>
      <vt:lpstr>EYlogo</vt:lpstr>
      <vt:lpstr>Wingdings</vt:lpstr>
      <vt:lpstr>Lucida Sans Unicode</vt:lpstr>
      <vt:lpstr>Calibri</vt:lpstr>
      <vt:lpstr>Blank</vt:lpstr>
      <vt:lpstr>1_Blank</vt:lpstr>
      <vt:lpstr>Worksheet</vt:lpstr>
      <vt:lpstr>Informační průmysl 2013/14</vt:lpstr>
      <vt:lpstr>přehled analytických metod</vt:lpstr>
      <vt:lpstr>Slide 3</vt:lpstr>
      <vt:lpstr>Slide 4</vt:lpstr>
      <vt:lpstr>Slide 5</vt:lpstr>
      <vt:lpstr>Vhodnost použití</vt:lpstr>
      <vt:lpstr>Druhy analýz</vt:lpstr>
      <vt:lpstr>SWOT Analysis</vt:lpstr>
      <vt:lpstr>SWOT</vt:lpstr>
      <vt:lpstr>SW část - interní prostředí firmy</vt:lpstr>
      <vt:lpstr>OT část - externí prostředí</vt:lpstr>
      <vt:lpstr>SWOT</vt:lpstr>
      <vt:lpstr>Plnění SWOT matice</vt:lpstr>
      <vt:lpstr>Závěrečná fáze SWOT - uplatnění</vt:lpstr>
      <vt:lpstr>Příklad </vt:lpstr>
      <vt:lpstr>Rozšířená SWOT</vt:lpstr>
      <vt:lpstr>SWOT příklad</vt:lpstr>
      <vt:lpstr>TOWS</vt:lpstr>
      <vt:lpstr>Analýza konkurenčních hypotéz</vt:lpstr>
      <vt:lpstr>Kroky analýzy</vt:lpstr>
      <vt:lpstr>Analýza konkurenčních hypotéz</vt:lpstr>
      <vt:lpstr>Analýza konkurenčních hypotéz</vt:lpstr>
      <vt:lpstr>Kontrola</vt:lpstr>
      <vt:lpstr>Porter’s Five Forces</vt:lpstr>
      <vt:lpstr>Boston Box</vt:lpstr>
      <vt:lpstr>PEST Analysis</vt:lpstr>
      <vt:lpstr>PESTEL Analysis</vt:lpstr>
      <vt:lpstr>Market &amp; Competitive Analysis</vt:lpstr>
      <vt:lpstr>SET Analysis</vt:lpstr>
      <vt:lpstr>Slide 30</vt:lpstr>
      <vt:lpstr>GE Matrix</vt:lpstr>
      <vt:lpstr>Disproportionate Returns</vt:lpstr>
      <vt:lpstr>Product Life Cycle</vt:lpstr>
      <vt:lpstr>GAP Analysis</vt:lpstr>
      <vt:lpstr>The 7-S Framework</vt:lpstr>
      <vt:lpstr>Organisation Chart </vt:lpstr>
      <vt:lpstr>Supply Chain</vt:lpstr>
      <vt:lpstr>Bubble Chart</vt:lpstr>
      <vt:lpstr>Strategy-Actions</vt:lpstr>
      <vt:lpstr>Vicious Circle</vt:lpstr>
      <vt:lpstr>Vicious Circle II</vt:lpstr>
      <vt:lpstr>Timeline</vt:lpstr>
      <vt:lpstr>Timeline II</vt:lpstr>
      <vt:lpstr>Industry Radar</vt:lpstr>
      <vt:lpstr>Industry Radar II</vt:lpstr>
      <vt:lpstr>Market Evolution</vt:lpstr>
      <vt:lpstr>Swirl  Diagram</vt:lpstr>
      <vt:lpstr>Share Price </vt:lpstr>
      <vt:lpstr>Financial Analysis </vt:lpstr>
      <vt:lpstr>Financial Analysis II </vt:lpstr>
      <vt:lpstr>Current State/Future State</vt:lpstr>
      <vt:lpstr>FIST Analysis</vt:lpstr>
      <vt:lpstr>Value/Implementation Chart</vt:lpstr>
      <vt:lpstr>Shareholder Value Divers</vt:lpstr>
      <vt:lpstr>Risk Universe</vt:lpstr>
      <vt:lpstr>What’s been said &amp; delivered table</vt:lpstr>
      <vt:lpstr>Single Frame</vt:lpstr>
      <vt:lpstr>Single Frame II</vt:lpstr>
      <vt:lpstr>Beta Analysis</vt:lpstr>
      <vt:lpstr>Kvantitativní analýza</vt:lpstr>
      <vt:lpstr>Kvantitativní přístup</vt:lpstr>
      <vt:lpstr>Analýza dat / benchmarking</vt:lpstr>
      <vt:lpstr>Efektivní komunikace čísel zlepšuje analýzu</vt:lpstr>
      <vt:lpstr>Efektivní komunikace čísel zlepšuje analýzu</vt:lpstr>
      <vt:lpstr>Typy analýzy dat</vt:lpstr>
      <vt:lpstr>Benchmarking – porovnání skupiny stejných firem</vt:lpstr>
      <vt:lpstr>Pro benchmarking je je klíčové mít správné firmy</vt:lpstr>
      <vt:lpstr>K interpretaci výsledů benchmarkingu jsou nutné znalosti</vt:lpstr>
      <vt:lpstr>Analýza dat</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(Arial bold 30 point) second line title</dc:title>
  <dc:creator>Petr Smejkal</dc:creator>
  <cp:lastModifiedBy>Petr Smejkal</cp:lastModifiedBy>
  <cp:revision>152</cp:revision>
  <dcterms:created xsi:type="dcterms:W3CDTF">2010-09-06T12:20:12Z</dcterms:created>
  <dcterms:modified xsi:type="dcterms:W3CDTF">2013-11-04T15:24:49Z</dcterms:modified>
</cp:coreProperties>
</file>