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0" r:id="rId2"/>
  </p:sldMasterIdLst>
  <p:notesMasterIdLst>
    <p:notesMasterId r:id="rId73"/>
  </p:notesMasterIdLst>
  <p:handoutMasterIdLst>
    <p:handoutMasterId r:id="rId74"/>
  </p:handoutMasterIdLst>
  <p:sldIdLst>
    <p:sldId id="259" r:id="rId3"/>
    <p:sldId id="312" r:id="rId4"/>
    <p:sldId id="395" r:id="rId5"/>
    <p:sldId id="347" r:id="rId6"/>
    <p:sldId id="313" r:id="rId7"/>
    <p:sldId id="345" r:id="rId8"/>
    <p:sldId id="346" r:id="rId9"/>
    <p:sldId id="344" r:id="rId10"/>
    <p:sldId id="348" r:id="rId11"/>
    <p:sldId id="349" r:id="rId12"/>
    <p:sldId id="350" r:id="rId13"/>
    <p:sldId id="523" r:id="rId14"/>
    <p:sldId id="527" r:id="rId15"/>
    <p:sldId id="400" r:id="rId16"/>
    <p:sldId id="524" r:id="rId17"/>
    <p:sldId id="525" r:id="rId18"/>
    <p:sldId id="526" r:id="rId19"/>
    <p:sldId id="528" r:id="rId20"/>
    <p:sldId id="531" r:id="rId21"/>
    <p:sldId id="404" r:id="rId22"/>
    <p:sldId id="437" r:id="rId23"/>
    <p:sldId id="439" r:id="rId24"/>
    <p:sldId id="440" r:id="rId25"/>
    <p:sldId id="441" r:id="rId26"/>
    <p:sldId id="442" r:id="rId27"/>
    <p:sldId id="443" r:id="rId28"/>
    <p:sldId id="444" r:id="rId29"/>
    <p:sldId id="446" r:id="rId30"/>
    <p:sldId id="529" r:id="rId31"/>
    <p:sldId id="402" r:id="rId32"/>
    <p:sldId id="403" r:id="rId33"/>
    <p:sldId id="406" r:id="rId34"/>
    <p:sldId id="407" r:id="rId35"/>
    <p:sldId id="408" r:id="rId36"/>
    <p:sldId id="409" r:id="rId37"/>
    <p:sldId id="411" r:id="rId38"/>
    <p:sldId id="412" r:id="rId39"/>
    <p:sldId id="413" r:id="rId40"/>
    <p:sldId id="414" r:id="rId41"/>
    <p:sldId id="415" r:id="rId42"/>
    <p:sldId id="539" r:id="rId43"/>
    <p:sldId id="530" r:id="rId44"/>
    <p:sldId id="416" r:id="rId45"/>
    <p:sldId id="417" r:id="rId46"/>
    <p:sldId id="418" r:id="rId47"/>
    <p:sldId id="419" r:id="rId48"/>
    <p:sldId id="420" r:id="rId49"/>
    <p:sldId id="421" r:id="rId50"/>
    <p:sldId id="422" r:id="rId51"/>
    <p:sldId id="423" r:id="rId52"/>
    <p:sldId id="424" r:id="rId53"/>
    <p:sldId id="425" r:id="rId54"/>
    <p:sldId id="434" r:id="rId55"/>
    <p:sldId id="471" r:id="rId56"/>
    <p:sldId id="428" r:id="rId57"/>
    <p:sldId id="429" r:id="rId58"/>
    <p:sldId id="430" r:id="rId59"/>
    <p:sldId id="431" r:id="rId60"/>
    <p:sldId id="432" r:id="rId61"/>
    <p:sldId id="433" r:id="rId62"/>
    <p:sldId id="538" r:id="rId63"/>
    <p:sldId id="435" r:id="rId64"/>
    <p:sldId id="532" r:id="rId65"/>
    <p:sldId id="533" r:id="rId66"/>
    <p:sldId id="534" r:id="rId67"/>
    <p:sldId id="535" r:id="rId68"/>
    <p:sldId id="536" r:id="rId69"/>
    <p:sldId id="537" r:id="rId70"/>
    <p:sldId id="426" r:id="rId71"/>
    <p:sldId id="427" r:id="rId72"/>
  </p:sldIdLst>
  <p:sldSz cx="9144000" cy="6858000" type="screen4x3"/>
  <p:notesSz cx="7086600" cy="9410700"/>
  <p:embeddedFontLst>
    <p:embeddedFont>
      <p:font typeface="Lucida Sans Unicode" pitchFamily="34" charset="0"/>
      <p:regular r:id="rId75"/>
    </p:embeddedFont>
    <p:embeddedFont>
      <p:font typeface="Calibri" pitchFamily="34" charset="0"/>
      <p:regular r:id="rId76"/>
      <p:bold r:id="rId77"/>
      <p:italic r:id="rId78"/>
      <p:boldItalic r:id="rId7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C2828"/>
    <a:srgbClr val="F1F1F1"/>
    <a:srgbClr val="FAE600"/>
    <a:srgbClr val="B4B4B4"/>
    <a:srgbClr val="FFD200"/>
    <a:srgbClr val="646464"/>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0" autoAdjust="0"/>
    <p:restoredTop sz="96000" autoAdjust="0"/>
  </p:normalViewPr>
  <p:slideViewPr>
    <p:cSldViewPr>
      <p:cViewPr varScale="1">
        <p:scale>
          <a:sx n="80" d="100"/>
          <a:sy n="80" d="100"/>
        </p:scale>
        <p:origin x="-1698" y="-96"/>
      </p:cViewPr>
      <p:guideLst>
        <p:guide orient="horz" pos="3884"/>
        <p:guide orient="horz" pos="2051"/>
        <p:guide pos="2880"/>
      </p:guideLst>
    </p:cSldViewPr>
  </p:slideViewPr>
  <p:notesTextViewPr>
    <p:cViewPr>
      <p:scale>
        <a:sx n="100" d="100"/>
        <a:sy n="100" d="100"/>
      </p:scale>
      <p:origin x="0" y="0"/>
    </p:cViewPr>
  </p:notesTextViewPr>
  <p:sorterViewPr>
    <p:cViewPr>
      <p:scale>
        <a:sx n="75" d="100"/>
        <a:sy n="75" d="100"/>
      </p:scale>
      <p:origin x="0" y="4266"/>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AA721-4D6C-4E84-B20C-E740C40EDA9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0612321C-6E91-46EC-8C12-73572C629B07}">
      <dgm:prSet phldrT="[Text]"/>
      <dgm:spPr/>
      <dgm:t>
        <a:bodyPr/>
        <a:lstStyle/>
        <a:p>
          <a:r>
            <a:rPr lang="en-GB" dirty="0" smtClean="0"/>
            <a:t>Data</a:t>
          </a:r>
          <a:endParaRPr lang="en-GB" dirty="0"/>
        </a:p>
      </dgm:t>
    </dgm:pt>
    <dgm:pt modelId="{134303B5-A615-4503-A0C3-6FE02E97010F}" type="parTrans" cxnId="{E6BE08C5-33E8-459B-BBBF-445F1AE9F146}">
      <dgm:prSet/>
      <dgm:spPr/>
      <dgm:t>
        <a:bodyPr/>
        <a:lstStyle/>
        <a:p>
          <a:endParaRPr lang="en-GB"/>
        </a:p>
      </dgm:t>
    </dgm:pt>
    <dgm:pt modelId="{3AB810E1-F013-427D-80A2-EAEFF1E5774E}" type="sibTrans" cxnId="{E6BE08C5-33E8-459B-BBBF-445F1AE9F146}">
      <dgm:prSet/>
      <dgm:spPr/>
      <dgm:t>
        <a:bodyPr/>
        <a:lstStyle/>
        <a:p>
          <a:endParaRPr lang="en-GB"/>
        </a:p>
      </dgm:t>
    </dgm:pt>
    <dgm:pt modelId="{5AFD1765-0095-44E1-A625-88A8F125F254}">
      <dgm:prSet phldrT="[Text]"/>
      <dgm:spPr>
        <a:noFill/>
      </dgm:spPr>
      <dgm:t>
        <a:bodyPr/>
        <a:lstStyle/>
        <a:p>
          <a:r>
            <a:rPr lang="cs-CZ" dirty="0" smtClean="0"/>
            <a:t>Data byla sbírána podle požadavků vedení na jejich strategické potřeby pro rok 12/13</a:t>
          </a:r>
          <a:endParaRPr lang="en-GB" dirty="0"/>
        </a:p>
      </dgm:t>
    </dgm:pt>
    <dgm:pt modelId="{1F3F033F-5DE0-4738-ADC2-58CC6F56A34F}" type="parTrans" cxnId="{A0B80C07-30F9-4EF6-8B7C-61C5D5F4C8EC}">
      <dgm:prSet/>
      <dgm:spPr/>
      <dgm:t>
        <a:bodyPr/>
        <a:lstStyle/>
        <a:p>
          <a:endParaRPr lang="en-GB"/>
        </a:p>
      </dgm:t>
    </dgm:pt>
    <dgm:pt modelId="{BE433E10-975C-45E8-8FF1-6FC955D7A3B3}" type="sibTrans" cxnId="{A0B80C07-30F9-4EF6-8B7C-61C5D5F4C8EC}">
      <dgm:prSet/>
      <dgm:spPr/>
      <dgm:t>
        <a:bodyPr/>
        <a:lstStyle/>
        <a:p>
          <a:endParaRPr lang="en-GB"/>
        </a:p>
      </dgm:t>
    </dgm:pt>
    <dgm:pt modelId="{19EC3239-8908-40AD-9104-B6F05A0FA872}">
      <dgm:prSet phldrT="[Text]"/>
      <dgm:spPr>
        <a:noFill/>
      </dgm:spPr>
      <dgm:t>
        <a:bodyPr/>
        <a:lstStyle/>
        <a:p>
          <a:r>
            <a:rPr lang="cs-CZ" dirty="0" smtClean="0"/>
            <a:t>Data byla získána při 13-ti hodinovém interview založeném na otevřených otázkách</a:t>
          </a:r>
          <a:endParaRPr lang="en-GB" dirty="0"/>
        </a:p>
      </dgm:t>
    </dgm:pt>
    <dgm:pt modelId="{9C3D1869-21B9-4FA8-B1C3-77C462577326}" type="parTrans" cxnId="{383C389C-9FB9-4182-8C31-9AEF8B6B855D}">
      <dgm:prSet/>
      <dgm:spPr/>
      <dgm:t>
        <a:bodyPr/>
        <a:lstStyle/>
        <a:p>
          <a:endParaRPr lang="en-GB"/>
        </a:p>
      </dgm:t>
    </dgm:pt>
    <dgm:pt modelId="{D946D166-B22B-43DF-9591-04D27F3448E4}" type="sibTrans" cxnId="{383C389C-9FB9-4182-8C31-9AEF8B6B855D}">
      <dgm:prSet/>
      <dgm:spPr/>
      <dgm:t>
        <a:bodyPr/>
        <a:lstStyle/>
        <a:p>
          <a:endParaRPr lang="en-GB"/>
        </a:p>
      </dgm:t>
    </dgm:pt>
    <dgm:pt modelId="{3AF18421-5600-4F6E-A032-312E7036EACF}">
      <dgm:prSet phldrT="[Text]"/>
      <dgm:spPr/>
      <dgm:t>
        <a:bodyPr/>
        <a:lstStyle/>
        <a:p>
          <a:r>
            <a:rPr lang="cs-CZ" dirty="0" smtClean="0"/>
            <a:t>Shlukování</a:t>
          </a:r>
          <a:r>
            <a:rPr lang="en-GB" dirty="0" smtClean="0"/>
            <a:t>/ </a:t>
          </a:r>
          <a:r>
            <a:rPr lang="cs-CZ" dirty="0" smtClean="0"/>
            <a:t>kódování</a:t>
          </a:r>
          <a:endParaRPr lang="en-GB" dirty="0"/>
        </a:p>
      </dgm:t>
    </dgm:pt>
    <dgm:pt modelId="{5502A91E-7E44-4161-8E15-97F43097371D}" type="parTrans" cxnId="{C5441BC2-D5E6-44C6-B4B7-8BA064843707}">
      <dgm:prSet/>
      <dgm:spPr/>
      <dgm:t>
        <a:bodyPr/>
        <a:lstStyle/>
        <a:p>
          <a:endParaRPr lang="en-GB"/>
        </a:p>
      </dgm:t>
    </dgm:pt>
    <dgm:pt modelId="{D4405D3B-C32C-472E-B1E2-FF9A65528EE5}" type="sibTrans" cxnId="{C5441BC2-D5E6-44C6-B4B7-8BA064843707}">
      <dgm:prSet/>
      <dgm:spPr/>
      <dgm:t>
        <a:bodyPr/>
        <a:lstStyle/>
        <a:p>
          <a:endParaRPr lang="en-GB"/>
        </a:p>
      </dgm:t>
    </dgm:pt>
    <dgm:pt modelId="{85C24972-B8BD-4B56-BD3B-52C2D789B5C8}">
      <dgm:prSet phldrT="[Text]"/>
      <dgm:spPr>
        <a:noFill/>
      </dgm:spPr>
      <dgm:t>
        <a:bodyPr/>
        <a:lstStyle/>
        <a:p>
          <a:r>
            <a:rPr lang="cs-CZ" dirty="0" smtClean="0"/>
            <a:t>První seskupování se udělalo tak, aby se seskupili podobné projekty (podle přirozené podobnosti)</a:t>
          </a:r>
          <a:endParaRPr lang="en-GB" dirty="0"/>
        </a:p>
      </dgm:t>
    </dgm:pt>
    <dgm:pt modelId="{9A291D9A-2FD8-4651-8BF2-85C23697630E}" type="parTrans" cxnId="{7161DFF0-AFA1-4D1C-8D26-032936540CCE}">
      <dgm:prSet/>
      <dgm:spPr/>
      <dgm:t>
        <a:bodyPr/>
        <a:lstStyle/>
        <a:p>
          <a:endParaRPr lang="en-GB"/>
        </a:p>
      </dgm:t>
    </dgm:pt>
    <dgm:pt modelId="{AD2031EC-1BE7-4D18-A53D-5C86E53C78C4}" type="sibTrans" cxnId="{7161DFF0-AFA1-4D1C-8D26-032936540CCE}">
      <dgm:prSet/>
      <dgm:spPr/>
      <dgm:t>
        <a:bodyPr/>
        <a:lstStyle/>
        <a:p>
          <a:endParaRPr lang="en-GB"/>
        </a:p>
      </dgm:t>
    </dgm:pt>
    <dgm:pt modelId="{1B9C5B0A-CDBB-4C13-AC7B-46A63DB7D11A}">
      <dgm:prSet phldrT="[Text]"/>
      <dgm:spPr>
        <a:noFill/>
      </dgm:spPr>
      <dgm:t>
        <a:bodyPr/>
        <a:lstStyle/>
        <a:p>
          <a:r>
            <a:rPr lang="cs-CZ" dirty="0" smtClean="0"/>
            <a:t>Pro každý projekt se stanovily dvě hodnoty, které byly subjektivně popsány: 1) schopnost projekt provést se současnými kapacitami, 2) míra důležitosti a dopadu pro vedení</a:t>
          </a:r>
          <a:endParaRPr lang="en-GB" dirty="0"/>
        </a:p>
      </dgm:t>
    </dgm:pt>
    <dgm:pt modelId="{FB56BBF0-B705-488F-8C07-95216E13CF89}" type="parTrans" cxnId="{C774027D-9ECD-46A2-AE79-102B8286B7A1}">
      <dgm:prSet/>
      <dgm:spPr/>
      <dgm:t>
        <a:bodyPr/>
        <a:lstStyle/>
        <a:p>
          <a:endParaRPr lang="en-GB"/>
        </a:p>
      </dgm:t>
    </dgm:pt>
    <dgm:pt modelId="{4061D0CA-54B1-44E4-B767-DA4FF03B9D0E}" type="sibTrans" cxnId="{C774027D-9ECD-46A2-AE79-102B8286B7A1}">
      <dgm:prSet/>
      <dgm:spPr/>
      <dgm:t>
        <a:bodyPr/>
        <a:lstStyle/>
        <a:p>
          <a:endParaRPr lang="en-GB"/>
        </a:p>
      </dgm:t>
    </dgm:pt>
    <dgm:pt modelId="{E16C6556-3BE8-4ACF-9368-DC91AF897001}">
      <dgm:prSet phldrT="[Text]"/>
      <dgm:spPr/>
      <dgm:t>
        <a:bodyPr/>
        <a:lstStyle/>
        <a:p>
          <a:r>
            <a:rPr lang="cs-CZ" dirty="0" smtClean="0"/>
            <a:t>Výstup</a:t>
          </a:r>
          <a:endParaRPr lang="en-GB" dirty="0"/>
        </a:p>
      </dgm:t>
    </dgm:pt>
    <dgm:pt modelId="{9D0148B9-C814-44E3-9B60-2583DE972A98}" type="parTrans" cxnId="{A75324BE-0E51-4D6B-9473-CE95EC559B29}">
      <dgm:prSet/>
      <dgm:spPr/>
      <dgm:t>
        <a:bodyPr/>
        <a:lstStyle/>
        <a:p>
          <a:endParaRPr lang="en-GB"/>
        </a:p>
      </dgm:t>
    </dgm:pt>
    <dgm:pt modelId="{DE1E2175-4167-420D-AB77-70A1FE16689C}" type="sibTrans" cxnId="{A75324BE-0E51-4D6B-9473-CE95EC559B29}">
      <dgm:prSet/>
      <dgm:spPr/>
      <dgm:t>
        <a:bodyPr/>
        <a:lstStyle/>
        <a:p>
          <a:endParaRPr lang="en-GB"/>
        </a:p>
      </dgm:t>
    </dgm:pt>
    <dgm:pt modelId="{105E272A-2385-4E1A-A639-16094BA39DFF}">
      <dgm:prSet phldrT="[Text]"/>
      <dgm:spPr>
        <a:noFill/>
      </dgm:spPr>
      <dgm:t>
        <a:bodyPr/>
        <a:lstStyle/>
        <a:p>
          <a:r>
            <a:rPr lang="cs-CZ" dirty="0" smtClean="0"/>
            <a:t>Cílem bylo shromáždit potřeby vedení do srozumitelné podoby</a:t>
          </a:r>
          <a:endParaRPr lang="en-GB" dirty="0"/>
        </a:p>
      </dgm:t>
    </dgm:pt>
    <dgm:pt modelId="{C001BE05-AAB2-4480-B1C8-23A6CB881974}" type="parTrans" cxnId="{F221AB81-B962-42CA-8954-86BAA46C91C9}">
      <dgm:prSet/>
      <dgm:spPr/>
      <dgm:t>
        <a:bodyPr/>
        <a:lstStyle/>
        <a:p>
          <a:endParaRPr lang="en-GB"/>
        </a:p>
      </dgm:t>
    </dgm:pt>
    <dgm:pt modelId="{03DD45E4-6652-4AF4-8581-342A76B0CE8F}" type="sibTrans" cxnId="{F221AB81-B962-42CA-8954-86BAA46C91C9}">
      <dgm:prSet/>
      <dgm:spPr/>
      <dgm:t>
        <a:bodyPr/>
        <a:lstStyle/>
        <a:p>
          <a:endParaRPr lang="en-GB"/>
        </a:p>
      </dgm:t>
    </dgm:pt>
    <dgm:pt modelId="{38B25E4F-4C8B-4919-B793-5E3F82AB761F}">
      <dgm:prSet phldrT="[Text]"/>
      <dgm:spPr>
        <a:noFill/>
      </dgm:spPr>
      <dgm:t>
        <a:bodyPr/>
        <a:lstStyle/>
        <a:p>
          <a:r>
            <a:rPr lang="en-GB" dirty="0" smtClean="0"/>
            <a:t>Data </a:t>
          </a:r>
          <a:r>
            <a:rPr lang="cs-CZ" dirty="0" smtClean="0"/>
            <a:t>nabízela přibližně 30 možných projektů k dokončení</a:t>
          </a:r>
          <a:endParaRPr lang="en-GB" dirty="0"/>
        </a:p>
      </dgm:t>
    </dgm:pt>
    <dgm:pt modelId="{8CFA9C3A-6074-44E7-BBF5-BCA65A44F428}" type="parTrans" cxnId="{E0EF86A6-9DC2-4C69-A01E-7D8FDB6A2359}">
      <dgm:prSet/>
      <dgm:spPr/>
      <dgm:t>
        <a:bodyPr/>
        <a:lstStyle/>
        <a:p>
          <a:endParaRPr lang="cs-CZ"/>
        </a:p>
      </dgm:t>
    </dgm:pt>
    <dgm:pt modelId="{07AE23CE-9FF3-4E58-A3EC-2576C0B83AD3}" type="sibTrans" cxnId="{E0EF86A6-9DC2-4C69-A01E-7D8FDB6A2359}">
      <dgm:prSet/>
      <dgm:spPr/>
      <dgm:t>
        <a:bodyPr/>
        <a:lstStyle/>
        <a:p>
          <a:endParaRPr lang="cs-CZ"/>
        </a:p>
      </dgm:t>
    </dgm:pt>
    <dgm:pt modelId="{671D8734-52BF-402C-8BF3-5BAB2961B5C1}">
      <dgm:prSet phldrT="[Text]"/>
      <dgm:spPr>
        <a:noFill/>
      </dgm:spPr>
      <dgm:t>
        <a:bodyPr/>
        <a:lstStyle/>
        <a:p>
          <a:r>
            <a:rPr lang="en-GB" dirty="0" smtClean="0"/>
            <a:t>Data </a:t>
          </a:r>
          <a:r>
            <a:rPr lang="cs-CZ" dirty="0" smtClean="0"/>
            <a:t>pak byly vloženy do diagramu níže</a:t>
          </a:r>
          <a:endParaRPr lang="en-GB" dirty="0"/>
        </a:p>
      </dgm:t>
    </dgm:pt>
    <dgm:pt modelId="{6DE399B0-25CA-4355-97EE-0DCE294CB8FA}" type="parTrans" cxnId="{4C0DA74D-7DA5-44F0-A6DF-CF935DF983C9}">
      <dgm:prSet/>
      <dgm:spPr/>
      <dgm:t>
        <a:bodyPr/>
        <a:lstStyle/>
        <a:p>
          <a:endParaRPr lang="cs-CZ"/>
        </a:p>
      </dgm:t>
    </dgm:pt>
    <dgm:pt modelId="{0FD86AEC-6F9F-43D1-BA29-05EA26DF223D}" type="sibTrans" cxnId="{4C0DA74D-7DA5-44F0-A6DF-CF935DF983C9}">
      <dgm:prSet/>
      <dgm:spPr/>
      <dgm:t>
        <a:bodyPr/>
        <a:lstStyle/>
        <a:p>
          <a:endParaRPr lang="cs-CZ"/>
        </a:p>
      </dgm:t>
    </dgm:pt>
    <dgm:pt modelId="{89AF450F-98A8-4BF7-8C6C-31C9D6B28852}" type="pres">
      <dgm:prSet presAssocID="{1C4AA721-4D6C-4E84-B20C-E740C40EDA9C}" presName="linearFlow" presStyleCnt="0">
        <dgm:presLayoutVars>
          <dgm:dir/>
          <dgm:animLvl val="lvl"/>
          <dgm:resizeHandles val="exact"/>
        </dgm:presLayoutVars>
      </dgm:prSet>
      <dgm:spPr/>
      <dgm:t>
        <a:bodyPr/>
        <a:lstStyle/>
        <a:p>
          <a:endParaRPr lang="en-GB"/>
        </a:p>
      </dgm:t>
    </dgm:pt>
    <dgm:pt modelId="{AE986A6B-3D5C-4EE9-ACC6-93D3370E7AB4}" type="pres">
      <dgm:prSet presAssocID="{0612321C-6E91-46EC-8C12-73572C629B07}" presName="composite" presStyleCnt="0"/>
      <dgm:spPr/>
    </dgm:pt>
    <dgm:pt modelId="{E6F019C2-DF25-4AA9-90E0-602314B1D935}" type="pres">
      <dgm:prSet presAssocID="{0612321C-6E91-46EC-8C12-73572C629B07}" presName="parentText" presStyleLbl="alignNode1" presStyleIdx="0" presStyleCnt="3">
        <dgm:presLayoutVars>
          <dgm:chMax val="1"/>
          <dgm:bulletEnabled val="1"/>
        </dgm:presLayoutVars>
      </dgm:prSet>
      <dgm:spPr/>
      <dgm:t>
        <a:bodyPr/>
        <a:lstStyle/>
        <a:p>
          <a:endParaRPr lang="en-GB"/>
        </a:p>
      </dgm:t>
    </dgm:pt>
    <dgm:pt modelId="{C0748C2D-D6C7-48F2-B17D-128785DAA0A0}" type="pres">
      <dgm:prSet presAssocID="{0612321C-6E91-46EC-8C12-73572C629B07}" presName="descendantText" presStyleLbl="alignAcc1" presStyleIdx="0" presStyleCnt="3">
        <dgm:presLayoutVars>
          <dgm:bulletEnabled val="1"/>
        </dgm:presLayoutVars>
      </dgm:prSet>
      <dgm:spPr/>
      <dgm:t>
        <a:bodyPr/>
        <a:lstStyle/>
        <a:p>
          <a:endParaRPr lang="en-GB"/>
        </a:p>
      </dgm:t>
    </dgm:pt>
    <dgm:pt modelId="{A8438C2E-3E01-4F92-99F4-596F37C42D10}" type="pres">
      <dgm:prSet presAssocID="{3AB810E1-F013-427D-80A2-EAEFF1E5774E}" presName="sp" presStyleCnt="0"/>
      <dgm:spPr/>
    </dgm:pt>
    <dgm:pt modelId="{F8C34771-54FD-4A10-831B-F74FF685E01D}" type="pres">
      <dgm:prSet presAssocID="{3AF18421-5600-4F6E-A032-312E7036EACF}" presName="composite" presStyleCnt="0"/>
      <dgm:spPr/>
    </dgm:pt>
    <dgm:pt modelId="{0518B6D6-75AE-4089-923F-5D2854E42369}" type="pres">
      <dgm:prSet presAssocID="{3AF18421-5600-4F6E-A032-312E7036EACF}" presName="parentText" presStyleLbl="alignNode1" presStyleIdx="1" presStyleCnt="3">
        <dgm:presLayoutVars>
          <dgm:chMax val="1"/>
          <dgm:bulletEnabled val="1"/>
        </dgm:presLayoutVars>
      </dgm:prSet>
      <dgm:spPr/>
      <dgm:t>
        <a:bodyPr/>
        <a:lstStyle/>
        <a:p>
          <a:endParaRPr lang="en-GB"/>
        </a:p>
      </dgm:t>
    </dgm:pt>
    <dgm:pt modelId="{0D6B2802-04C3-4C16-A600-F22D6C8C6152}" type="pres">
      <dgm:prSet presAssocID="{3AF18421-5600-4F6E-A032-312E7036EACF}" presName="descendantText" presStyleLbl="alignAcc1" presStyleIdx="1" presStyleCnt="3">
        <dgm:presLayoutVars>
          <dgm:bulletEnabled val="1"/>
        </dgm:presLayoutVars>
      </dgm:prSet>
      <dgm:spPr/>
      <dgm:t>
        <a:bodyPr/>
        <a:lstStyle/>
        <a:p>
          <a:endParaRPr lang="en-GB"/>
        </a:p>
      </dgm:t>
    </dgm:pt>
    <dgm:pt modelId="{3A521567-3494-4D81-B84B-76335CB3F367}" type="pres">
      <dgm:prSet presAssocID="{D4405D3B-C32C-472E-B1E2-FF9A65528EE5}" presName="sp" presStyleCnt="0"/>
      <dgm:spPr/>
    </dgm:pt>
    <dgm:pt modelId="{3E024452-C4AE-40AA-9C8D-915DF98F779A}" type="pres">
      <dgm:prSet presAssocID="{E16C6556-3BE8-4ACF-9368-DC91AF897001}" presName="composite" presStyleCnt="0"/>
      <dgm:spPr/>
    </dgm:pt>
    <dgm:pt modelId="{74C29D2D-4153-4F87-8EFE-4F8E706FDEFE}" type="pres">
      <dgm:prSet presAssocID="{E16C6556-3BE8-4ACF-9368-DC91AF897001}" presName="parentText" presStyleLbl="alignNode1" presStyleIdx="2" presStyleCnt="3">
        <dgm:presLayoutVars>
          <dgm:chMax val="1"/>
          <dgm:bulletEnabled val="1"/>
        </dgm:presLayoutVars>
      </dgm:prSet>
      <dgm:spPr/>
      <dgm:t>
        <a:bodyPr/>
        <a:lstStyle/>
        <a:p>
          <a:endParaRPr lang="en-GB"/>
        </a:p>
      </dgm:t>
    </dgm:pt>
    <dgm:pt modelId="{B869B592-87CE-4CA5-A1DA-D3F39D42B723}" type="pres">
      <dgm:prSet presAssocID="{E16C6556-3BE8-4ACF-9368-DC91AF897001}" presName="descendantText" presStyleLbl="alignAcc1" presStyleIdx="2" presStyleCnt="3">
        <dgm:presLayoutVars>
          <dgm:bulletEnabled val="1"/>
        </dgm:presLayoutVars>
      </dgm:prSet>
      <dgm:spPr>
        <a:noFill/>
        <a:ln>
          <a:noFill/>
        </a:ln>
      </dgm:spPr>
      <dgm:t>
        <a:bodyPr/>
        <a:lstStyle/>
        <a:p>
          <a:endParaRPr lang="en-GB"/>
        </a:p>
      </dgm:t>
    </dgm:pt>
  </dgm:ptLst>
  <dgm:cxnLst>
    <dgm:cxn modelId="{A75324BE-0E51-4D6B-9473-CE95EC559B29}" srcId="{1C4AA721-4D6C-4E84-B20C-E740C40EDA9C}" destId="{E16C6556-3BE8-4ACF-9368-DC91AF897001}" srcOrd="2" destOrd="0" parTransId="{9D0148B9-C814-44E3-9B60-2583DE972A98}" sibTransId="{DE1E2175-4167-420D-AB77-70A1FE16689C}"/>
    <dgm:cxn modelId="{C5441BC2-D5E6-44C6-B4B7-8BA064843707}" srcId="{1C4AA721-4D6C-4E84-B20C-E740C40EDA9C}" destId="{3AF18421-5600-4F6E-A032-312E7036EACF}" srcOrd="1" destOrd="0" parTransId="{5502A91E-7E44-4161-8E15-97F43097371D}" sibTransId="{D4405D3B-C32C-472E-B1E2-FF9A65528EE5}"/>
    <dgm:cxn modelId="{E0EF86A6-9DC2-4C69-A01E-7D8FDB6A2359}" srcId="{0612321C-6E91-46EC-8C12-73572C629B07}" destId="{38B25E4F-4C8B-4919-B793-5E3F82AB761F}" srcOrd="3" destOrd="0" parTransId="{8CFA9C3A-6074-44E7-BBF5-BCA65A44F428}" sibTransId="{07AE23CE-9FF3-4E58-A3EC-2576C0B83AD3}"/>
    <dgm:cxn modelId="{C774027D-9ECD-46A2-AE79-102B8286B7A1}" srcId="{3AF18421-5600-4F6E-A032-312E7036EACF}" destId="{1B9C5B0A-CDBB-4C13-AC7B-46A63DB7D11A}" srcOrd="1" destOrd="0" parTransId="{FB56BBF0-B705-488F-8C07-95216E13CF89}" sibTransId="{4061D0CA-54B1-44E4-B767-DA4FF03B9D0E}"/>
    <dgm:cxn modelId="{A3E9F89A-46A4-4AEB-8100-DA25B9E01B78}" type="presOf" srcId="{19EC3239-8908-40AD-9104-B6F05A0FA872}" destId="{C0748C2D-D6C7-48F2-B17D-128785DAA0A0}" srcOrd="0" destOrd="2" presId="urn:microsoft.com/office/officeart/2005/8/layout/chevron2"/>
    <dgm:cxn modelId="{D935D2CC-4941-4A2B-8B30-C775B2DA498A}" type="presOf" srcId="{671D8734-52BF-402C-8BF3-5BAB2961B5C1}" destId="{0D6B2802-04C3-4C16-A600-F22D6C8C6152}" srcOrd="0" destOrd="2" presId="urn:microsoft.com/office/officeart/2005/8/layout/chevron2"/>
    <dgm:cxn modelId="{A0B80C07-30F9-4EF6-8B7C-61C5D5F4C8EC}" srcId="{0612321C-6E91-46EC-8C12-73572C629B07}" destId="{5AFD1765-0095-44E1-A625-88A8F125F254}" srcOrd="1" destOrd="0" parTransId="{1F3F033F-5DE0-4738-ADC2-58CC6F56A34F}" sibTransId="{BE433E10-975C-45E8-8FF1-6FC955D7A3B3}"/>
    <dgm:cxn modelId="{62A4C0B0-B0E0-4E37-B80F-D84C90C06DF2}" type="presOf" srcId="{5AFD1765-0095-44E1-A625-88A8F125F254}" destId="{C0748C2D-D6C7-48F2-B17D-128785DAA0A0}" srcOrd="0" destOrd="1" presId="urn:microsoft.com/office/officeart/2005/8/layout/chevron2"/>
    <dgm:cxn modelId="{1D8A3996-6489-483F-A650-90B5B2885047}" type="presOf" srcId="{0612321C-6E91-46EC-8C12-73572C629B07}" destId="{E6F019C2-DF25-4AA9-90E0-602314B1D935}" srcOrd="0" destOrd="0" presId="urn:microsoft.com/office/officeart/2005/8/layout/chevron2"/>
    <dgm:cxn modelId="{57E045B2-9480-4593-AC9B-95EB7E095BAC}" type="presOf" srcId="{E16C6556-3BE8-4ACF-9368-DC91AF897001}" destId="{74C29D2D-4153-4F87-8EFE-4F8E706FDEFE}" srcOrd="0" destOrd="0" presId="urn:microsoft.com/office/officeart/2005/8/layout/chevron2"/>
    <dgm:cxn modelId="{ED89898D-9C24-4092-A920-05D5CF1BFA96}" type="presOf" srcId="{1B9C5B0A-CDBB-4C13-AC7B-46A63DB7D11A}" destId="{0D6B2802-04C3-4C16-A600-F22D6C8C6152}" srcOrd="0" destOrd="1" presId="urn:microsoft.com/office/officeart/2005/8/layout/chevron2"/>
    <dgm:cxn modelId="{B82C7A44-F465-49C0-A4FF-553C6EEFBDD2}" type="presOf" srcId="{105E272A-2385-4E1A-A639-16094BA39DFF}" destId="{C0748C2D-D6C7-48F2-B17D-128785DAA0A0}" srcOrd="0" destOrd="0" presId="urn:microsoft.com/office/officeart/2005/8/layout/chevron2"/>
    <dgm:cxn modelId="{C81AD4E0-8EE1-4489-9861-07DE3A6815C1}" type="presOf" srcId="{85C24972-B8BD-4B56-BD3B-52C2D789B5C8}" destId="{0D6B2802-04C3-4C16-A600-F22D6C8C6152}" srcOrd="0" destOrd="0" presId="urn:microsoft.com/office/officeart/2005/8/layout/chevron2"/>
    <dgm:cxn modelId="{1032A3C1-B237-4A67-8250-00E151877D47}" type="presOf" srcId="{3AF18421-5600-4F6E-A032-312E7036EACF}" destId="{0518B6D6-75AE-4089-923F-5D2854E42369}" srcOrd="0" destOrd="0" presId="urn:microsoft.com/office/officeart/2005/8/layout/chevron2"/>
    <dgm:cxn modelId="{383C389C-9FB9-4182-8C31-9AEF8B6B855D}" srcId="{0612321C-6E91-46EC-8C12-73572C629B07}" destId="{19EC3239-8908-40AD-9104-B6F05A0FA872}" srcOrd="2" destOrd="0" parTransId="{9C3D1869-21B9-4FA8-B1C3-77C462577326}" sibTransId="{D946D166-B22B-43DF-9591-04D27F3448E4}"/>
    <dgm:cxn modelId="{6007B087-EAD6-4BAB-9DC3-24724CEB9EB8}" type="presOf" srcId="{38B25E4F-4C8B-4919-B793-5E3F82AB761F}" destId="{C0748C2D-D6C7-48F2-B17D-128785DAA0A0}" srcOrd="0" destOrd="3" presId="urn:microsoft.com/office/officeart/2005/8/layout/chevron2"/>
    <dgm:cxn modelId="{3FD8EE0D-25AD-4CDE-B6EC-04732795B380}" type="presOf" srcId="{1C4AA721-4D6C-4E84-B20C-E740C40EDA9C}" destId="{89AF450F-98A8-4BF7-8C6C-31C9D6B28852}" srcOrd="0" destOrd="0" presId="urn:microsoft.com/office/officeart/2005/8/layout/chevron2"/>
    <dgm:cxn modelId="{F221AB81-B962-42CA-8954-86BAA46C91C9}" srcId="{0612321C-6E91-46EC-8C12-73572C629B07}" destId="{105E272A-2385-4E1A-A639-16094BA39DFF}" srcOrd="0" destOrd="0" parTransId="{C001BE05-AAB2-4480-B1C8-23A6CB881974}" sibTransId="{03DD45E4-6652-4AF4-8581-342A76B0CE8F}"/>
    <dgm:cxn modelId="{7161DFF0-AFA1-4D1C-8D26-032936540CCE}" srcId="{3AF18421-5600-4F6E-A032-312E7036EACF}" destId="{85C24972-B8BD-4B56-BD3B-52C2D789B5C8}" srcOrd="0" destOrd="0" parTransId="{9A291D9A-2FD8-4651-8BF2-85C23697630E}" sibTransId="{AD2031EC-1BE7-4D18-A53D-5C86E53C78C4}"/>
    <dgm:cxn modelId="{E6BE08C5-33E8-459B-BBBF-445F1AE9F146}" srcId="{1C4AA721-4D6C-4E84-B20C-E740C40EDA9C}" destId="{0612321C-6E91-46EC-8C12-73572C629B07}" srcOrd="0" destOrd="0" parTransId="{134303B5-A615-4503-A0C3-6FE02E97010F}" sibTransId="{3AB810E1-F013-427D-80A2-EAEFF1E5774E}"/>
    <dgm:cxn modelId="{4C0DA74D-7DA5-44F0-A6DF-CF935DF983C9}" srcId="{3AF18421-5600-4F6E-A032-312E7036EACF}" destId="{671D8734-52BF-402C-8BF3-5BAB2961B5C1}" srcOrd="2" destOrd="0" parTransId="{6DE399B0-25CA-4355-97EE-0DCE294CB8FA}" sibTransId="{0FD86AEC-6F9F-43D1-BA29-05EA26DF223D}"/>
    <dgm:cxn modelId="{A79404B9-6972-4849-84D4-0F7184CA77A6}" type="presParOf" srcId="{89AF450F-98A8-4BF7-8C6C-31C9D6B28852}" destId="{AE986A6B-3D5C-4EE9-ACC6-93D3370E7AB4}" srcOrd="0" destOrd="0" presId="urn:microsoft.com/office/officeart/2005/8/layout/chevron2"/>
    <dgm:cxn modelId="{49AEF7D4-EF42-4755-B0B1-A54A633BE186}" type="presParOf" srcId="{AE986A6B-3D5C-4EE9-ACC6-93D3370E7AB4}" destId="{E6F019C2-DF25-4AA9-90E0-602314B1D935}" srcOrd="0" destOrd="0" presId="urn:microsoft.com/office/officeart/2005/8/layout/chevron2"/>
    <dgm:cxn modelId="{8D0A48CE-5FDE-44E0-A066-38143E801B7F}" type="presParOf" srcId="{AE986A6B-3D5C-4EE9-ACC6-93D3370E7AB4}" destId="{C0748C2D-D6C7-48F2-B17D-128785DAA0A0}" srcOrd="1" destOrd="0" presId="urn:microsoft.com/office/officeart/2005/8/layout/chevron2"/>
    <dgm:cxn modelId="{797B56C4-B2EA-4143-970A-F97D178AD27C}" type="presParOf" srcId="{89AF450F-98A8-4BF7-8C6C-31C9D6B28852}" destId="{A8438C2E-3E01-4F92-99F4-596F37C42D10}" srcOrd="1" destOrd="0" presId="urn:microsoft.com/office/officeart/2005/8/layout/chevron2"/>
    <dgm:cxn modelId="{5301641C-23C5-494E-9519-05D8A7F64FCE}" type="presParOf" srcId="{89AF450F-98A8-4BF7-8C6C-31C9D6B28852}" destId="{F8C34771-54FD-4A10-831B-F74FF685E01D}" srcOrd="2" destOrd="0" presId="urn:microsoft.com/office/officeart/2005/8/layout/chevron2"/>
    <dgm:cxn modelId="{5A3A2E8A-120D-4C85-9E84-90583374377C}" type="presParOf" srcId="{F8C34771-54FD-4A10-831B-F74FF685E01D}" destId="{0518B6D6-75AE-4089-923F-5D2854E42369}" srcOrd="0" destOrd="0" presId="urn:microsoft.com/office/officeart/2005/8/layout/chevron2"/>
    <dgm:cxn modelId="{167A8C74-32F1-4E99-8C4B-6C250B6F28BD}" type="presParOf" srcId="{F8C34771-54FD-4A10-831B-F74FF685E01D}" destId="{0D6B2802-04C3-4C16-A600-F22D6C8C6152}" srcOrd="1" destOrd="0" presId="urn:microsoft.com/office/officeart/2005/8/layout/chevron2"/>
    <dgm:cxn modelId="{CEC5137C-FC1A-431E-88A8-246D56E021D4}" type="presParOf" srcId="{89AF450F-98A8-4BF7-8C6C-31C9D6B28852}" destId="{3A521567-3494-4D81-B84B-76335CB3F367}" srcOrd="3" destOrd="0" presId="urn:microsoft.com/office/officeart/2005/8/layout/chevron2"/>
    <dgm:cxn modelId="{9C8F34D0-F779-457D-B7CE-71ED8BD907C7}" type="presParOf" srcId="{89AF450F-98A8-4BF7-8C6C-31C9D6B28852}" destId="{3E024452-C4AE-40AA-9C8D-915DF98F779A}" srcOrd="4" destOrd="0" presId="urn:microsoft.com/office/officeart/2005/8/layout/chevron2"/>
    <dgm:cxn modelId="{0D8D37A9-4E59-4A09-853D-4D83F7892CD3}" type="presParOf" srcId="{3E024452-C4AE-40AA-9C8D-915DF98F779A}" destId="{74C29D2D-4153-4F87-8EFE-4F8E706FDEFE}" srcOrd="0" destOrd="0" presId="urn:microsoft.com/office/officeart/2005/8/layout/chevron2"/>
    <dgm:cxn modelId="{DB688DBB-1A0E-4280-9CB5-91DFB90A6100}" type="presParOf" srcId="{3E024452-C4AE-40AA-9C8D-915DF98F779A}" destId="{B869B592-87CE-4CA5-A1DA-D3F39D42B72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F019C2-DF25-4AA9-90E0-602314B1D935}">
      <dsp:nvSpPr>
        <dsp:cNvPr id="0" name=""/>
        <dsp:cNvSpPr/>
      </dsp:nvSpPr>
      <dsp:spPr>
        <a:xfrm rot="5400000">
          <a:off x="-221208" y="221210"/>
          <a:ext cx="1474721" cy="10323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Data</a:t>
          </a:r>
          <a:endParaRPr lang="en-GB" sz="1500" kern="1200" dirty="0"/>
        </a:p>
      </dsp:txBody>
      <dsp:txXfrm rot="5400000">
        <a:off x="-221208" y="221210"/>
        <a:ext cx="1474721" cy="1032304"/>
      </dsp:txXfrm>
    </dsp:sp>
    <dsp:sp modelId="{C0748C2D-D6C7-48F2-B17D-128785DAA0A0}">
      <dsp:nvSpPr>
        <dsp:cNvPr id="0" name=""/>
        <dsp:cNvSpPr/>
      </dsp:nvSpPr>
      <dsp:spPr>
        <a:xfrm rot="5400000">
          <a:off x="4154049" y="-3121741"/>
          <a:ext cx="958568" cy="7202057"/>
        </a:xfrm>
        <a:prstGeom prst="round2Same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cs-CZ" sz="1200" kern="1200" dirty="0" smtClean="0"/>
            <a:t>Cílem bylo shromáždit potřeby vedení do srozumitelné podoby</a:t>
          </a:r>
          <a:endParaRPr lang="en-GB" sz="1200" kern="1200" dirty="0"/>
        </a:p>
        <a:p>
          <a:pPr marL="114300" lvl="1" indent="-114300" algn="l" defTabSz="533400">
            <a:lnSpc>
              <a:spcPct val="90000"/>
            </a:lnSpc>
            <a:spcBef>
              <a:spcPct val="0"/>
            </a:spcBef>
            <a:spcAft>
              <a:spcPct val="15000"/>
            </a:spcAft>
            <a:buChar char="••"/>
          </a:pPr>
          <a:r>
            <a:rPr lang="cs-CZ" sz="1200" kern="1200" dirty="0" smtClean="0"/>
            <a:t>Data byla sbírána podle požadavků vedení na jejich strategické potřeby pro rok 12/13</a:t>
          </a:r>
          <a:endParaRPr lang="en-GB" sz="1200" kern="1200" dirty="0"/>
        </a:p>
        <a:p>
          <a:pPr marL="114300" lvl="1" indent="-114300" algn="l" defTabSz="533400">
            <a:lnSpc>
              <a:spcPct val="90000"/>
            </a:lnSpc>
            <a:spcBef>
              <a:spcPct val="0"/>
            </a:spcBef>
            <a:spcAft>
              <a:spcPct val="15000"/>
            </a:spcAft>
            <a:buChar char="••"/>
          </a:pPr>
          <a:r>
            <a:rPr lang="cs-CZ" sz="1200" kern="1200" dirty="0" smtClean="0"/>
            <a:t>Data byla získána při 13-ti hodinovém interview založeném na otevřených otázkách</a:t>
          </a:r>
          <a:endParaRPr lang="en-GB" sz="1200" kern="1200" dirty="0"/>
        </a:p>
        <a:p>
          <a:pPr marL="114300" lvl="1" indent="-114300" algn="l" defTabSz="533400">
            <a:lnSpc>
              <a:spcPct val="90000"/>
            </a:lnSpc>
            <a:spcBef>
              <a:spcPct val="0"/>
            </a:spcBef>
            <a:spcAft>
              <a:spcPct val="15000"/>
            </a:spcAft>
            <a:buChar char="••"/>
          </a:pPr>
          <a:r>
            <a:rPr lang="en-GB" sz="1200" kern="1200" dirty="0" smtClean="0"/>
            <a:t>Data </a:t>
          </a:r>
          <a:r>
            <a:rPr lang="cs-CZ" sz="1200" kern="1200" dirty="0" smtClean="0"/>
            <a:t>nabízela přibližně 30 možných projektů k dokončení</a:t>
          </a:r>
          <a:endParaRPr lang="en-GB" sz="1200" kern="1200" dirty="0"/>
        </a:p>
      </dsp:txBody>
      <dsp:txXfrm rot="5400000">
        <a:off x="4154049" y="-3121741"/>
        <a:ext cx="958568" cy="7202057"/>
      </dsp:txXfrm>
    </dsp:sp>
    <dsp:sp modelId="{0518B6D6-75AE-4089-923F-5D2854E42369}">
      <dsp:nvSpPr>
        <dsp:cNvPr id="0" name=""/>
        <dsp:cNvSpPr/>
      </dsp:nvSpPr>
      <dsp:spPr>
        <a:xfrm rot="5400000">
          <a:off x="-221208" y="1500022"/>
          <a:ext cx="1474721" cy="10323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cs-CZ" sz="1500" kern="1200" dirty="0" smtClean="0"/>
            <a:t>Shlukování</a:t>
          </a:r>
          <a:r>
            <a:rPr lang="en-GB" sz="1500" kern="1200" dirty="0" smtClean="0"/>
            <a:t>/ </a:t>
          </a:r>
          <a:r>
            <a:rPr lang="cs-CZ" sz="1500" kern="1200" dirty="0" smtClean="0"/>
            <a:t>kódování</a:t>
          </a:r>
          <a:endParaRPr lang="en-GB" sz="1500" kern="1200" dirty="0"/>
        </a:p>
      </dsp:txBody>
      <dsp:txXfrm rot="5400000">
        <a:off x="-221208" y="1500022"/>
        <a:ext cx="1474721" cy="1032304"/>
      </dsp:txXfrm>
    </dsp:sp>
    <dsp:sp modelId="{0D6B2802-04C3-4C16-A600-F22D6C8C6152}">
      <dsp:nvSpPr>
        <dsp:cNvPr id="0" name=""/>
        <dsp:cNvSpPr/>
      </dsp:nvSpPr>
      <dsp:spPr>
        <a:xfrm rot="5400000">
          <a:off x="4154049" y="-1842930"/>
          <a:ext cx="958568" cy="7202057"/>
        </a:xfrm>
        <a:prstGeom prst="round2Same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cs-CZ" sz="1200" kern="1200" dirty="0" smtClean="0"/>
            <a:t>První seskupování se udělalo tak, aby se seskupili podobné projekty (podle přirozené podobnosti)</a:t>
          </a:r>
          <a:endParaRPr lang="en-GB" sz="1200" kern="1200" dirty="0"/>
        </a:p>
        <a:p>
          <a:pPr marL="114300" lvl="1" indent="-114300" algn="l" defTabSz="533400">
            <a:lnSpc>
              <a:spcPct val="90000"/>
            </a:lnSpc>
            <a:spcBef>
              <a:spcPct val="0"/>
            </a:spcBef>
            <a:spcAft>
              <a:spcPct val="15000"/>
            </a:spcAft>
            <a:buChar char="••"/>
          </a:pPr>
          <a:r>
            <a:rPr lang="cs-CZ" sz="1200" kern="1200" dirty="0" smtClean="0"/>
            <a:t>Pro každý projekt se stanovily dvě hodnoty, které byly subjektivně popsány: 1) schopnost projekt provést se současnými kapacitami, 2) míra důležitosti a dopadu pro vedení</a:t>
          </a:r>
          <a:endParaRPr lang="en-GB" sz="1200" kern="1200" dirty="0"/>
        </a:p>
        <a:p>
          <a:pPr marL="114300" lvl="1" indent="-114300" algn="l" defTabSz="533400">
            <a:lnSpc>
              <a:spcPct val="90000"/>
            </a:lnSpc>
            <a:spcBef>
              <a:spcPct val="0"/>
            </a:spcBef>
            <a:spcAft>
              <a:spcPct val="15000"/>
            </a:spcAft>
            <a:buChar char="••"/>
          </a:pPr>
          <a:r>
            <a:rPr lang="en-GB" sz="1200" kern="1200" dirty="0" smtClean="0"/>
            <a:t>Data </a:t>
          </a:r>
          <a:r>
            <a:rPr lang="cs-CZ" sz="1200" kern="1200" dirty="0" smtClean="0"/>
            <a:t>pak byly vloženy do diagramu níže</a:t>
          </a:r>
          <a:endParaRPr lang="en-GB" sz="1200" kern="1200" dirty="0"/>
        </a:p>
      </dsp:txBody>
      <dsp:txXfrm rot="5400000">
        <a:off x="4154049" y="-1842930"/>
        <a:ext cx="958568" cy="7202057"/>
      </dsp:txXfrm>
    </dsp:sp>
    <dsp:sp modelId="{74C29D2D-4153-4F87-8EFE-4F8E706FDEFE}">
      <dsp:nvSpPr>
        <dsp:cNvPr id="0" name=""/>
        <dsp:cNvSpPr/>
      </dsp:nvSpPr>
      <dsp:spPr>
        <a:xfrm rot="5400000">
          <a:off x="-221208" y="2778833"/>
          <a:ext cx="1474721" cy="10323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cs-CZ" sz="1500" kern="1200" dirty="0" smtClean="0"/>
            <a:t>Výstup</a:t>
          </a:r>
          <a:endParaRPr lang="en-GB" sz="1500" kern="1200" dirty="0"/>
        </a:p>
      </dsp:txBody>
      <dsp:txXfrm rot="5400000">
        <a:off x="-221208" y="2778833"/>
        <a:ext cx="1474721" cy="1032304"/>
      </dsp:txXfrm>
    </dsp:sp>
    <dsp:sp modelId="{B869B592-87CE-4CA5-A1DA-D3F39D42B723}">
      <dsp:nvSpPr>
        <dsp:cNvPr id="0" name=""/>
        <dsp:cNvSpPr/>
      </dsp:nvSpPr>
      <dsp:spPr>
        <a:xfrm rot="5400000">
          <a:off x="4154049" y="-564119"/>
          <a:ext cx="958568" cy="7202057"/>
        </a:xfrm>
        <a:prstGeom prst="round2Same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69639" name="Rectangle 7"/>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69640" name="Rectangle 8"/>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74984DEF-64B7-4B0D-9CAD-88AC71C7ACA2}" type="slidenum">
              <a:rPr lang="en-US" sz="1100">
                <a:cs typeface="Arial" charset="0"/>
              </a:rPr>
              <a:pPr/>
              <a:t>‹#›</a:t>
            </a:fld>
            <a:endParaRPr lang="en-US" sz="110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190625" y="706438"/>
            <a:ext cx="4705350" cy="3529012"/>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8025" y="4470400"/>
            <a:ext cx="5670550" cy="4233863"/>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8201" name="Rectangle 9"/>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8202" name="Rectangle 10"/>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FA5FCB97-0EDB-4471-BEA3-C3A3F240EE22}" type="slidenum">
              <a:rPr lang="en-US" sz="1100">
                <a:cs typeface="Arial" charset="0"/>
              </a:rPr>
              <a:pPr/>
              <a:t>‹#›</a:t>
            </a:fld>
            <a:endParaRPr lang="en-US" sz="110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1192213" y="706438"/>
            <a:ext cx="4702175" cy="3527425"/>
          </a:xfrm>
          <a:ln/>
        </p:spPr>
      </p:sp>
      <p:sp>
        <p:nvSpPr>
          <p:cNvPr id="288771"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92213" y="706438"/>
            <a:ext cx="4702175" cy="3527425"/>
          </a:xfrm>
          <a:ln/>
        </p:spPr>
      </p:sp>
      <p:sp>
        <p:nvSpPr>
          <p:cNvPr id="309251"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1192213" y="706438"/>
            <a:ext cx="4702175" cy="3527425"/>
          </a:xfrm>
          <a:ln/>
        </p:spPr>
      </p:sp>
      <p:sp>
        <p:nvSpPr>
          <p:cNvPr id="310275"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1192213" y="706438"/>
            <a:ext cx="4702175" cy="3527425"/>
          </a:xfrm>
          <a:ln/>
        </p:spPr>
      </p:sp>
      <p:sp>
        <p:nvSpPr>
          <p:cNvPr id="311299"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xfrm>
            <a:off x="1192213" y="706438"/>
            <a:ext cx="4702175" cy="3527425"/>
          </a:xfrm>
          <a:ln/>
        </p:spPr>
      </p:sp>
      <p:sp>
        <p:nvSpPr>
          <p:cNvPr id="312323"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1165225" y="884238"/>
            <a:ext cx="4694238" cy="3519487"/>
          </a:xfrm>
          <a:ln/>
        </p:spPr>
      </p:sp>
      <p:sp>
        <p:nvSpPr>
          <p:cNvPr id="313347" name="Rectangle 3"/>
          <p:cNvSpPr>
            <a:spLocks noGrp="1" noChangeArrowheads="1"/>
          </p:cNvSpPr>
          <p:nvPr>
            <p:ph type="body" idx="1"/>
          </p:nvPr>
        </p:nvSpPr>
        <p:spPr>
          <a:xfrm>
            <a:off x="936678" y="4470083"/>
            <a:ext cx="5196840" cy="4234815"/>
          </a:xfrm>
          <a:noFill/>
          <a:ln/>
        </p:spPr>
        <p:txBody>
          <a:bodyPr/>
          <a:lstStyle/>
          <a:p>
            <a:pPr marL="235664" indent="-235664" defTabSz="939382"/>
            <a:endParaRPr lang="en-GB" sz="900" dirty="0" smtClean="0">
              <a:solidFill>
                <a:schemeClr val="accent1"/>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xfrm>
            <a:off x="1165225" y="884238"/>
            <a:ext cx="4694238" cy="3519487"/>
          </a:xfrm>
          <a:ln/>
        </p:spPr>
      </p:sp>
      <p:sp>
        <p:nvSpPr>
          <p:cNvPr id="314371" name="Rectangle 3"/>
          <p:cNvSpPr>
            <a:spLocks noGrp="1" noChangeArrowheads="1"/>
          </p:cNvSpPr>
          <p:nvPr>
            <p:ph type="body" idx="1"/>
          </p:nvPr>
        </p:nvSpPr>
        <p:spPr>
          <a:xfrm>
            <a:off x="936678" y="4470083"/>
            <a:ext cx="5196840" cy="4234815"/>
          </a:xfrm>
          <a:noFill/>
          <a:ln/>
        </p:spPr>
        <p:txBody>
          <a:bodyPr/>
          <a:lstStyle/>
          <a:p>
            <a:pPr marL="235664" indent="-235664" defTabSz="939382"/>
            <a:endParaRPr lang="en-GB" sz="900" dirty="0" smtClean="0">
              <a:solidFill>
                <a:schemeClr val="accent1"/>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xfrm>
            <a:off x="1162050" y="879475"/>
            <a:ext cx="4703763" cy="3527425"/>
          </a:xfrm>
          <a:ln/>
        </p:spPr>
      </p:sp>
      <p:sp>
        <p:nvSpPr>
          <p:cNvPr id="315395" name="Rectangle 3"/>
          <p:cNvSpPr>
            <a:spLocks noGrp="1" noChangeArrowheads="1"/>
          </p:cNvSpPr>
          <p:nvPr>
            <p:ph type="body" idx="1"/>
          </p:nvPr>
        </p:nvSpPr>
        <p:spPr>
          <a:xfrm>
            <a:off x="936678" y="4466815"/>
            <a:ext cx="5196840" cy="4238083"/>
          </a:xfrm>
          <a:noFill/>
          <a:ln/>
        </p:spPr>
        <p:txBody>
          <a:bodyPr/>
          <a:lstStyle/>
          <a:p>
            <a:pPr marL="235664" indent="-235664"/>
            <a:endParaRPr lang="en-GB" b="1"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xfrm>
            <a:off x="1182688" y="873125"/>
            <a:ext cx="4651375" cy="3487738"/>
          </a:xfrm>
          <a:ln/>
        </p:spPr>
      </p:sp>
      <p:sp>
        <p:nvSpPr>
          <p:cNvPr id="290819" name="Rectangle 3"/>
          <p:cNvSpPr>
            <a:spLocks noGrp="1" noChangeArrowheads="1"/>
          </p:cNvSpPr>
          <p:nvPr>
            <p:ph type="body" idx="1"/>
          </p:nvPr>
        </p:nvSpPr>
        <p:spPr>
          <a:xfrm>
            <a:off x="936678" y="4466815"/>
            <a:ext cx="5196840" cy="4238083"/>
          </a:xfrm>
          <a:noFill/>
          <a:ln/>
        </p:spPr>
        <p:txBody>
          <a:bodyPr/>
          <a:lstStyle/>
          <a:p>
            <a:pPr eaLnBrk="1" hangingPunct="1"/>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xfrm>
            <a:off x="1195388" y="708025"/>
            <a:ext cx="4703762" cy="3527425"/>
          </a:xfrm>
          <a:ln/>
        </p:spPr>
      </p:sp>
      <p:sp>
        <p:nvSpPr>
          <p:cNvPr id="291843"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195388" y="708025"/>
            <a:ext cx="4703762" cy="3527425"/>
          </a:xfrm>
          <a:ln/>
        </p:spPr>
      </p:sp>
      <p:sp>
        <p:nvSpPr>
          <p:cNvPr id="292867"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xfrm>
            <a:off x="1195388" y="708025"/>
            <a:ext cx="4703762" cy="3527425"/>
          </a:xfrm>
          <a:ln/>
        </p:spPr>
      </p:sp>
      <p:sp>
        <p:nvSpPr>
          <p:cNvPr id="293891"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92213" y="708025"/>
            <a:ext cx="4702175" cy="3527425"/>
          </a:xfrm>
          <a:ln/>
        </p:spPr>
      </p:sp>
      <p:sp>
        <p:nvSpPr>
          <p:cNvPr id="72707"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xfrm>
            <a:off x="1195388" y="708025"/>
            <a:ext cx="4703762" cy="3527425"/>
          </a:xfrm>
          <a:ln/>
        </p:spPr>
      </p:sp>
      <p:sp>
        <p:nvSpPr>
          <p:cNvPr id="295939"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1192213" y="708025"/>
            <a:ext cx="4702175" cy="3527425"/>
          </a:xfrm>
          <a:ln/>
        </p:spPr>
      </p:sp>
      <p:sp>
        <p:nvSpPr>
          <p:cNvPr id="296963"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xfrm>
            <a:off x="1192213" y="708025"/>
            <a:ext cx="4702175" cy="3527425"/>
          </a:xfrm>
          <a:ln/>
        </p:spPr>
      </p:sp>
      <p:sp>
        <p:nvSpPr>
          <p:cNvPr id="297987"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xfrm>
            <a:off x="1160463" y="633413"/>
            <a:ext cx="4767262" cy="3575050"/>
          </a:xfrm>
          <a:ln/>
        </p:spPr>
      </p:sp>
      <p:sp>
        <p:nvSpPr>
          <p:cNvPr id="299011" name="Rectangle 3"/>
          <p:cNvSpPr>
            <a:spLocks noGrp="1" noChangeArrowheads="1"/>
          </p:cNvSpPr>
          <p:nvPr>
            <p:ph type="body" idx="1"/>
          </p:nvPr>
        </p:nvSpPr>
        <p:spPr>
          <a:xfrm>
            <a:off x="739829" y="4440674"/>
            <a:ext cx="5606944" cy="4259323"/>
          </a:xfrm>
          <a:noFill/>
          <a:ln/>
        </p:spPr>
        <p:txBody>
          <a:bodyPr/>
          <a:lstStyle/>
          <a:p>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95388" y="708025"/>
            <a:ext cx="4703762" cy="3527425"/>
          </a:xfrm>
          <a:ln/>
        </p:spPr>
      </p:sp>
      <p:sp>
        <p:nvSpPr>
          <p:cNvPr id="55299"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95388" y="708025"/>
            <a:ext cx="4703762" cy="3527425"/>
          </a:xfrm>
          <a:ln/>
        </p:spPr>
      </p:sp>
      <p:sp>
        <p:nvSpPr>
          <p:cNvPr id="56323"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95388" y="708025"/>
            <a:ext cx="4703762" cy="3527425"/>
          </a:xfrm>
          <a:ln/>
        </p:spPr>
      </p:sp>
      <p:sp>
        <p:nvSpPr>
          <p:cNvPr id="57347"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GB" dirty="0" smtClean="0"/>
              <a:t>You know more because you are writing the numbers. Your audience</a:t>
            </a:r>
            <a:r>
              <a:rPr lang="en-GB" baseline="0" dirty="0" smtClean="0"/>
              <a:t> often don’t know your thinking process. </a:t>
            </a:r>
          </a:p>
          <a:p>
            <a:r>
              <a:rPr lang="en-GB" baseline="0" dirty="0" smtClean="0"/>
              <a:t>Readers know what to look for and expect. Key words are grew strongly, key metrics</a:t>
            </a:r>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xfrm>
            <a:off x="1162050" y="879475"/>
            <a:ext cx="4703763" cy="3527425"/>
          </a:xfrm>
          <a:ln/>
        </p:spPr>
      </p:sp>
      <p:sp>
        <p:nvSpPr>
          <p:cNvPr id="300035" name="Rectangle 3"/>
          <p:cNvSpPr>
            <a:spLocks noGrp="1" noChangeArrowheads="1"/>
          </p:cNvSpPr>
          <p:nvPr>
            <p:ph type="body" idx="1"/>
          </p:nvPr>
        </p:nvSpPr>
        <p:spPr>
          <a:xfrm>
            <a:off x="936678" y="4466815"/>
            <a:ext cx="5196840" cy="4238083"/>
          </a:xfrm>
          <a:noFill/>
          <a:ln/>
        </p:spPr>
        <p:txBody>
          <a:bodyPr/>
          <a:lstStyle/>
          <a:p>
            <a:pPr marL="235664" indent="-235664"/>
            <a:endParaRPr lang="en-GB" b="1"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xfrm>
            <a:off x="1192213" y="708025"/>
            <a:ext cx="4702175" cy="3527425"/>
          </a:xfrm>
          <a:ln/>
        </p:spPr>
      </p:sp>
      <p:sp>
        <p:nvSpPr>
          <p:cNvPr id="301059"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1158875" y="631825"/>
            <a:ext cx="4770438" cy="3576638"/>
          </a:xfrm>
          <a:ln/>
        </p:spPr>
      </p:sp>
      <p:sp>
        <p:nvSpPr>
          <p:cNvPr id="302083" name="Rectangle 3"/>
          <p:cNvSpPr>
            <a:spLocks noGrp="1" noChangeArrowheads="1"/>
          </p:cNvSpPr>
          <p:nvPr>
            <p:ph type="body" idx="1"/>
          </p:nvPr>
        </p:nvSpPr>
        <p:spPr>
          <a:xfrm>
            <a:off x="739829" y="4442309"/>
            <a:ext cx="5606944" cy="4262589"/>
          </a:xfrm>
          <a:noFill/>
          <a:ln/>
        </p:spPr>
        <p:txBody>
          <a:bodyPr/>
          <a:lstStyle/>
          <a:p>
            <a:pPr eaLnBrk="1" hangingPunct="1"/>
            <a:endParaRPr lang="en-GB"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95388" y="708025"/>
            <a:ext cx="4703762" cy="3527425"/>
          </a:xfrm>
          <a:ln/>
        </p:spPr>
      </p:sp>
      <p:sp>
        <p:nvSpPr>
          <p:cNvPr id="68611"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95388" y="708025"/>
            <a:ext cx="4703762" cy="3527425"/>
          </a:xfrm>
          <a:ln/>
        </p:spPr>
      </p:sp>
      <p:sp>
        <p:nvSpPr>
          <p:cNvPr id="69635"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xfrm>
            <a:off x="1192213" y="708025"/>
            <a:ext cx="4702175" cy="3527425"/>
          </a:xfrm>
          <a:ln/>
        </p:spPr>
      </p:sp>
      <p:sp>
        <p:nvSpPr>
          <p:cNvPr id="306179"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xfrm>
            <a:off x="1190625" y="706438"/>
            <a:ext cx="4705350" cy="3529012"/>
          </a:xfrm>
          <a:ln/>
        </p:spPr>
      </p:sp>
      <p:sp>
        <p:nvSpPr>
          <p:cNvPr id="336899" name="Rectangle 3"/>
          <p:cNvSpPr>
            <a:spLocks noGrp="1" noChangeArrowheads="1"/>
          </p:cNvSpPr>
          <p:nvPr>
            <p:ph type="body" idx="1"/>
          </p:nvPr>
        </p:nvSpPr>
        <p:spPr>
          <a:xfrm>
            <a:off x="708660" y="4470083"/>
            <a:ext cx="5669280" cy="4234815"/>
          </a:xfrm>
          <a:noFill/>
          <a:ln/>
        </p:spPr>
        <p:txBody>
          <a:bodyPr/>
          <a:lstStyle/>
          <a:p>
            <a:pPr eaLnBrk="1" hangingPunct="1">
              <a:lnSpc>
                <a:spcPct val="90000"/>
              </a:lnSpc>
            </a:pPr>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1162050" y="879475"/>
            <a:ext cx="4703763" cy="3527425"/>
          </a:xfrm>
          <a:ln/>
        </p:spPr>
      </p:sp>
      <p:sp>
        <p:nvSpPr>
          <p:cNvPr id="303107" name="Rectangle 3"/>
          <p:cNvSpPr>
            <a:spLocks noGrp="1" noChangeArrowheads="1"/>
          </p:cNvSpPr>
          <p:nvPr>
            <p:ph type="body" idx="1"/>
          </p:nvPr>
        </p:nvSpPr>
        <p:spPr>
          <a:xfrm>
            <a:off x="936678" y="4466815"/>
            <a:ext cx="5196840" cy="4238083"/>
          </a:xfrm>
          <a:noFill/>
          <a:ln/>
        </p:spPr>
        <p:txBody>
          <a:bodyPr/>
          <a:lstStyle/>
          <a:p>
            <a:pPr marL="235664" indent="-235664"/>
            <a:endParaRPr lang="en-GB" b="1"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1182742" y="707437"/>
            <a:ext cx="4721119" cy="3527378"/>
          </a:xfrm>
          <a:ln/>
        </p:spPr>
      </p:sp>
      <p:sp>
        <p:nvSpPr>
          <p:cNvPr id="304131"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1182742" y="707437"/>
            <a:ext cx="4721119" cy="3527378"/>
          </a:xfrm>
          <a:ln/>
        </p:spPr>
      </p:sp>
      <p:sp>
        <p:nvSpPr>
          <p:cNvPr id="305155"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82742" y="707437"/>
            <a:ext cx="4721119" cy="3527378"/>
          </a:xfrm>
          <a:ln/>
        </p:spPr>
      </p:sp>
      <p:sp>
        <p:nvSpPr>
          <p:cNvPr id="71683"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2742" y="707437"/>
            <a:ext cx="4721119" cy="3527378"/>
          </a:xfrm>
          <a:ln/>
        </p:spPr>
      </p:sp>
      <p:sp>
        <p:nvSpPr>
          <p:cNvPr id="72707"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2742" y="707437"/>
            <a:ext cx="4721119" cy="3527378"/>
          </a:xfrm>
          <a:ln/>
        </p:spPr>
      </p:sp>
      <p:sp>
        <p:nvSpPr>
          <p:cNvPr id="73731" name="Rectangle 3"/>
          <p:cNvSpPr>
            <a:spLocks noGrp="1" noChangeArrowheads="1"/>
          </p:cNvSpPr>
          <p:nvPr>
            <p:ph type="body" idx="1"/>
          </p:nvPr>
        </p:nvSpPr>
        <p:spPr>
          <a:xfrm>
            <a:off x="708660" y="4470083"/>
            <a:ext cx="5669280" cy="423481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xfrm>
            <a:off x="1193800" y="706438"/>
            <a:ext cx="4705350" cy="3529012"/>
          </a:xfrm>
          <a:ln/>
        </p:spPr>
      </p:sp>
      <p:sp>
        <p:nvSpPr>
          <p:cNvPr id="307203" name="Rectangle 3"/>
          <p:cNvSpPr>
            <a:spLocks noGrp="1" noChangeArrowheads="1"/>
          </p:cNvSpPr>
          <p:nvPr>
            <p:ph type="body" idx="1"/>
          </p:nvPr>
        </p:nvSpPr>
        <p:spPr>
          <a:xfrm>
            <a:off x="944880" y="4466815"/>
            <a:ext cx="5196840" cy="4238083"/>
          </a:xfrm>
          <a:noFill/>
          <a:ln/>
        </p:spPr>
        <p:txBody>
          <a:bodyPr/>
          <a:lstStyle/>
          <a:p>
            <a:pPr eaLnBrk="1" hangingPunct="1"/>
            <a:endParaRPr lang="en-GB"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xfrm>
            <a:off x="1193800" y="706438"/>
            <a:ext cx="4705350" cy="3529012"/>
          </a:xfrm>
          <a:ln/>
        </p:spPr>
      </p:sp>
      <p:sp>
        <p:nvSpPr>
          <p:cNvPr id="307203" name="Rectangle 3"/>
          <p:cNvSpPr>
            <a:spLocks noGrp="1" noChangeArrowheads="1"/>
          </p:cNvSpPr>
          <p:nvPr>
            <p:ph type="body" idx="1"/>
          </p:nvPr>
        </p:nvSpPr>
        <p:spPr>
          <a:xfrm>
            <a:off x="944880" y="4466815"/>
            <a:ext cx="5196840" cy="4238083"/>
          </a:xfrm>
          <a:noFill/>
          <a:ln/>
        </p:spPr>
        <p:txBody>
          <a:bodyPr/>
          <a:lstStyle/>
          <a:p>
            <a:pPr eaLnBrk="1" hangingPunct="1"/>
            <a:endParaRPr lang="en-GB"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62050" y="879475"/>
            <a:ext cx="4703763" cy="3527425"/>
          </a:xfrm>
          <a:ln/>
        </p:spPr>
      </p:sp>
      <p:sp>
        <p:nvSpPr>
          <p:cNvPr id="137219" name="Rectangle 3"/>
          <p:cNvSpPr>
            <a:spLocks noGrp="1" noChangeArrowheads="1"/>
          </p:cNvSpPr>
          <p:nvPr>
            <p:ph type="body" idx="1"/>
          </p:nvPr>
        </p:nvSpPr>
        <p:spPr>
          <a:xfrm>
            <a:off x="936678" y="4466815"/>
            <a:ext cx="5196840" cy="4238083"/>
          </a:xfrm>
          <a:noFill/>
          <a:ln/>
        </p:spPr>
        <p:txBody>
          <a:bodyPr/>
          <a:lstStyle/>
          <a:p>
            <a:pPr marL="235664" indent="-235664"/>
            <a:endParaRPr lang="en-GB" b="1"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p:spPr>
        <p:txBody>
          <a:bodyPr lIns="98508" tIns="49254" rIns="98508" bIns="49254"/>
          <a:lstStyle/>
          <a:p>
            <a:endParaRPr lang="en-GB"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noFill/>
          <a:ln/>
        </p:spPr>
        <p:txBody>
          <a:bodyPr lIns="98508" tIns="49254" rIns="98508" bIns="49254"/>
          <a:lstStyle/>
          <a:p>
            <a:endParaRPr lang="en-GB"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lIns="98508" tIns="49254" rIns="98508" bIns="49254"/>
          <a:lstStyle/>
          <a:p>
            <a:endParaRPr lang="en-GB"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lIns="98508" tIns="49254" rIns="98508" bIns="49254"/>
          <a:lstStyle/>
          <a:p>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lIns="98508" tIns="49254" rIns="98508" bIns="49254"/>
          <a:lstStyle/>
          <a:p>
            <a:endParaRPr lang="en-GB"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3213" y="878986"/>
            <a:ext cx="4722759" cy="3527379"/>
          </a:xfrm>
          <a:ln/>
        </p:spPr>
      </p:sp>
      <p:sp>
        <p:nvSpPr>
          <p:cNvPr id="70659" name="Rectangle 3"/>
          <p:cNvSpPr>
            <a:spLocks noGrp="1" noChangeArrowheads="1"/>
          </p:cNvSpPr>
          <p:nvPr>
            <p:ph type="body" idx="1"/>
          </p:nvPr>
        </p:nvSpPr>
        <p:spPr>
          <a:xfrm>
            <a:off x="936678" y="4466815"/>
            <a:ext cx="5196840" cy="4238083"/>
          </a:xfrm>
          <a:noFill/>
          <a:ln/>
        </p:spPr>
        <p:txBody>
          <a:bodyPr/>
          <a:lstStyle/>
          <a:p>
            <a:pPr marL="235664" indent="-235664"/>
            <a:endParaRPr lang="en-GB" b="1"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a:lnSpc>
                <a:spcPct val="100000"/>
              </a:lnSpc>
            </a:pPr>
            <a:endParaRPr lang="en-GB" sz="800"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defTabSz="891723" fontAlgn="auto">
              <a:spcBef>
                <a:spcPts val="0"/>
              </a:spcBef>
              <a:spcAft>
                <a:spcPts val="0"/>
              </a:spcAft>
              <a:buClrTx/>
              <a:buSzTx/>
              <a:defRPr/>
            </a:pPr>
            <a:r>
              <a:rPr lang="en-US" sz="800" dirty="0" smtClean="0">
                <a:solidFill>
                  <a:schemeClr val="tx2"/>
                </a:solidFill>
              </a:rPr>
              <a:t>Comparables must have same nature or characteristics</a:t>
            </a:r>
          </a:p>
          <a:p>
            <a:pPr>
              <a:lnSpc>
                <a:spcPct val="100000"/>
              </a:lnSpc>
            </a:pPr>
            <a:r>
              <a:rPr lang="en-GB" sz="800" dirty="0" smtClean="0">
                <a:latin typeface="+mn-lt"/>
              </a:rPr>
              <a:t>Sectors with a small population. E.g. Online trading, rental cars, companies with single product/service. We can identify comps by business model, function and customers</a:t>
            </a:r>
            <a:endParaRPr lang="en-GB" sz="8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defTabSz="891723" fontAlgn="auto">
              <a:spcBef>
                <a:spcPts val="0"/>
              </a:spcBef>
              <a:spcAft>
                <a:spcPts val="0"/>
              </a:spcAft>
              <a:buClrTx/>
              <a:buSzTx/>
              <a:defRPr/>
            </a:pPr>
            <a:endParaRPr lang="en-GB" sz="8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95388" y="708025"/>
            <a:ext cx="4703762" cy="3527425"/>
          </a:xfrm>
          <a:ln/>
        </p:spPr>
      </p:sp>
      <p:sp>
        <p:nvSpPr>
          <p:cNvPr id="31747" name="Rectangle 3"/>
          <p:cNvSpPr>
            <a:spLocks noGrp="1" noChangeArrowheads="1"/>
          </p:cNvSpPr>
          <p:nvPr>
            <p:ph type="body" idx="1"/>
          </p:nvPr>
        </p:nvSpPr>
        <p:spPr>
          <a:xfrm>
            <a:off x="707021" y="4470083"/>
            <a:ext cx="5672561" cy="4233182"/>
          </a:xfrm>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  </a:t>
            </a:r>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a:prstGeom prst="rect">
            <a:avLst/>
          </a:prstGeo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0"/>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mailto:Smejkal.petr@email.cz"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43262@muni.cz"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88641"/>
            <a:ext cx="8222431" cy="874984"/>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a:t>
            </a:r>
            <a:r>
              <a:rPr lang="cs-CZ" sz="1100" baseline="0" dirty="0" smtClean="0">
                <a:solidFill>
                  <a:srgbClr val="000000"/>
                </a:solidFill>
                <a:cs typeface="Arial" charset="0"/>
              </a:rPr>
              <a:t> 2013/14</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036" name="Line 12"/>
          <p:cNvSpPr>
            <a:spLocks noChangeShapeType="1"/>
          </p:cNvSpPr>
          <p:nvPr/>
        </p:nvSpPr>
        <p:spPr bwMode="auto">
          <a:xfrm>
            <a:off x="467545" y="187796"/>
            <a:ext cx="8208912" cy="12230"/>
          </a:xfrm>
          <a:prstGeom prst="line">
            <a:avLst/>
          </a:prstGeom>
          <a:noFill/>
          <a:ln w="6350">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7546630" y="6381328"/>
            <a:ext cx="1143000" cy="342900"/>
          </a:xfrm>
          <a:prstGeom prst="rect">
            <a:avLst/>
          </a:prstGeom>
          <a:noFill/>
          <a:ln w="9525">
            <a:noFill/>
            <a:miter lim="800000"/>
            <a:headEnd/>
            <a:tailEnd/>
          </a:ln>
        </p:spPr>
      </p:pic>
      <p:sp>
        <p:nvSpPr>
          <p:cNvPr id="12" name="Rectangle 8"/>
          <p:cNvSpPr>
            <a:spLocks noChangeArrowheads="1"/>
          </p:cNvSpPr>
          <p:nvPr userDrawn="1"/>
        </p:nvSpPr>
        <p:spPr bwMode="auto">
          <a:xfrm>
            <a:off x="5967776" y="6356196"/>
            <a:ext cx="1340528"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a:t>
            </a:r>
            <a:r>
              <a:rPr lang="cs-CZ" sz="1000" baseline="0" dirty="0" smtClean="0">
                <a:solidFill>
                  <a:srgbClr val="000000"/>
                </a:solidFill>
                <a:cs typeface="Arial" charset="0"/>
                <a:hlinkClick r:id="rId15"/>
              </a:rPr>
              <a:t>43262@</a:t>
            </a:r>
            <a:r>
              <a:rPr lang="cs-CZ" sz="1000" baseline="0" dirty="0" err="1" smtClean="0">
                <a:solidFill>
                  <a:srgbClr val="000000"/>
                </a:solidFill>
                <a:cs typeface="Arial" charset="0"/>
                <a:hlinkClick r:id="rId15"/>
              </a:rPr>
              <a:t>muni.cz</a:t>
            </a:r>
            <a:endParaRPr lang="cs-CZ" sz="1000" baseline="0" dirty="0" smtClean="0">
              <a:solidFill>
                <a:srgbClr val="000000"/>
              </a:solidFill>
              <a:cs typeface="Arial" charset="0"/>
            </a:endParaRPr>
          </a:p>
          <a:p>
            <a:r>
              <a:rPr lang="cs-CZ" sz="1000" baseline="0" dirty="0" smtClean="0">
                <a:solidFill>
                  <a:srgbClr val="000000"/>
                </a:solidFill>
                <a:cs typeface="Arial" charset="0"/>
                <a:hlinkClick r:id="rId16"/>
              </a:rPr>
              <a:t>Smejkal.</a:t>
            </a:r>
            <a:r>
              <a:rPr lang="cs-CZ" sz="1000" baseline="0" dirty="0" err="1" smtClean="0">
                <a:solidFill>
                  <a:srgbClr val="000000"/>
                </a:solidFill>
                <a:cs typeface="Arial" charset="0"/>
                <a:hlinkClick r:id="rId16"/>
              </a:rPr>
              <a:t>petr</a:t>
            </a:r>
            <a:r>
              <a:rPr lang="cs-CZ" sz="1000" baseline="0" dirty="0" smtClean="0">
                <a:solidFill>
                  <a:srgbClr val="000000"/>
                </a:solidFill>
                <a:cs typeface="Arial" charset="0"/>
                <a:hlinkClick r:id="rId16"/>
              </a:rPr>
              <a:t>@email.</a:t>
            </a:r>
            <a:r>
              <a:rPr lang="cs-CZ" sz="1000" baseline="0" dirty="0" err="1" smtClean="0">
                <a:solidFill>
                  <a:srgbClr val="000000"/>
                </a:solidFill>
                <a:cs typeface="Arial" charset="0"/>
                <a:hlinkClick r:id="rId16"/>
              </a:rPr>
              <a:t>cz</a:t>
            </a:r>
            <a:endParaRPr lang="cs-CZ" sz="1000" baseline="0" dirty="0" smtClean="0">
              <a:solidFill>
                <a:srgbClr val="000000"/>
              </a:solidFill>
              <a:cs typeface="Arial" charset="0"/>
            </a:endParaRPr>
          </a:p>
          <a:p>
            <a:endParaRPr lang="en-US" sz="1000" dirty="0">
              <a:solidFill>
                <a:srgbClr val="000000"/>
              </a:solidFill>
              <a:cs typeface="Arial" charset="0"/>
            </a:endParaRPr>
          </a:p>
        </p:txBody>
      </p:sp>
      <p:sp>
        <p:nvSpPr>
          <p:cNvPr id="1034" name="Line 10"/>
          <p:cNvSpPr>
            <a:spLocks noChangeShapeType="1"/>
          </p:cNvSpPr>
          <p:nvPr/>
        </p:nvSpPr>
        <p:spPr bwMode="auto">
          <a:xfrm>
            <a:off x="455613" y="1052736"/>
            <a:ext cx="8229600" cy="0"/>
          </a:xfrm>
          <a:prstGeom prst="line">
            <a:avLst/>
          </a:prstGeom>
          <a:ln w="19050">
            <a:solidFill>
              <a:srgbClr val="DC2828">
                <a:alpha val="80000"/>
              </a:srgbClr>
            </a:solidFill>
            <a:headEnd/>
            <a:tailEn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pic>
        <p:nvPicPr>
          <p:cNvPr id="15" name="Picture 4"/>
          <p:cNvPicPr>
            <a:picLocks noChangeAspect="1" noChangeArrowheads="1"/>
          </p:cNvPicPr>
          <p:nvPr userDrawn="1"/>
        </p:nvPicPr>
        <p:blipFill>
          <a:blip r:embed="rId17" cstate="print"/>
          <a:srcRect/>
          <a:stretch>
            <a:fillRect/>
          </a:stretch>
        </p:blipFill>
        <p:spPr bwMode="auto">
          <a:xfrm rot="10800000" flipH="1" flipV="1">
            <a:off x="5471592" y="620689"/>
            <a:ext cx="3672408" cy="2880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9"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bg2">
            <a:lumMod val="75000"/>
          </a:schemeClr>
        </a:buClr>
        <a:buSzPct val="75000"/>
        <a:buFont typeface="Arial" pitchFamily="34"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bg2">
            <a:lumMod val="75000"/>
          </a:schemeClr>
        </a:buClr>
        <a:buSzPct val="75000"/>
        <a:buFont typeface="Arial" pitchFamily="34"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bg2">
            <a:lumMod val="75000"/>
          </a:schemeClr>
        </a:buClr>
        <a:buSzPct val="75000"/>
        <a:buFont typeface="Arial" pitchFamily="34"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2010</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251520" y="404664"/>
            <a:ext cx="2160240" cy="648072"/>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2717276" y="1700809"/>
            <a:ext cx="6426724" cy="5040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1" r:id="rId2"/>
    <p:sldLayoutId id="2147483672" r:id="rId3"/>
    <p:sldLayoutId id="214748367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tx1">
            <a:lumMod val="50000"/>
          </a:schemeClr>
        </a:buClr>
        <a:buSzPct val="75000"/>
        <a:buFont typeface="Arial"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tx1">
            <a:lumMod val="50000"/>
          </a:schemeClr>
        </a:buClr>
        <a:buSzPct val="75000"/>
        <a:buFont typeface="Arial"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tx1">
            <a:lumMod val="50000"/>
          </a:schemeClr>
        </a:buClr>
        <a:buSzPct val="75000"/>
        <a:buFont typeface="Arial"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43262@mail.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mejkal.petr@email.cz"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sma=49;smi=2.65$cd;bd=0$inds=;example=75" TargetMode="External"/><Relationship Id="rId2" Type="http://schemas.openxmlformats.org/officeDocument/2006/relationships/hyperlink" Target="http://www.visual-literacy.org/periodic_table/periodic_table.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p:txBody>
          <a:bodyPr/>
          <a:lstStyle/>
          <a:p>
            <a:r>
              <a:rPr lang="cs-CZ" dirty="0" smtClean="0"/>
              <a:t>Informační průmysl</a:t>
            </a:r>
            <a:br>
              <a:rPr lang="cs-CZ" dirty="0" smtClean="0"/>
            </a:br>
            <a:r>
              <a:rPr lang="cs-CZ" sz="2800" dirty="0" smtClean="0"/>
              <a:t>2013/14</a:t>
            </a:r>
            <a:endParaRPr lang="en-US" dirty="0"/>
          </a:p>
        </p:txBody>
      </p:sp>
      <p:sp>
        <p:nvSpPr>
          <p:cNvPr id="15366" name="Rectangle 6"/>
          <p:cNvSpPr>
            <a:spLocks noGrp="1" noChangeArrowheads="1"/>
          </p:cNvSpPr>
          <p:nvPr>
            <p:ph type="subTitle" idx="1"/>
          </p:nvPr>
        </p:nvSpPr>
        <p:spPr/>
        <p:txBody>
          <a:bodyPr/>
          <a:lstStyle/>
          <a:p>
            <a:r>
              <a:rPr lang="cs-CZ" dirty="0" smtClean="0"/>
              <a:t>Petr Šmejkal</a:t>
            </a:r>
          </a:p>
          <a:p>
            <a:r>
              <a:rPr lang="cs-CZ" dirty="0" smtClean="0">
                <a:hlinkClick r:id="rId3"/>
              </a:rPr>
              <a:t>43262@mail.</a:t>
            </a:r>
            <a:r>
              <a:rPr lang="cs-CZ" dirty="0" err="1" smtClean="0">
                <a:hlinkClick r:id="rId3"/>
              </a:rPr>
              <a:t>muni.cz</a:t>
            </a:r>
            <a:r>
              <a:rPr lang="cs-CZ" dirty="0" smtClean="0"/>
              <a:t>, </a:t>
            </a:r>
            <a:r>
              <a:rPr lang="cs-CZ" dirty="0" err="1" smtClean="0">
                <a:hlinkClick r:id="rId4"/>
              </a:rPr>
              <a:t>smejkal.petr</a:t>
            </a:r>
            <a:r>
              <a:rPr lang="cs-CZ" dirty="0" smtClean="0">
                <a:hlinkClick r:id="rId4"/>
              </a:rPr>
              <a:t>@email.</a:t>
            </a:r>
            <a:r>
              <a:rPr lang="cs-CZ" dirty="0" err="1" smtClean="0">
                <a:hlinkClick r:id="rId4"/>
              </a:rPr>
              <a:t>cz</a:t>
            </a:r>
            <a:endParaRPr lang="cs-CZ" dirty="0" smtClean="0"/>
          </a:p>
          <a:p>
            <a:endParaRPr lang="cs-CZ" dirty="0" smtClean="0"/>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tx2"/>
                </a:solidFill>
              </a:rPr>
              <a:t>Pro </a:t>
            </a:r>
            <a:r>
              <a:rPr lang="cs-CZ" sz="2400" dirty="0" err="1" smtClean="0">
                <a:solidFill>
                  <a:schemeClr val="tx2"/>
                </a:solidFill>
              </a:rPr>
              <a:t>benchmarking</a:t>
            </a:r>
            <a:r>
              <a:rPr lang="cs-CZ" sz="2400" dirty="0" smtClean="0">
                <a:solidFill>
                  <a:schemeClr val="tx2"/>
                </a:solidFill>
              </a:rPr>
              <a:t> je </a:t>
            </a:r>
            <a:r>
              <a:rPr lang="cs-CZ" sz="2400" dirty="0" err="1" smtClean="0">
                <a:solidFill>
                  <a:schemeClr val="tx2"/>
                </a:solidFill>
              </a:rPr>
              <a:t>je</a:t>
            </a:r>
            <a:r>
              <a:rPr lang="cs-CZ" sz="2400" dirty="0" smtClean="0">
                <a:solidFill>
                  <a:schemeClr val="tx2"/>
                </a:solidFill>
              </a:rPr>
              <a:t> klíčové mít správné firmy</a:t>
            </a:r>
            <a:endParaRPr lang="en-US" sz="2600" b="0" dirty="0">
              <a:solidFill>
                <a:schemeClr val="tx2"/>
              </a:solidFill>
            </a:endParaRPr>
          </a:p>
        </p:txBody>
      </p:sp>
      <p:sp>
        <p:nvSpPr>
          <p:cNvPr id="51207" name="Rectangle 7"/>
          <p:cNvSpPr>
            <a:spLocks noGrp="1" noChangeArrowheads="1"/>
          </p:cNvSpPr>
          <p:nvPr>
            <p:ph idx="1"/>
          </p:nvPr>
        </p:nvSpPr>
        <p:spPr>
          <a:xfrm>
            <a:off x="457200" y="1143000"/>
            <a:ext cx="8234362" cy="5105400"/>
          </a:xfrm>
        </p:spPr>
        <p:txBody>
          <a:bodyPr/>
          <a:lstStyle/>
          <a:p>
            <a:r>
              <a:rPr lang="en-US" sz="1800" dirty="0" smtClean="0">
                <a:solidFill>
                  <a:schemeClr val="tx2"/>
                </a:solidFill>
              </a:rPr>
              <a:t>Apple vs. apple</a:t>
            </a:r>
          </a:p>
          <a:p>
            <a:pPr lvl="1"/>
            <a:r>
              <a:rPr lang="cs-CZ" sz="1600" dirty="0" smtClean="0">
                <a:solidFill>
                  <a:schemeClr val="tx2"/>
                </a:solidFill>
              </a:rPr>
              <a:t>Srovnání ve stejném sektoru či </a:t>
            </a:r>
            <a:r>
              <a:rPr lang="cs-CZ" sz="1600" dirty="0" err="1" smtClean="0">
                <a:solidFill>
                  <a:schemeClr val="tx2"/>
                </a:solidFill>
              </a:rPr>
              <a:t>subsektoru</a:t>
            </a:r>
            <a:r>
              <a:rPr lang="cs-CZ" sz="1600" dirty="0" smtClean="0">
                <a:solidFill>
                  <a:schemeClr val="tx2"/>
                </a:solidFill>
              </a:rPr>
              <a:t>, stejný typ zákazníků, stejný business model, produkty nebo služby</a:t>
            </a:r>
            <a:endParaRPr lang="en-US" sz="1600" dirty="0" smtClean="0">
              <a:solidFill>
                <a:schemeClr val="tx2"/>
              </a:solidFill>
            </a:endParaRPr>
          </a:p>
          <a:p>
            <a:pPr lvl="1"/>
            <a:endParaRPr lang="en-US" sz="1400" dirty="0" smtClean="0">
              <a:solidFill>
                <a:schemeClr val="tx2"/>
              </a:solidFill>
            </a:endParaRPr>
          </a:p>
          <a:p>
            <a:pPr marL="360363" lvl="1" indent="-360363"/>
            <a:r>
              <a:rPr lang="cs-CZ" sz="1800" dirty="0" smtClean="0">
                <a:solidFill>
                  <a:schemeClr val="tx2"/>
                </a:solidFill>
              </a:rPr>
              <a:t>Můžeme použít firmy i z jiného sektoru?</a:t>
            </a:r>
            <a:endParaRPr lang="en-US" sz="1800" dirty="0" smtClean="0">
              <a:solidFill>
                <a:schemeClr val="tx2"/>
              </a:solidFill>
            </a:endParaRPr>
          </a:p>
          <a:p>
            <a:pPr marL="723901" lvl="2" indent="-360363"/>
            <a:r>
              <a:rPr lang="cs-CZ" sz="1600" dirty="0" smtClean="0">
                <a:solidFill>
                  <a:schemeClr val="tx2"/>
                </a:solidFill>
              </a:rPr>
              <a:t>Musí mít stejné zbývající charakteristiky: např. přímý prodejci bez ohledu na produkt (vysavače – kosmetika, hypotéky – pojištění,…)</a:t>
            </a:r>
            <a:endParaRPr lang="en-US" sz="1600" dirty="0" smtClean="0">
              <a:solidFill>
                <a:schemeClr val="tx2"/>
              </a:solidFill>
            </a:endParaRPr>
          </a:p>
          <a:p>
            <a:pPr marL="723901" lvl="2" indent="-360363"/>
            <a:r>
              <a:rPr lang="cs-CZ" sz="1600" dirty="0" smtClean="0">
                <a:solidFill>
                  <a:schemeClr val="tx2"/>
                </a:solidFill>
              </a:rPr>
              <a:t>DŮLEŽITÉ</a:t>
            </a:r>
            <a:r>
              <a:rPr lang="en-US" sz="1600" dirty="0" smtClean="0">
                <a:solidFill>
                  <a:schemeClr val="tx2"/>
                </a:solidFill>
              </a:rPr>
              <a:t>: </a:t>
            </a:r>
            <a:r>
              <a:rPr lang="cs-CZ" sz="1600" dirty="0" smtClean="0">
                <a:solidFill>
                  <a:schemeClr val="tx2"/>
                </a:solidFill>
              </a:rPr>
              <a:t>nezapomeňte zvážit faktory z jiných oblastí, které ve vašem sektoru nejsou – např. státní regulace. Proveďte s nimi nezbytná přizpůsobení.</a:t>
            </a:r>
            <a:endParaRPr lang="en-US" sz="1600" dirty="0" smtClean="0">
              <a:solidFill>
                <a:schemeClr val="tx2"/>
              </a:solidFill>
            </a:endParaRPr>
          </a:p>
          <a:p>
            <a:pPr marL="723901" lvl="2" indent="-360363"/>
            <a:endParaRPr lang="en-US" sz="1400" dirty="0" smtClean="0">
              <a:solidFill>
                <a:schemeClr val="tx2"/>
              </a:solidFill>
            </a:endParaRPr>
          </a:p>
          <a:p>
            <a:r>
              <a:rPr lang="cs-CZ" sz="1800" dirty="0" smtClean="0">
                <a:solidFill>
                  <a:schemeClr val="tx2"/>
                </a:solidFill>
              </a:rPr>
              <a:t>Konkurenti pro hybridní firmy</a:t>
            </a:r>
            <a:endParaRPr lang="en-US" sz="1800" dirty="0" smtClean="0">
              <a:solidFill>
                <a:schemeClr val="tx2"/>
              </a:solidFill>
            </a:endParaRPr>
          </a:p>
          <a:p>
            <a:pPr lvl="1"/>
            <a:r>
              <a:rPr lang="en-US" sz="1600" dirty="0" smtClean="0">
                <a:solidFill>
                  <a:schemeClr val="tx2"/>
                </a:solidFill>
              </a:rPr>
              <a:t>2008 GE: 37% revenue from financial unit 63% from industrial</a:t>
            </a:r>
          </a:p>
          <a:p>
            <a:pPr lvl="1"/>
            <a:r>
              <a:rPr lang="en-US" sz="1600" dirty="0" smtClean="0">
                <a:solidFill>
                  <a:schemeClr val="tx2"/>
                </a:solidFill>
              </a:rPr>
              <a:t>Johnson &amp; Johnson: 23% CP; 38% Pharma and 39% medical devices</a:t>
            </a:r>
          </a:p>
          <a:p>
            <a:pPr lvl="1"/>
            <a:endParaRPr lang="cs-CZ" sz="1400" dirty="0" smtClean="0">
              <a:solidFill>
                <a:schemeClr val="tx2"/>
              </a:solidFill>
            </a:endParaRPr>
          </a:p>
          <a:p>
            <a:pPr lvl="1"/>
            <a:r>
              <a:rPr lang="cs-CZ" sz="1600" dirty="0" smtClean="0">
                <a:solidFill>
                  <a:schemeClr val="tx2"/>
                </a:solidFill>
              </a:rPr>
              <a:t>Použijte několik setů firem pro porovnání dané části firmy – tj. část GE porovnat s finančními institucemi a část s průmyslovými firmami</a:t>
            </a:r>
            <a:endParaRPr lang="en-US" sz="1600" dirty="0" smtClean="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tx2"/>
                </a:solidFill>
              </a:rPr>
              <a:t>K interpretaci výsledů </a:t>
            </a:r>
            <a:r>
              <a:rPr lang="cs-CZ" sz="2400" dirty="0" err="1" smtClean="0">
                <a:solidFill>
                  <a:schemeClr val="tx2"/>
                </a:solidFill>
              </a:rPr>
              <a:t>benchmarkingu</a:t>
            </a:r>
            <a:r>
              <a:rPr lang="cs-CZ" sz="2400" dirty="0" smtClean="0">
                <a:solidFill>
                  <a:schemeClr val="tx2"/>
                </a:solidFill>
              </a:rPr>
              <a:t> jsou nutné znalosti</a:t>
            </a:r>
            <a:endParaRPr lang="en-US" sz="2600" b="0" dirty="0">
              <a:solidFill>
                <a:schemeClr val="tx2"/>
              </a:solidFill>
            </a:endParaRPr>
          </a:p>
        </p:txBody>
      </p:sp>
      <p:sp>
        <p:nvSpPr>
          <p:cNvPr id="51207" name="Rectangle 7"/>
          <p:cNvSpPr>
            <a:spLocks noGrp="1" noChangeArrowheads="1"/>
          </p:cNvSpPr>
          <p:nvPr>
            <p:ph idx="1"/>
          </p:nvPr>
        </p:nvSpPr>
        <p:spPr>
          <a:xfrm>
            <a:off x="457200" y="1143000"/>
            <a:ext cx="8234362" cy="5105400"/>
          </a:xfrm>
        </p:spPr>
        <p:txBody>
          <a:bodyPr/>
          <a:lstStyle/>
          <a:p>
            <a:r>
              <a:rPr lang="en-US" sz="1800" dirty="0" smtClean="0">
                <a:solidFill>
                  <a:schemeClr val="tx2"/>
                </a:solidFill>
              </a:rPr>
              <a:t>Benchmarking </a:t>
            </a:r>
            <a:r>
              <a:rPr lang="cs-CZ" sz="1800" dirty="0" smtClean="0">
                <a:solidFill>
                  <a:schemeClr val="tx2"/>
                </a:solidFill>
              </a:rPr>
              <a:t>není jen jednoduché prohlášení</a:t>
            </a:r>
            <a:r>
              <a:rPr lang="en-US" sz="1800" dirty="0" smtClean="0">
                <a:solidFill>
                  <a:schemeClr val="tx2"/>
                </a:solidFill>
              </a:rPr>
              <a:t>:</a:t>
            </a:r>
          </a:p>
          <a:p>
            <a:pPr lvl="1"/>
            <a:r>
              <a:rPr lang="en-US" sz="1600" dirty="0" smtClean="0">
                <a:solidFill>
                  <a:schemeClr val="tx2"/>
                </a:solidFill>
              </a:rPr>
              <a:t>Company A outperformed the peers by xx%</a:t>
            </a:r>
          </a:p>
          <a:p>
            <a:pPr lvl="1"/>
            <a:r>
              <a:rPr lang="en-US" sz="1600" dirty="0" smtClean="0">
                <a:solidFill>
                  <a:schemeClr val="tx2"/>
                </a:solidFill>
              </a:rPr>
              <a:t>Company A ranked #1 among the peer group</a:t>
            </a:r>
          </a:p>
          <a:p>
            <a:pPr lvl="1"/>
            <a:r>
              <a:rPr lang="en-US" sz="1600" dirty="0" smtClean="0">
                <a:solidFill>
                  <a:schemeClr val="tx2"/>
                </a:solidFill>
              </a:rPr>
              <a:t>Company A is below the peer average</a:t>
            </a:r>
          </a:p>
          <a:p>
            <a:pPr lvl="1"/>
            <a:endParaRPr lang="en-US" sz="1400" dirty="0" smtClean="0">
              <a:solidFill>
                <a:schemeClr val="tx2"/>
              </a:solidFill>
            </a:endParaRPr>
          </a:p>
          <a:p>
            <a:pPr marL="360363" lvl="1" indent="-360363"/>
            <a:r>
              <a:rPr lang="cs-CZ" sz="1800" dirty="0" smtClean="0">
                <a:solidFill>
                  <a:schemeClr val="tx2"/>
                </a:solidFill>
              </a:rPr>
              <a:t>Je potřeba identifikovat klíčové faktory výkonu firmy </a:t>
            </a:r>
            <a:endParaRPr lang="en-US" sz="1800" dirty="0" smtClean="0">
              <a:solidFill>
                <a:schemeClr val="tx2"/>
              </a:solidFill>
            </a:endParaRPr>
          </a:p>
          <a:p>
            <a:pPr marL="723901" lvl="2" indent="-360363"/>
            <a:r>
              <a:rPr lang="cs-CZ" sz="1600" dirty="0" smtClean="0">
                <a:solidFill>
                  <a:schemeClr val="tx2"/>
                </a:solidFill>
              </a:rPr>
              <a:t>Proč je daná firma nad/pod ostatními firmami ve výkonu? </a:t>
            </a:r>
            <a:endParaRPr lang="en-US" sz="1600" dirty="0" smtClean="0">
              <a:solidFill>
                <a:schemeClr val="tx2"/>
              </a:solidFill>
            </a:endParaRPr>
          </a:p>
          <a:p>
            <a:pPr marL="723901" lvl="2" indent="-360363"/>
            <a:r>
              <a:rPr lang="cs-CZ" sz="1600" dirty="0" smtClean="0">
                <a:solidFill>
                  <a:schemeClr val="tx2"/>
                </a:solidFill>
              </a:rPr>
              <a:t>Co můžeme na základě dat předvídat či očekávat?</a:t>
            </a:r>
            <a:endParaRPr lang="en-US" sz="1600" dirty="0" smtClean="0">
              <a:solidFill>
                <a:schemeClr val="tx2"/>
              </a:solidFill>
            </a:endParaRPr>
          </a:p>
          <a:p>
            <a:pPr marL="723901" lvl="2" indent="-360363"/>
            <a:r>
              <a:rPr lang="cs-CZ" sz="1600" dirty="0" smtClean="0">
                <a:solidFill>
                  <a:schemeClr val="tx2"/>
                </a:solidFill>
              </a:rPr>
              <a:t>Co to pro nás znamená? Pro dané oddělení/firmu?</a:t>
            </a:r>
            <a:endParaRPr lang="en-US" sz="1600" dirty="0" smtClean="0">
              <a:solidFill>
                <a:schemeClr val="tx2"/>
              </a:solidFill>
            </a:endParaRPr>
          </a:p>
          <a:p>
            <a:pPr marL="723901" lvl="2" indent="-360363"/>
            <a:endParaRPr lang="en-US" sz="1400" dirty="0" smtClean="0">
              <a:solidFill>
                <a:schemeClr val="tx2"/>
              </a:solidFill>
            </a:endParaRPr>
          </a:p>
          <a:p>
            <a:r>
              <a:rPr lang="cs-CZ" sz="1800" dirty="0" smtClean="0">
                <a:solidFill>
                  <a:schemeClr val="tx2"/>
                </a:solidFill>
              </a:rPr>
              <a:t>Co dělat když data nepodpořila naše očekávání a hypotézy? </a:t>
            </a:r>
            <a:endParaRPr lang="en-US" sz="1800" dirty="0" smtClean="0">
              <a:solidFill>
                <a:schemeClr val="tx2"/>
              </a:solidFill>
            </a:endParaRPr>
          </a:p>
          <a:p>
            <a:pPr lvl="1"/>
            <a:r>
              <a:rPr lang="cs-CZ" sz="1600" dirty="0" smtClean="0">
                <a:solidFill>
                  <a:schemeClr val="tx2"/>
                </a:solidFill>
              </a:rPr>
              <a:t>Ujistěte se, že porovnávaná skupina je skutečně srovnatelná </a:t>
            </a:r>
            <a:endParaRPr lang="en-US" sz="1600" dirty="0" smtClean="0">
              <a:solidFill>
                <a:schemeClr val="tx2"/>
              </a:solidFill>
            </a:endParaRPr>
          </a:p>
          <a:p>
            <a:pPr lvl="1"/>
            <a:r>
              <a:rPr lang="cs-CZ" sz="1600" dirty="0" smtClean="0">
                <a:solidFill>
                  <a:schemeClr val="tx2"/>
                </a:solidFill>
              </a:rPr>
              <a:t>Zkontrolujte data a ujistěte se, že jsou správná a srovnatelná </a:t>
            </a:r>
            <a:endParaRPr lang="en-US" sz="1600" dirty="0" smtClean="0">
              <a:solidFill>
                <a:schemeClr val="tx2"/>
              </a:solidFill>
            </a:endParaRPr>
          </a:p>
          <a:p>
            <a:pPr lvl="1"/>
            <a:r>
              <a:rPr lang="cs-CZ" sz="1600" dirty="0" smtClean="0">
                <a:solidFill>
                  <a:schemeClr val="tx2"/>
                </a:solidFill>
              </a:rPr>
              <a:t>Ověřte zdroje z nichž vychází očekávání – hypotéza je založena na neznámém blogu nebo světoznámé publikaci?</a:t>
            </a:r>
            <a:endParaRPr lang="en-US" sz="1600" dirty="0" smtClean="0">
              <a:solidFill>
                <a:schemeClr val="tx2"/>
              </a:solidFill>
            </a:endParaRPr>
          </a:p>
          <a:p>
            <a:pPr lvl="1"/>
            <a:endParaRPr lang="en-US" sz="1400" dirty="0"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Převod </a:t>
            </a:r>
            <a:r>
              <a:rPr lang="cs-CZ" dirty="0" err="1" smtClean="0"/>
              <a:t>Kvanti</a:t>
            </a:r>
            <a:r>
              <a:rPr lang="cs-CZ" dirty="0" smtClean="0"/>
              <a:t>. výsledků na </a:t>
            </a:r>
            <a:r>
              <a:rPr lang="cs-CZ" dirty="0" err="1" smtClean="0"/>
              <a:t>kvali</a:t>
            </a:r>
            <a:r>
              <a:rPr lang="cs-CZ" dirty="0" smtClean="0"/>
              <a:t>. a opačně</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cs-CZ" dirty="0" smtClean="0"/>
              <a:t>Kolik je jakých křížků?</a:t>
            </a:r>
            <a:endParaRPr lang="en-US" dirty="0"/>
          </a:p>
        </p:txBody>
      </p:sp>
      <p:sp>
        <p:nvSpPr>
          <p:cNvPr id="366596" name="AutoShape 4"/>
          <p:cNvSpPr>
            <a:spLocks noChangeArrowheads="1"/>
          </p:cNvSpPr>
          <p:nvPr/>
        </p:nvSpPr>
        <p:spPr bwMode="auto">
          <a:xfrm>
            <a:off x="827584" y="1484784"/>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597" name="AutoShape 5"/>
          <p:cNvSpPr>
            <a:spLocks noChangeArrowheads="1"/>
          </p:cNvSpPr>
          <p:nvPr/>
        </p:nvSpPr>
        <p:spPr bwMode="auto">
          <a:xfrm>
            <a:off x="1524000" y="2603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598" name="AutoShape 6"/>
          <p:cNvSpPr>
            <a:spLocks noChangeArrowheads="1"/>
          </p:cNvSpPr>
          <p:nvPr/>
        </p:nvSpPr>
        <p:spPr bwMode="auto">
          <a:xfrm>
            <a:off x="8172400" y="5661248"/>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599" name="AutoShape 7"/>
          <p:cNvSpPr>
            <a:spLocks noChangeArrowheads="1"/>
          </p:cNvSpPr>
          <p:nvPr/>
        </p:nvSpPr>
        <p:spPr bwMode="auto">
          <a:xfrm>
            <a:off x="5364088" y="2420888"/>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0" name="AutoShape 8"/>
          <p:cNvSpPr>
            <a:spLocks noChangeArrowheads="1"/>
          </p:cNvSpPr>
          <p:nvPr/>
        </p:nvSpPr>
        <p:spPr bwMode="auto">
          <a:xfrm>
            <a:off x="7956376" y="198884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1" name="AutoShape 9"/>
          <p:cNvSpPr>
            <a:spLocks noChangeArrowheads="1"/>
          </p:cNvSpPr>
          <p:nvPr/>
        </p:nvSpPr>
        <p:spPr bwMode="auto">
          <a:xfrm>
            <a:off x="6372200" y="5661248"/>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2" name="AutoShape 10"/>
          <p:cNvSpPr>
            <a:spLocks noChangeArrowheads="1"/>
          </p:cNvSpPr>
          <p:nvPr/>
        </p:nvSpPr>
        <p:spPr bwMode="auto">
          <a:xfrm>
            <a:off x="5868144" y="4725144"/>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3" name="AutoShape 11"/>
          <p:cNvSpPr>
            <a:spLocks noChangeArrowheads="1"/>
          </p:cNvSpPr>
          <p:nvPr/>
        </p:nvSpPr>
        <p:spPr bwMode="auto">
          <a:xfrm>
            <a:off x="2438400" y="2984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4" name="AutoShape 12"/>
          <p:cNvSpPr>
            <a:spLocks noChangeArrowheads="1"/>
          </p:cNvSpPr>
          <p:nvPr/>
        </p:nvSpPr>
        <p:spPr bwMode="auto">
          <a:xfrm>
            <a:off x="251520" y="34290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5" name="AutoShape 13"/>
          <p:cNvSpPr>
            <a:spLocks noChangeArrowheads="1"/>
          </p:cNvSpPr>
          <p:nvPr/>
        </p:nvSpPr>
        <p:spPr bwMode="auto">
          <a:xfrm>
            <a:off x="8316416" y="306896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6" name="AutoShape 14"/>
          <p:cNvSpPr>
            <a:spLocks noChangeArrowheads="1"/>
          </p:cNvSpPr>
          <p:nvPr/>
        </p:nvSpPr>
        <p:spPr bwMode="auto">
          <a:xfrm>
            <a:off x="6948264" y="3356992"/>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7" name="AutoShape 15"/>
          <p:cNvSpPr>
            <a:spLocks noChangeArrowheads="1"/>
          </p:cNvSpPr>
          <p:nvPr/>
        </p:nvSpPr>
        <p:spPr bwMode="auto">
          <a:xfrm>
            <a:off x="4788024" y="52292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8" name="AutoShape 16"/>
          <p:cNvSpPr>
            <a:spLocks noChangeArrowheads="1"/>
          </p:cNvSpPr>
          <p:nvPr/>
        </p:nvSpPr>
        <p:spPr bwMode="auto">
          <a:xfrm>
            <a:off x="2771800" y="1916832"/>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9" name="AutoShape 17"/>
          <p:cNvSpPr>
            <a:spLocks noChangeArrowheads="1"/>
          </p:cNvSpPr>
          <p:nvPr/>
        </p:nvSpPr>
        <p:spPr bwMode="auto">
          <a:xfrm>
            <a:off x="539552" y="4221088"/>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0" name="AutoShape 18"/>
          <p:cNvSpPr>
            <a:spLocks noChangeArrowheads="1"/>
          </p:cNvSpPr>
          <p:nvPr/>
        </p:nvSpPr>
        <p:spPr bwMode="auto">
          <a:xfrm>
            <a:off x="2267744" y="4725144"/>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1" name="AutoShape 19"/>
          <p:cNvSpPr>
            <a:spLocks noChangeArrowheads="1"/>
          </p:cNvSpPr>
          <p:nvPr/>
        </p:nvSpPr>
        <p:spPr bwMode="auto">
          <a:xfrm>
            <a:off x="8460432" y="4437112"/>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2" name="AutoShape 20"/>
          <p:cNvSpPr>
            <a:spLocks noChangeArrowheads="1"/>
          </p:cNvSpPr>
          <p:nvPr/>
        </p:nvSpPr>
        <p:spPr bwMode="auto">
          <a:xfrm>
            <a:off x="5796136" y="1844824"/>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3" name="AutoShape 21"/>
          <p:cNvSpPr>
            <a:spLocks noChangeArrowheads="1"/>
          </p:cNvSpPr>
          <p:nvPr/>
        </p:nvSpPr>
        <p:spPr bwMode="auto">
          <a:xfrm>
            <a:off x="4572000" y="34290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4" name="AutoShape 22"/>
          <p:cNvSpPr>
            <a:spLocks noChangeArrowheads="1"/>
          </p:cNvSpPr>
          <p:nvPr/>
        </p:nvSpPr>
        <p:spPr bwMode="auto">
          <a:xfrm>
            <a:off x="1115616" y="5085184"/>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5" name="AutoShape 23"/>
          <p:cNvSpPr>
            <a:spLocks noChangeArrowheads="1"/>
          </p:cNvSpPr>
          <p:nvPr/>
        </p:nvSpPr>
        <p:spPr bwMode="auto">
          <a:xfrm>
            <a:off x="2438400" y="4127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6" name="AutoShape 24"/>
          <p:cNvSpPr>
            <a:spLocks noChangeArrowheads="1"/>
          </p:cNvSpPr>
          <p:nvPr/>
        </p:nvSpPr>
        <p:spPr bwMode="auto">
          <a:xfrm>
            <a:off x="3733800" y="2603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17" name="AutoShape 25"/>
          <p:cNvSpPr>
            <a:spLocks noChangeArrowheads="1"/>
          </p:cNvSpPr>
          <p:nvPr/>
        </p:nvSpPr>
        <p:spPr bwMode="auto">
          <a:xfrm>
            <a:off x="3851920" y="16288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19" name="AutoShape 27"/>
          <p:cNvSpPr>
            <a:spLocks noChangeArrowheads="1"/>
          </p:cNvSpPr>
          <p:nvPr/>
        </p:nvSpPr>
        <p:spPr bwMode="auto">
          <a:xfrm>
            <a:off x="6876256" y="1844824"/>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0" name="AutoShape 28"/>
          <p:cNvSpPr>
            <a:spLocks noChangeArrowheads="1"/>
          </p:cNvSpPr>
          <p:nvPr/>
        </p:nvSpPr>
        <p:spPr bwMode="auto">
          <a:xfrm>
            <a:off x="1835696" y="2204864"/>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1" name="AutoShape 29"/>
          <p:cNvSpPr>
            <a:spLocks noChangeArrowheads="1"/>
          </p:cNvSpPr>
          <p:nvPr/>
        </p:nvSpPr>
        <p:spPr bwMode="auto">
          <a:xfrm>
            <a:off x="323528" y="2204864"/>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2" name="AutoShape 30"/>
          <p:cNvSpPr>
            <a:spLocks noChangeArrowheads="1"/>
          </p:cNvSpPr>
          <p:nvPr/>
        </p:nvSpPr>
        <p:spPr bwMode="auto">
          <a:xfrm>
            <a:off x="6300192" y="126876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3" name="AutoShape 31"/>
          <p:cNvSpPr>
            <a:spLocks noChangeArrowheads="1"/>
          </p:cNvSpPr>
          <p:nvPr/>
        </p:nvSpPr>
        <p:spPr bwMode="auto">
          <a:xfrm>
            <a:off x="5105400" y="2984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4" name="AutoShape 32"/>
          <p:cNvSpPr>
            <a:spLocks noChangeArrowheads="1"/>
          </p:cNvSpPr>
          <p:nvPr/>
        </p:nvSpPr>
        <p:spPr bwMode="auto">
          <a:xfrm>
            <a:off x="3275856" y="4365104"/>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5" name="AutoShape 33"/>
          <p:cNvSpPr>
            <a:spLocks noChangeArrowheads="1"/>
          </p:cNvSpPr>
          <p:nvPr/>
        </p:nvSpPr>
        <p:spPr bwMode="auto">
          <a:xfrm>
            <a:off x="1475656" y="4365104"/>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6" name="AutoShape 34"/>
          <p:cNvSpPr>
            <a:spLocks noChangeArrowheads="1"/>
          </p:cNvSpPr>
          <p:nvPr/>
        </p:nvSpPr>
        <p:spPr bwMode="auto">
          <a:xfrm>
            <a:off x="5940152" y="3933056"/>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7" name="AutoShape 35"/>
          <p:cNvSpPr>
            <a:spLocks noChangeArrowheads="1"/>
          </p:cNvSpPr>
          <p:nvPr/>
        </p:nvSpPr>
        <p:spPr bwMode="auto">
          <a:xfrm>
            <a:off x="5364088" y="5661248"/>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8" name="AutoShape 36"/>
          <p:cNvSpPr>
            <a:spLocks noChangeArrowheads="1"/>
          </p:cNvSpPr>
          <p:nvPr/>
        </p:nvSpPr>
        <p:spPr bwMode="auto">
          <a:xfrm>
            <a:off x="755576" y="5733256"/>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9" name="AutoShape 37"/>
          <p:cNvSpPr>
            <a:spLocks noChangeArrowheads="1"/>
          </p:cNvSpPr>
          <p:nvPr/>
        </p:nvSpPr>
        <p:spPr bwMode="auto">
          <a:xfrm>
            <a:off x="7092280" y="2780928"/>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0" name="AutoShape 38"/>
          <p:cNvSpPr>
            <a:spLocks noChangeArrowheads="1"/>
          </p:cNvSpPr>
          <p:nvPr/>
        </p:nvSpPr>
        <p:spPr bwMode="auto">
          <a:xfrm>
            <a:off x="7452320" y="5013176"/>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1" name="AutoShape 39"/>
          <p:cNvSpPr>
            <a:spLocks noChangeArrowheads="1"/>
          </p:cNvSpPr>
          <p:nvPr/>
        </p:nvSpPr>
        <p:spPr bwMode="auto">
          <a:xfrm>
            <a:off x="683568" y="2996952"/>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2" name="AutoShape 40"/>
          <p:cNvSpPr>
            <a:spLocks noChangeArrowheads="1"/>
          </p:cNvSpPr>
          <p:nvPr/>
        </p:nvSpPr>
        <p:spPr bwMode="auto">
          <a:xfrm>
            <a:off x="251520" y="4941168"/>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3" name="AutoShape 41"/>
          <p:cNvSpPr>
            <a:spLocks noChangeArrowheads="1"/>
          </p:cNvSpPr>
          <p:nvPr/>
        </p:nvSpPr>
        <p:spPr bwMode="auto">
          <a:xfrm>
            <a:off x="8172400" y="1484784"/>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4" name="AutoShape 42"/>
          <p:cNvSpPr>
            <a:spLocks noChangeArrowheads="1"/>
          </p:cNvSpPr>
          <p:nvPr/>
        </p:nvSpPr>
        <p:spPr bwMode="auto">
          <a:xfrm>
            <a:off x="3923928" y="486916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5" name="AutoShape 43"/>
          <p:cNvSpPr>
            <a:spLocks noChangeArrowheads="1"/>
          </p:cNvSpPr>
          <p:nvPr/>
        </p:nvSpPr>
        <p:spPr bwMode="auto">
          <a:xfrm>
            <a:off x="6400800" y="2603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36" name="AutoShape 44"/>
          <p:cNvSpPr>
            <a:spLocks noChangeArrowheads="1"/>
          </p:cNvSpPr>
          <p:nvPr/>
        </p:nvSpPr>
        <p:spPr bwMode="auto">
          <a:xfrm>
            <a:off x="1907704" y="3933056"/>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37" name="AutoShape 45"/>
          <p:cNvSpPr>
            <a:spLocks noChangeArrowheads="1"/>
          </p:cNvSpPr>
          <p:nvPr/>
        </p:nvSpPr>
        <p:spPr bwMode="auto">
          <a:xfrm>
            <a:off x="7380312" y="126876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38" name="AutoShape 46"/>
          <p:cNvSpPr>
            <a:spLocks noChangeArrowheads="1"/>
          </p:cNvSpPr>
          <p:nvPr/>
        </p:nvSpPr>
        <p:spPr bwMode="auto">
          <a:xfrm>
            <a:off x="7772400" y="2603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39" name="AutoShape 47"/>
          <p:cNvSpPr>
            <a:spLocks noChangeArrowheads="1"/>
          </p:cNvSpPr>
          <p:nvPr/>
        </p:nvSpPr>
        <p:spPr bwMode="auto">
          <a:xfrm>
            <a:off x="2843808" y="2492896"/>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0" name="AutoShape 48"/>
          <p:cNvSpPr>
            <a:spLocks noChangeArrowheads="1"/>
          </p:cNvSpPr>
          <p:nvPr/>
        </p:nvSpPr>
        <p:spPr bwMode="auto">
          <a:xfrm>
            <a:off x="4644008" y="234888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1" name="AutoShape 49"/>
          <p:cNvSpPr>
            <a:spLocks noChangeArrowheads="1"/>
          </p:cNvSpPr>
          <p:nvPr/>
        </p:nvSpPr>
        <p:spPr bwMode="auto">
          <a:xfrm>
            <a:off x="1115616" y="2060848"/>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2" name="AutoShape 50"/>
          <p:cNvSpPr>
            <a:spLocks noChangeArrowheads="1"/>
          </p:cNvSpPr>
          <p:nvPr/>
        </p:nvSpPr>
        <p:spPr bwMode="auto">
          <a:xfrm>
            <a:off x="7236296" y="558924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3" name="AutoShape 51"/>
          <p:cNvSpPr>
            <a:spLocks noChangeArrowheads="1"/>
          </p:cNvSpPr>
          <p:nvPr/>
        </p:nvSpPr>
        <p:spPr bwMode="auto">
          <a:xfrm>
            <a:off x="1187624" y="3501008"/>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4" name="AutoShape 52"/>
          <p:cNvSpPr>
            <a:spLocks noChangeArrowheads="1"/>
          </p:cNvSpPr>
          <p:nvPr/>
        </p:nvSpPr>
        <p:spPr bwMode="auto">
          <a:xfrm>
            <a:off x="2123728" y="1484784"/>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5" name="AutoShape 53"/>
          <p:cNvSpPr>
            <a:spLocks noChangeArrowheads="1"/>
          </p:cNvSpPr>
          <p:nvPr/>
        </p:nvSpPr>
        <p:spPr bwMode="auto">
          <a:xfrm>
            <a:off x="7772400" y="3365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6" name="AutoShape 54"/>
          <p:cNvSpPr>
            <a:spLocks noChangeArrowheads="1"/>
          </p:cNvSpPr>
          <p:nvPr/>
        </p:nvSpPr>
        <p:spPr bwMode="auto">
          <a:xfrm>
            <a:off x="1979712" y="5733256"/>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7" name="AutoShape 55"/>
          <p:cNvSpPr>
            <a:spLocks noChangeArrowheads="1"/>
          </p:cNvSpPr>
          <p:nvPr/>
        </p:nvSpPr>
        <p:spPr bwMode="auto">
          <a:xfrm>
            <a:off x="3131840" y="3356992"/>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8" name="AutoShape 56"/>
          <p:cNvSpPr>
            <a:spLocks noChangeArrowheads="1"/>
          </p:cNvSpPr>
          <p:nvPr/>
        </p:nvSpPr>
        <p:spPr bwMode="auto">
          <a:xfrm>
            <a:off x="5148064" y="4005064"/>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9" name="AutoShape 57"/>
          <p:cNvSpPr>
            <a:spLocks noChangeArrowheads="1"/>
          </p:cNvSpPr>
          <p:nvPr/>
        </p:nvSpPr>
        <p:spPr bwMode="auto">
          <a:xfrm>
            <a:off x="3995936" y="5661248"/>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50" name="AutoShape 58"/>
          <p:cNvSpPr>
            <a:spLocks noChangeArrowheads="1"/>
          </p:cNvSpPr>
          <p:nvPr/>
        </p:nvSpPr>
        <p:spPr bwMode="auto">
          <a:xfrm>
            <a:off x="3131840" y="5517232"/>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51" name="AutoShape 59"/>
          <p:cNvSpPr>
            <a:spLocks noChangeArrowheads="1"/>
          </p:cNvSpPr>
          <p:nvPr/>
        </p:nvSpPr>
        <p:spPr bwMode="auto">
          <a:xfrm>
            <a:off x="6858000" y="4127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52" name="AutoShape 60"/>
          <p:cNvSpPr>
            <a:spLocks noChangeArrowheads="1"/>
          </p:cNvSpPr>
          <p:nvPr/>
        </p:nvSpPr>
        <p:spPr bwMode="auto">
          <a:xfrm>
            <a:off x="3923928" y="3717032"/>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53" name="AutoShape 61"/>
          <p:cNvSpPr>
            <a:spLocks noChangeArrowheads="1"/>
          </p:cNvSpPr>
          <p:nvPr/>
        </p:nvSpPr>
        <p:spPr bwMode="auto">
          <a:xfrm>
            <a:off x="7772400" y="4127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cs-CZ" dirty="0" smtClean="0"/>
              <a:t>Kolik je jakých křížků? Co dalšího vidíme?</a:t>
            </a:r>
            <a:endParaRPr lang="en-US" dirty="0"/>
          </a:p>
        </p:txBody>
      </p:sp>
      <p:sp>
        <p:nvSpPr>
          <p:cNvPr id="366596" name="AutoShape 4"/>
          <p:cNvSpPr>
            <a:spLocks noChangeArrowheads="1"/>
          </p:cNvSpPr>
          <p:nvPr/>
        </p:nvSpPr>
        <p:spPr bwMode="auto">
          <a:xfrm>
            <a:off x="1066800" y="2603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597" name="AutoShape 5"/>
          <p:cNvSpPr>
            <a:spLocks noChangeArrowheads="1"/>
          </p:cNvSpPr>
          <p:nvPr/>
        </p:nvSpPr>
        <p:spPr bwMode="auto">
          <a:xfrm>
            <a:off x="1524000" y="2603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598" name="AutoShape 6"/>
          <p:cNvSpPr>
            <a:spLocks noChangeArrowheads="1"/>
          </p:cNvSpPr>
          <p:nvPr/>
        </p:nvSpPr>
        <p:spPr bwMode="auto">
          <a:xfrm>
            <a:off x="1981200" y="2603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599" name="AutoShape 7"/>
          <p:cNvSpPr>
            <a:spLocks noChangeArrowheads="1"/>
          </p:cNvSpPr>
          <p:nvPr/>
        </p:nvSpPr>
        <p:spPr bwMode="auto">
          <a:xfrm>
            <a:off x="2438400" y="2603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0" name="AutoShape 8"/>
          <p:cNvSpPr>
            <a:spLocks noChangeArrowheads="1"/>
          </p:cNvSpPr>
          <p:nvPr/>
        </p:nvSpPr>
        <p:spPr bwMode="auto">
          <a:xfrm>
            <a:off x="1066800" y="2984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1" name="AutoShape 9"/>
          <p:cNvSpPr>
            <a:spLocks noChangeArrowheads="1"/>
          </p:cNvSpPr>
          <p:nvPr/>
        </p:nvSpPr>
        <p:spPr bwMode="auto">
          <a:xfrm>
            <a:off x="1524000" y="2984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2" name="AutoShape 10"/>
          <p:cNvSpPr>
            <a:spLocks noChangeArrowheads="1"/>
          </p:cNvSpPr>
          <p:nvPr/>
        </p:nvSpPr>
        <p:spPr bwMode="auto">
          <a:xfrm>
            <a:off x="1981200" y="2984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3" name="AutoShape 11"/>
          <p:cNvSpPr>
            <a:spLocks noChangeArrowheads="1"/>
          </p:cNvSpPr>
          <p:nvPr/>
        </p:nvSpPr>
        <p:spPr bwMode="auto">
          <a:xfrm>
            <a:off x="2438400" y="2984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4" name="AutoShape 12"/>
          <p:cNvSpPr>
            <a:spLocks noChangeArrowheads="1"/>
          </p:cNvSpPr>
          <p:nvPr/>
        </p:nvSpPr>
        <p:spPr bwMode="auto">
          <a:xfrm>
            <a:off x="1066800" y="3365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5" name="AutoShape 13"/>
          <p:cNvSpPr>
            <a:spLocks noChangeArrowheads="1"/>
          </p:cNvSpPr>
          <p:nvPr/>
        </p:nvSpPr>
        <p:spPr bwMode="auto">
          <a:xfrm>
            <a:off x="1524000" y="3365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6" name="AutoShape 14"/>
          <p:cNvSpPr>
            <a:spLocks noChangeArrowheads="1"/>
          </p:cNvSpPr>
          <p:nvPr/>
        </p:nvSpPr>
        <p:spPr bwMode="auto">
          <a:xfrm>
            <a:off x="1981200" y="3365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7" name="AutoShape 15"/>
          <p:cNvSpPr>
            <a:spLocks noChangeArrowheads="1"/>
          </p:cNvSpPr>
          <p:nvPr/>
        </p:nvSpPr>
        <p:spPr bwMode="auto">
          <a:xfrm>
            <a:off x="2438400" y="3365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8" name="AutoShape 16"/>
          <p:cNvSpPr>
            <a:spLocks noChangeArrowheads="1"/>
          </p:cNvSpPr>
          <p:nvPr/>
        </p:nvSpPr>
        <p:spPr bwMode="auto">
          <a:xfrm>
            <a:off x="1066800" y="3746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09" name="AutoShape 17"/>
          <p:cNvSpPr>
            <a:spLocks noChangeArrowheads="1"/>
          </p:cNvSpPr>
          <p:nvPr/>
        </p:nvSpPr>
        <p:spPr bwMode="auto">
          <a:xfrm>
            <a:off x="1524000" y="3746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0" name="AutoShape 18"/>
          <p:cNvSpPr>
            <a:spLocks noChangeArrowheads="1"/>
          </p:cNvSpPr>
          <p:nvPr/>
        </p:nvSpPr>
        <p:spPr bwMode="auto">
          <a:xfrm>
            <a:off x="1981200" y="3746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1" name="AutoShape 19"/>
          <p:cNvSpPr>
            <a:spLocks noChangeArrowheads="1"/>
          </p:cNvSpPr>
          <p:nvPr/>
        </p:nvSpPr>
        <p:spPr bwMode="auto">
          <a:xfrm>
            <a:off x="2438400" y="3746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2" name="AutoShape 20"/>
          <p:cNvSpPr>
            <a:spLocks noChangeArrowheads="1"/>
          </p:cNvSpPr>
          <p:nvPr/>
        </p:nvSpPr>
        <p:spPr bwMode="auto">
          <a:xfrm>
            <a:off x="1066800" y="4127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3" name="AutoShape 21"/>
          <p:cNvSpPr>
            <a:spLocks noChangeArrowheads="1"/>
          </p:cNvSpPr>
          <p:nvPr/>
        </p:nvSpPr>
        <p:spPr bwMode="auto">
          <a:xfrm>
            <a:off x="1524000" y="4127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4" name="AutoShape 22"/>
          <p:cNvSpPr>
            <a:spLocks noChangeArrowheads="1"/>
          </p:cNvSpPr>
          <p:nvPr/>
        </p:nvSpPr>
        <p:spPr bwMode="auto">
          <a:xfrm>
            <a:off x="1981200" y="4127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5" name="AutoShape 23"/>
          <p:cNvSpPr>
            <a:spLocks noChangeArrowheads="1"/>
          </p:cNvSpPr>
          <p:nvPr/>
        </p:nvSpPr>
        <p:spPr bwMode="auto">
          <a:xfrm>
            <a:off x="2438400" y="4127500"/>
            <a:ext cx="381000" cy="304800"/>
          </a:xfrm>
          <a:prstGeom prst="plus">
            <a:avLst>
              <a:gd name="adj" fmla="val 24954"/>
            </a:avLst>
          </a:prstGeom>
          <a:solidFill>
            <a:srgbClr val="FF0000"/>
          </a:solidFill>
          <a:ln w="12700">
            <a:solidFill>
              <a:schemeClr val="tx1"/>
            </a:solidFill>
            <a:miter lim="800000"/>
            <a:headEnd/>
            <a:tailEnd/>
          </a:ln>
          <a:effectLst/>
        </p:spPr>
        <p:txBody>
          <a:bodyPr wrap="none" anchor="ctr"/>
          <a:lstStyle/>
          <a:p>
            <a:endParaRPr lang="en-GB"/>
          </a:p>
        </p:txBody>
      </p:sp>
      <p:sp>
        <p:nvSpPr>
          <p:cNvPr id="366616" name="AutoShape 24"/>
          <p:cNvSpPr>
            <a:spLocks noChangeArrowheads="1"/>
          </p:cNvSpPr>
          <p:nvPr/>
        </p:nvSpPr>
        <p:spPr bwMode="auto">
          <a:xfrm>
            <a:off x="3733800" y="2603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17" name="AutoShape 25"/>
          <p:cNvSpPr>
            <a:spLocks noChangeArrowheads="1"/>
          </p:cNvSpPr>
          <p:nvPr/>
        </p:nvSpPr>
        <p:spPr bwMode="auto">
          <a:xfrm>
            <a:off x="4191000" y="2603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18" name="AutoShape 26"/>
          <p:cNvSpPr>
            <a:spLocks noChangeArrowheads="1"/>
          </p:cNvSpPr>
          <p:nvPr/>
        </p:nvSpPr>
        <p:spPr bwMode="auto">
          <a:xfrm>
            <a:off x="4648200" y="2603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19" name="AutoShape 27"/>
          <p:cNvSpPr>
            <a:spLocks noChangeArrowheads="1"/>
          </p:cNvSpPr>
          <p:nvPr/>
        </p:nvSpPr>
        <p:spPr bwMode="auto">
          <a:xfrm>
            <a:off x="5105400" y="2603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0" name="AutoShape 28"/>
          <p:cNvSpPr>
            <a:spLocks noChangeArrowheads="1"/>
          </p:cNvSpPr>
          <p:nvPr/>
        </p:nvSpPr>
        <p:spPr bwMode="auto">
          <a:xfrm>
            <a:off x="3733800" y="2984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1" name="AutoShape 29"/>
          <p:cNvSpPr>
            <a:spLocks noChangeArrowheads="1"/>
          </p:cNvSpPr>
          <p:nvPr/>
        </p:nvSpPr>
        <p:spPr bwMode="auto">
          <a:xfrm>
            <a:off x="4191000" y="2984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2" name="AutoShape 30"/>
          <p:cNvSpPr>
            <a:spLocks noChangeArrowheads="1"/>
          </p:cNvSpPr>
          <p:nvPr/>
        </p:nvSpPr>
        <p:spPr bwMode="auto">
          <a:xfrm>
            <a:off x="4648200" y="2984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3" name="AutoShape 31"/>
          <p:cNvSpPr>
            <a:spLocks noChangeArrowheads="1"/>
          </p:cNvSpPr>
          <p:nvPr/>
        </p:nvSpPr>
        <p:spPr bwMode="auto">
          <a:xfrm>
            <a:off x="5105400" y="2984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4" name="AutoShape 32"/>
          <p:cNvSpPr>
            <a:spLocks noChangeArrowheads="1"/>
          </p:cNvSpPr>
          <p:nvPr/>
        </p:nvSpPr>
        <p:spPr bwMode="auto">
          <a:xfrm>
            <a:off x="3733800" y="3365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5" name="AutoShape 33"/>
          <p:cNvSpPr>
            <a:spLocks noChangeArrowheads="1"/>
          </p:cNvSpPr>
          <p:nvPr/>
        </p:nvSpPr>
        <p:spPr bwMode="auto">
          <a:xfrm>
            <a:off x="4648200" y="3365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6" name="AutoShape 34"/>
          <p:cNvSpPr>
            <a:spLocks noChangeArrowheads="1"/>
          </p:cNvSpPr>
          <p:nvPr/>
        </p:nvSpPr>
        <p:spPr bwMode="auto">
          <a:xfrm>
            <a:off x="5105400" y="3365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7" name="AutoShape 35"/>
          <p:cNvSpPr>
            <a:spLocks noChangeArrowheads="1"/>
          </p:cNvSpPr>
          <p:nvPr/>
        </p:nvSpPr>
        <p:spPr bwMode="auto">
          <a:xfrm>
            <a:off x="3733800" y="3746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8" name="AutoShape 36"/>
          <p:cNvSpPr>
            <a:spLocks noChangeArrowheads="1"/>
          </p:cNvSpPr>
          <p:nvPr/>
        </p:nvSpPr>
        <p:spPr bwMode="auto">
          <a:xfrm>
            <a:off x="4191000" y="3746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29" name="AutoShape 37"/>
          <p:cNvSpPr>
            <a:spLocks noChangeArrowheads="1"/>
          </p:cNvSpPr>
          <p:nvPr/>
        </p:nvSpPr>
        <p:spPr bwMode="auto">
          <a:xfrm>
            <a:off x="4648200" y="3746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0" name="AutoShape 38"/>
          <p:cNvSpPr>
            <a:spLocks noChangeArrowheads="1"/>
          </p:cNvSpPr>
          <p:nvPr/>
        </p:nvSpPr>
        <p:spPr bwMode="auto">
          <a:xfrm>
            <a:off x="5105400" y="3746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1" name="AutoShape 39"/>
          <p:cNvSpPr>
            <a:spLocks noChangeArrowheads="1"/>
          </p:cNvSpPr>
          <p:nvPr/>
        </p:nvSpPr>
        <p:spPr bwMode="auto">
          <a:xfrm>
            <a:off x="4189382" y="3363342"/>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3" name="AutoShape 41"/>
          <p:cNvSpPr>
            <a:spLocks noChangeArrowheads="1"/>
          </p:cNvSpPr>
          <p:nvPr/>
        </p:nvSpPr>
        <p:spPr bwMode="auto">
          <a:xfrm>
            <a:off x="4648200" y="4127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4" name="AutoShape 42"/>
          <p:cNvSpPr>
            <a:spLocks noChangeArrowheads="1"/>
          </p:cNvSpPr>
          <p:nvPr/>
        </p:nvSpPr>
        <p:spPr bwMode="auto">
          <a:xfrm>
            <a:off x="5105400" y="4127500"/>
            <a:ext cx="381000" cy="304800"/>
          </a:xfrm>
          <a:prstGeom prst="plus">
            <a:avLst>
              <a:gd name="adj" fmla="val 24954"/>
            </a:avLst>
          </a:prstGeom>
          <a:solidFill>
            <a:schemeClr val="accent2"/>
          </a:solidFill>
          <a:ln w="12700">
            <a:solidFill>
              <a:schemeClr val="tx1"/>
            </a:solidFill>
            <a:miter lim="800000"/>
            <a:headEnd/>
            <a:tailEnd/>
          </a:ln>
          <a:effectLst/>
        </p:spPr>
        <p:txBody>
          <a:bodyPr wrap="none" anchor="ctr"/>
          <a:lstStyle/>
          <a:p>
            <a:endParaRPr lang="en-GB"/>
          </a:p>
        </p:txBody>
      </p:sp>
      <p:sp>
        <p:nvSpPr>
          <p:cNvPr id="366635" name="AutoShape 43"/>
          <p:cNvSpPr>
            <a:spLocks noChangeArrowheads="1"/>
          </p:cNvSpPr>
          <p:nvPr/>
        </p:nvSpPr>
        <p:spPr bwMode="auto">
          <a:xfrm>
            <a:off x="6400800" y="2603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36" name="AutoShape 44"/>
          <p:cNvSpPr>
            <a:spLocks noChangeArrowheads="1"/>
          </p:cNvSpPr>
          <p:nvPr/>
        </p:nvSpPr>
        <p:spPr bwMode="auto">
          <a:xfrm>
            <a:off x="6858000" y="2603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37" name="AutoShape 45"/>
          <p:cNvSpPr>
            <a:spLocks noChangeArrowheads="1"/>
          </p:cNvSpPr>
          <p:nvPr/>
        </p:nvSpPr>
        <p:spPr bwMode="auto">
          <a:xfrm>
            <a:off x="7315200" y="2603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38" name="AutoShape 46"/>
          <p:cNvSpPr>
            <a:spLocks noChangeArrowheads="1"/>
          </p:cNvSpPr>
          <p:nvPr/>
        </p:nvSpPr>
        <p:spPr bwMode="auto">
          <a:xfrm>
            <a:off x="7772400" y="2603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39" name="AutoShape 47"/>
          <p:cNvSpPr>
            <a:spLocks noChangeArrowheads="1"/>
          </p:cNvSpPr>
          <p:nvPr/>
        </p:nvSpPr>
        <p:spPr bwMode="auto">
          <a:xfrm>
            <a:off x="6400800" y="2984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0" name="AutoShape 48"/>
          <p:cNvSpPr>
            <a:spLocks noChangeArrowheads="1"/>
          </p:cNvSpPr>
          <p:nvPr/>
        </p:nvSpPr>
        <p:spPr bwMode="auto">
          <a:xfrm>
            <a:off x="6858000" y="2984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1" name="AutoShape 49"/>
          <p:cNvSpPr>
            <a:spLocks noChangeArrowheads="1"/>
          </p:cNvSpPr>
          <p:nvPr/>
        </p:nvSpPr>
        <p:spPr bwMode="auto">
          <a:xfrm>
            <a:off x="7315200" y="2984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2" name="AutoShape 50"/>
          <p:cNvSpPr>
            <a:spLocks noChangeArrowheads="1"/>
          </p:cNvSpPr>
          <p:nvPr/>
        </p:nvSpPr>
        <p:spPr bwMode="auto">
          <a:xfrm>
            <a:off x="7772400" y="2984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3" name="AutoShape 51"/>
          <p:cNvSpPr>
            <a:spLocks noChangeArrowheads="1"/>
          </p:cNvSpPr>
          <p:nvPr/>
        </p:nvSpPr>
        <p:spPr bwMode="auto">
          <a:xfrm>
            <a:off x="6400800" y="3365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4" name="AutoShape 52"/>
          <p:cNvSpPr>
            <a:spLocks noChangeArrowheads="1"/>
          </p:cNvSpPr>
          <p:nvPr/>
        </p:nvSpPr>
        <p:spPr bwMode="auto">
          <a:xfrm>
            <a:off x="6858000" y="3365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5" name="AutoShape 53"/>
          <p:cNvSpPr>
            <a:spLocks noChangeArrowheads="1"/>
          </p:cNvSpPr>
          <p:nvPr/>
        </p:nvSpPr>
        <p:spPr bwMode="auto">
          <a:xfrm>
            <a:off x="7772400" y="3365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6" name="AutoShape 54"/>
          <p:cNvSpPr>
            <a:spLocks noChangeArrowheads="1"/>
          </p:cNvSpPr>
          <p:nvPr/>
        </p:nvSpPr>
        <p:spPr bwMode="auto">
          <a:xfrm>
            <a:off x="6400800" y="3746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7" name="AutoShape 55"/>
          <p:cNvSpPr>
            <a:spLocks noChangeArrowheads="1"/>
          </p:cNvSpPr>
          <p:nvPr/>
        </p:nvSpPr>
        <p:spPr bwMode="auto">
          <a:xfrm>
            <a:off x="6858000" y="3746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8" name="AutoShape 56"/>
          <p:cNvSpPr>
            <a:spLocks noChangeArrowheads="1"/>
          </p:cNvSpPr>
          <p:nvPr/>
        </p:nvSpPr>
        <p:spPr bwMode="auto">
          <a:xfrm>
            <a:off x="7315200" y="3746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49" name="AutoShape 57"/>
          <p:cNvSpPr>
            <a:spLocks noChangeArrowheads="1"/>
          </p:cNvSpPr>
          <p:nvPr/>
        </p:nvSpPr>
        <p:spPr bwMode="auto">
          <a:xfrm>
            <a:off x="7772400" y="3746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50" name="AutoShape 58"/>
          <p:cNvSpPr>
            <a:spLocks noChangeArrowheads="1"/>
          </p:cNvSpPr>
          <p:nvPr/>
        </p:nvSpPr>
        <p:spPr bwMode="auto">
          <a:xfrm>
            <a:off x="6400800" y="4127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51" name="AutoShape 59"/>
          <p:cNvSpPr>
            <a:spLocks noChangeArrowheads="1"/>
          </p:cNvSpPr>
          <p:nvPr/>
        </p:nvSpPr>
        <p:spPr bwMode="auto">
          <a:xfrm>
            <a:off x="6858000" y="4127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52" name="AutoShape 60"/>
          <p:cNvSpPr>
            <a:spLocks noChangeArrowheads="1"/>
          </p:cNvSpPr>
          <p:nvPr/>
        </p:nvSpPr>
        <p:spPr bwMode="auto">
          <a:xfrm>
            <a:off x="7315200" y="4127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
        <p:nvSpPr>
          <p:cNvPr id="366653" name="AutoShape 61"/>
          <p:cNvSpPr>
            <a:spLocks noChangeArrowheads="1"/>
          </p:cNvSpPr>
          <p:nvPr/>
        </p:nvSpPr>
        <p:spPr bwMode="auto">
          <a:xfrm>
            <a:off x="7772400" y="4127500"/>
            <a:ext cx="381000" cy="304800"/>
          </a:xfrm>
          <a:prstGeom prst="plus">
            <a:avLst>
              <a:gd name="adj" fmla="val 24954"/>
            </a:avLst>
          </a:prstGeom>
          <a:solidFill>
            <a:srgbClr val="00B0F0"/>
          </a:solidFill>
          <a:ln w="12700">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a:t>
            </a:r>
            <a:r>
              <a:rPr lang="en-GB" dirty="0" smtClean="0"/>
              <a:t>– </a:t>
            </a:r>
            <a:r>
              <a:rPr lang="cs-CZ" dirty="0" smtClean="0"/>
              <a:t>čistě kvalitativní konverze</a:t>
            </a:r>
            <a:r>
              <a:rPr lang="en-GB" dirty="0" smtClean="0"/>
              <a:t/>
            </a:r>
            <a:br>
              <a:rPr lang="en-GB" dirty="0" smtClean="0"/>
            </a:br>
            <a:r>
              <a:rPr lang="cs-CZ" sz="2400" i="1" dirty="0" smtClean="0"/>
              <a:t>Využití vizualizací k vytvoření sdělení</a:t>
            </a:r>
            <a:endParaRPr lang="en-GB" sz="2400" i="1" dirty="0"/>
          </a:p>
        </p:txBody>
      </p:sp>
      <p:graphicFrame>
        <p:nvGraphicFramePr>
          <p:cNvPr id="4" name="Content Placeholder 3"/>
          <p:cNvGraphicFramePr>
            <a:graphicFrameLocks noGrp="1"/>
          </p:cNvGraphicFramePr>
          <p:nvPr>
            <p:ph idx="1"/>
          </p:nvPr>
        </p:nvGraphicFramePr>
        <p:xfrm>
          <a:off x="455613" y="1268859"/>
          <a:ext cx="8234362" cy="4032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84"/>
          <p:cNvGrpSpPr/>
          <p:nvPr/>
        </p:nvGrpSpPr>
        <p:grpSpPr>
          <a:xfrm>
            <a:off x="1475656" y="4077072"/>
            <a:ext cx="4320480" cy="3600400"/>
            <a:chOff x="-396552" y="2564904"/>
            <a:chExt cx="6336704" cy="5544616"/>
          </a:xfrm>
        </p:grpSpPr>
        <p:sp>
          <p:nvSpPr>
            <p:cNvPr id="86" name="Arc 85"/>
            <p:cNvSpPr/>
            <p:nvPr/>
          </p:nvSpPr>
          <p:spPr>
            <a:xfrm>
              <a:off x="1691680" y="2564904"/>
              <a:ext cx="4248472" cy="5544616"/>
            </a:xfrm>
            <a:prstGeom prst="arc">
              <a:avLst>
                <a:gd name="adj1" fmla="val 16200000"/>
                <a:gd name="adj2" fmla="val 49871"/>
              </a:avLst>
            </a:prstGeom>
            <a:ln w="19050">
              <a:solidFill>
                <a:schemeClr val="accent3"/>
              </a:solidFill>
              <a:prstDash val="lgDashDotDot"/>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Arc 86"/>
            <p:cNvSpPr/>
            <p:nvPr/>
          </p:nvSpPr>
          <p:spPr>
            <a:xfrm>
              <a:off x="-396552" y="2564904"/>
              <a:ext cx="4248472" cy="5544616"/>
            </a:xfrm>
            <a:prstGeom prst="arc">
              <a:avLst>
                <a:gd name="adj1" fmla="val 16200000"/>
                <a:gd name="adj2" fmla="val 49871"/>
              </a:avLst>
            </a:prstGeom>
            <a:ln w="19050">
              <a:solidFill>
                <a:schemeClr val="accent3"/>
              </a:solidFill>
              <a:prstDash val="lgDashDotDot"/>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8" name="Straight Connector 87"/>
            <p:cNvCxnSpPr/>
            <p:nvPr/>
          </p:nvCxnSpPr>
          <p:spPr>
            <a:xfrm>
              <a:off x="5940152" y="4509120"/>
              <a:ext cx="0" cy="0"/>
            </a:xfrm>
            <a:prstGeom prst="line">
              <a:avLst/>
            </a:prstGeom>
            <a:ln w="19050">
              <a:solidFill>
                <a:schemeClr val="accent3"/>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51920" y="4509120"/>
              <a:ext cx="0" cy="0"/>
            </a:xfrm>
            <a:prstGeom prst="line">
              <a:avLst/>
            </a:prstGeom>
            <a:ln w="19050">
              <a:solidFill>
                <a:schemeClr val="accent3"/>
              </a:solidFill>
              <a:prstDash val="lgDashDotDot"/>
              <a:tailEnd type="none"/>
            </a:ln>
          </p:spPr>
          <p:style>
            <a:lnRef idx="1">
              <a:schemeClr val="accent1"/>
            </a:lnRef>
            <a:fillRef idx="0">
              <a:schemeClr val="accent1"/>
            </a:fillRef>
            <a:effectRef idx="0">
              <a:schemeClr val="accent1"/>
            </a:effectRef>
            <a:fontRef idx="minor">
              <a:schemeClr val="tx1"/>
            </a:fontRef>
          </p:style>
        </p:cxnSp>
      </p:grpSp>
      <p:pic>
        <p:nvPicPr>
          <p:cNvPr id="126" name="Picture 125" descr="graph one.png"/>
          <p:cNvPicPr>
            <a:picLocks noChangeAspect="1"/>
          </p:cNvPicPr>
          <p:nvPr/>
        </p:nvPicPr>
        <p:blipFill>
          <a:blip r:embed="rId7" cstate="print"/>
          <a:stretch>
            <a:fillRect/>
          </a:stretch>
        </p:blipFill>
        <p:spPr>
          <a:xfrm>
            <a:off x="1475656" y="3599387"/>
            <a:ext cx="6624736" cy="26295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 Občas reálný život nepasuje </a:t>
            </a:r>
            <a:r>
              <a:rPr lang="cs-CZ" sz="2400" smtClean="0"/>
              <a:t>k datům</a:t>
            </a:r>
            <a:r>
              <a:rPr lang="cs-CZ" smtClean="0"/>
              <a:t/>
            </a:r>
            <a:br>
              <a:rPr lang="cs-CZ" smtClean="0"/>
            </a:br>
            <a:r>
              <a:rPr lang="cs-CZ" sz="2400" i="1" smtClean="0"/>
              <a:t>Jak </a:t>
            </a:r>
            <a:r>
              <a:rPr lang="cs-CZ" sz="2400" i="1" dirty="0" smtClean="0"/>
              <a:t>reprodukovat </a:t>
            </a:r>
            <a:r>
              <a:rPr lang="cs-CZ" sz="2400" i="1" smtClean="0"/>
              <a:t>složitá zjištění</a:t>
            </a:r>
            <a:endParaRPr lang="cs-CZ" dirty="0"/>
          </a:p>
        </p:txBody>
      </p:sp>
      <p:sp>
        <p:nvSpPr>
          <p:cNvPr id="3" name="Content Placeholder 2"/>
          <p:cNvSpPr>
            <a:spLocks noGrp="1"/>
          </p:cNvSpPr>
          <p:nvPr>
            <p:ph idx="1"/>
          </p:nvPr>
        </p:nvSpPr>
        <p:spPr>
          <a:xfrm>
            <a:off x="455613" y="1412875"/>
            <a:ext cx="8220843" cy="4519613"/>
          </a:xfrm>
        </p:spPr>
        <p:txBody>
          <a:bodyPr/>
          <a:lstStyle/>
          <a:p>
            <a:r>
              <a:rPr lang="cs-CZ" sz="1200" dirty="0" smtClean="0"/>
              <a:t>Studie „</a:t>
            </a:r>
            <a:r>
              <a:rPr lang="cs-CZ" sz="1200" dirty="0" err="1" smtClean="0"/>
              <a:t>Growing</a:t>
            </a:r>
            <a:r>
              <a:rPr lang="cs-CZ" sz="1200" dirty="0" smtClean="0"/>
              <a:t> </a:t>
            </a:r>
            <a:r>
              <a:rPr lang="cs-CZ" sz="1200" dirty="0" err="1" smtClean="0"/>
              <a:t>Beyond</a:t>
            </a:r>
            <a:r>
              <a:rPr lang="cs-CZ" sz="1200" dirty="0" smtClean="0"/>
              <a:t> </a:t>
            </a:r>
            <a:r>
              <a:rPr lang="cs-CZ" sz="1200" dirty="0" err="1" smtClean="0"/>
              <a:t>Borders</a:t>
            </a:r>
            <a:r>
              <a:rPr lang="cs-CZ" sz="1200" dirty="0" smtClean="0"/>
              <a:t>“ vychází z obratů a nárůstu EBITDA k identifikování nejlepších a nejhorších představitelů mezi společnostmi na burze. Předpoklad je, že nejlepší představitelé si mohou půjčovat levněji než ti horší díky vysokému nárůstu prodeje a zisku.</a:t>
            </a:r>
            <a:endParaRPr lang="cs-CZ" sz="1200" b="1" dirty="0" smtClean="0"/>
          </a:p>
        </p:txBody>
      </p:sp>
      <p:pic>
        <p:nvPicPr>
          <p:cNvPr id="5" name="Picture 4"/>
          <p:cNvPicPr/>
          <p:nvPr/>
        </p:nvPicPr>
        <p:blipFill>
          <a:blip r:embed="rId2" cstate="print"/>
          <a:srcRect/>
          <a:stretch>
            <a:fillRect/>
          </a:stretch>
        </p:blipFill>
        <p:spPr bwMode="auto">
          <a:xfrm>
            <a:off x="4139952" y="2060848"/>
            <a:ext cx="4536504" cy="3168352"/>
          </a:xfrm>
          <a:prstGeom prst="rect">
            <a:avLst/>
          </a:prstGeom>
          <a:noFill/>
          <a:ln w="9525">
            <a:noFill/>
            <a:miter lim="800000"/>
            <a:headEnd/>
            <a:tailEnd/>
          </a:ln>
        </p:spPr>
      </p:pic>
      <p:sp>
        <p:nvSpPr>
          <p:cNvPr id="6" name="Content Placeholder 2"/>
          <p:cNvSpPr txBox="1">
            <a:spLocks/>
          </p:cNvSpPr>
          <p:nvPr/>
        </p:nvSpPr>
        <p:spPr bwMode="auto">
          <a:xfrm>
            <a:off x="467544" y="1988840"/>
            <a:ext cx="3456384" cy="38164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60363" lvl="0" indent="-360363">
              <a:spcBef>
                <a:spcPts val="0"/>
              </a:spcBef>
              <a:spcAft>
                <a:spcPts val="600"/>
              </a:spcAft>
              <a:buClr>
                <a:schemeClr val="accent2"/>
              </a:buClr>
              <a:buSzPct val="100000"/>
              <a:buFont typeface="Arial" charset="0"/>
              <a:buChar char="►"/>
              <a:defRPr/>
            </a:pPr>
            <a:endParaRPr lang="cs-CZ" sz="1200" kern="0" smtClean="0">
              <a:latin typeface="+mn-lt"/>
            </a:endParaRPr>
          </a:p>
          <a:p>
            <a:pPr marL="360363" lvl="0" indent="-360363">
              <a:spcBef>
                <a:spcPts val="0"/>
              </a:spcBef>
              <a:spcAft>
                <a:spcPts val="600"/>
              </a:spcAft>
              <a:buClr>
                <a:schemeClr val="accent2"/>
              </a:buClr>
              <a:buSzPct val="100000"/>
              <a:buFont typeface="Arial" charset="0"/>
              <a:buChar char="►"/>
              <a:defRPr/>
            </a:pPr>
            <a:r>
              <a:rPr lang="cs-CZ" sz="1200" kern="0" smtClean="0">
                <a:latin typeface="+mn-lt"/>
              </a:rPr>
              <a:t>Nicméně data ukazují malou korelaci mezi předpokladem a reálnými transakcemi. Ve skutečnosti náklady těch nejlepších jsou mnohem vyšší:</a:t>
            </a:r>
            <a:endParaRPr lang="cs-CZ" sz="1200" kern="0" dirty="0" smtClean="0">
              <a:latin typeface="+mn-lt"/>
            </a:endParaRPr>
          </a:p>
          <a:p>
            <a:pPr marL="360363" lvl="0" indent="-360363">
              <a:spcBef>
                <a:spcPts val="0"/>
              </a:spcBef>
              <a:spcAft>
                <a:spcPts val="600"/>
              </a:spcAft>
              <a:buClr>
                <a:schemeClr val="accent2"/>
              </a:buClr>
              <a:buSzPct val="100000"/>
              <a:buFont typeface="Arial" charset="0"/>
              <a:buChar char="►"/>
              <a:defRPr/>
            </a:pPr>
            <a:r>
              <a:rPr lang="cs-CZ" sz="1200" u="sng" kern="0" smtClean="0">
                <a:latin typeface="+mn-lt"/>
              </a:rPr>
              <a:t>Co s těmi daty uděláme?</a:t>
            </a:r>
          </a:p>
          <a:p>
            <a:pPr marL="817563" lvl="1" indent="-360363">
              <a:spcBef>
                <a:spcPts val="0"/>
              </a:spcBef>
              <a:spcAft>
                <a:spcPts val="600"/>
              </a:spcAft>
              <a:buClr>
                <a:schemeClr val="accent2"/>
              </a:buClr>
              <a:buSzPct val="100000"/>
              <a:buFont typeface="Arial" charset="0"/>
              <a:buChar char="►"/>
              <a:defRPr/>
            </a:pPr>
            <a:r>
              <a:rPr lang="cs-CZ" sz="1200" kern="0" smtClean="0">
                <a:latin typeface="+mn-lt"/>
              </a:rPr>
              <a:t>Vyloučíme je?</a:t>
            </a:r>
          </a:p>
          <a:p>
            <a:pPr marL="817563" lvl="1" indent="-360363">
              <a:spcBef>
                <a:spcPts val="0"/>
              </a:spcBef>
              <a:spcAft>
                <a:spcPts val="600"/>
              </a:spcAft>
              <a:buClr>
                <a:schemeClr val="accent2"/>
              </a:buClr>
              <a:buSzPct val="100000"/>
              <a:buFont typeface="Arial" charset="0"/>
              <a:buChar char="►"/>
              <a:defRPr/>
            </a:pPr>
            <a:r>
              <a:rPr lang="cs-CZ" sz="1200" kern="0" smtClean="0">
                <a:latin typeface="+mn-lt"/>
              </a:rPr>
              <a:t>Zkusíme vytvořit jinou hypotézu?</a:t>
            </a:r>
          </a:p>
          <a:p>
            <a:pPr marL="817563" lvl="1" indent="-360363">
              <a:spcBef>
                <a:spcPts val="0"/>
              </a:spcBef>
              <a:spcAft>
                <a:spcPts val="600"/>
              </a:spcAft>
              <a:buClr>
                <a:schemeClr val="accent2"/>
              </a:buClr>
              <a:buSzPct val="100000"/>
              <a:buFont typeface="Arial" charset="0"/>
              <a:buChar char="►"/>
              <a:defRPr/>
            </a:pPr>
            <a:r>
              <a:rPr lang="cs-CZ" sz="1200" kern="0" smtClean="0">
                <a:latin typeface="+mn-lt"/>
              </a:rPr>
              <a:t>Poohlídneme se po jiné korelaci?</a:t>
            </a:r>
          </a:p>
          <a:p>
            <a:pPr marL="817563" lvl="1" indent="-360363">
              <a:spcBef>
                <a:spcPts val="0"/>
              </a:spcBef>
              <a:spcAft>
                <a:spcPts val="600"/>
              </a:spcAft>
              <a:buClr>
                <a:schemeClr val="accent2"/>
              </a:buClr>
              <a:buSzPct val="100000"/>
              <a:buFont typeface="Arial" charset="0"/>
              <a:buChar char="►"/>
              <a:defRPr/>
            </a:pPr>
            <a:r>
              <a:rPr lang="cs-CZ" sz="1200" kern="0" smtClean="0">
                <a:latin typeface="+mn-lt"/>
              </a:rPr>
              <a:t>Přidáme výzkum z jiného zdroje?</a:t>
            </a:r>
            <a:endParaRPr kumimoji="0" lang="cs-CZ" sz="1200" b="0" i="0" strike="noStrike" kern="0" cap="none" spc="0" normalizeH="0" noProof="0" smtClean="0">
              <a:ln>
                <a:noFill/>
              </a:ln>
              <a:effectLst/>
              <a:uLnTx/>
              <a:uFillTx/>
              <a:latin typeface="+mn-lt"/>
              <a:ea typeface="+mn-ea"/>
              <a:cs typeface="+mn-cs"/>
            </a:endParaRPr>
          </a:p>
          <a:p>
            <a:pPr marL="360363" marR="0" lvl="0" indent="-360363" algn="l" defTabSz="914400" rtl="0" eaLnBrk="1" fontAlgn="base" latinLnBrk="0" hangingPunct="1">
              <a:lnSpc>
                <a:spcPct val="100000"/>
              </a:lnSpc>
              <a:spcBef>
                <a:spcPts val="0"/>
              </a:spcBef>
              <a:spcAft>
                <a:spcPts val="600"/>
              </a:spcAft>
              <a:buClr>
                <a:schemeClr val="accent2"/>
              </a:buClr>
              <a:buSzPct val="100000"/>
              <a:buFont typeface="Arial" charset="0"/>
              <a:buChar char="►"/>
              <a:tabLst/>
              <a:defRPr/>
            </a:pPr>
            <a:endParaRPr kumimoji="0" lang="cs-CZ" sz="1200" b="0" i="0" u="none" strike="noStrike" kern="0" cap="none" spc="0" normalizeH="0" baseline="0" noProof="0" dirty="0">
              <a:ln>
                <a:noFill/>
              </a:ln>
              <a:effectLst/>
              <a:uLnTx/>
              <a:uFillTx/>
              <a:latin typeface="+mn-lt"/>
              <a:ea typeface="+mn-ea"/>
              <a:cs typeface="+mn-cs"/>
            </a:endParaRPr>
          </a:p>
        </p:txBody>
      </p:sp>
      <p:sp>
        <p:nvSpPr>
          <p:cNvPr id="7" name="Rectangle 6"/>
          <p:cNvSpPr/>
          <p:nvPr/>
        </p:nvSpPr>
        <p:spPr>
          <a:xfrm>
            <a:off x="467544" y="4464496"/>
            <a:ext cx="3384376" cy="1728192"/>
          </a:xfrm>
          <a:prstGeom prst="rect">
            <a:avLst/>
          </a:prstGeom>
          <a:noFill/>
          <a:ln w="19050">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cs-CZ" sz="1200" smtClean="0">
                <a:solidFill>
                  <a:schemeClr val="tx1"/>
                </a:solidFill>
              </a:rPr>
              <a:t>Odpověď: Použijte svou hlavu - to co víte o světě.</a:t>
            </a:r>
            <a:endParaRPr lang="cs-CZ" sz="1200" dirty="0" smtClean="0">
              <a:solidFill>
                <a:schemeClr val="tx1"/>
              </a:solidFill>
            </a:endParaRPr>
          </a:p>
          <a:p>
            <a:endParaRPr lang="cs-CZ" sz="1200" smtClean="0">
              <a:solidFill>
                <a:schemeClr val="tx1"/>
              </a:solidFill>
            </a:endParaRPr>
          </a:p>
          <a:p>
            <a:r>
              <a:rPr lang="cs-CZ" sz="1200" smtClean="0">
                <a:solidFill>
                  <a:schemeClr val="tx1"/>
                </a:solidFill>
              </a:rPr>
              <a:t>Zde je asi nejlepší řešení, kdy další faktory mohou mít bližší korelaci (velikost společnosti, strukturu kapitálu, celkovou kondici kreditního trhu a velikost půjček). </a:t>
            </a:r>
            <a:endParaRPr lang="cs-CZ" sz="1200" dirty="0" smtClean="0">
              <a:solidFill>
                <a:schemeClr val="tx1"/>
              </a:solidFill>
            </a:endParaRPr>
          </a:p>
          <a:p>
            <a:r>
              <a:rPr lang="cs-CZ" sz="1200" smtClean="0">
                <a:solidFill>
                  <a:schemeClr val="tx1"/>
                </a:solidFill>
              </a:rPr>
              <a:t>Toto cvičení učí jak skrz analýzu dosáhnout hlubšího vhledu.</a:t>
            </a:r>
            <a:endParaRPr lang="cs-CZ" sz="1200" dirty="0">
              <a:solidFill>
                <a:schemeClr val="tx1"/>
              </a:solidFill>
            </a:endParaRPr>
          </a:p>
        </p:txBody>
      </p:sp>
      <p:sp>
        <p:nvSpPr>
          <p:cNvPr id="8" name="Rectangle 7"/>
          <p:cNvSpPr/>
          <p:nvPr/>
        </p:nvSpPr>
        <p:spPr>
          <a:xfrm>
            <a:off x="4139952" y="5301208"/>
            <a:ext cx="4536504" cy="89148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cs-CZ" sz="1200" smtClean="0">
                <a:solidFill>
                  <a:schemeClr val="tx1">
                    <a:lumMod val="50000"/>
                  </a:schemeClr>
                </a:solidFill>
              </a:rPr>
              <a:t>Divné výsledky vyžadují opatrnou analýzu! Kvantifikace špatných předpokladů jen ukazuje hloupé výsledky v hezkém světle. Neztraťte sev číslech - používejte zdravý rozum.</a:t>
            </a:r>
            <a:endParaRPr lang="cs-CZ" sz="12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Převod – techniky, problémy</a:t>
            </a:r>
            <a:endParaRPr lang="cs-CZ" dirty="0"/>
          </a:p>
        </p:txBody>
      </p:sp>
      <p:sp>
        <p:nvSpPr>
          <p:cNvPr id="3" name="Content Placeholder 2"/>
          <p:cNvSpPr>
            <a:spLocks noGrp="1"/>
          </p:cNvSpPr>
          <p:nvPr>
            <p:ph idx="1"/>
          </p:nvPr>
        </p:nvSpPr>
        <p:spPr/>
        <p:txBody>
          <a:bodyPr/>
          <a:lstStyle/>
          <a:p>
            <a:r>
              <a:rPr lang="cs-CZ" dirty="0" smtClean="0"/>
              <a:t>Nalezení a použití vzorce – </a:t>
            </a:r>
            <a:r>
              <a:rPr lang="cs-CZ" dirty="0" err="1" smtClean="0"/>
              <a:t>grouping</a:t>
            </a:r>
            <a:r>
              <a:rPr lang="cs-CZ" dirty="0" smtClean="0"/>
              <a:t>, sčítání, apod.</a:t>
            </a:r>
          </a:p>
          <a:p>
            <a:r>
              <a:rPr lang="cs-CZ" dirty="0" smtClean="0"/>
              <a:t>Zařazení do prostředí – matice, diagram</a:t>
            </a:r>
          </a:p>
          <a:p>
            <a:r>
              <a:rPr lang="cs-CZ" dirty="0" smtClean="0"/>
              <a:t>Nutné správně určit osy, měřítko, hodnoty, …</a:t>
            </a:r>
          </a:p>
          <a:p>
            <a:r>
              <a:rPr lang="cs-CZ" dirty="0" smtClean="0"/>
              <a:t>Používat zdravý rozum</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Vizualizace a předávání výsledků</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dirty="0" smtClean="0"/>
              <a:t>Příklad</a:t>
            </a:r>
            <a:r>
              <a:rPr lang="en-US" dirty="0" smtClean="0"/>
              <a:t> </a:t>
            </a:r>
            <a:r>
              <a:rPr lang="en-US" dirty="0"/>
              <a:t>: </a:t>
            </a:r>
            <a:r>
              <a:rPr lang="cs-CZ" dirty="0" smtClean="0"/>
              <a:t>Pozornost</a:t>
            </a:r>
            <a:endParaRPr lang="en-US" dirty="0"/>
          </a:p>
        </p:txBody>
      </p:sp>
      <p:sp>
        <p:nvSpPr>
          <p:cNvPr id="9219" name="Rectangle 3"/>
          <p:cNvSpPr>
            <a:spLocks noGrp="1" noChangeArrowheads="1"/>
          </p:cNvSpPr>
          <p:nvPr>
            <p:ph type="body" idx="1"/>
          </p:nvPr>
        </p:nvSpPr>
        <p:spPr>
          <a:xfrm>
            <a:off x="468313" y="1643063"/>
            <a:ext cx="8235950" cy="3287712"/>
          </a:xfrm>
        </p:spPr>
        <p:txBody>
          <a:bodyPr/>
          <a:lstStyle/>
          <a:p>
            <a:pPr>
              <a:buFont typeface="Arial" pitchFamily="34" charset="0"/>
              <a:buNone/>
            </a:pPr>
            <a:r>
              <a:rPr lang="cs-CZ" sz="2000" b="1" dirty="0" smtClean="0"/>
              <a:t>Čas</a:t>
            </a:r>
            <a:r>
              <a:rPr lang="en-US" sz="2000" b="1" dirty="0" smtClean="0"/>
              <a:t>: </a:t>
            </a:r>
            <a:r>
              <a:rPr lang="en-US" sz="2000" dirty="0"/>
              <a:t>5 </a:t>
            </a:r>
            <a:r>
              <a:rPr lang="en-US" sz="2000" dirty="0" err="1" smtClean="0"/>
              <a:t>minut</a:t>
            </a:r>
            <a:endParaRPr lang="en-US" sz="2000" dirty="0"/>
          </a:p>
          <a:p>
            <a:pPr>
              <a:buFont typeface="Arial" pitchFamily="34" charset="0"/>
              <a:buNone/>
            </a:pPr>
            <a:endParaRPr lang="en-US" sz="2000" dirty="0"/>
          </a:p>
          <a:p>
            <a:pPr>
              <a:buFont typeface="Arial" pitchFamily="34" charset="0"/>
              <a:buNone/>
            </a:pPr>
            <a:r>
              <a:rPr lang="cs-CZ" sz="2000" b="1" dirty="0" smtClean="0"/>
              <a:t>Instrukce</a:t>
            </a:r>
            <a:r>
              <a:rPr lang="en-US" sz="2000" b="1" dirty="0" smtClean="0"/>
              <a:t>:</a:t>
            </a:r>
            <a:endParaRPr lang="en-US" sz="2000" b="1" dirty="0"/>
          </a:p>
          <a:p>
            <a:pPr lvl="1"/>
            <a:r>
              <a:rPr lang="cs-CZ" sz="1800" dirty="0" smtClean="0"/>
              <a:t>Projděte si noviny, které jste obdrželi</a:t>
            </a:r>
            <a:endParaRPr lang="en-US" sz="1800" dirty="0"/>
          </a:p>
          <a:p>
            <a:pPr lvl="1"/>
            <a:r>
              <a:rPr lang="cs-CZ" sz="1800" dirty="0" smtClean="0"/>
              <a:t>Poznačte si, co přitáhlo Vaši pozornost při procházení novin</a:t>
            </a:r>
            <a:endParaRPr lang="en-US" sz="1800" dirty="0"/>
          </a:p>
          <a:p>
            <a:pPr lvl="1"/>
            <a:r>
              <a:rPr lang="cs-CZ" sz="1800" dirty="0" smtClean="0"/>
              <a:t>Uveďte proč byla Vaše pozornost soustředěna na některé články víc než na jiné</a:t>
            </a:r>
          </a:p>
          <a:p>
            <a:pPr lvl="1"/>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analýza</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cs-CZ" dirty="0" smtClean="0">
                <a:solidFill>
                  <a:schemeClr val="tx1"/>
                </a:solidFill>
              </a:rPr>
              <a:t>CTQR – výkonný přístup ke strukturované komunikaci</a:t>
            </a:r>
            <a:endParaRPr lang="en-US" dirty="0">
              <a:solidFill>
                <a:schemeClr val="tx1"/>
              </a:solidFill>
            </a:endParaRPr>
          </a:p>
        </p:txBody>
      </p:sp>
      <p:grpSp>
        <p:nvGrpSpPr>
          <p:cNvPr id="2" name="Group 27"/>
          <p:cNvGrpSpPr>
            <a:grpSpLocks/>
          </p:cNvGrpSpPr>
          <p:nvPr/>
        </p:nvGrpSpPr>
        <p:grpSpPr bwMode="auto">
          <a:xfrm>
            <a:off x="1984796" y="1462310"/>
            <a:ext cx="4243388" cy="4198938"/>
            <a:chOff x="1056" y="768"/>
            <a:chExt cx="2673" cy="2645"/>
          </a:xfrm>
        </p:grpSpPr>
        <p:pic>
          <p:nvPicPr>
            <p:cNvPr id="93188" name="Picture 8"/>
            <p:cNvPicPr>
              <a:picLocks noChangeAspect="1" noChangeArrowheads="1"/>
            </p:cNvPicPr>
            <p:nvPr/>
          </p:nvPicPr>
          <p:blipFill>
            <a:blip r:embed="rId3" cstate="print"/>
            <a:srcRect b="33487"/>
            <a:stretch>
              <a:fillRect/>
            </a:stretch>
          </p:blipFill>
          <p:spPr bwMode="gray">
            <a:xfrm>
              <a:off x="2449" y="768"/>
              <a:ext cx="823" cy="1201"/>
            </a:xfrm>
            <a:prstGeom prst="rect">
              <a:avLst/>
            </a:prstGeom>
            <a:noFill/>
            <a:ln w="9525" algn="ctr">
              <a:noFill/>
              <a:miter lim="800000"/>
              <a:headEnd/>
              <a:tailEnd/>
            </a:ln>
          </p:spPr>
        </p:pic>
        <p:grpSp>
          <p:nvGrpSpPr>
            <p:cNvPr id="3" name="Group 26"/>
            <p:cNvGrpSpPr>
              <a:grpSpLocks/>
            </p:cNvGrpSpPr>
            <p:nvPr/>
          </p:nvGrpSpPr>
          <p:grpSpPr bwMode="auto">
            <a:xfrm>
              <a:off x="1056" y="1352"/>
              <a:ext cx="2673" cy="2061"/>
              <a:chOff x="1056" y="1352"/>
              <a:chExt cx="2673" cy="2061"/>
            </a:xfrm>
          </p:grpSpPr>
          <p:sp>
            <p:nvSpPr>
              <p:cNvPr id="93190" name="Rectangle 4"/>
              <p:cNvSpPr>
                <a:spLocks noChangeArrowheads="1"/>
              </p:cNvSpPr>
              <p:nvPr/>
            </p:nvSpPr>
            <p:spPr bwMode="gray">
              <a:xfrm>
                <a:off x="1056" y="1352"/>
                <a:ext cx="774" cy="593"/>
              </a:xfrm>
              <a:prstGeom prst="rect">
                <a:avLst/>
              </a:prstGeom>
              <a:solidFill>
                <a:srgbClr val="999999"/>
              </a:solidFill>
              <a:ln w="9525" algn="ctr">
                <a:no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93191" name="Text Box 5"/>
              <p:cNvSpPr txBox="1">
                <a:spLocks noChangeArrowheads="1"/>
              </p:cNvSpPr>
              <p:nvPr/>
            </p:nvSpPr>
            <p:spPr bwMode="gray">
              <a:xfrm>
                <a:off x="1197" y="1562"/>
                <a:ext cx="49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FFFFFF"/>
                    </a:solidFill>
                    <a:cs typeface="Arial" pitchFamily="34" charset="0"/>
                  </a:rPr>
                  <a:t>Context</a:t>
                </a:r>
                <a:endParaRPr lang="en-US">
                  <a:solidFill>
                    <a:srgbClr val="FFFFFF"/>
                  </a:solidFill>
                  <a:cs typeface="Arial" pitchFamily="34" charset="0"/>
                </a:endParaRPr>
              </a:p>
            </p:txBody>
          </p:sp>
          <p:sp>
            <p:nvSpPr>
              <p:cNvPr id="93192" name="AutoShape 6"/>
              <p:cNvSpPr>
                <a:spLocks noChangeArrowheads="1"/>
              </p:cNvSpPr>
              <p:nvPr/>
            </p:nvSpPr>
            <p:spPr bwMode="gray">
              <a:xfrm rot="5400000">
                <a:off x="1975" y="1310"/>
                <a:ext cx="593" cy="678"/>
              </a:xfrm>
              <a:prstGeom prst="triangle">
                <a:avLst>
                  <a:gd name="adj" fmla="val 50000"/>
                </a:avLst>
              </a:prstGeom>
              <a:solidFill>
                <a:srgbClr val="DCDCDC"/>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93193" name="Text Box 7"/>
              <p:cNvSpPr txBox="1">
                <a:spLocks noChangeArrowheads="1"/>
              </p:cNvSpPr>
              <p:nvPr/>
            </p:nvSpPr>
            <p:spPr bwMode="gray">
              <a:xfrm>
                <a:off x="1953" y="1562"/>
                <a:ext cx="45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93194" name="AutoShape 9"/>
              <p:cNvSpPr>
                <a:spLocks noChangeArrowheads="1"/>
              </p:cNvSpPr>
              <p:nvPr/>
            </p:nvSpPr>
            <p:spPr bwMode="gray">
              <a:xfrm flipV="1">
                <a:off x="2763" y="1993"/>
                <a:ext cx="174" cy="199"/>
              </a:xfrm>
              <a:prstGeom prst="triangle">
                <a:avLst>
                  <a:gd name="adj" fmla="val 50000"/>
                </a:avLst>
              </a:prstGeom>
              <a:solidFill>
                <a:schemeClr val="accent2"/>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93195" name="Rectangle 11"/>
              <p:cNvSpPr>
                <a:spLocks noChangeArrowheads="1"/>
              </p:cNvSpPr>
              <p:nvPr/>
            </p:nvSpPr>
            <p:spPr bwMode="gray">
              <a:xfrm>
                <a:off x="2449" y="2224"/>
                <a:ext cx="778" cy="203"/>
              </a:xfrm>
              <a:prstGeom prst="rect">
                <a:avLst/>
              </a:prstGeom>
              <a:solidFill>
                <a:srgbClr val="999999"/>
              </a:solidFill>
              <a:ln w="6350">
                <a:noFill/>
                <a:miter lim="800000"/>
                <a:headEnd/>
                <a:tailEnd/>
              </a:ln>
            </p:spPr>
            <p:txBody>
              <a:bodyPr lIns="45720" rIns="45720" anchor="ctr" anchorCtr="1"/>
              <a:lstStyle/>
              <a:p>
                <a:pPr eaLnBrk="0" hangingPunct="0"/>
                <a:r>
                  <a:rPr lang="en-GB" sz="1600" b="1">
                    <a:solidFill>
                      <a:srgbClr val="FFFFFF"/>
                    </a:solidFill>
                    <a:cs typeface="Arial" pitchFamily="34" charset="0"/>
                  </a:rPr>
                  <a:t>Response</a:t>
                </a:r>
                <a:endParaRPr lang="en-US" sz="1600" b="1">
                  <a:solidFill>
                    <a:srgbClr val="FFFFFF"/>
                  </a:solidFill>
                  <a:cs typeface="Arial" pitchFamily="34" charset="0"/>
                </a:endParaRPr>
              </a:p>
            </p:txBody>
          </p:sp>
          <p:cxnSp>
            <p:nvCxnSpPr>
              <p:cNvPr id="93196" name="AutoShape 12"/>
              <p:cNvCxnSpPr>
                <a:cxnSpLocks noChangeShapeType="1"/>
                <a:stCxn id="93195" idx="2"/>
                <a:endCxn id="93199" idx="0"/>
              </p:cNvCxnSpPr>
              <p:nvPr/>
            </p:nvCxnSpPr>
            <p:spPr bwMode="gray">
              <a:xfrm rot="5400000">
                <a:off x="2413" y="2206"/>
                <a:ext cx="204" cy="646"/>
              </a:xfrm>
              <a:prstGeom prst="bentConnector3">
                <a:avLst>
                  <a:gd name="adj1" fmla="val 49509"/>
                </a:avLst>
              </a:prstGeom>
              <a:noFill/>
              <a:ln w="12700">
                <a:solidFill>
                  <a:schemeClr val="tx1"/>
                </a:solidFill>
                <a:miter lim="800000"/>
                <a:headEnd/>
                <a:tailEnd type="triangle" w="lg" len="med"/>
              </a:ln>
            </p:spPr>
          </p:cxnSp>
          <p:cxnSp>
            <p:nvCxnSpPr>
              <p:cNvPr id="93197" name="AutoShape 13"/>
              <p:cNvCxnSpPr>
                <a:cxnSpLocks noChangeShapeType="1"/>
                <a:stCxn id="93195" idx="2"/>
                <a:endCxn id="93198" idx="0"/>
              </p:cNvCxnSpPr>
              <p:nvPr/>
            </p:nvCxnSpPr>
            <p:spPr bwMode="gray">
              <a:xfrm rot="16200000" flipH="1">
                <a:off x="2737" y="2528"/>
                <a:ext cx="204" cy="2"/>
              </a:xfrm>
              <a:prstGeom prst="bentConnector3">
                <a:avLst>
                  <a:gd name="adj1" fmla="val 49509"/>
                </a:avLst>
              </a:prstGeom>
              <a:noFill/>
              <a:ln w="12700">
                <a:solidFill>
                  <a:schemeClr val="tx1"/>
                </a:solidFill>
                <a:miter lim="800000"/>
                <a:headEnd/>
                <a:tailEnd type="triangle" w="lg" len="med"/>
              </a:ln>
            </p:spPr>
          </p:cxnSp>
          <p:sp>
            <p:nvSpPr>
              <p:cNvPr id="93198" name="Rectangle 14"/>
              <p:cNvSpPr>
                <a:spLocks noChangeArrowheads="1"/>
              </p:cNvSpPr>
              <p:nvPr/>
            </p:nvSpPr>
            <p:spPr bwMode="gray">
              <a:xfrm>
                <a:off x="2601"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3199" name="Rectangle 15"/>
              <p:cNvSpPr>
                <a:spLocks noChangeArrowheads="1"/>
              </p:cNvSpPr>
              <p:nvPr/>
            </p:nvSpPr>
            <p:spPr bwMode="gray">
              <a:xfrm>
                <a:off x="1953"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3200" name="Rectangle 16"/>
              <p:cNvSpPr>
                <a:spLocks noChangeArrowheads="1"/>
              </p:cNvSpPr>
              <p:nvPr/>
            </p:nvSpPr>
            <p:spPr bwMode="gray">
              <a:xfrm>
                <a:off x="2203" y="3210"/>
                <a:ext cx="330"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3201" name="Rectangle 17"/>
              <p:cNvSpPr>
                <a:spLocks noChangeArrowheads="1"/>
              </p:cNvSpPr>
              <p:nvPr/>
            </p:nvSpPr>
            <p:spPr bwMode="gray">
              <a:xfrm>
                <a:off x="2676"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3202" name="Rectangle 18"/>
              <p:cNvSpPr>
                <a:spLocks noChangeArrowheads="1"/>
              </p:cNvSpPr>
              <p:nvPr/>
            </p:nvSpPr>
            <p:spPr bwMode="gray">
              <a:xfrm>
                <a:off x="3149"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93203" name="AutoShape 19"/>
              <p:cNvCxnSpPr>
                <a:cxnSpLocks noChangeShapeType="1"/>
                <a:stCxn id="93198" idx="2"/>
                <a:endCxn id="93200" idx="0"/>
              </p:cNvCxnSpPr>
              <p:nvPr/>
            </p:nvCxnSpPr>
            <p:spPr bwMode="gray">
              <a:xfrm rot="5400000">
                <a:off x="2416" y="2786"/>
                <a:ext cx="376" cy="472"/>
              </a:xfrm>
              <a:prstGeom prst="bentConnector3">
                <a:avLst>
                  <a:gd name="adj1" fmla="val 49736"/>
                </a:avLst>
              </a:prstGeom>
              <a:noFill/>
              <a:ln w="12700">
                <a:solidFill>
                  <a:schemeClr val="tx1"/>
                </a:solidFill>
                <a:miter lim="800000"/>
                <a:headEnd/>
                <a:tailEnd type="triangle" w="lg" len="med"/>
              </a:ln>
            </p:spPr>
          </p:cxnSp>
          <p:cxnSp>
            <p:nvCxnSpPr>
              <p:cNvPr id="93204" name="AutoShape 20"/>
              <p:cNvCxnSpPr>
                <a:cxnSpLocks noChangeShapeType="1"/>
                <a:stCxn id="93198" idx="2"/>
                <a:endCxn id="93201" idx="0"/>
              </p:cNvCxnSpPr>
              <p:nvPr/>
            </p:nvCxnSpPr>
            <p:spPr bwMode="gray">
              <a:xfrm rot="16200000" flipH="1">
                <a:off x="2653" y="3021"/>
                <a:ext cx="376" cy="1"/>
              </a:xfrm>
              <a:prstGeom prst="bentConnector3">
                <a:avLst>
                  <a:gd name="adj1" fmla="val 49736"/>
                </a:avLst>
              </a:prstGeom>
              <a:noFill/>
              <a:ln w="12700">
                <a:solidFill>
                  <a:schemeClr val="tx1"/>
                </a:solidFill>
                <a:miter lim="800000"/>
                <a:headEnd/>
                <a:tailEnd type="triangle" w="lg" len="med"/>
              </a:ln>
            </p:spPr>
          </p:cxnSp>
          <p:cxnSp>
            <p:nvCxnSpPr>
              <p:cNvPr id="93205" name="AutoShape 21"/>
              <p:cNvCxnSpPr>
                <a:cxnSpLocks noChangeShapeType="1"/>
                <a:stCxn id="93198" idx="2"/>
                <a:endCxn id="93202" idx="0"/>
              </p:cNvCxnSpPr>
              <p:nvPr/>
            </p:nvCxnSpPr>
            <p:spPr bwMode="gray">
              <a:xfrm rot="16200000" flipH="1">
                <a:off x="2889" y="2785"/>
                <a:ext cx="376" cy="474"/>
              </a:xfrm>
              <a:prstGeom prst="bentConnector3">
                <a:avLst>
                  <a:gd name="adj1" fmla="val 49736"/>
                </a:avLst>
              </a:prstGeom>
              <a:noFill/>
              <a:ln w="12700">
                <a:solidFill>
                  <a:schemeClr val="tx1"/>
                </a:solidFill>
                <a:miter lim="800000"/>
                <a:headEnd/>
                <a:tailEnd type="triangle" w="lg" len="med"/>
              </a:ln>
            </p:spPr>
          </p:cxnSp>
          <p:sp>
            <p:nvSpPr>
              <p:cNvPr id="93206" name="Rectangle 22"/>
              <p:cNvSpPr>
                <a:spLocks noChangeArrowheads="1"/>
              </p:cNvSpPr>
              <p:nvPr/>
            </p:nvSpPr>
            <p:spPr bwMode="gray">
              <a:xfrm>
                <a:off x="3250" y="2631"/>
                <a:ext cx="47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93207" name="AutoShape 23"/>
              <p:cNvCxnSpPr>
                <a:cxnSpLocks noChangeShapeType="1"/>
                <a:stCxn id="93195" idx="2"/>
                <a:endCxn id="93206" idx="0"/>
              </p:cNvCxnSpPr>
              <p:nvPr/>
            </p:nvCxnSpPr>
            <p:spPr bwMode="gray">
              <a:xfrm rot="16200000" flipH="1">
                <a:off x="3062" y="2203"/>
                <a:ext cx="204" cy="652"/>
              </a:xfrm>
              <a:prstGeom prst="bentConnector3">
                <a:avLst>
                  <a:gd name="adj1" fmla="val 49509"/>
                </a:avLst>
              </a:prstGeom>
              <a:noFill/>
              <a:ln w="12700">
                <a:solidFill>
                  <a:schemeClr val="tx1"/>
                </a:solidFill>
                <a:miter lim="800000"/>
                <a:headEnd/>
                <a:tailEnd type="triangle" w="lg" len="med"/>
              </a:ln>
            </p:spPr>
          </p:cxnSp>
          <p:sp>
            <p:nvSpPr>
              <p:cNvPr id="93208" name="Text Box 24"/>
              <p:cNvSpPr txBox="1">
                <a:spLocks noChangeArrowheads="1"/>
              </p:cNvSpPr>
              <p:nvPr/>
            </p:nvSpPr>
            <p:spPr bwMode="gray">
              <a:xfrm>
                <a:off x="2620" y="1584"/>
                <a:ext cx="762" cy="148"/>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dirty="0" smtClean="0">
                    <a:solidFill>
                      <a:srgbClr val="000000"/>
                    </a:solidFill>
                    <a:cs typeface="Arial" pitchFamily="34" charset="0"/>
                  </a:rPr>
                  <a:t>Question</a:t>
                </a:r>
                <a:endParaRPr lang="en-US" b="1" dirty="0">
                  <a:solidFill>
                    <a:srgbClr val="000000"/>
                  </a:solidFill>
                  <a:cs typeface="Arial" pitchFamily="34" charset="0"/>
                </a:endParaRPr>
              </a:p>
            </p:txBody>
          </p:sp>
        </p:gr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title"/>
          </p:nvPr>
        </p:nvSpPr>
        <p:spPr/>
        <p:txBody>
          <a:bodyPr/>
          <a:lstStyle/>
          <a:p>
            <a:pPr eaLnBrk="1" hangingPunct="1"/>
            <a:r>
              <a:rPr lang="cs-CZ" dirty="0" smtClean="0">
                <a:solidFill>
                  <a:schemeClr val="tx1"/>
                </a:solidFill>
              </a:rPr>
              <a:t>Nejprve si zvolte souvislosti pro vaši komunikací</a:t>
            </a:r>
            <a:endParaRPr lang="en-US" dirty="0">
              <a:solidFill>
                <a:schemeClr val="tx1"/>
              </a:solidFill>
            </a:endParaRPr>
          </a:p>
        </p:txBody>
      </p:sp>
      <p:sp>
        <p:nvSpPr>
          <p:cNvPr id="116739" name="Rectangle 4"/>
          <p:cNvSpPr>
            <a:spLocks noGrp="1" noChangeArrowheads="1"/>
          </p:cNvSpPr>
          <p:nvPr>
            <p:ph type="body" idx="1"/>
          </p:nvPr>
        </p:nvSpPr>
        <p:spPr>
          <a:xfrm>
            <a:off x="4883150" y="1500188"/>
            <a:ext cx="3808413" cy="4214812"/>
          </a:xfrm>
        </p:spPr>
        <p:txBody>
          <a:bodyPr/>
          <a:lstStyle/>
          <a:p>
            <a:pPr eaLnBrk="1" hangingPunct="1">
              <a:buFont typeface="Arial" pitchFamily="34" charset="0"/>
              <a:buNone/>
            </a:pPr>
            <a:r>
              <a:rPr lang="cs-CZ" sz="2000" b="1" dirty="0" err="1" smtClean="0">
                <a:solidFill>
                  <a:schemeClr val="tx1"/>
                </a:solidFill>
              </a:rPr>
              <a:t>Context</a:t>
            </a:r>
            <a:r>
              <a:rPr lang="cs-CZ" sz="2000" b="1" dirty="0" smtClean="0">
                <a:solidFill>
                  <a:schemeClr val="tx1"/>
                </a:solidFill>
              </a:rPr>
              <a:t> </a:t>
            </a:r>
            <a:r>
              <a:rPr lang="en-GB" sz="2000" b="1" dirty="0" smtClean="0">
                <a:solidFill>
                  <a:schemeClr val="tx1"/>
                </a:solidFill>
              </a:rPr>
              <a:t>=</a:t>
            </a:r>
            <a:endParaRPr lang="en-GB" sz="2000" b="1" dirty="0">
              <a:solidFill>
                <a:schemeClr val="tx1"/>
              </a:solidFill>
            </a:endParaRPr>
          </a:p>
          <a:p>
            <a:pPr eaLnBrk="1" hangingPunct="1"/>
            <a:r>
              <a:rPr lang="cs-CZ" sz="2000" dirty="0" smtClean="0">
                <a:solidFill>
                  <a:schemeClr val="tx1"/>
                </a:solidFill>
              </a:rPr>
              <a:t>Počáteční bod komunikace</a:t>
            </a:r>
            <a:endParaRPr lang="en-GB" sz="2000" dirty="0">
              <a:solidFill>
                <a:schemeClr val="tx1"/>
              </a:solidFill>
            </a:endParaRPr>
          </a:p>
          <a:p>
            <a:r>
              <a:rPr lang="cs-CZ" sz="2000" dirty="0" smtClean="0">
                <a:solidFill>
                  <a:schemeClr val="tx1"/>
                </a:solidFill>
              </a:rPr>
              <a:t>Prohlášení nebo popis současných okolností, kterými jste si jistí, a víte, že vaši posluchači s nimi budou souhlasit </a:t>
            </a:r>
          </a:p>
          <a:p>
            <a:pPr eaLnBrk="1" hangingPunct="1"/>
            <a:endParaRPr lang="en-GB" sz="2000" dirty="0"/>
          </a:p>
          <a:p>
            <a:pPr eaLnBrk="1" hangingPunct="1"/>
            <a:endParaRPr lang="en-US" sz="2000" dirty="0"/>
          </a:p>
        </p:txBody>
      </p:sp>
      <p:grpSp>
        <p:nvGrpSpPr>
          <p:cNvPr id="2" name="Group 67"/>
          <p:cNvGrpSpPr>
            <a:grpSpLocks/>
          </p:cNvGrpSpPr>
          <p:nvPr/>
        </p:nvGrpSpPr>
        <p:grpSpPr bwMode="auto">
          <a:xfrm>
            <a:off x="468313" y="1219200"/>
            <a:ext cx="4243387" cy="4198938"/>
            <a:chOff x="295" y="768"/>
            <a:chExt cx="2673" cy="2645"/>
          </a:xfrm>
        </p:grpSpPr>
        <p:pic>
          <p:nvPicPr>
            <p:cNvPr id="116741" name="Picture 46"/>
            <p:cNvPicPr>
              <a:picLocks noChangeAspect="1" noChangeArrowheads="1"/>
            </p:cNvPicPr>
            <p:nvPr/>
          </p:nvPicPr>
          <p:blipFill>
            <a:blip r:embed="rId3" cstate="print">
              <a:grayscl/>
            </a:blip>
            <a:srcRect b="33546"/>
            <a:stretch>
              <a:fillRect/>
            </a:stretch>
          </p:blipFill>
          <p:spPr bwMode="gray">
            <a:xfrm>
              <a:off x="1688" y="768"/>
              <a:ext cx="823" cy="1200"/>
            </a:xfrm>
            <a:prstGeom prst="rect">
              <a:avLst/>
            </a:prstGeom>
            <a:noFill/>
            <a:ln w="9525" algn="ctr">
              <a:noFill/>
              <a:miter lim="800000"/>
              <a:headEnd/>
              <a:tailEnd/>
            </a:ln>
          </p:spPr>
        </p:pic>
        <p:sp>
          <p:nvSpPr>
            <p:cNvPr id="116742" name="Rectangle 48"/>
            <p:cNvSpPr>
              <a:spLocks noChangeArrowheads="1"/>
            </p:cNvSpPr>
            <p:nvPr/>
          </p:nvSpPr>
          <p:spPr bwMode="gray">
            <a:xfrm>
              <a:off x="295" y="1352"/>
              <a:ext cx="774" cy="593"/>
            </a:xfrm>
            <a:prstGeom prst="rect">
              <a:avLst/>
            </a:prstGeom>
            <a:solidFill>
              <a:srgbClr val="FFD200"/>
            </a:solidFill>
            <a:ln w="25400" algn="ctr">
              <a:solidFill>
                <a:srgbClr val="91278F"/>
              </a:solid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116743" name="Text Box 49"/>
            <p:cNvSpPr txBox="1">
              <a:spLocks noChangeArrowheads="1"/>
            </p:cNvSpPr>
            <p:nvPr/>
          </p:nvSpPr>
          <p:spPr bwMode="gray">
            <a:xfrm>
              <a:off x="436" y="1562"/>
              <a:ext cx="49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Context</a:t>
              </a:r>
              <a:endParaRPr lang="en-US">
                <a:solidFill>
                  <a:srgbClr val="000000"/>
                </a:solidFill>
                <a:cs typeface="Arial" pitchFamily="34" charset="0"/>
              </a:endParaRPr>
            </a:p>
          </p:txBody>
        </p:sp>
        <p:sp>
          <p:nvSpPr>
            <p:cNvPr id="116744" name="AutoShape 50"/>
            <p:cNvSpPr>
              <a:spLocks noChangeArrowheads="1"/>
            </p:cNvSpPr>
            <p:nvPr/>
          </p:nvSpPr>
          <p:spPr bwMode="gray">
            <a:xfrm rot="5400000">
              <a:off x="1214" y="1310"/>
              <a:ext cx="593" cy="678"/>
            </a:xfrm>
            <a:prstGeom prst="triangle">
              <a:avLst>
                <a:gd name="adj" fmla="val 50000"/>
              </a:avLst>
            </a:prstGeom>
            <a:solidFill>
              <a:srgbClr val="DCDCDC"/>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16745" name="Text Box 51"/>
            <p:cNvSpPr txBox="1">
              <a:spLocks noChangeArrowheads="1"/>
            </p:cNvSpPr>
            <p:nvPr/>
          </p:nvSpPr>
          <p:spPr bwMode="gray">
            <a:xfrm>
              <a:off x="1192" y="1562"/>
              <a:ext cx="45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116746" name="AutoShape 52"/>
            <p:cNvSpPr>
              <a:spLocks noChangeArrowheads="1"/>
            </p:cNvSpPr>
            <p:nvPr/>
          </p:nvSpPr>
          <p:spPr bwMode="gray">
            <a:xfrm flipV="1">
              <a:off x="2002" y="1993"/>
              <a:ext cx="174" cy="199"/>
            </a:xfrm>
            <a:prstGeom prst="triangle">
              <a:avLst>
                <a:gd name="adj" fmla="val 50000"/>
              </a:avLst>
            </a:prstGeom>
            <a:solidFill>
              <a:schemeClr val="folHlink"/>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16747" name="Rectangle 53"/>
            <p:cNvSpPr>
              <a:spLocks noChangeArrowheads="1"/>
            </p:cNvSpPr>
            <p:nvPr/>
          </p:nvSpPr>
          <p:spPr bwMode="gray">
            <a:xfrm>
              <a:off x="1688" y="2224"/>
              <a:ext cx="778" cy="203"/>
            </a:xfrm>
            <a:prstGeom prst="rect">
              <a:avLst/>
            </a:prstGeom>
            <a:solidFill>
              <a:srgbClr val="999999"/>
            </a:solidFill>
            <a:ln w="6350">
              <a:noFill/>
              <a:miter lim="800000"/>
              <a:headEnd/>
              <a:tailEnd/>
            </a:ln>
          </p:spPr>
          <p:txBody>
            <a:bodyPr lIns="45720" rIns="45720" anchor="ctr" anchorCtr="1"/>
            <a:lstStyle/>
            <a:p>
              <a:pPr eaLnBrk="0" hangingPunct="0"/>
              <a:r>
                <a:rPr lang="en-GB" sz="1600" b="1">
                  <a:solidFill>
                    <a:srgbClr val="FFFFFF"/>
                  </a:solidFill>
                  <a:cs typeface="Arial" pitchFamily="34" charset="0"/>
                </a:rPr>
                <a:t>Response</a:t>
              </a:r>
              <a:endParaRPr lang="en-US" sz="1600" b="1">
                <a:solidFill>
                  <a:srgbClr val="FFFFFF"/>
                </a:solidFill>
                <a:cs typeface="Arial" pitchFamily="34" charset="0"/>
              </a:endParaRPr>
            </a:p>
          </p:txBody>
        </p:sp>
        <p:cxnSp>
          <p:nvCxnSpPr>
            <p:cNvPr id="116748" name="AutoShape 54"/>
            <p:cNvCxnSpPr>
              <a:cxnSpLocks noChangeShapeType="1"/>
              <a:stCxn id="116747" idx="2"/>
              <a:endCxn id="116751" idx="0"/>
            </p:cNvCxnSpPr>
            <p:nvPr/>
          </p:nvCxnSpPr>
          <p:spPr bwMode="gray">
            <a:xfrm rot="5400000">
              <a:off x="1652" y="2206"/>
              <a:ext cx="204" cy="646"/>
            </a:xfrm>
            <a:prstGeom prst="bentConnector3">
              <a:avLst>
                <a:gd name="adj1" fmla="val 49509"/>
              </a:avLst>
            </a:prstGeom>
            <a:noFill/>
            <a:ln w="12700">
              <a:solidFill>
                <a:schemeClr val="tx1"/>
              </a:solidFill>
              <a:miter lim="800000"/>
              <a:headEnd/>
              <a:tailEnd type="triangle" w="lg" len="med"/>
            </a:ln>
          </p:spPr>
        </p:cxnSp>
        <p:cxnSp>
          <p:nvCxnSpPr>
            <p:cNvPr id="116749" name="AutoShape 55"/>
            <p:cNvCxnSpPr>
              <a:cxnSpLocks noChangeShapeType="1"/>
              <a:stCxn id="116747" idx="2"/>
              <a:endCxn id="116750" idx="0"/>
            </p:cNvCxnSpPr>
            <p:nvPr/>
          </p:nvCxnSpPr>
          <p:spPr bwMode="gray">
            <a:xfrm rot="16200000" flipH="1">
              <a:off x="1976" y="2528"/>
              <a:ext cx="204" cy="2"/>
            </a:xfrm>
            <a:prstGeom prst="bentConnector3">
              <a:avLst>
                <a:gd name="adj1" fmla="val 49509"/>
              </a:avLst>
            </a:prstGeom>
            <a:noFill/>
            <a:ln w="12700">
              <a:solidFill>
                <a:schemeClr val="tx1"/>
              </a:solidFill>
              <a:miter lim="800000"/>
              <a:headEnd/>
              <a:tailEnd type="triangle" w="lg" len="med"/>
            </a:ln>
          </p:spPr>
        </p:cxnSp>
        <p:sp>
          <p:nvSpPr>
            <p:cNvPr id="116750" name="Rectangle 56"/>
            <p:cNvSpPr>
              <a:spLocks noChangeArrowheads="1"/>
            </p:cNvSpPr>
            <p:nvPr/>
          </p:nvSpPr>
          <p:spPr bwMode="gray">
            <a:xfrm>
              <a:off x="1840"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6751" name="Rectangle 57"/>
            <p:cNvSpPr>
              <a:spLocks noChangeArrowheads="1"/>
            </p:cNvSpPr>
            <p:nvPr/>
          </p:nvSpPr>
          <p:spPr bwMode="gray">
            <a:xfrm>
              <a:off x="1192"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6752" name="Rectangle 58"/>
            <p:cNvSpPr>
              <a:spLocks noChangeArrowheads="1"/>
            </p:cNvSpPr>
            <p:nvPr/>
          </p:nvSpPr>
          <p:spPr bwMode="gray">
            <a:xfrm>
              <a:off x="1442" y="3210"/>
              <a:ext cx="330"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6753" name="Rectangle 59"/>
            <p:cNvSpPr>
              <a:spLocks noChangeArrowheads="1"/>
            </p:cNvSpPr>
            <p:nvPr/>
          </p:nvSpPr>
          <p:spPr bwMode="gray">
            <a:xfrm>
              <a:off x="1915"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6754" name="Rectangle 60"/>
            <p:cNvSpPr>
              <a:spLocks noChangeArrowheads="1"/>
            </p:cNvSpPr>
            <p:nvPr/>
          </p:nvSpPr>
          <p:spPr bwMode="gray">
            <a:xfrm>
              <a:off x="2388"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16755" name="AutoShape 61"/>
            <p:cNvCxnSpPr>
              <a:cxnSpLocks noChangeShapeType="1"/>
              <a:stCxn id="116750" idx="2"/>
              <a:endCxn id="116752" idx="0"/>
            </p:cNvCxnSpPr>
            <p:nvPr/>
          </p:nvCxnSpPr>
          <p:spPr bwMode="gray">
            <a:xfrm rot="5400000">
              <a:off x="1655" y="2786"/>
              <a:ext cx="376" cy="472"/>
            </a:xfrm>
            <a:prstGeom prst="bentConnector3">
              <a:avLst>
                <a:gd name="adj1" fmla="val 49736"/>
              </a:avLst>
            </a:prstGeom>
            <a:noFill/>
            <a:ln w="12700">
              <a:solidFill>
                <a:schemeClr val="tx1"/>
              </a:solidFill>
              <a:miter lim="800000"/>
              <a:headEnd/>
              <a:tailEnd type="triangle" w="lg" len="med"/>
            </a:ln>
          </p:spPr>
        </p:cxnSp>
        <p:cxnSp>
          <p:nvCxnSpPr>
            <p:cNvPr id="116756" name="AutoShape 62"/>
            <p:cNvCxnSpPr>
              <a:cxnSpLocks noChangeShapeType="1"/>
              <a:stCxn id="116750" idx="2"/>
              <a:endCxn id="116753" idx="0"/>
            </p:cNvCxnSpPr>
            <p:nvPr/>
          </p:nvCxnSpPr>
          <p:spPr bwMode="gray">
            <a:xfrm rot="16200000" flipH="1">
              <a:off x="1892" y="3021"/>
              <a:ext cx="376" cy="1"/>
            </a:xfrm>
            <a:prstGeom prst="bentConnector3">
              <a:avLst>
                <a:gd name="adj1" fmla="val 49736"/>
              </a:avLst>
            </a:prstGeom>
            <a:noFill/>
            <a:ln w="12700">
              <a:solidFill>
                <a:schemeClr val="tx1"/>
              </a:solidFill>
              <a:miter lim="800000"/>
              <a:headEnd/>
              <a:tailEnd type="triangle" w="lg" len="med"/>
            </a:ln>
          </p:spPr>
        </p:cxnSp>
        <p:cxnSp>
          <p:nvCxnSpPr>
            <p:cNvPr id="116757" name="AutoShape 63"/>
            <p:cNvCxnSpPr>
              <a:cxnSpLocks noChangeShapeType="1"/>
              <a:stCxn id="116750" idx="2"/>
              <a:endCxn id="116754" idx="0"/>
            </p:cNvCxnSpPr>
            <p:nvPr/>
          </p:nvCxnSpPr>
          <p:spPr bwMode="gray">
            <a:xfrm rot="16200000" flipH="1">
              <a:off x="2128" y="2785"/>
              <a:ext cx="376" cy="474"/>
            </a:xfrm>
            <a:prstGeom prst="bentConnector3">
              <a:avLst>
                <a:gd name="adj1" fmla="val 49736"/>
              </a:avLst>
            </a:prstGeom>
            <a:noFill/>
            <a:ln w="12700">
              <a:solidFill>
                <a:schemeClr val="tx1"/>
              </a:solidFill>
              <a:miter lim="800000"/>
              <a:headEnd/>
              <a:tailEnd type="triangle" w="lg" len="med"/>
            </a:ln>
          </p:spPr>
        </p:cxnSp>
        <p:sp>
          <p:nvSpPr>
            <p:cNvPr id="116758" name="Rectangle 64"/>
            <p:cNvSpPr>
              <a:spLocks noChangeArrowheads="1"/>
            </p:cNvSpPr>
            <p:nvPr/>
          </p:nvSpPr>
          <p:spPr bwMode="gray">
            <a:xfrm>
              <a:off x="2489" y="2631"/>
              <a:ext cx="47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16759" name="AutoShape 65"/>
            <p:cNvCxnSpPr>
              <a:cxnSpLocks noChangeShapeType="1"/>
              <a:stCxn id="116747" idx="2"/>
              <a:endCxn id="116758" idx="0"/>
            </p:cNvCxnSpPr>
            <p:nvPr/>
          </p:nvCxnSpPr>
          <p:spPr bwMode="gray">
            <a:xfrm rot="16200000" flipH="1">
              <a:off x="2301" y="2203"/>
              <a:ext cx="204" cy="652"/>
            </a:xfrm>
            <a:prstGeom prst="bentConnector3">
              <a:avLst>
                <a:gd name="adj1" fmla="val 49509"/>
              </a:avLst>
            </a:prstGeom>
            <a:noFill/>
            <a:ln w="12700">
              <a:solidFill>
                <a:schemeClr val="tx1"/>
              </a:solidFill>
              <a:miter lim="800000"/>
              <a:headEnd/>
              <a:tailEnd type="triangle" w="lg" len="med"/>
            </a:ln>
          </p:spPr>
        </p:cxnSp>
        <p:sp>
          <p:nvSpPr>
            <p:cNvPr id="116760" name="Text Box 66"/>
            <p:cNvSpPr txBox="1">
              <a:spLocks noChangeArrowheads="1"/>
            </p:cNvSpPr>
            <p:nvPr/>
          </p:nvSpPr>
          <p:spPr bwMode="gray">
            <a:xfrm>
              <a:off x="1859" y="1488"/>
              <a:ext cx="762" cy="294"/>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a:solidFill>
                    <a:srgbClr val="000000"/>
                  </a:solidFill>
                  <a:cs typeface="Arial" pitchFamily="34" charset="0"/>
                </a:rPr>
                <a:t>Exam Question</a:t>
              </a:r>
              <a:endParaRPr lang="en-US" b="1">
                <a:solidFill>
                  <a:srgbClr val="000000"/>
                </a:solidFill>
                <a:cs typeface="Arial" pitchFamily="34"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title"/>
          </p:nvPr>
        </p:nvSpPr>
        <p:spPr>
          <a:xfrm>
            <a:off x="467544" y="200025"/>
            <a:ext cx="8208912" cy="863600"/>
          </a:xfrm>
        </p:spPr>
        <p:txBody>
          <a:bodyPr/>
          <a:lstStyle/>
          <a:p>
            <a:pPr eaLnBrk="1" hangingPunct="1"/>
            <a:r>
              <a:rPr lang="en-GB" dirty="0" smtClean="0">
                <a:solidFill>
                  <a:schemeClr val="tx1"/>
                </a:solidFill>
              </a:rPr>
              <a:t>...</a:t>
            </a:r>
            <a:r>
              <a:rPr lang="cs-CZ" dirty="0" smtClean="0">
                <a:solidFill>
                  <a:schemeClr val="tx1"/>
                </a:solidFill>
              </a:rPr>
              <a:t>potom vysvětlete, PROČ něco sdělujete, co je spouštěčem…</a:t>
            </a:r>
            <a:endParaRPr lang="en-US" dirty="0">
              <a:solidFill>
                <a:schemeClr val="tx1"/>
              </a:solidFill>
            </a:endParaRPr>
          </a:p>
        </p:txBody>
      </p:sp>
      <p:sp>
        <p:nvSpPr>
          <p:cNvPr id="118787" name="Rectangle 4"/>
          <p:cNvSpPr>
            <a:spLocks noGrp="1" noChangeArrowheads="1"/>
          </p:cNvSpPr>
          <p:nvPr>
            <p:ph type="body" idx="1"/>
          </p:nvPr>
        </p:nvSpPr>
        <p:spPr>
          <a:xfrm>
            <a:off x="4883150" y="1412875"/>
            <a:ext cx="3808413" cy="4214813"/>
          </a:xfrm>
        </p:spPr>
        <p:txBody>
          <a:bodyPr/>
          <a:lstStyle/>
          <a:p>
            <a:pPr eaLnBrk="1" hangingPunct="1">
              <a:lnSpc>
                <a:spcPct val="90000"/>
              </a:lnSpc>
              <a:buFont typeface="Arial" pitchFamily="34" charset="0"/>
              <a:buNone/>
            </a:pPr>
            <a:r>
              <a:rPr lang="en-GB" sz="2000" b="1" dirty="0"/>
              <a:t>Trigger =</a:t>
            </a:r>
          </a:p>
          <a:p>
            <a:pPr eaLnBrk="1" hangingPunct="1">
              <a:lnSpc>
                <a:spcPct val="90000"/>
              </a:lnSpc>
            </a:pPr>
            <a:r>
              <a:rPr lang="cs-CZ" sz="2000" dirty="0" smtClean="0">
                <a:solidFill>
                  <a:schemeClr val="tx1"/>
                </a:solidFill>
              </a:rPr>
              <a:t>Odůvodnění vaší komunikace</a:t>
            </a:r>
            <a:endParaRPr lang="en-GB" sz="2000" dirty="0">
              <a:solidFill>
                <a:schemeClr val="tx1"/>
              </a:solidFill>
            </a:endParaRPr>
          </a:p>
          <a:p>
            <a:pPr eaLnBrk="1" hangingPunct="1">
              <a:lnSpc>
                <a:spcPct val="90000"/>
              </a:lnSpc>
            </a:pPr>
            <a:r>
              <a:rPr lang="cs-CZ" sz="2000" dirty="0" smtClean="0">
                <a:solidFill>
                  <a:schemeClr val="tx1"/>
                </a:solidFill>
              </a:rPr>
              <a:t>Odpověď na otázku „Proč mi tohle říkáte?“</a:t>
            </a:r>
          </a:p>
          <a:p>
            <a:pPr eaLnBrk="1" hangingPunct="1">
              <a:lnSpc>
                <a:spcPct val="90000"/>
              </a:lnSpc>
            </a:pPr>
            <a:endParaRPr lang="cs-CZ" sz="2000" dirty="0" smtClean="0">
              <a:solidFill>
                <a:schemeClr val="tx1"/>
              </a:solidFill>
            </a:endParaRPr>
          </a:p>
          <a:p>
            <a:pPr eaLnBrk="1" hangingPunct="1">
              <a:lnSpc>
                <a:spcPct val="90000"/>
              </a:lnSpc>
            </a:pPr>
            <a:r>
              <a:rPr lang="cs-CZ" sz="2000" dirty="0" smtClean="0">
                <a:solidFill>
                  <a:schemeClr val="tx1"/>
                </a:solidFill>
              </a:rPr>
              <a:t>Vysvětlení:</a:t>
            </a:r>
            <a:endParaRPr lang="en-GB" sz="2000" dirty="0">
              <a:solidFill>
                <a:schemeClr val="tx1"/>
              </a:solidFill>
            </a:endParaRPr>
          </a:p>
          <a:p>
            <a:pPr lvl="1" eaLnBrk="1" hangingPunct="1">
              <a:lnSpc>
                <a:spcPct val="90000"/>
              </a:lnSpc>
              <a:spcBef>
                <a:spcPct val="10000"/>
              </a:spcBef>
            </a:pPr>
            <a:r>
              <a:rPr lang="cs-CZ" sz="1800" dirty="0" smtClean="0">
                <a:solidFill>
                  <a:schemeClr val="tx1"/>
                </a:solidFill>
              </a:rPr>
              <a:t>Co se změnilo</a:t>
            </a:r>
          </a:p>
          <a:p>
            <a:pPr lvl="1" eaLnBrk="1" hangingPunct="1">
              <a:lnSpc>
                <a:spcPct val="90000"/>
              </a:lnSpc>
              <a:spcBef>
                <a:spcPct val="10000"/>
              </a:spcBef>
            </a:pPr>
            <a:r>
              <a:rPr lang="cs-CZ" sz="1800" dirty="0" smtClean="0">
                <a:solidFill>
                  <a:schemeClr val="tx1"/>
                </a:solidFill>
              </a:rPr>
              <a:t>Co se může změnit</a:t>
            </a:r>
          </a:p>
          <a:p>
            <a:pPr lvl="1" eaLnBrk="1" hangingPunct="1">
              <a:lnSpc>
                <a:spcPct val="90000"/>
              </a:lnSpc>
              <a:spcBef>
                <a:spcPct val="10000"/>
              </a:spcBef>
            </a:pPr>
            <a:r>
              <a:rPr lang="cs-CZ" sz="1800" dirty="0" smtClean="0">
                <a:solidFill>
                  <a:schemeClr val="tx1"/>
                </a:solidFill>
              </a:rPr>
              <a:t>Co se nepodařilo</a:t>
            </a:r>
          </a:p>
          <a:p>
            <a:pPr lvl="1" eaLnBrk="1" hangingPunct="1">
              <a:lnSpc>
                <a:spcPct val="90000"/>
              </a:lnSpc>
              <a:spcBef>
                <a:spcPct val="10000"/>
              </a:spcBef>
            </a:pPr>
            <a:r>
              <a:rPr lang="cs-CZ" sz="1800" dirty="0" smtClean="0">
                <a:solidFill>
                  <a:schemeClr val="tx1"/>
                </a:solidFill>
              </a:rPr>
              <a:t>Co se může pokazit</a:t>
            </a:r>
            <a:endParaRPr lang="en-GB" sz="1800" dirty="0">
              <a:solidFill>
                <a:schemeClr val="tx1"/>
              </a:solidFill>
            </a:endParaRPr>
          </a:p>
          <a:p>
            <a:pPr lvl="1" eaLnBrk="1" hangingPunct="1">
              <a:lnSpc>
                <a:spcPct val="90000"/>
              </a:lnSpc>
              <a:spcBef>
                <a:spcPct val="10000"/>
              </a:spcBef>
            </a:pPr>
            <a:r>
              <a:rPr lang="en-GB" sz="1800" dirty="0" smtClean="0">
                <a:solidFill>
                  <a:schemeClr val="tx1"/>
                </a:solidFill>
              </a:rPr>
              <a:t>…</a:t>
            </a:r>
            <a:endParaRPr lang="cs-CZ" sz="1800" dirty="0" smtClean="0">
              <a:solidFill>
                <a:schemeClr val="tx1"/>
              </a:solidFill>
            </a:endParaRPr>
          </a:p>
          <a:p>
            <a:pPr lvl="1" eaLnBrk="1" hangingPunct="1">
              <a:lnSpc>
                <a:spcPct val="90000"/>
              </a:lnSpc>
              <a:spcBef>
                <a:spcPct val="10000"/>
              </a:spcBef>
            </a:pPr>
            <a:endParaRPr lang="en-GB" sz="1800" dirty="0">
              <a:solidFill>
                <a:schemeClr val="tx1"/>
              </a:solidFill>
            </a:endParaRPr>
          </a:p>
          <a:p>
            <a:pPr>
              <a:lnSpc>
                <a:spcPct val="90000"/>
              </a:lnSpc>
            </a:pPr>
            <a:r>
              <a:rPr lang="cs-CZ" sz="2000" dirty="0" smtClean="0">
                <a:solidFill>
                  <a:schemeClr val="tx1"/>
                </a:solidFill>
              </a:rPr>
              <a:t>Výsledné sdělení má být takové, aby přimělo obecenstvo ho poslouchat  nebo si ho přečíst.</a:t>
            </a:r>
          </a:p>
        </p:txBody>
      </p:sp>
      <p:grpSp>
        <p:nvGrpSpPr>
          <p:cNvPr id="2" name="Group 25"/>
          <p:cNvGrpSpPr>
            <a:grpSpLocks/>
          </p:cNvGrpSpPr>
          <p:nvPr/>
        </p:nvGrpSpPr>
        <p:grpSpPr bwMode="auto">
          <a:xfrm>
            <a:off x="468313" y="1219200"/>
            <a:ext cx="4243387" cy="4198938"/>
            <a:chOff x="295" y="768"/>
            <a:chExt cx="2673" cy="2645"/>
          </a:xfrm>
        </p:grpSpPr>
        <p:pic>
          <p:nvPicPr>
            <p:cNvPr id="118789" name="Picture 26"/>
            <p:cNvPicPr>
              <a:picLocks noChangeAspect="1" noChangeArrowheads="1"/>
            </p:cNvPicPr>
            <p:nvPr/>
          </p:nvPicPr>
          <p:blipFill>
            <a:blip r:embed="rId3" cstate="print">
              <a:grayscl/>
            </a:blip>
            <a:srcRect b="33546"/>
            <a:stretch>
              <a:fillRect/>
            </a:stretch>
          </p:blipFill>
          <p:spPr bwMode="gray">
            <a:xfrm>
              <a:off x="1688" y="768"/>
              <a:ext cx="823" cy="1200"/>
            </a:xfrm>
            <a:prstGeom prst="rect">
              <a:avLst/>
            </a:prstGeom>
            <a:noFill/>
            <a:ln w="9525" algn="ctr">
              <a:noFill/>
              <a:miter lim="800000"/>
              <a:headEnd/>
              <a:tailEnd/>
            </a:ln>
          </p:spPr>
        </p:pic>
        <p:sp>
          <p:nvSpPr>
            <p:cNvPr id="118790" name="Rectangle 27"/>
            <p:cNvSpPr>
              <a:spLocks noChangeArrowheads="1"/>
            </p:cNvSpPr>
            <p:nvPr/>
          </p:nvSpPr>
          <p:spPr bwMode="gray">
            <a:xfrm>
              <a:off x="295" y="1352"/>
              <a:ext cx="774" cy="593"/>
            </a:xfrm>
            <a:prstGeom prst="rect">
              <a:avLst/>
            </a:prstGeom>
            <a:solidFill>
              <a:srgbClr val="999999"/>
            </a:solidFill>
            <a:ln w="9525" algn="ctr">
              <a:no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118791" name="Text Box 28"/>
            <p:cNvSpPr txBox="1">
              <a:spLocks noChangeArrowheads="1"/>
            </p:cNvSpPr>
            <p:nvPr/>
          </p:nvSpPr>
          <p:spPr bwMode="gray">
            <a:xfrm>
              <a:off x="436" y="1562"/>
              <a:ext cx="49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FFFFFF"/>
                  </a:solidFill>
                  <a:cs typeface="Arial" pitchFamily="34" charset="0"/>
                </a:rPr>
                <a:t>Context</a:t>
              </a:r>
              <a:endParaRPr lang="en-US">
                <a:solidFill>
                  <a:srgbClr val="FFFFFF"/>
                </a:solidFill>
                <a:cs typeface="Arial" pitchFamily="34" charset="0"/>
              </a:endParaRPr>
            </a:p>
          </p:txBody>
        </p:sp>
        <p:sp>
          <p:nvSpPr>
            <p:cNvPr id="118792" name="AutoShape 29"/>
            <p:cNvSpPr>
              <a:spLocks noChangeArrowheads="1"/>
            </p:cNvSpPr>
            <p:nvPr/>
          </p:nvSpPr>
          <p:spPr bwMode="gray">
            <a:xfrm rot="5400000">
              <a:off x="1214" y="1310"/>
              <a:ext cx="593" cy="678"/>
            </a:xfrm>
            <a:prstGeom prst="triangle">
              <a:avLst>
                <a:gd name="adj" fmla="val 50000"/>
              </a:avLst>
            </a:prstGeom>
            <a:solidFill>
              <a:schemeClr val="accent2"/>
            </a:solidFill>
            <a:ln w="25400" algn="ctr">
              <a:solidFill>
                <a:srgbClr val="91278F"/>
              </a:solid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18793" name="Text Box 30"/>
            <p:cNvSpPr txBox="1">
              <a:spLocks noChangeArrowheads="1"/>
            </p:cNvSpPr>
            <p:nvPr/>
          </p:nvSpPr>
          <p:spPr bwMode="gray">
            <a:xfrm>
              <a:off x="1192" y="1562"/>
              <a:ext cx="45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118794" name="AutoShape 31"/>
            <p:cNvSpPr>
              <a:spLocks noChangeArrowheads="1"/>
            </p:cNvSpPr>
            <p:nvPr/>
          </p:nvSpPr>
          <p:spPr bwMode="gray">
            <a:xfrm flipV="1">
              <a:off x="2002" y="1993"/>
              <a:ext cx="174" cy="199"/>
            </a:xfrm>
            <a:prstGeom prst="triangle">
              <a:avLst>
                <a:gd name="adj" fmla="val 50000"/>
              </a:avLst>
            </a:prstGeom>
            <a:solidFill>
              <a:schemeClr val="folHlink"/>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18795" name="Rectangle 32"/>
            <p:cNvSpPr>
              <a:spLocks noChangeArrowheads="1"/>
            </p:cNvSpPr>
            <p:nvPr/>
          </p:nvSpPr>
          <p:spPr bwMode="gray">
            <a:xfrm>
              <a:off x="1688" y="2224"/>
              <a:ext cx="778" cy="203"/>
            </a:xfrm>
            <a:prstGeom prst="rect">
              <a:avLst/>
            </a:prstGeom>
            <a:solidFill>
              <a:srgbClr val="999999"/>
            </a:solidFill>
            <a:ln w="6350">
              <a:noFill/>
              <a:miter lim="800000"/>
              <a:headEnd/>
              <a:tailEnd/>
            </a:ln>
          </p:spPr>
          <p:txBody>
            <a:bodyPr lIns="45720" rIns="45720" anchor="ctr" anchorCtr="1"/>
            <a:lstStyle/>
            <a:p>
              <a:pPr eaLnBrk="0" hangingPunct="0"/>
              <a:r>
                <a:rPr lang="en-GB" sz="1600" b="1">
                  <a:solidFill>
                    <a:srgbClr val="FFFFFF"/>
                  </a:solidFill>
                  <a:cs typeface="Arial" pitchFamily="34" charset="0"/>
                </a:rPr>
                <a:t>Response</a:t>
              </a:r>
              <a:endParaRPr lang="en-US" sz="1600" b="1">
                <a:solidFill>
                  <a:srgbClr val="FFFFFF"/>
                </a:solidFill>
                <a:cs typeface="Arial" pitchFamily="34" charset="0"/>
              </a:endParaRPr>
            </a:p>
          </p:txBody>
        </p:sp>
        <p:cxnSp>
          <p:nvCxnSpPr>
            <p:cNvPr id="118796" name="AutoShape 33"/>
            <p:cNvCxnSpPr>
              <a:cxnSpLocks noChangeShapeType="1"/>
              <a:stCxn id="118795" idx="2"/>
              <a:endCxn id="118799" idx="0"/>
            </p:cNvCxnSpPr>
            <p:nvPr/>
          </p:nvCxnSpPr>
          <p:spPr bwMode="gray">
            <a:xfrm rot="5400000">
              <a:off x="1652" y="2206"/>
              <a:ext cx="204" cy="646"/>
            </a:xfrm>
            <a:prstGeom prst="bentConnector3">
              <a:avLst>
                <a:gd name="adj1" fmla="val 49509"/>
              </a:avLst>
            </a:prstGeom>
            <a:noFill/>
            <a:ln w="12700">
              <a:solidFill>
                <a:schemeClr val="tx1"/>
              </a:solidFill>
              <a:miter lim="800000"/>
              <a:headEnd/>
              <a:tailEnd type="triangle" w="lg" len="med"/>
            </a:ln>
          </p:spPr>
        </p:cxnSp>
        <p:cxnSp>
          <p:nvCxnSpPr>
            <p:cNvPr id="118797" name="AutoShape 34"/>
            <p:cNvCxnSpPr>
              <a:cxnSpLocks noChangeShapeType="1"/>
              <a:stCxn id="118795" idx="2"/>
              <a:endCxn id="118798" idx="0"/>
            </p:cNvCxnSpPr>
            <p:nvPr/>
          </p:nvCxnSpPr>
          <p:spPr bwMode="gray">
            <a:xfrm rot="16200000" flipH="1">
              <a:off x="1976" y="2528"/>
              <a:ext cx="204" cy="2"/>
            </a:xfrm>
            <a:prstGeom prst="bentConnector3">
              <a:avLst>
                <a:gd name="adj1" fmla="val 49509"/>
              </a:avLst>
            </a:prstGeom>
            <a:noFill/>
            <a:ln w="12700">
              <a:solidFill>
                <a:schemeClr val="tx1"/>
              </a:solidFill>
              <a:miter lim="800000"/>
              <a:headEnd/>
              <a:tailEnd type="triangle" w="lg" len="med"/>
            </a:ln>
          </p:spPr>
        </p:cxnSp>
        <p:sp>
          <p:nvSpPr>
            <p:cNvPr id="118798" name="Rectangle 35"/>
            <p:cNvSpPr>
              <a:spLocks noChangeArrowheads="1"/>
            </p:cNvSpPr>
            <p:nvPr/>
          </p:nvSpPr>
          <p:spPr bwMode="gray">
            <a:xfrm>
              <a:off x="1840"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8799" name="Rectangle 36"/>
            <p:cNvSpPr>
              <a:spLocks noChangeArrowheads="1"/>
            </p:cNvSpPr>
            <p:nvPr/>
          </p:nvSpPr>
          <p:spPr bwMode="gray">
            <a:xfrm>
              <a:off x="1192"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8800" name="Rectangle 37"/>
            <p:cNvSpPr>
              <a:spLocks noChangeArrowheads="1"/>
            </p:cNvSpPr>
            <p:nvPr/>
          </p:nvSpPr>
          <p:spPr bwMode="gray">
            <a:xfrm>
              <a:off x="1442" y="3210"/>
              <a:ext cx="330"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8801" name="Rectangle 38"/>
            <p:cNvSpPr>
              <a:spLocks noChangeArrowheads="1"/>
            </p:cNvSpPr>
            <p:nvPr/>
          </p:nvSpPr>
          <p:spPr bwMode="gray">
            <a:xfrm>
              <a:off x="1915"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8802" name="Rectangle 39"/>
            <p:cNvSpPr>
              <a:spLocks noChangeArrowheads="1"/>
            </p:cNvSpPr>
            <p:nvPr/>
          </p:nvSpPr>
          <p:spPr bwMode="gray">
            <a:xfrm>
              <a:off x="2388"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18803" name="AutoShape 40"/>
            <p:cNvCxnSpPr>
              <a:cxnSpLocks noChangeShapeType="1"/>
              <a:stCxn id="118798" idx="2"/>
              <a:endCxn id="118800" idx="0"/>
            </p:cNvCxnSpPr>
            <p:nvPr/>
          </p:nvCxnSpPr>
          <p:spPr bwMode="gray">
            <a:xfrm rot="5400000">
              <a:off x="1655" y="2786"/>
              <a:ext cx="376" cy="472"/>
            </a:xfrm>
            <a:prstGeom prst="bentConnector3">
              <a:avLst>
                <a:gd name="adj1" fmla="val 49736"/>
              </a:avLst>
            </a:prstGeom>
            <a:noFill/>
            <a:ln w="12700">
              <a:solidFill>
                <a:schemeClr val="tx1"/>
              </a:solidFill>
              <a:miter lim="800000"/>
              <a:headEnd/>
              <a:tailEnd type="triangle" w="lg" len="med"/>
            </a:ln>
          </p:spPr>
        </p:cxnSp>
        <p:cxnSp>
          <p:nvCxnSpPr>
            <p:cNvPr id="118804" name="AutoShape 41"/>
            <p:cNvCxnSpPr>
              <a:cxnSpLocks noChangeShapeType="1"/>
              <a:stCxn id="118798" idx="2"/>
              <a:endCxn id="118801" idx="0"/>
            </p:cNvCxnSpPr>
            <p:nvPr/>
          </p:nvCxnSpPr>
          <p:spPr bwMode="gray">
            <a:xfrm rot="16200000" flipH="1">
              <a:off x="1892" y="3021"/>
              <a:ext cx="376" cy="1"/>
            </a:xfrm>
            <a:prstGeom prst="bentConnector3">
              <a:avLst>
                <a:gd name="adj1" fmla="val 49736"/>
              </a:avLst>
            </a:prstGeom>
            <a:noFill/>
            <a:ln w="12700">
              <a:solidFill>
                <a:schemeClr val="tx1"/>
              </a:solidFill>
              <a:miter lim="800000"/>
              <a:headEnd/>
              <a:tailEnd type="triangle" w="lg" len="med"/>
            </a:ln>
          </p:spPr>
        </p:cxnSp>
        <p:cxnSp>
          <p:nvCxnSpPr>
            <p:cNvPr id="118805" name="AutoShape 42"/>
            <p:cNvCxnSpPr>
              <a:cxnSpLocks noChangeShapeType="1"/>
              <a:stCxn id="118798" idx="2"/>
              <a:endCxn id="118802" idx="0"/>
            </p:cNvCxnSpPr>
            <p:nvPr/>
          </p:nvCxnSpPr>
          <p:spPr bwMode="gray">
            <a:xfrm rot="16200000" flipH="1">
              <a:off x="2128" y="2785"/>
              <a:ext cx="376" cy="474"/>
            </a:xfrm>
            <a:prstGeom prst="bentConnector3">
              <a:avLst>
                <a:gd name="adj1" fmla="val 49736"/>
              </a:avLst>
            </a:prstGeom>
            <a:noFill/>
            <a:ln w="12700">
              <a:solidFill>
                <a:schemeClr val="tx1"/>
              </a:solidFill>
              <a:miter lim="800000"/>
              <a:headEnd/>
              <a:tailEnd type="triangle" w="lg" len="med"/>
            </a:ln>
          </p:spPr>
        </p:cxnSp>
        <p:sp>
          <p:nvSpPr>
            <p:cNvPr id="118806" name="Rectangle 43"/>
            <p:cNvSpPr>
              <a:spLocks noChangeArrowheads="1"/>
            </p:cNvSpPr>
            <p:nvPr/>
          </p:nvSpPr>
          <p:spPr bwMode="gray">
            <a:xfrm>
              <a:off x="2489" y="2631"/>
              <a:ext cx="47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18807" name="AutoShape 44"/>
            <p:cNvCxnSpPr>
              <a:cxnSpLocks noChangeShapeType="1"/>
              <a:stCxn id="118795" idx="2"/>
              <a:endCxn id="118806" idx="0"/>
            </p:cNvCxnSpPr>
            <p:nvPr/>
          </p:nvCxnSpPr>
          <p:spPr bwMode="gray">
            <a:xfrm rot="16200000" flipH="1">
              <a:off x="2301" y="2203"/>
              <a:ext cx="204" cy="652"/>
            </a:xfrm>
            <a:prstGeom prst="bentConnector3">
              <a:avLst>
                <a:gd name="adj1" fmla="val 49509"/>
              </a:avLst>
            </a:prstGeom>
            <a:noFill/>
            <a:ln w="12700">
              <a:solidFill>
                <a:schemeClr val="tx1"/>
              </a:solidFill>
              <a:miter lim="800000"/>
              <a:headEnd/>
              <a:tailEnd type="triangle" w="lg" len="med"/>
            </a:ln>
          </p:spPr>
        </p:cxnSp>
        <p:sp>
          <p:nvSpPr>
            <p:cNvPr id="118808" name="Text Box 45"/>
            <p:cNvSpPr txBox="1">
              <a:spLocks noChangeArrowheads="1"/>
            </p:cNvSpPr>
            <p:nvPr/>
          </p:nvSpPr>
          <p:spPr bwMode="gray">
            <a:xfrm>
              <a:off x="1859" y="1488"/>
              <a:ext cx="762" cy="294"/>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a:solidFill>
                    <a:srgbClr val="000000"/>
                  </a:solidFill>
                  <a:cs typeface="Arial" pitchFamily="34" charset="0"/>
                </a:rPr>
                <a:t>Exam Question</a:t>
              </a:r>
              <a:endParaRPr lang="en-US" b="1">
                <a:solidFill>
                  <a:srgbClr val="000000"/>
                </a:solidFill>
                <a:cs typeface="Arial" pitchFamily="34" charset="0"/>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p:txBody>
          <a:bodyPr/>
          <a:lstStyle/>
          <a:p>
            <a:pPr>
              <a:buFont typeface="Arial" pitchFamily="34" charset="0"/>
              <a:buNone/>
            </a:pPr>
            <a:r>
              <a:rPr lang="en-GB" sz="3200" b="1" dirty="0">
                <a:solidFill>
                  <a:schemeClr val="tx1"/>
                </a:solidFill>
              </a:rPr>
              <a:t>	</a:t>
            </a:r>
            <a:endParaRPr lang="cs-CZ" sz="3200" b="1" dirty="0" smtClean="0">
              <a:solidFill>
                <a:schemeClr val="tx1"/>
              </a:solidFill>
            </a:endParaRPr>
          </a:p>
          <a:p>
            <a:pPr>
              <a:buFont typeface="Arial" pitchFamily="34" charset="0"/>
              <a:buNone/>
            </a:pPr>
            <a:r>
              <a:rPr lang="cs-CZ" sz="3200" dirty="0" smtClean="0">
                <a:solidFill>
                  <a:schemeClr val="tx1"/>
                </a:solidFill>
              </a:rPr>
              <a:t>   </a:t>
            </a:r>
            <a:r>
              <a:rPr lang="en-GB" sz="3200" dirty="0" smtClean="0">
                <a:solidFill>
                  <a:schemeClr val="tx1"/>
                </a:solidFill>
              </a:rPr>
              <a:t>“</a:t>
            </a:r>
            <a:r>
              <a:rPr lang="cs-CZ" sz="3200" dirty="0" smtClean="0">
                <a:solidFill>
                  <a:schemeClr val="tx1"/>
                </a:solidFill>
              </a:rPr>
              <a:t>Kdybych měl 60 minut na vyřešení problému, na kterém závisí můj život, strávil bych 55 minut vymýšlením správné otázky. V momentě kdy budu znát správnou otázku, byl bych schopen ji jednoduše zodpovědět za 5 minut.“</a:t>
            </a:r>
          </a:p>
          <a:p>
            <a:pPr algn="r">
              <a:buFont typeface="Arial" pitchFamily="34" charset="0"/>
              <a:buNone/>
            </a:pPr>
            <a:r>
              <a:rPr lang="en-GB" b="1" dirty="0" smtClean="0">
                <a:solidFill>
                  <a:schemeClr val="tx1"/>
                </a:solidFill>
              </a:rPr>
              <a:t>Albert </a:t>
            </a:r>
            <a:r>
              <a:rPr lang="en-GB" b="1" dirty="0">
                <a:solidFill>
                  <a:schemeClr val="tx1"/>
                </a:solidFill>
              </a:rPr>
              <a:t>Einstein </a:t>
            </a:r>
            <a:r>
              <a:rPr lang="en-GB" sz="1200" dirty="0">
                <a:solidFill>
                  <a:schemeClr val="tx1"/>
                </a:solidFill>
              </a:rPr>
              <a:t>March 1879 – 18 April 1955</a:t>
            </a:r>
            <a:endParaRPr lang="en-GB" sz="1200" b="1" dirty="0">
              <a:solidFill>
                <a:schemeClr val="tx1"/>
              </a:solidFill>
            </a:endParaRPr>
          </a:p>
          <a:p>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67544" y="200025"/>
            <a:ext cx="8208912" cy="863600"/>
          </a:xfrm>
        </p:spPr>
        <p:txBody>
          <a:bodyPr/>
          <a:lstStyle/>
          <a:p>
            <a:pPr eaLnBrk="1" hangingPunct="1"/>
            <a:r>
              <a:rPr lang="cs-CZ" dirty="0" smtClean="0">
                <a:solidFill>
                  <a:schemeClr val="tx1"/>
                </a:solidFill>
              </a:rPr>
              <a:t>Zaměřte se ve svém sdělení na otázku „Co by klienta zajímalo?“</a:t>
            </a:r>
            <a:endParaRPr lang="en-US" dirty="0">
              <a:solidFill>
                <a:schemeClr val="tx1"/>
              </a:solidFill>
            </a:endParaRPr>
          </a:p>
        </p:txBody>
      </p:sp>
      <p:sp>
        <p:nvSpPr>
          <p:cNvPr id="120835" name="Rectangle 23"/>
          <p:cNvSpPr>
            <a:spLocks noGrp="1" noChangeArrowheads="1"/>
          </p:cNvSpPr>
          <p:nvPr>
            <p:ph type="body" idx="1"/>
          </p:nvPr>
        </p:nvSpPr>
        <p:spPr>
          <a:xfrm>
            <a:off x="5027613" y="1500188"/>
            <a:ext cx="3808412" cy="3771900"/>
          </a:xfrm>
        </p:spPr>
        <p:txBody>
          <a:bodyPr/>
          <a:lstStyle/>
          <a:p>
            <a:pPr eaLnBrk="1" hangingPunct="1">
              <a:lnSpc>
                <a:spcPct val="90000"/>
              </a:lnSpc>
              <a:buFont typeface="Arial" pitchFamily="34" charset="0"/>
              <a:buNone/>
            </a:pPr>
            <a:r>
              <a:rPr lang="en-GB" sz="2000" b="1" dirty="0"/>
              <a:t>Question =</a:t>
            </a:r>
          </a:p>
          <a:p>
            <a:pPr lvl="1">
              <a:lnSpc>
                <a:spcPct val="90000"/>
              </a:lnSpc>
            </a:pPr>
            <a:r>
              <a:rPr lang="cs-CZ" sz="1800" dirty="0" smtClean="0">
                <a:solidFill>
                  <a:schemeClr val="tx1"/>
                </a:solidFill>
              </a:rPr>
              <a:t>Jasné vyjádření toho, co je důvodem pro naše sdělení</a:t>
            </a:r>
          </a:p>
          <a:p>
            <a:pPr lvl="1" eaLnBrk="1" hangingPunct="1">
              <a:lnSpc>
                <a:spcPct val="90000"/>
              </a:lnSpc>
            </a:pPr>
            <a:r>
              <a:rPr lang="cs-CZ" sz="1800" dirty="0" smtClean="0">
                <a:solidFill>
                  <a:schemeClr val="tx1"/>
                </a:solidFill>
              </a:rPr>
              <a:t>Co nyní uděláme?</a:t>
            </a:r>
          </a:p>
          <a:p>
            <a:pPr lvl="1" eaLnBrk="1" hangingPunct="1">
              <a:lnSpc>
                <a:spcPct val="90000"/>
              </a:lnSpc>
            </a:pPr>
            <a:r>
              <a:rPr lang="cs-CZ" sz="1800" dirty="0" smtClean="0">
                <a:solidFill>
                  <a:schemeClr val="tx1"/>
                </a:solidFill>
              </a:rPr>
              <a:t>Jak to můžeme spravit?</a:t>
            </a:r>
          </a:p>
          <a:p>
            <a:pPr lvl="1" eaLnBrk="1" hangingPunct="1">
              <a:lnSpc>
                <a:spcPct val="90000"/>
              </a:lnSpc>
            </a:pPr>
            <a:r>
              <a:rPr lang="cs-CZ" sz="1800" dirty="0" smtClean="0">
                <a:solidFill>
                  <a:schemeClr val="tx1"/>
                </a:solidFill>
              </a:rPr>
              <a:t>Jak tomu můžeme zabránit?</a:t>
            </a:r>
          </a:p>
          <a:p>
            <a:pPr lvl="1" eaLnBrk="1" hangingPunct="1">
              <a:lnSpc>
                <a:spcPct val="90000"/>
              </a:lnSpc>
            </a:pPr>
            <a:endParaRPr lang="cs-CZ" sz="1800" dirty="0" smtClean="0">
              <a:solidFill>
                <a:schemeClr val="tx1"/>
              </a:solidFill>
            </a:endParaRPr>
          </a:p>
          <a:p>
            <a:pPr eaLnBrk="1" hangingPunct="1">
              <a:lnSpc>
                <a:spcPct val="90000"/>
              </a:lnSpc>
            </a:pPr>
            <a:r>
              <a:rPr lang="cs-CZ" sz="2000" dirty="0" smtClean="0">
                <a:solidFill>
                  <a:schemeClr val="tx1"/>
                </a:solidFill>
              </a:rPr>
              <a:t>Toto je ústřední bod procesu</a:t>
            </a:r>
          </a:p>
          <a:p>
            <a:pPr lvl="1" eaLnBrk="1" hangingPunct="1">
              <a:lnSpc>
                <a:spcPct val="90000"/>
              </a:lnSpc>
            </a:pPr>
            <a:r>
              <a:rPr lang="cs-CZ" sz="1800" dirty="0" smtClean="0">
                <a:solidFill>
                  <a:schemeClr val="tx1"/>
                </a:solidFill>
              </a:rPr>
              <a:t>Vše co následuje souvisí s tímto sdělením</a:t>
            </a:r>
          </a:p>
          <a:p>
            <a:pPr eaLnBrk="1" hangingPunct="1">
              <a:lnSpc>
                <a:spcPct val="90000"/>
              </a:lnSpc>
            </a:pPr>
            <a:endParaRPr lang="en-GB" sz="2000" dirty="0"/>
          </a:p>
          <a:p>
            <a:pPr eaLnBrk="1" hangingPunct="1">
              <a:lnSpc>
                <a:spcPct val="90000"/>
              </a:lnSpc>
            </a:pPr>
            <a:endParaRPr lang="en-US" sz="2000" dirty="0"/>
          </a:p>
        </p:txBody>
      </p:sp>
      <p:grpSp>
        <p:nvGrpSpPr>
          <p:cNvPr id="2" name="Group 46"/>
          <p:cNvGrpSpPr>
            <a:grpSpLocks/>
          </p:cNvGrpSpPr>
          <p:nvPr/>
        </p:nvGrpSpPr>
        <p:grpSpPr bwMode="auto">
          <a:xfrm>
            <a:off x="468313" y="1219200"/>
            <a:ext cx="4243387" cy="4198938"/>
            <a:chOff x="295" y="768"/>
            <a:chExt cx="2673" cy="2645"/>
          </a:xfrm>
        </p:grpSpPr>
        <p:pic>
          <p:nvPicPr>
            <p:cNvPr id="120837" name="Picture 47"/>
            <p:cNvPicPr>
              <a:picLocks noChangeAspect="1" noChangeArrowheads="1"/>
            </p:cNvPicPr>
            <p:nvPr/>
          </p:nvPicPr>
          <p:blipFill>
            <a:blip r:embed="rId3" cstate="print"/>
            <a:srcRect b="33546"/>
            <a:stretch>
              <a:fillRect/>
            </a:stretch>
          </p:blipFill>
          <p:spPr bwMode="gray">
            <a:xfrm>
              <a:off x="1688" y="768"/>
              <a:ext cx="823" cy="1200"/>
            </a:xfrm>
            <a:prstGeom prst="rect">
              <a:avLst/>
            </a:prstGeom>
            <a:noFill/>
            <a:ln w="9525" algn="ctr">
              <a:noFill/>
              <a:miter lim="800000"/>
              <a:headEnd/>
              <a:tailEnd/>
            </a:ln>
          </p:spPr>
        </p:pic>
        <p:sp>
          <p:nvSpPr>
            <p:cNvPr id="120838" name="Rectangle 48"/>
            <p:cNvSpPr>
              <a:spLocks noChangeArrowheads="1"/>
            </p:cNvSpPr>
            <p:nvPr/>
          </p:nvSpPr>
          <p:spPr bwMode="gray">
            <a:xfrm>
              <a:off x="295" y="1352"/>
              <a:ext cx="774" cy="593"/>
            </a:xfrm>
            <a:prstGeom prst="rect">
              <a:avLst/>
            </a:prstGeom>
            <a:solidFill>
              <a:srgbClr val="999999"/>
            </a:solidFill>
            <a:ln w="9525" algn="ctr">
              <a:no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120839" name="Text Box 49"/>
            <p:cNvSpPr txBox="1">
              <a:spLocks noChangeArrowheads="1"/>
            </p:cNvSpPr>
            <p:nvPr/>
          </p:nvSpPr>
          <p:spPr bwMode="gray">
            <a:xfrm>
              <a:off x="436" y="1562"/>
              <a:ext cx="49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FFFFFF"/>
                  </a:solidFill>
                  <a:cs typeface="Arial" pitchFamily="34" charset="0"/>
                </a:rPr>
                <a:t>Context</a:t>
              </a:r>
              <a:endParaRPr lang="en-US">
                <a:solidFill>
                  <a:srgbClr val="FFFFFF"/>
                </a:solidFill>
                <a:cs typeface="Arial" pitchFamily="34" charset="0"/>
              </a:endParaRPr>
            </a:p>
          </p:txBody>
        </p:sp>
        <p:sp>
          <p:nvSpPr>
            <p:cNvPr id="120840" name="AutoShape 50"/>
            <p:cNvSpPr>
              <a:spLocks noChangeArrowheads="1"/>
            </p:cNvSpPr>
            <p:nvPr/>
          </p:nvSpPr>
          <p:spPr bwMode="gray">
            <a:xfrm rot="5400000">
              <a:off x="1214" y="1310"/>
              <a:ext cx="593" cy="678"/>
            </a:xfrm>
            <a:prstGeom prst="triangle">
              <a:avLst>
                <a:gd name="adj" fmla="val 50000"/>
              </a:avLst>
            </a:prstGeom>
            <a:solidFill>
              <a:srgbClr val="DCDCDC"/>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20841" name="Text Box 51"/>
            <p:cNvSpPr txBox="1">
              <a:spLocks noChangeArrowheads="1"/>
            </p:cNvSpPr>
            <p:nvPr/>
          </p:nvSpPr>
          <p:spPr bwMode="gray">
            <a:xfrm>
              <a:off x="1192" y="1562"/>
              <a:ext cx="45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120842" name="AutoShape 52"/>
            <p:cNvSpPr>
              <a:spLocks noChangeArrowheads="1"/>
            </p:cNvSpPr>
            <p:nvPr/>
          </p:nvSpPr>
          <p:spPr bwMode="gray">
            <a:xfrm flipV="1">
              <a:off x="2002" y="1993"/>
              <a:ext cx="174" cy="199"/>
            </a:xfrm>
            <a:prstGeom prst="triangle">
              <a:avLst>
                <a:gd name="adj" fmla="val 50000"/>
              </a:avLst>
            </a:prstGeom>
            <a:solidFill>
              <a:schemeClr val="accent2"/>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20843" name="Rectangle 53"/>
            <p:cNvSpPr>
              <a:spLocks noChangeArrowheads="1"/>
            </p:cNvSpPr>
            <p:nvPr/>
          </p:nvSpPr>
          <p:spPr bwMode="gray">
            <a:xfrm>
              <a:off x="1688" y="2224"/>
              <a:ext cx="778" cy="203"/>
            </a:xfrm>
            <a:prstGeom prst="rect">
              <a:avLst/>
            </a:prstGeom>
            <a:solidFill>
              <a:srgbClr val="999999"/>
            </a:solidFill>
            <a:ln w="6350">
              <a:noFill/>
              <a:miter lim="800000"/>
              <a:headEnd/>
              <a:tailEnd/>
            </a:ln>
          </p:spPr>
          <p:txBody>
            <a:bodyPr lIns="45720" rIns="45720" anchor="ctr" anchorCtr="1"/>
            <a:lstStyle/>
            <a:p>
              <a:pPr eaLnBrk="0" hangingPunct="0"/>
              <a:r>
                <a:rPr lang="en-GB" sz="1600" b="1">
                  <a:solidFill>
                    <a:srgbClr val="FFFFFF"/>
                  </a:solidFill>
                  <a:cs typeface="Arial" pitchFamily="34" charset="0"/>
                </a:rPr>
                <a:t>Response</a:t>
              </a:r>
              <a:endParaRPr lang="en-US" sz="1600" b="1">
                <a:solidFill>
                  <a:srgbClr val="FFFFFF"/>
                </a:solidFill>
                <a:cs typeface="Arial" pitchFamily="34" charset="0"/>
              </a:endParaRPr>
            </a:p>
          </p:txBody>
        </p:sp>
        <p:cxnSp>
          <p:nvCxnSpPr>
            <p:cNvPr id="120844" name="AutoShape 54"/>
            <p:cNvCxnSpPr>
              <a:cxnSpLocks noChangeShapeType="1"/>
              <a:stCxn id="120843" idx="2"/>
              <a:endCxn id="120847" idx="0"/>
            </p:cNvCxnSpPr>
            <p:nvPr/>
          </p:nvCxnSpPr>
          <p:spPr bwMode="gray">
            <a:xfrm rot="5400000">
              <a:off x="1652" y="2206"/>
              <a:ext cx="204" cy="646"/>
            </a:xfrm>
            <a:prstGeom prst="bentConnector3">
              <a:avLst>
                <a:gd name="adj1" fmla="val 49509"/>
              </a:avLst>
            </a:prstGeom>
            <a:noFill/>
            <a:ln w="12700">
              <a:solidFill>
                <a:schemeClr val="tx1"/>
              </a:solidFill>
              <a:miter lim="800000"/>
              <a:headEnd/>
              <a:tailEnd type="triangle" w="lg" len="med"/>
            </a:ln>
          </p:spPr>
        </p:cxnSp>
        <p:cxnSp>
          <p:nvCxnSpPr>
            <p:cNvPr id="120845" name="AutoShape 55"/>
            <p:cNvCxnSpPr>
              <a:cxnSpLocks noChangeShapeType="1"/>
              <a:stCxn id="120843" idx="2"/>
              <a:endCxn id="120846" idx="0"/>
            </p:cNvCxnSpPr>
            <p:nvPr/>
          </p:nvCxnSpPr>
          <p:spPr bwMode="gray">
            <a:xfrm rot="16200000" flipH="1">
              <a:off x="1976" y="2528"/>
              <a:ext cx="204" cy="2"/>
            </a:xfrm>
            <a:prstGeom prst="bentConnector3">
              <a:avLst>
                <a:gd name="adj1" fmla="val 49509"/>
              </a:avLst>
            </a:prstGeom>
            <a:noFill/>
            <a:ln w="12700">
              <a:solidFill>
                <a:schemeClr val="tx1"/>
              </a:solidFill>
              <a:miter lim="800000"/>
              <a:headEnd/>
              <a:tailEnd type="triangle" w="lg" len="med"/>
            </a:ln>
          </p:spPr>
        </p:cxnSp>
        <p:sp>
          <p:nvSpPr>
            <p:cNvPr id="120846" name="Rectangle 56"/>
            <p:cNvSpPr>
              <a:spLocks noChangeArrowheads="1"/>
            </p:cNvSpPr>
            <p:nvPr/>
          </p:nvSpPr>
          <p:spPr bwMode="gray">
            <a:xfrm>
              <a:off x="1840"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0847" name="Rectangle 57"/>
            <p:cNvSpPr>
              <a:spLocks noChangeArrowheads="1"/>
            </p:cNvSpPr>
            <p:nvPr/>
          </p:nvSpPr>
          <p:spPr bwMode="gray">
            <a:xfrm>
              <a:off x="1192"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0848" name="Rectangle 58"/>
            <p:cNvSpPr>
              <a:spLocks noChangeArrowheads="1"/>
            </p:cNvSpPr>
            <p:nvPr/>
          </p:nvSpPr>
          <p:spPr bwMode="gray">
            <a:xfrm>
              <a:off x="1442" y="3210"/>
              <a:ext cx="330"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0849" name="Rectangle 59"/>
            <p:cNvSpPr>
              <a:spLocks noChangeArrowheads="1"/>
            </p:cNvSpPr>
            <p:nvPr/>
          </p:nvSpPr>
          <p:spPr bwMode="gray">
            <a:xfrm>
              <a:off x="1915"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0850" name="Rectangle 60"/>
            <p:cNvSpPr>
              <a:spLocks noChangeArrowheads="1"/>
            </p:cNvSpPr>
            <p:nvPr/>
          </p:nvSpPr>
          <p:spPr bwMode="gray">
            <a:xfrm>
              <a:off x="2388"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20851" name="AutoShape 61"/>
            <p:cNvCxnSpPr>
              <a:cxnSpLocks noChangeShapeType="1"/>
              <a:stCxn id="120846" idx="2"/>
              <a:endCxn id="120848" idx="0"/>
            </p:cNvCxnSpPr>
            <p:nvPr/>
          </p:nvCxnSpPr>
          <p:spPr bwMode="gray">
            <a:xfrm rot="5400000">
              <a:off x="1655" y="2786"/>
              <a:ext cx="376" cy="472"/>
            </a:xfrm>
            <a:prstGeom prst="bentConnector3">
              <a:avLst>
                <a:gd name="adj1" fmla="val 49736"/>
              </a:avLst>
            </a:prstGeom>
            <a:noFill/>
            <a:ln w="12700">
              <a:solidFill>
                <a:schemeClr val="tx1"/>
              </a:solidFill>
              <a:miter lim="800000"/>
              <a:headEnd/>
              <a:tailEnd type="triangle" w="lg" len="med"/>
            </a:ln>
          </p:spPr>
        </p:cxnSp>
        <p:cxnSp>
          <p:nvCxnSpPr>
            <p:cNvPr id="120852" name="AutoShape 62"/>
            <p:cNvCxnSpPr>
              <a:cxnSpLocks noChangeShapeType="1"/>
              <a:stCxn id="120846" idx="2"/>
              <a:endCxn id="120849" idx="0"/>
            </p:cNvCxnSpPr>
            <p:nvPr/>
          </p:nvCxnSpPr>
          <p:spPr bwMode="gray">
            <a:xfrm rot="16200000" flipH="1">
              <a:off x="1892" y="3021"/>
              <a:ext cx="376" cy="1"/>
            </a:xfrm>
            <a:prstGeom prst="bentConnector3">
              <a:avLst>
                <a:gd name="adj1" fmla="val 49736"/>
              </a:avLst>
            </a:prstGeom>
            <a:noFill/>
            <a:ln w="12700">
              <a:solidFill>
                <a:schemeClr val="tx1"/>
              </a:solidFill>
              <a:miter lim="800000"/>
              <a:headEnd/>
              <a:tailEnd type="triangle" w="lg" len="med"/>
            </a:ln>
          </p:spPr>
        </p:cxnSp>
        <p:cxnSp>
          <p:nvCxnSpPr>
            <p:cNvPr id="120853" name="AutoShape 63"/>
            <p:cNvCxnSpPr>
              <a:cxnSpLocks noChangeShapeType="1"/>
              <a:stCxn id="120846" idx="2"/>
              <a:endCxn id="120850" idx="0"/>
            </p:cNvCxnSpPr>
            <p:nvPr/>
          </p:nvCxnSpPr>
          <p:spPr bwMode="gray">
            <a:xfrm rot="16200000" flipH="1">
              <a:off x="2128" y="2785"/>
              <a:ext cx="376" cy="474"/>
            </a:xfrm>
            <a:prstGeom prst="bentConnector3">
              <a:avLst>
                <a:gd name="adj1" fmla="val 49736"/>
              </a:avLst>
            </a:prstGeom>
            <a:noFill/>
            <a:ln w="12700">
              <a:solidFill>
                <a:schemeClr val="tx1"/>
              </a:solidFill>
              <a:miter lim="800000"/>
              <a:headEnd/>
              <a:tailEnd type="triangle" w="lg" len="med"/>
            </a:ln>
          </p:spPr>
        </p:cxnSp>
        <p:sp>
          <p:nvSpPr>
            <p:cNvPr id="120854" name="Rectangle 64"/>
            <p:cNvSpPr>
              <a:spLocks noChangeArrowheads="1"/>
            </p:cNvSpPr>
            <p:nvPr/>
          </p:nvSpPr>
          <p:spPr bwMode="gray">
            <a:xfrm>
              <a:off x="2489" y="2631"/>
              <a:ext cx="47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20855" name="AutoShape 65"/>
            <p:cNvCxnSpPr>
              <a:cxnSpLocks noChangeShapeType="1"/>
              <a:stCxn id="120843" idx="2"/>
              <a:endCxn id="120854" idx="0"/>
            </p:cNvCxnSpPr>
            <p:nvPr/>
          </p:nvCxnSpPr>
          <p:spPr bwMode="gray">
            <a:xfrm rot="16200000" flipH="1">
              <a:off x="2301" y="2203"/>
              <a:ext cx="204" cy="652"/>
            </a:xfrm>
            <a:prstGeom prst="bentConnector3">
              <a:avLst>
                <a:gd name="adj1" fmla="val 49509"/>
              </a:avLst>
            </a:prstGeom>
            <a:noFill/>
            <a:ln w="12700">
              <a:solidFill>
                <a:schemeClr val="tx1"/>
              </a:solidFill>
              <a:miter lim="800000"/>
              <a:headEnd/>
              <a:tailEnd type="triangle" w="lg" len="med"/>
            </a:ln>
          </p:spPr>
        </p:cxnSp>
        <p:sp>
          <p:nvSpPr>
            <p:cNvPr id="120856" name="Text Box 66"/>
            <p:cNvSpPr txBox="1">
              <a:spLocks noChangeArrowheads="1"/>
            </p:cNvSpPr>
            <p:nvPr/>
          </p:nvSpPr>
          <p:spPr bwMode="gray">
            <a:xfrm>
              <a:off x="1859" y="1488"/>
              <a:ext cx="762" cy="294"/>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a:solidFill>
                    <a:srgbClr val="000000"/>
                  </a:solidFill>
                  <a:cs typeface="Arial" pitchFamily="34" charset="0"/>
                </a:rPr>
                <a:t>Exam Question</a:t>
              </a:r>
              <a:endParaRPr lang="en-US" b="1">
                <a:solidFill>
                  <a:srgbClr val="000000"/>
                </a:solidFill>
                <a:cs typeface="Arial" pitchFamily="34" charset="0"/>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cs-CZ" dirty="0" smtClean="0">
                <a:solidFill>
                  <a:schemeClr val="tx1"/>
                </a:solidFill>
              </a:rPr>
              <a:t>Odpověď na danou otázku</a:t>
            </a:r>
            <a:endParaRPr lang="en-US" dirty="0">
              <a:solidFill>
                <a:schemeClr val="tx1"/>
              </a:solidFill>
            </a:endParaRPr>
          </a:p>
        </p:txBody>
      </p:sp>
      <p:sp>
        <p:nvSpPr>
          <p:cNvPr id="121859" name="Rectangle 8"/>
          <p:cNvSpPr>
            <a:spLocks noGrp="1" noChangeArrowheads="1"/>
          </p:cNvSpPr>
          <p:nvPr>
            <p:ph type="body" idx="1"/>
          </p:nvPr>
        </p:nvSpPr>
        <p:spPr>
          <a:xfrm>
            <a:off x="5148263" y="1860550"/>
            <a:ext cx="3743325" cy="3513138"/>
          </a:xfrm>
        </p:spPr>
        <p:txBody>
          <a:bodyPr/>
          <a:lstStyle/>
          <a:p>
            <a:pPr eaLnBrk="1" hangingPunct="1">
              <a:buFont typeface="Arial" pitchFamily="34" charset="0"/>
              <a:buNone/>
            </a:pPr>
            <a:endParaRPr lang="en-GB" sz="2000" dirty="0">
              <a:solidFill>
                <a:schemeClr val="tx1"/>
              </a:solidFill>
            </a:endParaRPr>
          </a:p>
          <a:p>
            <a:pPr eaLnBrk="1" hangingPunct="1"/>
            <a:r>
              <a:rPr lang="cs-CZ" sz="2000" dirty="0" smtClean="0">
                <a:solidFill>
                  <a:schemeClr val="tx1"/>
                </a:solidFill>
              </a:rPr>
              <a:t>Krátká (cca 25 slov) odpověď  na vaši otázku, která je:</a:t>
            </a:r>
          </a:p>
          <a:p>
            <a:pPr lvl="1" eaLnBrk="1" hangingPunct="1">
              <a:spcBef>
                <a:spcPct val="10000"/>
              </a:spcBef>
            </a:pPr>
            <a:r>
              <a:rPr lang="cs-CZ" sz="1800" dirty="0" smtClean="0">
                <a:solidFill>
                  <a:schemeClr val="tx1"/>
                </a:solidFill>
              </a:rPr>
              <a:t>Cílená na vaše publikum</a:t>
            </a:r>
          </a:p>
          <a:p>
            <a:pPr lvl="1" eaLnBrk="1" hangingPunct="1">
              <a:spcBef>
                <a:spcPct val="10000"/>
              </a:spcBef>
            </a:pPr>
            <a:r>
              <a:rPr lang="cs-CZ" sz="1800" dirty="0" smtClean="0">
                <a:solidFill>
                  <a:schemeClr val="tx1"/>
                </a:solidFill>
              </a:rPr>
              <a:t>Ucelenou myšlenkou</a:t>
            </a:r>
          </a:p>
          <a:p>
            <a:pPr lvl="1" eaLnBrk="1" hangingPunct="1">
              <a:spcBef>
                <a:spcPct val="10000"/>
              </a:spcBef>
            </a:pPr>
            <a:r>
              <a:rPr lang="cs-CZ" sz="1800" dirty="0" smtClean="0">
                <a:solidFill>
                  <a:schemeClr val="tx1"/>
                </a:solidFill>
              </a:rPr>
              <a:t>Silná</a:t>
            </a:r>
          </a:p>
          <a:p>
            <a:pPr lvl="1" eaLnBrk="1" hangingPunct="1">
              <a:spcBef>
                <a:spcPct val="10000"/>
              </a:spcBef>
            </a:pPr>
            <a:r>
              <a:rPr lang="cs-CZ" sz="1800" dirty="0" smtClean="0">
                <a:solidFill>
                  <a:schemeClr val="tx1"/>
                </a:solidFill>
              </a:rPr>
              <a:t>Orientovaná na akceschopnost</a:t>
            </a:r>
          </a:p>
          <a:p>
            <a:pPr eaLnBrk="1" hangingPunct="1"/>
            <a:r>
              <a:rPr lang="cs-CZ" sz="2000" dirty="0" smtClean="0">
                <a:solidFill>
                  <a:schemeClr val="tx1"/>
                </a:solidFill>
              </a:rPr>
              <a:t>Následuje podporující struktura našich myšlenek a důkazů</a:t>
            </a:r>
          </a:p>
        </p:txBody>
      </p:sp>
      <p:pic>
        <p:nvPicPr>
          <p:cNvPr id="121860" name="Picture 19"/>
          <p:cNvPicPr>
            <a:picLocks noChangeAspect="1" noChangeArrowheads="1"/>
          </p:cNvPicPr>
          <p:nvPr/>
        </p:nvPicPr>
        <p:blipFill>
          <a:blip r:embed="rId3" cstate="print">
            <a:grayscl/>
          </a:blip>
          <a:srcRect b="33546"/>
          <a:stretch>
            <a:fillRect/>
          </a:stretch>
        </p:blipFill>
        <p:spPr bwMode="auto">
          <a:xfrm>
            <a:off x="2679700" y="1219200"/>
            <a:ext cx="1306513" cy="1905000"/>
          </a:xfrm>
          <a:prstGeom prst="rect">
            <a:avLst/>
          </a:prstGeom>
          <a:noFill/>
          <a:ln w="9525" algn="ctr">
            <a:noFill/>
            <a:miter lim="800000"/>
            <a:headEnd/>
            <a:tailEnd/>
          </a:ln>
        </p:spPr>
      </p:pic>
      <p:sp>
        <p:nvSpPr>
          <p:cNvPr id="121861" name="Rectangle 20"/>
          <p:cNvSpPr>
            <a:spLocks noChangeArrowheads="1"/>
          </p:cNvSpPr>
          <p:nvPr/>
        </p:nvSpPr>
        <p:spPr bwMode="auto">
          <a:xfrm>
            <a:off x="468313" y="2146300"/>
            <a:ext cx="1228725" cy="941388"/>
          </a:xfrm>
          <a:prstGeom prst="rect">
            <a:avLst/>
          </a:prstGeom>
          <a:solidFill>
            <a:srgbClr val="999999"/>
          </a:solidFill>
          <a:ln w="9525" algn="ctr">
            <a:no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121862" name="Text Box 21"/>
          <p:cNvSpPr txBox="1">
            <a:spLocks noChangeArrowheads="1"/>
          </p:cNvSpPr>
          <p:nvPr/>
        </p:nvSpPr>
        <p:spPr bwMode="auto">
          <a:xfrm>
            <a:off x="692150" y="2479675"/>
            <a:ext cx="787400" cy="274638"/>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FFFFFF"/>
                </a:solidFill>
                <a:cs typeface="Arial" pitchFamily="34" charset="0"/>
              </a:rPr>
              <a:t>Context</a:t>
            </a:r>
            <a:endParaRPr lang="en-US">
              <a:solidFill>
                <a:srgbClr val="FFFFFF"/>
              </a:solidFill>
              <a:cs typeface="Arial" pitchFamily="34" charset="0"/>
            </a:endParaRPr>
          </a:p>
        </p:txBody>
      </p:sp>
      <p:sp>
        <p:nvSpPr>
          <p:cNvPr id="121863" name="AutoShape 22"/>
          <p:cNvSpPr>
            <a:spLocks noChangeArrowheads="1"/>
          </p:cNvSpPr>
          <p:nvPr/>
        </p:nvSpPr>
        <p:spPr bwMode="auto">
          <a:xfrm rot="5400000">
            <a:off x="1928019" y="2078831"/>
            <a:ext cx="941388" cy="1076325"/>
          </a:xfrm>
          <a:prstGeom prst="triangle">
            <a:avLst>
              <a:gd name="adj" fmla="val 50000"/>
            </a:avLst>
          </a:prstGeom>
          <a:solidFill>
            <a:srgbClr val="DCDCDC"/>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21864" name="Text Box 23"/>
          <p:cNvSpPr txBox="1">
            <a:spLocks noChangeArrowheads="1"/>
          </p:cNvSpPr>
          <p:nvPr/>
        </p:nvSpPr>
        <p:spPr bwMode="auto">
          <a:xfrm>
            <a:off x="1892300" y="2479675"/>
            <a:ext cx="723900" cy="274638"/>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121865" name="AutoShape 24"/>
          <p:cNvSpPr>
            <a:spLocks noChangeArrowheads="1"/>
          </p:cNvSpPr>
          <p:nvPr/>
        </p:nvSpPr>
        <p:spPr bwMode="auto">
          <a:xfrm flipV="1">
            <a:off x="3178175" y="3163888"/>
            <a:ext cx="276225" cy="315912"/>
          </a:xfrm>
          <a:prstGeom prst="triangle">
            <a:avLst>
              <a:gd name="adj" fmla="val 50000"/>
            </a:avLst>
          </a:prstGeom>
          <a:solidFill>
            <a:schemeClr val="folHlink"/>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21866" name="Rectangle 25"/>
          <p:cNvSpPr>
            <a:spLocks noChangeArrowheads="1"/>
          </p:cNvSpPr>
          <p:nvPr/>
        </p:nvSpPr>
        <p:spPr bwMode="auto">
          <a:xfrm>
            <a:off x="1852613" y="3597275"/>
            <a:ext cx="1914525" cy="322263"/>
          </a:xfrm>
          <a:prstGeom prst="rect">
            <a:avLst/>
          </a:prstGeom>
          <a:solidFill>
            <a:schemeClr val="accent2"/>
          </a:solidFill>
          <a:ln w="25400">
            <a:solidFill>
              <a:srgbClr val="91278F"/>
            </a:solidFill>
            <a:miter lim="800000"/>
            <a:headEnd/>
            <a:tailEnd/>
          </a:ln>
        </p:spPr>
        <p:txBody>
          <a:bodyPr lIns="45720" rIns="45720" anchor="ctr" anchorCtr="1"/>
          <a:lstStyle/>
          <a:p>
            <a:pPr eaLnBrk="0" hangingPunct="0"/>
            <a:r>
              <a:rPr lang="en-GB" sz="1600">
                <a:solidFill>
                  <a:srgbClr val="000000"/>
                </a:solidFill>
                <a:cs typeface="Arial" pitchFamily="34" charset="0"/>
              </a:rPr>
              <a:t>Main message</a:t>
            </a:r>
          </a:p>
        </p:txBody>
      </p:sp>
      <p:cxnSp>
        <p:nvCxnSpPr>
          <p:cNvPr id="121867" name="AutoShape 26"/>
          <p:cNvCxnSpPr>
            <a:cxnSpLocks noChangeShapeType="1"/>
            <a:stCxn id="121866" idx="2"/>
            <a:endCxn id="121870" idx="0"/>
          </p:cNvCxnSpPr>
          <p:nvPr/>
        </p:nvCxnSpPr>
        <p:spPr bwMode="auto">
          <a:xfrm rot="5400000">
            <a:off x="2309019" y="3742532"/>
            <a:ext cx="311150" cy="690562"/>
          </a:xfrm>
          <a:prstGeom prst="bentConnector3">
            <a:avLst>
              <a:gd name="adj1" fmla="val 47449"/>
            </a:avLst>
          </a:prstGeom>
          <a:noFill/>
          <a:ln w="12700">
            <a:solidFill>
              <a:schemeClr val="tx1"/>
            </a:solidFill>
            <a:miter lim="800000"/>
            <a:headEnd/>
            <a:tailEnd type="triangle" w="lg" len="med"/>
          </a:ln>
        </p:spPr>
      </p:cxnSp>
      <p:cxnSp>
        <p:nvCxnSpPr>
          <p:cNvPr id="121868" name="AutoShape 27"/>
          <p:cNvCxnSpPr>
            <a:cxnSpLocks noChangeShapeType="1"/>
            <a:stCxn id="121866" idx="2"/>
            <a:endCxn id="121869" idx="0"/>
          </p:cNvCxnSpPr>
          <p:nvPr/>
        </p:nvCxnSpPr>
        <p:spPr bwMode="auto">
          <a:xfrm rot="5400000">
            <a:off x="2653507" y="4087019"/>
            <a:ext cx="311150" cy="1587"/>
          </a:xfrm>
          <a:prstGeom prst="bentConnector3">
            <a:avLst>
              <a:gd name="adj1" fmla="val 47449"/>
            </a:avLst>
          </a:prstGeom>
          <a:noFill/>
          <a:ln w="12700">
            <a:solidFill>
              <a:schemeClr val="tx1"/>
            </a:solidFill>
            <a:miter lim="800000"/>
            <a:headEnd/>
            <a:tailEnd type="triangle" w="lg" len="med"/>
          </a:ln>
        </p:spPr>
      </p:cxnSp>
      <p:sp>
        <p:nvSpPr>
          <p:cNvPr id="121869" name="Rectangle 28"/>
          <p:cNvSpPr>
            <a:spLocks noChangeArrowheads="1"/>
          </p:cNvSpPr>
          <p:nvPr/>
        </p:nvSpPr>
        <p:spPr bwMode="auto">
          <a:xfrm>
            <a:off x="2541588" y="4243388"/>
            <a:ext cx="533400" cy="322262"/>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1870" name="Rectangle 29"/>
          <p:cNvSpPr>
            <a:spLocks noChangeArrowheads="1"/>
          </p:cNvSpPr>
          <p:nvPr/>
        </p:nvSpPr>
        <p:spPr bwMode="auto">
          <a:xfrm>
            <a:off x="1852613" y="4243388"/>
            <a:ext cx="533400" cy="322262"/>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1871" name="Rectangle 30"/>
          <p:cNvSpPr>
            <a:spLocks noChangeArrowheads="1"/>
          </p:cNvSpPr>
          <p:nvPr/>
        </p:nvSpPr>
        <p:spPr bwMode="auto">
          <a:xfrm>
            <a:off x="1852613" y="5162550"/>
            <a:ext cx="466725" cy="322263"/>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1872" name="Rectangle 31"/>
          <p:cNvSpPr>
            <a:spLocks noChangeArrowheads="1"/>
          </p:cNvSpPr>
          <p:nvPr/>
        </p:nvSpPr>
        <p:spPr bwMode="auto">
          <a:xfrm>
            <a:off x="2576513" y="5162550"/>
            <a:ext cx="466725" cy="322263"/>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1873" name="Rectangle 32"/>
          <p:cNvSpPr>
            <a:spLocks noChangeArrowheads="1"/>
          </p:cNvSpPr>
          <p:nvPr/>
        </p:nvSpPr>
        <p:spPr bwMode="auto">
          <a:xfrm>
            <a:off x="3300413" y="5162550"/>
            <a:ext cx="466725" cy="322263"/>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1874" name="Rectangle 36"/>
          <p:cNvSpPr>
            <a:spLocks noChangeArrowheads="1"/>
          </p:cNvSpPr>
          <p:nvPr/>
        </p:nvSpPr>
        <p:spPr bwMode="auto">
          <a:xfrm>
            <a:off x="3230563" y="4243388"/>
            <a:ext cx="536575" cy="322262"/>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21875" name="AutoShape 37"/>
          <p:cNvCxnSpPr>
            <a:cxnSpLocks noChangeShapeType="1"/>
            <a:stCxn id="121866" idx="2"/>
            <a:endCxn id="121874" idx="0"/>
          </p:cNvCxnSpPr>
          <p:nvPr/>
        </p:nvCxnSpPr>
        <p:spPr bwMode="auto">
          <a:xfrm rot="16200000" flipH="1">
            <a:off x="2998788" y="3743325"/>
            <a:ext cx="311150" cy="688975"/>
          </a:xfrm>
          <a:prstGeom prst="bentConnector3">
            <a:avLst>
              <a:gd name="adj1" fmla="val 47449"/>
            </a:avLst>
          </a:prstGeom>
          <a:noFill/>
          <a:ln w="12700">
            <a:solidFill>
              <a:schemeClr val="tx1"/>
            </a:solidFill>
            <a:miter lim="800000"/>
            <a:headEnd/>
            <a:tailEnd type="triangle" w="lg" len="med"/>
          </a:ln>
        </p:spPr>
      </p:cxnSp>
      <p:sp>
        <p:nvSpPr>
          <p:cNvPr id="121876" name="Text Box 38"/>
          <p:cNvSpPr txBox="1">
            <a:spLocks noChangeArrowheads="1"/>
          </p:cNvSpPr>
          <p:nvPr/>
        </p:nvSpPr>
        <p:spPr bwMode="auto">
          <a:xfrm>
            <a:off x="2951163" y="2362200"/>
            <a:ext cx="1209675" cy="466725"/>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a:solidFill>
                  <a:srgbClr val="000000"/>
                </a:solidFill>
                <a:cs typeface="Arial" pitchFamily="34" charset="0"/>
              </a:rPr>
              <a:t>Exam Question</a:t>
            </a:r>
            <a:endParaRPr lang="en-US" b="1">
              <a:solidFill>
                <a:srgbClr val="000000"/>
              </a:solidFill>
              <a:cs typeface="Arial" pitchFamily="34" charset="0"/>
            </a:endParaRPr>
          </a:p>
        </p:txBody>
      </p:sp>
      <p:cxnSp>
        <p:nvCxnSpPr>
          <p:cNvPr id="121877" name="AutoShape 39"/>
          <p:cNvCxnSpPr>
            <a:cxnSpLocks noChangeShapeType="1"/>
            <a:stCxn id="121869" idx="2"/>
            <a:endCxn id="121872" idx="0"/>
          </p:cNvCxnSpPr>
          <p:nvPr/>
        </p:nvCxnSpPr>
        <p:spPr bwMode="auto">
          <a:xfrm>
            <a:off x="2808288" y="4565650"/>
            <a:ext cx="1587" cy="596900"/>
          </a:xfrm>
          <a:prstGeom prst="straightConnector1">
            <a:avLst/>
          </a:prstGeom>
          <a:noFill/>
          <a:ln w="12700">
            <a:solidFill>
              <a:schemeClr val="tx1"/>
            </a:solidFill>
            <a:round/>
            <a:headEnd/>
            <a:tailEnd type="triangle" w="lg" len="med"/>
          </a:ln>
        </p:spPr>
      </p:cxnSp>
      <p:cxnSp>
        <p:nvCxnSpPr>
          <p:cNvPr id="121878" name="AutoShape 40"/>
          <p:cNvCxnSpPr>
            <a:cxnSpLocks noChangeShapeType="1"/>
            <a:stCxn id="121869" idx="2"/>
            <a:endCxn id="121873" idx="0"/>
          </p:cNvCxnSpPr>
          <p:nvPr/>
        </p:nvCxnSpPr>
        <p:spPr bwMode="auto">
          <a:xfrm rot="16200000" flipH="1">
            <a:off x="2872582" y="4501356"/>
            <a:ext cx="596900" cy="725487"/>
          </a:xfrm>
          <a:prstGeom prst="bentConnector3">
            <a:avLst>
              <a:gd name="adj1" fmla="val 49736"/>
            </a:avLst>
          </a:prstGeom>
          <a:noFill/>
          <a:ln w="12700">
            <a:solidFill>
              <a:schemeClr val="tx1"/>
            </a:solidFill>
            <a:miter lim="800000"/>
            <a:headEnd/>
            <a:tailEnd type="triangle" w="lg" len="med"/>
          </a:ln>
        </p:spPr>
      </p:cxnSp>
      <p:cxnSp>
        <p:nvCxnSpPr>
          <p:cNvPr id="121879" name="AutoShape 41"/>
          <p:cNvCxnSpPr>
            <a:cxnSpLocks noChangeShapeType="1"/>
            <a:stCxn id="121869" idx="2"/>
            <a:endCxn id="121871" idx="0"/>
          </p:cNvCxnSpPr>
          <p:nvPr/>
        </p:nvCxnSpPr>
        <p:spPr bwMode="auto">
          <a:xfrm rot="5400000">
            <a:off x="2148682" y="4502943"/>
            <a:ext cx="596900" cy="722313"/>
          </a:xfrm>
          <a:prstGeom prst="bentConnector3">
            <a:avLst>
              <a:gd name="adj1" fmla="val 49736"/>
            </a:avLst>
          </a:prstGeom>
          <a:noFill/>
          <a:ln w="12700">
            <a:solidFill>
              <a:schemeClr val="tx1"/>
            </a:solidFill>
            <a:miter lim="800000"/>
            <a:headEnd/>
            <a:tailEnd type="triangle" w="lg" len="med"/>
          </a:ln>
        </p:spPr>
      </p:cxnSp>
      <p:sp>
        <p:nvSpPr>
          <p:cNvPr id="121880" name="Rectangle 42"/>
          <p:cNvSpPr>
            <a:spLocks noChangeArrowheads="1"/>
          </p:cNvSpPr>
          <p:nvPr/>
        </p:nvSpPr>
        <p:spPr bwMode="auto">
          <a:xfrm>
            <a:off x="1741488" y="3500438"/>
            <a:ext cx="3313112" cy="2089150"/>
          </a:xfrm>
          <a:prstGeom prst="rect">
            <a:avLst/>
          </a:prstGeom>
          <a:noFill/>
          <a:ln w="25400">
            <a:solidFill>
              <a:srgbClr val="91278F"/>
            </a:solidFill>
            <a:miter lim="800000"/>
            <a:headEnd/>
            <a:tailEnd/>
          </a:ln>
        </p:spPr>
        <p:txBody>
          <a:bodyPr wrap="none" lIns="0" tIns="0" rIns="0" bIns="0" anchor="ctr"/>
          <a:lstStyle/>
          <a:p>
            <a:pPr algn="l"/>
            <a:endParaRPr lang="en-GB">
              <a:solidFill>
                <a:srgbClr val="646464"/>
              </a:solidFill>
              <a:cs typeface="Arial" pitchFamily="34" charset="0"/>
            </a:endParaRPr>
          </a:p>
        </p:txBody>
      </p:sp>
      <p:sp>
        <p:nvSpPr>
          <p:cNvPr id="121881" name="AutoShape 43"/>
          <p:cNvSpPr>
            <a:spLocks/>
          </p:cNvSpPr>
          <p:nvPr/>
        </p:nvSpPr>
        <p:spPr bwMode="auto">
          <a:xfrm>
            <a:off x="3824288" y="4243388"/>
            <a:ext cx="204787" cy="1223962"/>
          </a:xfrm>
          <a:prstGeom prst="rightBrace">
            <a:avLst>
              <a:gd name="adj1" fmla="val 49806"/>
              <a:gd name="adj2" fmla="val 50000"/>
            </a:avLst>
          </a:prstGeom>
          <a:noFill/>
          <a:ln w="25400">
            <a:solidFill>
              <a:srgbClr val="91278F"/>
            </a:solidFill>
            <a:round/>
            <a:headEnd/>
            <a:tailEnd/>
          </a:ln>
        </p:spPr>
        <p:txBody>
          <a:bodyPr wrap="none" lIns="0" tIns="0" rIns="0" bIns="0" anchor="ctr"/>
          <a:lstStyle/>
          <a:p>
            <a:pPr algn="l"/>
            <a:endParaRPr lang="en-GB">
              <a:solidFill>
                <a:srgbClr val="646464"/>
              </a:solidFill>
              <a:cs typeface="Arial" pitchFamily="34" charset="0"/>
            </a:endParaRPr>
          </a:p>
        </p:txBody>
      </p:sp>
      <p:sp>
        <p:nvSpPr>
          <p:cNvPr id="121882" name="Text Box 44"/>
          <p:cNvSpPr txBox="1">
            <a:spLocks noChangeArrowheads="1"/>
          </p:cNvSpPr>
          <p:nvPr/>
        </p:nvSpPr>
        <p:spPr bwMode="auto">
          <a:xfrm>
            <a:off x="4062413" y="4625975"/>
            <a:ext cx="1223962" cy="425450"/>
          </a:xfrm>
          <a:prstGeom prst="rect">
            <a:avLst/>
          </a:prstGeom>
          <a:noFill/>
          <a:ln w="9525">
            <a:noFill/>
            <a:miter lim="800000"/>
            <a:headEnd/>
            <a:tailEnd/>
          </a:ln>
        </p:spPr>
        <p:txBody>
          <a:bodyPr lIns="0" tIns="0" rIns="0" bIns="0">
            <a:spAutoFit/>
          </a:bodyPr>
          <a:lstStyle/>
          <a:p>
            <a:pPr algn="l">
              <a:spcBef>
                <a:spcPct val="50000"/>
              </a:spcBef>
            </a:pPr>
            <a:r>
              <a:rPr lang="en-US" sz="1400" b="1" dirty="0">
                <a:solidFill>
                  <a:srgbClr val="000000"/>
                </a:solidFill>
                <a:cs typeface="Arial" pitchFamily="34" charset="0"/>
              </a:rPr>
              <a:t>Supporting points</a:t>
            </a:r>
          </a:p>
        </p:txBody>
      </p:sp>
      <p:sp>
        <p:nvSpPr>
          <p:cNvPr id="121883" name="AutoShape 45"/>
          <p:cNvSpPr>
            <a:spLocks/>
          </p:cNvSpPr>
          <p:nvPr/>
        </p:nvSpPr>
        <p:spPr bwMode="auto">
          <a:xfrm>
            <a:off x="1328738" y="3500438"/>
            <a:ext cx="347662" cy="2089150"/>
          </a:xfrm>
          <a:prstGeom prst="leftBrace">
            <a:avLst>
              <a:gd name="adj1" fmla="val 50076"/>
              <a:gd name="adj2" fmla="val 50000"/>
            </a:avLst>
          </a:prstGeom>
          <a:noFill/>
          <a:ln w="25400">
            <a:solidFill>
              <a:srgbClr val="91278F"/>
            </a:solidFill>
            <a:round/>
            <a:headEnd/>
            <a:tailEnd/>
          </a:ln>
        </p:spPr>
        <p:txBody>
          <a:bodyPr wrap="none" lIns="0" tIns="0" rIns="0" bIns="0" anchor="ctr"/>
          <a:lstStyle/>
          <a:p>
            <a:pPr algn="l"/>
            <a:endParaRPr lang="en-GB">
              <a:solidFill>
                <a:srgbClr val="646464"/>
              </a:solidFill>
              <a:cs typeface="Arial" pitchFamily="34" charset="0"/>
            </a:endParaRPr>
          </a:p>
        </p:txBody>
      </p:sp>
      <p:sp>
        <p:nvSpPr>
          <p:cNvPr id="121884" name="Text Box 46"/>
          <p:cNvSpPr txBox="1">
            <a:spLocks noChangeArrowheads="1"/>
          </p:cNvSpPr>
          <p:nvPr/>
        </p:nvSpPr>
        <p:spPr bwMode="auto">
          <a:xfrm>
            <a:off x="442913" y="4419600"/>
            <a:ext cx="846137" cy="212725"/>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solidFill>
                  <a:srgbClr val="000000"/>
                </a:solidFill>
                <a:cs typeface="Arial" pitchFamily="34" charset="0"/>
              </a:rPr>
              <a:t>Response</a:t>
            </a:r>
            <a:endParaRPr lang="en-US" sz="1400" b="1" dirty="0">
              <a:solidFill>
                <a:srgbClr val="000000"/>
              </a:solidFill>
              <a:cs typeface="Arial" pitchFamily="34" charset="0"/>
            </a:endParaRPr>
          </a:p>
        </p:txBody>
      </p:sp>
      <p:sp>
        <p:nvSpPr>
          <p:cNvPr id="121885" name="Rectangle 47"/>
          <p:cNvSpPr>
            <a:spLocks noChangeArrowheads="1"/>
          </p:cNvSpPr>
          <p:nvPr/>
        </p:nvSpPr>
        <p:spPr bwMode="auto">
          <a:xfrm>
            <a:off x="5148263" y="1484313"/>
            <a:ext cx="3743325" cy="719137"/>
          </a:xfrm>
          <a:prstGeom prst="rect">
            <a:avLst/>
          </a:prstGeom>
          <a:noFill/>
          <a:ln w="9525" algn="ctr">
            <a:noFill/>
            <a:miter lim="800000"/>
            <a:headEnd/>
            <a:tailEnd/>
          </a:ln>
        </p:spPr>
        <p:txBody>
          <a:bodyPr lIns="0" tIns="0" rIns="0" bIns="0"/>
          <a:lstStyle/>
          <a:p>
            <a:pPr algn="l">
              <a:spcBef>
                <a:spcPct val="20000"/>
              </a:spcBef>
              <a:buClr>
                <a:srgbClr val="FFD200"/>
              </a:buClr>
              <a:buSzPct val="75000"/>
              <a:buFont typeface="Arial" pitchFamily="34" charset="0"/>
              <a:buNone/>
            </a:pPr>
            <a:r>
              <a:rPr lang="cs-CZ" sz="2000" dirty="0" smtClean="0">
                <a:cs typeface="Arial" pitchFamily="34" charset="0"/>
              </a:rPr>
              <a:t>Vaše reakce mají dvě části</a:t>
            </a:r>
            <a:r>
              <a:rPr lang="en-GB" sz="2000" dirty="0" smtClean="0">
                <a:cs typeface="Arial" pitchFamily="34" charset="0"/>
              </a:rPr>
              <a:t>:</a:t>
            </a:r>
            <a:endParaRPr lang="en-GB" sz="2000" dirty="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gray">
          <a:xfrm>
            <a:off x="468313" y="2024063"/>
            <a:ext cx="8207375" cy="895350"/>
          </a:xfrm>
          <a:prstGeom prst="rect">
            <a:avLst/>
          </a:prstGeom>
          <a:solidFill>
            <a:srgbClr val="D1D1D1"/>
          </a:solidFill>
          <a:ln w="6350" algn="ctr">
            <a:noFill/>
            <a:miter lim="800000"/>
            <a:headEnd/>
            <a:tailEnd/>
          </a:ln>
        </p:spPr>
        <p:txBody>
          <a:bodyPr lIns="1630800" rIns="936000" anchor="ctr"/>
          <a:lstStyle/>
          <a:p>
            <a:pPr marL="228600" algn="l">
              <a:spcBef>
                <a:spcPct val="50000"/>
              </a:spcBef>
            </a:pPr>
            <a:r>
              <a:rPr lang="cs-CZ" sz="1600" dirty="0" smtClean="0">
                <a:cs typeface="Arial" pitchFamily="34" charset="0"/>
              </a:rPr>
              <a:t>Jsme smluvně zavázaní s dodavatelem X na následující 3 roky.</a:t>
            </a:r>
          </a:p>
        </p:txBody>
      </p:sp>
      <p:sp>
        <p:nvSpPr>
          <p:cNvPr id="122883" name="Rectangle 3"/>
          <p:cNvSpPr>
            <a:spLocks noChangeArrowheads="1"/>
          </p:cNvSpPr>
          <p:nvPr/>
        </p:nvSpPr>
        <p:spPr bwMode="gray">
          <a:xfrm>
            <a:off x="468313" y="2982913"/>
            <a:ext cx="8207375" cy="906462"/>
          </a:xfrm>
          <a:prstGeom prst="rect">
            <a:avLst/>
          </a:prstGeom>
          <a:solidFill>
            <a:srgbClr val="D1D1D1"/>
          </a:solidFill>
          <a:ln w="6350" algn="ctr">
            <a:noFill/>
            <a:miter lim="800000"/>
            <a:headEnd/>
            <a:tailEnd/>
          </a:ln>
        </p:spPr>
        <p:txBody>
          <a:bodyPr lIns="1630800" rIns="936000" anchor="ctr"/>
          <a:lstStyle/>
          <a:p>
            <a:pPr marL="228600" algn="l">
              <a:spcBef>
                <a:spcPct val="50000"/>
              </a:spcBef>
            </a:pPr>
            <a:r>
              <a:rPr lang="cs-CZ" sz="1600" dirty="0" smtClean="0">
                <a:cs typeface="Arial" pitchFamily="34" charset="0"/>
              </a:rPr>
              <a:t>Zjistili jsme, že dodavatel X nám účtuje více, než jak se pohybují ceny na trhu.</a:t>
            </a:r>
          </a:p>
        </p:txBody>
      </p:sp>
      <p:sp>
        <p:nvSpPr>
          <p:cNvPr id="122884" name="Rectangle 4"/>
          <p:cNvSpPr>
            <a:spLocks noChangeArrowheads="1"/>
          </p:cNvSpPr>
          <p:nvPr/>
        </p:nvSpPr>
        <p:spPr bwMode="gray">
          <a:xfrm>
            <a:off x="468313" y="3957638"/>
            <a:ext cx="8207375" cy="838200"/>
          </a:xfrm>
          <a:prstGeom prst="rect">
            <a:avLst/>
          </a:prstGeom>
          <a:solidFill>
            <a:srgbClr val="D1D1D1"/>
          </a:solidFill>
          <a:ln w="6350" algn="ctr">
            <a:noFill/>
            <a:miter lim="800000"/>
            <a:headEnd/>
            <a:tailEnd/>
          </a:ln>
        </p:spPr>
        <p:txBody>
          <a:bodyPr lIns="1630800" rIns="936000" anchor="ctr"/>
          <a:lstStyle/>
          <a:p>
            <a:pPr marL="228600" algn="l">
              <a:spcBef>
                <a:spcPct val="50000"/>
              </a:spcBef>
            </a:pPr>
            <a:r>
              <a:rPr lang="cs-CZ" sz="1600" dirty="0" smtClean="0">
                <a:cs typeface="Arial" pitchFamily="34" charset="0"/>
              </a:rPr>
              <a:t>Měli bychom rozvázat smlouvu s dodavatelem X?</a:t>
            </a:r>
          </a:p>
        </p:txBody>
      </p:sp>
      <p:sp>
        <p:nvSpPr>
          <p:cNvPr id="122885" name="Rectangle 5"/>
          <p:cNvSpPr>
            <a:spLocks noChangeArrowheads="1"/>
          </p:cNvSpPr>
          <p:nvPr/>
        </p:nvSpPr>
        <p:spPr bwMode="gray">
          <a:xfrm>
            <a:off x="450850" y="4868863"/>
            <a:ext cx="8207375" cy="792162"/>
          </a:xfrm>
          <a:prstGeom prst="rect">
            <a:avLst/>
          </a:prstGeom>
          <a:solidFill>
            <a:srgbClr val="D1D1D1"/>
          </a:solidFill>
          <a:ln w="6350" algn="ctr">
            <a:noFill/>
            <a:miter lim="800000"/>
            <a:headEnd/>
            <a:tailEnd/>
          </a:ln>
        </p:spPr>
        <p:txBody>
          <a:bodyPr lIns="1630800" rIns="936000" anchor="ctr"/>
          <a:lstStyle/>
          <a:p>
            <a:pPr marL="228600" algn="l">
              <a:spcBef>
                <a:spcPct val="50000"/>
              </a:spcBef>
            </a:pPr>
            <a:r>
              <a:rPr lang="cs-CZ" sz="1600" dirty="0" smtClean="0">
                <a:cs typeface="Arial" pitchFamily="34" charset="0"/>
              </a:rPr>
              <a:t>Ne – cena za změnu a zrušení smlouvy by překročila všechny výhody, které by  plynuly z toho, že nakupujeme  od nového dodavatele za tržní ceny.</a:t>
            </a:r>
          </a:p>
        </p:txBody>
      </p:sp>
      <p:sp>
        <p:nvSpPr>
          <p:cNvPr id="122886" name="Rectangle 6"/>
          <p:cNvSpPr>
            <a:spLocks noGrp="1" noChangeArrowheads="1"/>
          </p:cNvSpPr>
          <p:nvPr>
            <p:ph type="title"/>
          </p:nvPr>
        </p:nvSpPr>
        <p:spPr/>
        <p:txBody>
          <a:bodyPr/>
          <a:lstStyle/>
          <a:p>
            <a:pPr eaLnBrk="1" hangingPunct="1"/>
            <a:r>
              <a:rPr lang="cs-CZ" dirty="0" smtClean="0">
                <a:solidFill>
                  <a:schemeClr val="tx1"/>
                </a:solidFill>
              </a:rPr>
              <a:t>Příklad CTQR struktury</a:t>
            </a:r>
            <a:br>
              <a:rPr lang="cs-CZ" dirty="0" smtClean="0">
                <a:solidFill>
                  <a:schemeClr val="tx1"/>
                </a:solidFill>
              </a:rPr>
            </a:br>
            <a:endParaRPr lang="en-GB" dirty="0">
              <a:solidFill>
                <a:schemeClr val="tx1"/>
              </a:solidFill>
            </a:endParaRPr>
          </a:p>
        </p:txBody>
      </p:sp>
      <p:sp>
        <p:nvSpPr>
          <p:cNvPr id="122887" name="AutoShape 7"/>
          <p:cNvSpPr>
            <a:spLocks noChangeArrowheads="1"/>
          </p:cNvSpPr>
          <p:nvPr/>
        </p:nvSpPr>
        <p:spPr bwMode="gray">
          <a:xfrm>
            <a:off x="468313" y="2024063"/>
            <a:ext cx="1504950" cy="900112"/>
          </a:xfrm>
          <a:prstGeom prst="homePlate">
            <a:avLst>
              <a:gd name="adj" fmla="val 41799"/>
            </a:avLst>
          </a:prstGeom>
          <a:solidFill>
            <a:schemeClr val="accent1"/>
          </a:solidFill>
          <a:ln w="6350">
            <a:noFill/>
            <a:miter lim="800000"/>
            <a:headEnd/>
            <a:tailEnd/>
          </a:ln>
        </p:spPr>
        <p:txBody>
          <a:bodyPr lIns="54000" tIns="46800" rIns="36000" anchor="ctr"/>
          <a:lstStyle/>
          <a:p>
            <a:pPr algn="l">
              <a:spcBef>
                <a:spcPct val="40000"/>
              </a:spcBef>
              <a:buClr>
                <a:srgbClr val="646464"/>
              </a:buClr>
            </a:pPr>
            <a:r>
              <a:rPr lang="en-US" sz="2400" b="1">
                <a:solidFill>
                  <a:srgbClr val="FFFFFF"/>
                </a:solidFill>
                <a:cs typeface="Arial" pitchFamily="34" charset="0"/>
              </a:rPr>
              <a:t>C</a:t>
            </a:r>
            <a:r>
              <a:rPr lang="en-US" sz="1300" b="1">
                <a:solidFill>
                  <a:srgbClr val="FFFFFF"/>
                </a:solidFill>
                <a:cs typeface="Arial" pitchFamily="34" charset="0"/>
              </a:rPr>
              <a:t>ontext</a:t>
            </a:r>
          </a:p>
        </p:txBody>
      </p:sp>
      <p:sp>
        <p:nvSpPr>
          <p:cNvPr id="122888" name="AutoShape 8"/>
          <p:cNvSpPr>
            <a:spLocks noChangeArrowheads="1"/>
          </p:cNvSpPr>
          <p:nvPr/>
        </p:nvSpPr>
        <p:spPr bwMode="gray">
          <a:xfrm>
            <a:off x="468313" y="2986088"/>
            <a:ext cx="1504950" cy="898525"/>
          </a:xfrm>
          <a:prstGeom prst="homePlate">
            <a:avLst>
              <a:gd name="adj" fmla="val 41873"/>
            </a:avLst>
          </a:prstGeom>
          <a:solidFill>
            <a:schemeClr val="accent1"/>
          </a:solidFill>
          <a:ln w="6350">
            <a:noFill/>
            <a:miter lim="800000"/>
            <a:headEnd/>
            <a:tailEnd/>
          </a:ln>
        </p:spPr>
        <p:txBody>
          <a:bodyPr lIns="54000" tIns="46800" rIns="36000" anchor="ctr"/>
          <a:lstStyle/>
          <a:p>
            <a:pPr algn="l">
              <a:spcBef>
                <a:spcPct val="40000"/>
              </a:spcBef>
              <a:buClr>
                <a:srgbClr val="646464"/>
              </a:buClr>
            </a:pPr>
            <a:r>
              <a:rPr lang="en-US" sz="2400" b="1">
                <a:solidFill>
                  <a:srgbClr val="FFFFFF"/>
                </a:solidFill>
                <a:cs typeface="Arial" pitchFamily="34" charset="0"/>
              </a:rPr>
              <a:t>T</a:t>
            </a:r>
            <a:r>
              <a:rPr lang="en-US" sz="1300" b="1">
                <a:solidFill>
                  <a:srgbClr val="FFFFFF"/>
                </a:solidFill>
                <a:cs typeface="Arial" pitchFamily="34" charset="0"/>
              </a:rPr>
              <a:t>rigger</a:t>
            </a:r>
          </a:p>
        </p:txBody>
      </p:sp>
      <p:sp>
        <p:nvSpPr>
          <p:cNvPr id="122889" name="AutoShape 9"/>
          <p:cNvSpPr>
            <a:spLocks noChangeArrowheads="1"/>
          </p:cNvSpPr>
          <p:nvPr/>
        </p:nvSpPr>
        <p:spPr bwMode="gray">
          <a:xfrm>
            <a:off x="468313" y="3965575"/>
            <a:ext cx="1504950" cy="830263"/>
          </a:xfrm>
          <a:prstGeom prst="homePlate">
            <a:avLst>
              <a:gd name="adj" fmla="val 45315"/>
            </a:avLst>
          </a:prstGeom>
          <a:solidFill>
            <a:schemeClr val="accent1"/>
          </a:solidFill>
          <a:ln w="6350">
            <a:noFill/>
            <a:miter lim="800000"/>
            <a:headEnd/>
            <a:tailEnd/>
          </a:ln>
        </p:spPr>
        <p:txBody>
          <a:bodyPr lIns="54000" tIns="46800" rIns="36000" anchor="ctr"/>
          <a:lstStyle/>
          <a:p>
            <a:pPr algn="l">
              <a:lnSpc>
                <a:spcPct val="75000"/>
              </a:lnSpc>
              <a:spcBef>
                <a:spcPct val="40000"/>
              </a:spcBef>
              <a:buClr>
                <a:srgbClr val="646464"/>
              </a:buClr>
            </a:pPr>
            <a:r>
              <a:rPr lang="en-GB" sz="1300" b="1">
                <a:solidFill>
                  <a:srgbClr val="FFFFFF"/>
                </a:solidFill>
                <a:cs typeface="Arial" pitchFamily="34" charset="0"/>
              </a:rPr>
              <a:t>Exam</a:t>
            </a:r>
            <a:endParaRPr lang="en-US" sz="1300" b="1">
              <a:solidFill>
                <a:srgbClr val="FFFFFF"/>
              </a:solidFill>
              <a:cs typeface="Arial" pitchFamily="34" charset="0"/>
            </a:endParaRPr>
          </a:p>
          <a:p>
            <a:pPr algn="l">
              <a:lnSpc>
                <a:spcPct val="75000"/>
              </a:lnSpc>
              <a:spcBef>
                <a:spcPct val="40000"/>
              </a:spcBef>
              <a:buClr>
                <a:srgbClr val="646464"/>
              </a:buClr>
            </a:pPr>
            <a:r>
              <a:rPr lang="en-US" sz="2400" b="1">
                <a:solidFill>
                  <a:srgbClr val="FFFFFF"/>
                </a:solidFill>
                <a:cs typeface="Arial" pitchFamily="34" charset="0"/>
              </a:rPr>
              <a:t>Q</a:t>
            </a:r>
            <a:r>
              <a:rPr lang="en-US" sz="1300" b="1">
                <a:solidFill>
                  <a:srgbClr val="FFFFFF"/>
                </a:solidFill>
                <a:cs typeface="Arial" pitchFamily="34" charset="0"/>
              </a:rPr>
              <a:t>uestion</a:t>
            </a:r>
          </a:p>
        </p:txBody>
      </p:sp>
      <p:sp>
        <p:nvSpPr>
          <p:cNvPr id="122890" name="AutoShape 10"/>
          <p:cNvSpPr>
            <a:spLocks noChangeArrowheads="1"/>
          </p:cNvSpPr>
          <p:nvPr/>
        </p:nvSpPr>
        <p:spPr bwMode="gray">
          <a:xfrm>
            <a:off x="468313" y="4868863"/>
            <a:ext cx="1504950" cy="784225"/>
          </a:xfrm>
          <a:prstGeom prst="homePlate">
            <a:avLst>
              <a:gd name="adj" fmla="val 47976"/>
            </a:avLst>
          </a:prstGeom>
          <a:solidFill>
            <a:schemeClr val="accent1"/>
          </a:solidFill>
          <a:ln w="6350">
            <a:noFill/>
            <a:miter lim="800000"/>
            <a:headEnd/>
            <a:tailEnd/>
          </a:ln>
        </p:spPr>
        <p:txBody>
          <a:bodyPr lIns="54000" tIns="46800" rIns="36000" anchor="ctr"/>
          <a:lstStyle/>
          <a:p>
            <a:pPr algn="l">
              <a:spcBef>
                <a:spcPct val="40000"/>
              </a:spcBef>
              <a:buClr>
                <a:srgbClr val="646464"/>
              </a:buClr>
            </a:pPr>
            <a:r>
              <a:rPr lang="en-US" sz="2400" b="1">
                <a:solidFill>
                  <a:srgbClr val="FFFFFF"/>
                </a:solidFill>
                <a:cs typeface="Arial" pitchFamily="34" charset="0"/>
              </a:rPr>
              <a:t>R</a:t>
            </a:r>
            <a:r>
              <a:rPr lang="en-US" sz="1300" b="1">
                <a:solidFill>
                  <a:srgbClr val="FFFFFF"/>
                </a:solidFill>
                <a:cs typeface="Arial" pitchFamily="34" charset="0"/>
              </a:rPr>
              <a:t>esponse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gray">
          <a:xfrm>
            <a:off x="468313" y="2024063"/>
            <a:ext cx="8207375" cy="895350"/>
          </a:xfrm>
          <a:prstGeom prst="rect">
            <a:avLst/>
          </a:prstGeom>
          <a:solidFill>
            <a:srgbClr val="D1D1D1"/>
          </a:solidFill>
          <a:ln w="6350" algn="ctr">
            <a:noFill/>
            <a:miter lim="800000"/>
            <a:headEnd/>
            <a:tailEnd/>
          </a:ln>
        </p:spPr>
        <p:txBody>
          <a:bodyPr lIns="1630800" rIns="936000" anchor="ctr"/>
          <a:lstStyle/>
          <a:p>
            <a:pPr marL="228600">
              <a:spcBef>
                <a:spcPct val="50000"/>
              </a:spcBef>
            </a:pPr>
            <a:r>
              <a:rPr lang="cs-CZ" sz="1600" dirty="0" smtClean="0">
                <a:cs typeface="Arial" pitchFamily="34" charset="0"/>
              </a:rPr>
              <a:t>V prodeji jídla dominují ve Velké Británii čtyři velké nákupní řetězce. Jeden z nich je naším klientem.</a:t>
            </a:r>
          </a:p>
        </p:txBody>
      </p:sp>
      <p:sp>
        <p:nvSpPr>
          <p:cNvPr id="123907" name="Rectangle 3"/>
          <p:cNvSpPr>
            <a:spLocks noChangeArrowheads="1"/>
          </p:cNvSpPr>
          <p:nvPr/>
        </p:nvSpPr>
        <p:spPr bwMode="gray">
          <a:xfrm>
            <a:off x="468313" y="2982913"/>
            <a:ext cx="8207375" cy="906462"/>
          </a:xfrm>
          <a:prstGeom prst="rect">
            <a:avLst/>
          </a:prstGeom>
          <a:solidFill>
            <a:srgbClr val="D1D1D1"/>
          </a:solidFill>
          <a:ln w="6350" algn="ctr">
            <a:noFill/>
            <a:miter lim="800000"/>
            <a:headEnd/>
            <a:tailEnd/>
          </a:ln>
        </p:spPr>
        <p:txBody>
          <a:bodyPr lIns="1630800" rIns="936000" anchor="ctr"/>
          <a:lstStyle/>
          <a:p>
            <a:pPr marL="228600" algn="l">
              <a:spcBef>
                <a:spcPct val="50000"/>
              </a:spcBef>
            </a:pPr>
            <a:r>
              <a:rPr lang="cs-CZ" sz="1600" dirty="0" smtClean="0">
                <a:cs typeface="Arial" pitchFamily="34" charset="0"/>
              </a:rPr>
              <a:t>Anglický úřad pro hospodářskou soutěž se rozhodl vyšetřit, zda tyto řetězce neporušují pravidla pro konkurenční boj.</a:t>
            </a:r>
          </a:p>
        </p:txBody>
      </p:sp>
      <p:sp>
        <p:nvSpPr>
          <p:cNvPr id="123908" name="Rectangle 4"/>
          <p:cNvSpPr>
            <a:spLocks noChangeArrowheads="1"/>
          </p:cNvSpPr>
          <p:nvPr/>
        </p:nvSpPr>
        <p:spPr bwMode="gray">
          <a:xfrm>
            <a:off x="468313" y="3957638"/>
            <a:ext cx="8207375" cy="838200"/>
          </a:xfrm>
          <a:prstGeom prst="rect">
            <a:avLst/>
          </a:prstGeom>
          <a:solidFill>
            <a:srgbClr val="D1D1D1"/>
          </a:solidFill>
          <a:ln w="6350" algn="ctr">
            <a:noFill/>
            <a:miter lim="800000"/>
            <a:headEnd/>
            <a:tailEnd/>
          </a:ln>
        </p:spPr>
        <p:txBody>
          <a:bodyPr lIns="1630800" rIns="936000" anchor="ctr"/>
          <a:lstStyle/>
          <a:p>
            <a:pPr marL="228600" algn="l">
              <a:spcBef>
                <a:spcPct val="50000"/>
              </a:spcBef>
            </a:pPr>
            <a:r>
              <a:rPr lang="cs-CZ" sz="1600" dirty="0" smtClean="0">
                <a:cs typeface="Arial" pitchFamily="34" charset="0"/>
              </a:rPr>
              <a:t>Co by měl náš klient udělat, aby si ochránil svůj podíl na trhu?</a:t>
            </a:r>
          </a:p>
        </p:txBody>
      </p:sp>
      <p:sp>
        <p:nvSpPr>
          <p:cNvPr id="123909" name="Rectangle 5"/>
          <p:cNvSpPr>
            <a:spLocks noChangeArrowheads="1"/>
          </p:cNvSpPr>
          <p:nvPr/>
        </p:nvSpPr>
        <p:spPr bwMode="gray">
          <a:xfrm>
            <a:off x="450850" y="4868863"/>
            <a:ext cx="8207375" cy="792162"/>
          </a:xfrm>
          <a:prstGeom prst="rect">
            <a:avLst/>
          </a:prstGeom>
          <a:solidFill>
            <a:srgbClr val="D1D1D1"/>
          </a:solidFill>
          <a:ln w="6350" algn="ctr">
            <a:noFill/>
            <a:miter lim="800000"/>
            <a:headEnd/>
            <a:tailEnd/>
          </a:ln>
        </p:spPr>
        <p:txBody>
          <a:bodyPr lIns="1630800" rIns="936000" anchor="ctr"/>
          <a:lstStyle/>
          <a:p>
            <a:pPr marL="228600" algn="l">
              <a:spcBef>
                <a:spcPct val="50000"/>
              </a:spcBef>
            </a:pPr>
            <a:r>
              <a:rPr lang="cs-CZ" sz="1600" dirty="0" smtClean="0">
                <a:cs typeface="Arial" pitchFamily="34" charset="0"/>
              </a:rPr>
              <a:t>Je třeba dokázat úřadu pro hospodářskou soutěž, že dominantní postavení našeho klienta neznevýhodňuje dodavatele či spotřebitele potravin.</a:t>
            </a:r>
          </a:p>
        </p:txBody>
      </p:sp>
      <p:sp>
        <p:nvSpPr>
          <p:cNvPr id="123910" name="Rectangle 6"/>
          <p:cNvSpPr>
            <a:spLocks noGrp="1" noChangeArrowheads="1"/>
          </p:cNvSpPr>
          <p:nvPr>
            <p:ph type="title"/>
          </p:nvPr>
        </p:nvSpPr>
        <p:spPr/>
        <p:txBody>
          <a:bodyPr/>
          <a:lstStyle/>
          <a:p>
            <a:r>
              <a:rPr lang="cs-CZ" dirty="0" smtClean="0">
                <a:solidFill>
                  <a:schemeClr val="tx1"/>
                </a:solidFill>
              </a:rPr>
              <a:t>Příklad CTQR struktury</a:t>
            </a:r>
            <a:endParaRPr lang="en-GB" dirty="0">
              <a:solidFill>
                <a:schemeClr val="tx1"/>
              </a:solidFill>
            </a:endParaRPr>
          </a:p>
        </p:txBody>
      </p:sp>
      <p:sp>
        <p:nvSpPr>
          <p:cNvPr id="123911" name="AutoShape 7"/>
          <p:cNvSpPr>
            <a:spLocks noChangeArrowheads="1"/>
          </p:cNvSpPr>
          <p:nvPr/>
        </p:nvSpPr>
        <p:spPr bwMode="gray">
          <a:xfrm>
            <a:off x="468313" y="2024063"/>
            <a:ext cx="1504950" cy="900112"/>
          </a:xfrm>
          <a:prstGeom prst="homePlate">
            <a:avLst>
              <a:gd name="adj" fmla="val 41799"/>
            </a:avLst>
          </a:prstGeom>
          <a:solidFill>
            <a:schemeClr val="accent1"/>
          </a:solidFill>
          <a:ln w="6350">
            <a:noFill/>
            <a:miter lim="800000"/>
            <a:headEnd/>
            <a:tailEnd/>
          </a:ln>
        </p:spPr>
        <p:txBody>
          <a:bodyPr lIns="54000" tIns="46800" rIns="36000" anchor="ctr"/>
          <a:lstStyle/>
          <a:p>
            <a:pPr algn="l">
              <a:spcBef>
                <a:spcPct val="40000"/>
              </a:spcBef>
              <a:buClr>
                <a:srgbClr val="646464"/>
              </a:buClr>
            </a:pPr>
            <a:r>
              <a:rPr lang="en-US" sz="2400" b="1">
                <a:solidFill>
                  <a:srgbClr val="FFFFFF"/>
                </a:solidFill>
                <a:cs typeface="Arial" pitchFamily="34" charset="0"/>
              </a:rPr>
              <a:t>C</a:t>
            </a:r>
            <a:r>
              <a:rPr lang="en-US" sz="1300" b="1">
                <a:solidFill>
                  <a:srgbClr val="FFFFFF"/>
                </a:solidFill>
                <a:cs typeface="Arial" pitchFamily="34" charset="0"/>
              </a:rPr>
              <a:t>ontext</a:t>
            </a:r>
          </a:p>
        </p:txBody>
      </p:sp>
      <p:sp>
        <p:nvSpPr>
          <p:cNvPr id="123912" name="AutoShape 8"/>
          <p:cNvSpPr>
            <a:spLocks noChangeArrowheads="1"/>
          </p:cNvSpPr>
          <p:nvPr/>
        </p:nvSpPr>
        <p:spPr bwMode="gray">
          <a:xfrm>
            <a:off x="468313" y="2986088"/>
            <a:ext cx="1504950" cy="898525"/>
          </a:xfrm>
          <a:prstGeom prst="homePlate">
            <a:avLst>
              <a:gd name="adj" fmla="val 41873"/>
            </a:avLst>
          </a:prstGeom>
          <a:solidFill>
            <a:schemeClr val="accent1"/>
          </a:solidFill>
          <a:ln w="6350">
            <a:noFill/>
            <a:miter lim="800000"/>
            <a:headEnd/>
            <a:tailEnd/>
          </a:ln>
        </p:spPr>
        <p:txBody>
          <a:bodyPr lIns="54000" tIns="46800" rIns="36000" anchor="ctr"/>
          <a:lstStyle/>
          <a:p>
            <a:pPr algn="l">
              <a:spcBef>
                <a:spcPct val="40000"/>
              </a:spcBef>
              <a:buClr>
                <a:srgbClr val="646464"/>
              </a:buClr>
            </a:pPr>
            <a:r>
              <a:rPr lang="en-US" sz="2400" b="1">
                <a:solidFill>
                  <a:srgbClr val="FFFFFF"/>
                </a:solidFill>
                <a:cs typeface="Arial" pitchFamily="34" charset="0"/>
              </a:rPr>
              <a:t>T</a:t>
            </a:r>
            <a:r>
              <a:rPr lang="en-US" sz="1300" b="1">
                <a:solidFill>
                  <a:srgbClr val="FFFFFF"/>
                </a:solidFill>
                <a:cs typeface="Arial" pitchFamily="34" charset="0"/>
              </a:rPr>
              <a:t>rigger</a:t>
            </a:r>
          </a:p>
        </p:txBody>
      </p:sp>
      <p:sp>
        <p:nvSpPr>
          <p:cNvPr id="123913" name="AutoShape 9"/>
          <p:cNvSpPr>
            <a:spLocks noChangeArrowheads="1"/>
          </p:cNvSpPr>
          <p:nvPr/>
        </p:nvSpPr>
        <p:spPr bwMode="gray">
          <a:xfrm>
            <a:off x="468313" y="3965575"/>
            <a:ext cx="1504950" cy="830263"/>
          </a:xfrm>
          <a:prstGeom prst="homePlate">
            <a:avLst>
              <a:gd name="adj" fmla="val 45315"/>
            </a:avLst>
          </a:prstGeom>
          <a:solidFill>
            <a:schemeClr val="accent1"/>
          </a:solidFill>
          <a:ln w="6350">
            <a:noFill/>
            <a:miter lim="800000"/>
            <a:headEnd/>
            <a:tailEnd/>
          </a:ln>
        </p:spPr>
        <p:txBody>
          <a:bodyPr lIns="54000" tIns="46800" rIns="36000" anchor="ctr"/>
          <a:lstStyle/>
          <a:p>
            <a:pPr algn="l">
              <a:lnSpc>
                <a:spcPct val="75000"/>
              </a:lnSpc>
              <a:spcBef>
                <a:spcPct val="40000"/>
              </a:spcBef>
              <a:buClr>
                <a:srgbClr val="646464"/>
              </a:buClr>
            </a:pPr>
            <a:r>
              <a:rPr lang="en-GB" sz="1300" b="1">
                <a:solidFill>
                  <a:srgbClr val="FFFFFF"/>
                </a:solidFill>
                <a:cs typeface="Arial" pitchFamily="34" charset="0"/>
              </a:rPr>
              <a:t>Exam</a:t>
            </a:r>
            <a:endParaRPr lang="en-US" sz="1300" b="1">
              <a:solidFill>
                <a:srgbClr val="FFFFFF"/>
              </a:solidFill>
              <a:cs typeface="Arial" pitchFamily="34" charset="0"/>
            </a:endParaRPr>
          </a:p>
          <a:p>
            <a:pPr algn="l">
              <a:lnSpc>
                <a:spcPct val="75000"/>
              </a:lnSpc>
              <a:spcBef>
                <a:spcPct val="40000"/>
              </a:spcBef>
              <a:buClr>
                <a:srgbClr val="646464"/>
              </a:buClr>
            </a:pPr>
            <a:r>
              <a:rPr lang="en-US" sz="2400" b="1">
                <a:solidFill>
                  <a:srgbClr val="FFFFFF"/>
                </a:solidFill>
                <a:cs typeface="Arial" pitchFamily="34" charset="0"/>
              </a:rPr>
              <a:t>Q</a:t>
            </a:r>
            <a:r>
              <a:rPr lang="en-US" sz="1300" b="1">
                <a:solidFill>
                  <a:srgbClr val="FFFFFF"/>
                </a:solidFill>
                <a:cs typeface="Arial" pitchFamily="34" charset="0"/>
              </a:rPr>
              <a:t>uestion</a:t>
            </a:r>
          </a:p>
        </p:txBody>
      </p:sp>
      <p:sp>
        <p:nvSpPr>
          <p:cNvPr id="123914" name="AutoShape 10"/>
          <p:cNvSpPr>
            <a:spLocks noChangeArrowheads="1"/>
          </p:cNvSpPr>
          <p:nvPr/>
        </p:nvSpPr>
        <p:spPr bwMode="gray">
          <a:xfrm>
            <a:off x="468313" y="4868863"/>
            <a:ext cx="1504950" cy="784225"/>
          </a:xfrm>
          <a:prstGeom prst="homePlate">
            <a:avLst>
              <a:gd name="adj" fmla="val 47976"/>
            </a:avLst>
          </a:prstGeom>
          <a:solidFill>
            <a:schemeClr val="accent1"/>
          </a:solidFill>
          <a:ln w="6350">
            <a:noFill/>
            <a:miter lim="800000"/>
            <a:headEnd/>
            <a:tailEnd/>
          </a:ln>
        </p:spPr>
        <p:txBody>
          <a:bodyPr lIns="54000" tIns="46800" rIns="36000" anchor="ctr"/>
          <a:lstStyle/>
          <a:p>
            <a:pPr algn="l">
              <a:spcBef>
                <a:spcPct val="40000"/>
              </a:spcBef>
              <a:buClr>
                <a:srgbClr val="646464"/>
              </a:buClr>
            </a:pPr>
            <a:r>
              <a:rPr lang="en-US" sz="2400" b="1">
                <a:solidFill>
                  <a:srgbClr val="FFFFFF"/>
                </a:solidFill>
                <a:cs typeface="Arial" pitchFamily="34" charset="0"/>
              </a:rPr>
              <a:t>R</a:t>
            </a:r>
            <a:r>
              <a:rPr lang="en-US" sz="1300" b="1">
                <a:solidFill>
                  <a:srgbClr val="FFFFFF"/>
                </a:solidFill>
                <a:cs typeface="Arial" pitchFamily="34" charset="0"/>
              </a:rPr>
              <a:t>esponse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cs-CZ" dirty="0" smtClean="0"/>
              <a:t>Příklad</a:t>
            </a:r>
            <a:r>
              <a:rPr lang="en-US" dirty="0" smtClean="0"/>
              <a:t>: </a:t>
            </a:r>
            <a:r>
              <a:rPr lang="cs-CZ" dirty="0" smtClean="0"/>
              <a:t>Vytvoření CTQR</a:t>
            </a:r>
            <a:endParaRPr lang="en-US" dirty="0"/>
          </a:p>
        </p:txBody>
      </p:sp>
      <p:sp>
        <p:nvSpPr>
          <p:cNvPr id="125955" name="Rectangle 3"/>
          <p:cNvSpPr>
            <a:spLocks noGrp="1" noChangeArrowheads="1"/>
          </p:cNvSpPr>
          <p:nvPr>
            <p:ph type="body" idx="1"/>
          </p:nvPr>
        </p:nvSpPr>
        <p:spPr>
          <a:xfrm>
            <a:off x="455613" y="1571625"/>
            <a:ext cx="8259762" cy="3408363"/>
          </a:xfrm>
        </p:spPr>
        <p:txBody>
          <a:bodyPr/>
          <a:lstStyle/>
          <a:p>
            <a:pPr eaLnBrk="1" hangingPunct="1">
              <a:buFont typeface="Arial" pitchFamily="34" charset="0"/>
              <a:buNone/>
            </a:pPr>
            <a:r>
              <a:rPr lang="cs-CZ" sz="2000" b="1" dirty="0" smtClean="0"/>
              <a:t>Čas</a:t>
            </a:r>
            <a:r>
              <a:rPr lang="en-US" sz="2000" dirty="0" smtClean="0"/>
              <a:t>: </a:t>
            </a:r>
            <a:r>
              <a:rPr lang="en-US" sz="2000" dirty="0"/>
              <a:t>10 </a:t>
            </a:r>
            <a:r>
              <a:rPr lang="en-US" sz="2000" dirty="0" err="1" smtClean="0"/>
              <a:t>minut</a:t>
            </a:r>
            <a:endParaRPr lang="en-US" sz="2000" dirty="0"/>
          </a:p>
          <a:p>
            <a:pPr eaLnBrk="1" hangingPunct="1">
              <a:buFont typeface="Arial" pitchFamily="34" charset="0"/>
              <a:buNone/>
            </a:pPr>
            <a:endParaRPr lang="en-US" sz="1600" dirty="0"/>
          </a:p>
          <a:p>
            <a:pPr eaLnBrk="1" hangingPunct="1">
              <a:buFont typeface="Arial" pitchFamily="34" charset="0"/>
              <a:buNone/>
            </a:pPr>
            <a:r>
              <a:rPr lang="cs-CZ" sz="2000" b="1" dirty="0" smtClean="0"/>
              <a:t>Instrukce</a:t>
            </a:r>
            <a:r>
              <a:rPr lang="en-US" sz="2000" b="1" dirty="0" smtClean="0"/>
              <a:t>:</a:t>
            </a:r>
            <a:r>
              <a:rPr lang="en-US" sz="2000" dirty="0" smtClean="0"/>
              <a:t> </a:t>
            </a:r>
            <a:endParaRPr lang="en-US" sz="2000" dirty="0"/>
          </a:p>
          <a:p>
            <a:pPr lvl="1" eaLnBrk="1" hangingPunct="1"/>
            <a:r>
              <a:rPr lang="cs-CZ" sz="1800" dirty="0" smtClean="0"/>
              <a:t>Vypište</a:t>
            </a:r>
            <a:r>
              <a:rPr lang="en-GB" sz="1800" dirty="0" smtClean="0"/>
              <a:t> </a:t>
            </a:r>
            <a:r>
              <a:rPr lang="en-GB" sz="1800" dirty="0"/>
              <a:t>Context, Trigger </a:t>
            </a:r>
            <a:r>
              <a:rPr lang="en-GB" sz="1800" dirty="0" smtClean="0"/>
              <a:t>a </a:t>
            </a:r>
            <a:r>
              <a:rPr lang="en-GB" sz="1800" dirty="0"/>
              <a:t>Exam Question </a:t>
            </a:r>
            <a:r>
              <a:rPr lang="cs-CZ" sz="1800" dirty="0" smtClean="0"/>
              <a:t>vedoucí k odpovědi podle posledního úkolu – (výběr nejlepšího z 5-ti * hotelů, když chceme najít nejefektivněji hospodařící subjekt, který bychom mohli zapojit do naší vlastní sítě hotelů)</a:t>
            </a:r>
            <a:endParaRPr lang="en-US" sz="1800" dirty="0"/>
          </a:p>
          <a:p>
            <a:pPr lvl="1" eaLnBrk="1" hangingPunct="1"/>
            <a:r>
              <a:rPr lang="cs-CZ" sz="1800" dirty="0" smtClean="0">
                <a:solidFill>
                  <a:schemeClr val="tx1"/>
                </a:solidFill>
              </a:rPr>
              <a:t>Pracujte v týmech</a:t>
            </a:r>
            <a:endParaRPr lang="en-GB" sz="1800" dirty="0">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Strukturování výsledků</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Lucida Sans Unicode" pitchFamily="34" charset="0"/>
              </a:rPr>
              <a:t>Analýza dat</a:t>
            </a:r>
            <a:endParaRPr lang="cs-CZ" dirty="0"/>
          </a:p>
        </p:txBody>
      </p:sp>
      <p:sp>
        <p:nvSpPr>
          <p:cNvPr id="3" name="Zástupný symbol pro obsah 2"/>
          <p:cNvSpPr>
            <a:spLocks noGrp="1"/>
          </p:cNvSpPr>
          <p:nvPr>
            <p:ph idx="1"/>
          </p:nvPr>
        </p:nvSpPr>
        <p:spPr/>
        <p:txBody>
          <a:bodyPr>
            <a:noAutofit/>
          </a:bodyPr>
          <a:lstStyle/>
          <a:p>
            <a:pPr>
              <a:spcAft>
                <a:spcPts val="600"/>
              </a:spcAft>
            </a:pPr>
            <a:r>
              <a:rPr lang="cs-CZ" dirty="0" smtClean="0"/>
              <a:t>Sledujeme trendy – nárůst, průměr, odchylky, časové osy, rozptyly</a:t>
            </a:r>
          </a:p>
          <a:p>
            <a:pPr lvl="1">
              <a:spcAft>
                <a:spcPts val="600"/>
              </a:spcAft>
            </a:pPr>
            <a:r>
              <a:rPr lang="cs-CZ" sz="1800" dirty="0" smtClean="0"/>
              <a:t>hledáme vzory a zákonitosti</a:t>
            </a:r>
          </a:p>
          <a:p>
            <a:pPr lvl="1">
              <a:spcAft>
                <a:spcPts val="600"/>
              </a:spcAft>
            </a:pPr>
            <a:r>
              <a:rPr lang="cs-CZ" sz="1800" dirty="0" smtClean="0"/>
              <a:t>posuzujeme vliv externích faktorů, sezónních obměn, náhodných událostí a cyklických trendů</a:t>
            </a:r>
          </a:p>
          <a:p>
            <a:pPr>
              <a:spcAft>
                <a:spcPts val="600"/>
              </a:spcAft>
            </a:pPr>
            <a:r>
              <a:rPr lang="cs-CZ" dirty="0" smtClean="0"/>
              <a:t>Statistické metody</a:t>
            </a:r>
          </a:p>
          <a:p>
            <a:pPr lvl="1">
              <a:spcAft>
                <a:spcPts val="600"/>
              </a:spcAft>
            </a:pPr>
            <a:r>
              <a:rPr lang="cs-CZ" sz="1800" dirty="0" smtClean="0"/>
              <a:t>průměr – součet položek v sadě/počtem položek</a:t>
            </a:r>
          </a:p>
          <a:p>
            <a:pPr lvl="1">
              <a:spcAft>
                <a:spcPts val="600"/>
              </a:spcAft>
            </a:pPr>
            <a:r>
              <a:rPr lang="cs-CZ" sz="1800" dirty="0" smtClean="0"/>
              <a:t>medián - hodnota, jež dělí řadu podle velikosti seřazených výsledků na dvě stejně početné poloviny</a:t>
            </a:r>
          </a:p>
          <a:p>
            <a:pPr lvl="1">
              <a:spcAft>
                <a:spcPts val="600"/>
              </a:spcAft>
            </a:pPr>
            <a:r>
              <a:rPr lang="cs-CZ" sz="1800" dirty="0" smtClean="0"/>
              <a:t>modus – nejčastěji se vyskytující hodnota v sadě dat</a:t>
            </a:r>
          </a:p>
          <a:p>
            <a:pPr lvl="1">
              <a:spcAft>
                <a:spcPts val="600"/>
              </a:spcAft>
            </a:pPr>
            <a:r>
              <a:rPr lang="cs-CZ" sz="1800" dirty="0" smtClean="0"/>
              <a:t>odchylky - rozsah – rozdíl mezi největší a nejmenší hodnotou; standardní odchylka – ke zjištění odchylky od průměru</a:t>
            </a:r>
            <a:endParaRPr lang="cs-CZ"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cs-CZ" dirty="0" smtClean="0"/>
              <a:t>Co může </a:t>
            </a:r>
            <a:r>
              <a:rPr lang="cs-CZ" dirty="0" err="1" smtClean="0"/>
              <a:t>Jeff</a:t>
            </a:r>
            <a:r>
              <a:rPr lang="cs-CZ" dirty="0" smtClean="0"/>
              <a:t> vyvodit z tohoto dopisu?</a:t>
            </a:r>
            <a:endParaRPr lang="en-US" dirty="0"/>
          </a:p>
        </p:txBody>
      </p:sp>
      <p:graphicFrame>
        <p:nvGraphicFramePr>
          <p:cNvPr id="368644" name="Object 4"/>
          <p:cNvGraphicFramePr>
            <a:graphicFrameLocks/>
          </p:cNvGraphicFramePr>
          <p:nvPr/>
        </p:nvGraphicFramePr>
        <p:xfrm>
          <a:off x="539552" y="1556792"/>
          <a:ext cx="8228013" cy="4421188"/>
        </p:xfrm>
        <a:graphic>
          <a:graphicData uri="http://schemas.openxmlformats.org/presentationml/2006/ole">
            <p:oleObj spid="_x0000_s3074" name="Bitmap Image" r:id="rId3" imgW="6582694" imgH="3772427" progId="PBrush">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cs-CZ" dirty="0" smtClean="0"/>
              <a:t>Buďte srozumitelní, struční a přesvědčivý – uveďte nejprve</a:t>
            </a:r>
            <a:r>
              <a:rPr lang="en-GB" dirty="0" smtClean="0"/>
              <a:t> </a:t>
            </a:r>
            <a:r>
              <a:rPr lang="cs-CZ" dirty="0" smtClean="0"/>
              <a:t>závěr</a:t>
            </a:r>
            <a:r>
              <a:rPr lang="en-GB" dirty="0" smtClean="0"/>
              <a:t> </a:t>
            </a:r>
            <a:r>
              <a:rPr lang="en-GB" dirty="0"/>
              <a:t>. . .</a:t>
            </a:r>
            <a:endParaRPr lang="en-US" dirty="0"/>
          </a:p>
        </p:txBody>
      </p:sp>
      <p:graphicFrame>
        <p:nvGraphicFramePr>
          <p:cNvPr id="369668" name="Object 4"/>
          <p:cNvGraphicFramePr>
            <a:graphicFrameLocks/>
          </p:cNvGraphicFramePr>
          <p:nvPr/>
        </p:nvGraphicFramePr>
        <p:xfrm>
          <a:off x="444500" y="1495425"/>
          <a:ext cx="8253413" cy="4421188"/>
        </p:xfrm>
        <a:graphic>
          <a:graphicData uri="http://schemas.openxmlformats.org/presentationml/2006/ole">
            <p:oleObj spid="_x0000_s4098" name="Bitmap Image" r:id="rId3" imgW="6582694" imgH="3772427" progId="PBrush">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cs-CZ" sz="2400" dirty="0" smtClean="0">
                <a:solidFill>
                  <a:schemeClr val="tx1"/>
                </a:solidFill>
              </a:rPr>
              <a:t>Nejprve při sdělení výsledků formulujte finální odpověď</a:t>
            </a:r>
            <a:br>
              <a:rPr lang="cs-CZ" sz="2400" dirty="0" smtClean="0">
                <a:solidFill>
                  <a:schemeClr val="tx1"/>
                </a:solidFill>
              </a:rPr>
            </a:br>
            <a:endParaRPr lang="en-US" sz="2400" dirty="0">
              <a:solidFill>
                <a:schemeClr val="tx1"/>
              </a:solidFill>
            </a:endParaRPr>
          </a:p>
        </p:txBody>
      </p:sp>
      <p:pic>
        <p:nvPicPr>
          <p:cNvPr id="95251" name="Picture 27"/>
          <p:cNvPicPr>
            <a:picLocks noChangeAspect="1" noChangeArrowheads="1"/>
          </p:cNvPicPr>
          <p:nvPr/>
        </p:nvPicPr>
        <p:blipFill>
          <a:blip r:embed="rId3" cstate="print">
            <a:duotone>
              <a:prstClr val="black"/>
              <a:schemeClr val="tx2">
                <a:tint val="45000"/>
                <a:satMod val="400000"/>
              </a:schemeClr>
            </a:duotone>
          </a:blip>
          <a:srcRect b="33546"/>
          <a:stretch>
            <a:fillRect/>
          </a:stretch>
        </p:blipFill>
        <p:spPr bwMode="gray">
          <a:xfrm>
            <a:off x="3914775" y="1219200"/>
            <a:ext cx="1306512" cy="1904999"/>
          </a:xfrm>
          <a:prstGeom prst="rect">
            <a:avLst/>
          </a:prstGeom>
          <a:noFill/>
          <a:ln w="9525" algn="ctr">
            <a:noFill/>
            <a:miter lim="800000"/>
            <a:headEnd/>
            <a:tailEnd/>
          </a:ln>
        </p:spPr>
      </p:pic>
      <p:sp>
        <p:nvSpPr>
          <p:cNvPr id="95252" name="Rectangle 28"/>
          <p:cNvSpPr>
            <a:spLocks noChangeArrowheads="1"/>
          </p:cNvSpPr>
          <p:nvPr/>
        </p:nvSpPr>
        <p:spPr bwMode="gray">
          <a:xfrm>
            <a:off x="1703388" y="2146300"/>
            <a:ext cx="1228725" cy="941388"/>
          </a:xfrm>
          <a:prstGeom prst="rect">
            <a:avLst/>
          </a:prstGeom>
          <a:solidFill>
            <a:srgbClr val="999999"/>
          </a:solidFill>
          <a:ln w="9525" algn="ctr">
            <a:no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95253" name="Text Box 29"/>
          <p:cNvSpPr txBox="1">
            <a:spLocks noChangeArrowheads="1"/>
          </p:cNvSpPr>
          <p:nvPr/>
        </p:nvSpPr>
        <p:spPr bwMode="gray">
          <a:xfrm>
            <a:off x="1927225" y="2479674"/>
            <a:ext cx="787400" cy="274638"/>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FFFFFF"/>
                </a:solidFill>
                <a:cs typeface="Arial" pitchFamily="34" charset="0"/>
              </a:rPr>
              <a:t>Context</a:t>
            </a:r>
            <a:endParaRPr lang="en-US">
              <a:solidFill>
                <a:srgbClr val="FFFFFF"/>
              </a:solidFill>
              <a:cs typeface="Arial" pitchFamily="34" charset="0"/>
            </a:endParaRPr>
          </a:p>
        </p:txBody>
      </p:sp>
      <p:sp>
        <p:nvSpPr>
          <p:cNvPr id="95254" name="AutoShape 30"/>
          <p:cNvSpPr>
            <a:spLocks noChangeArrowheads="1"/>
          </p:cNvSpPr>
          <p:nvPr/>
        </p:nvSpPr>
        <p:spPr bwMode="gray">
          <a:xfrm rot="5400000">
            <a:off x="3162300" y="2079624"/>
            <a:ext cx="941388" cy="1076325"/>
          </a:xfrm>
          <a:prstGeom prst="triangle">
            <a:avLst>
              <a:gd name="adj" fmla="val 50000"/>
            </a:avLst>
          </a:prstGeom>
          <a:solidFill>
            <a:srgbClr val="DCDCDC"/>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95255" name="Text Box 31"/>
          <p:cNvSpPr txBox="1">
            <a:spLocks noChangeArrowheads="1"/>
          </p:cNvSpPr>
          <p:nvPr/>
        </p:nvSpPr>
        <p:spPr bwMode="gray">
          <a:xfrm>
            <a:off x="3127375" y="2479674"/>
            <a:ext cx="723900" cy="274638"/>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95256" name="AutoShape 32"/>
          <p:cNvSpPr>
            <a:spLocks noChangeArrowheads="1"/>
          </p:cNvSpPr>
          <p:nvPr/>
        </p:nvSpPr>
        <p:spPr bwMode="gray">
          <a:xfrm flipV="1">
            <a:off x="4413250" y="3163887"/>
            <a:ext cx="276225" cy="315913"/>
          </a:xfrm>
          <a:prstGeom prst="triangle">
            <a:avLst>
              <a:gd name="adj" fmla="val 50000"/>
            </a:avLst>
          </a:prstGeom>
          <a:solidFill>
            <a:schemeClr val="tx1">
              <a:lumMod val="60000"/>
              <a:lumOff val="40000"/>
            </a:schemeClr>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95257" name="Text Box 46"/>
          <p:cNvSpPr txBox="1">
            <a:spLocks noChangeArrowheads="1"/>
          </p:cNvSpPr>
          <p:nvPr/>
        </p:nvSpPr>
        <p:spPr bwMode="gray">
          <a:xfrm>
            <a:off x="4186238" y="2362199"/>
            <a:ext cx="1209675" cy="466725"/>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dirty="0">
                <a:solidFill>
                  <a:srgbClr val="000000"/>
                </a:solidFill>
                <a:cs typeface="Arial" pitchFamily="34" charset="0"/>
              </a:rPr>
              <a:t>Exam Question</a:t>
            </a:r>
            <a:endParaRPr lang="en-US" b="1" dirty="0">
              <a:solidFill>
                <a:srgbClr val="000000"/>
              </a:solidFill>
              <a:cs typeface="Arial" pitchFamily="34" charset="0"/>
            </a:endParaRPr>
          </a:p>
        </p:txBody>
      </p:sp>
      <p:grpSp>
        <p:nvGrpSpPr>
          <p:cNvPr id="3" name="Group 24"/>
          <p:cNvGrpSpPr>
            <a:grpSpLocks/>
          </p:cNvGrpSpPr>
          <p:nvPr/>
        </p:nvGrpSpPr>
        <p:grpSpPr bwMode="auto">
          <a:xfrm>
            <a:off x="3059113" y="3506788"/>
            <a:ext cx="2941637" cy="2087562"/>
            <a:chOff x="3059113" y="3506788"/>
            <a:chExt cx="2941637" cy="2087562"/>
          </a:xfrm>
        </p:grpSpPr>
        <p:sp>
          <p:nvSpPr>
            <p:cNvPr id="95237" name="Rectangle 33"/>
            <p:cNvSpPr>
              <a:spLocks noChangeArrowheads="1"/>
            </p:cNvSpPr>
            <p:nvPr/>
          </p:nvSpPr>
          <p:spPr bwMode="gray">
            <a:xfrm>
              <a:off x="3914775" y="3530600"/>
              <a:ext cx="1235075" cy="322263"/>
            </a:xfrm>
            <a:prstGeom prst="rect">
              <a:avLst/>
            </a:prstGeom>
            <a:solidFill>
              <a:schemeClr val="accent2"/>
            </a:solidFill>
            <a:ln w="6350">
              <a:noFill/>
              <a:miter lim="800000"/>
              <a:headEnd/>
              <a:tailEnd/>
            </a:ln>
          </p:spPr>
          <p:txBody>
            <a:bodyPr lIns="45720" rIns="45720" anchor="ctr" anchorCtr="1"/>
            <a:lstStyle/>
            <a:p>
              <a:pPr eaLnBrk="0" hangingPunct="0"/>
              <a:r>
                <a:rPr lang="en-GB" sz="1600" b="1">
                  <a:cs typeface="Arial" pitchFamily="34" charset="0"/>
                </a:rPr>
                <a:t>Response</a:t>
              </a:r>
              <a:endParaRPr lang="en-US" sz="1600" b="1">
                <a:cs typeface="Arial" pitchFamily="34" charset="0"/>
              </a:endParaRPr>
            </a:p>
          </p:txBody>
        </p:sp>
        <p:cxnSp>
          <p:nvCxnSpPr>
            <p:cNvPr id="95238" name="AutoShape 34"/>
            <p:cNvCxnSpPr>
              <a:cxnSpLocks noChangeShapeType="1"/>
              <a:stCxn id="95237" idx="2"/>
              <a:endCxn id="95241" idx="0"/>
            </p:cNvCxnSpPr>
            <p:nvPr/>
          </p:nvCxnSpPr>
          <p:spPr bwMode="gray">
            <a:xfrm rot="5400000">
              <a:off x="3857625" y="3502025"/>
              <a:ext cx="323850" cy="1025525"/>
            </a:xfrm>
            <a:prstGeom prst="bentConnector3">
              <a:avLst>
                <a:gd name="adj1" fmla="val 49509"/>
              </a:avLst>
            </a:prstGeom>
            <a:noFill/>
            <a:ln w="12700">
              <a:solidFill>
                <a:schemeClr val="tx1"/>
              </a:solidFill>
              <a:miter lim="800000"/>
              <a:headEnd/>
              <a:tailEnd type="triangle" w="lg" len="med"/>
            </a:ln>
          </p:spPr>
        </p:cxnSp>
        <p:cxnSp>
          <p:nvCxnSpPr>
            <p:cNvPr id="95239" name="AutoShape 35"/>
            <p:cNvCxnSpPr>
              <a:cxnSpLocks noChangeShapeType="1"/>
              <a:stCxn id="95237" idx="2"/>
              <a:endCxn id="95240" idx="0"/>
            </p:cNvCxnSpPr>
            <p:nvPr/>
          </p:nvCxnSpPr>
          <p:spPr bwMode="gray">
            <a:xfrm rot="16200000" flipH="1">
              <a:off x="4371975" y="4013200"/>
              <a:ext cx="323850" cy="3175"/>
            </a:xfrm>
            <a:prstGeom prst="bentConnector3">
              <a:avLst>
                <a:gd name="adj1" fmla="val 49509"/>
              </a:avLst>
            </a:prstGeom>
            <a:noFill/>
            <a:ln w="12700">
              <a:solidFill>
                <a:schemeClr val="tx1"/>
              </a:solidFill>
              <a:miter lim="800000"/>
              <a:headEnd/>
              <a:tailEnd type="triangle" w="lg" len="med"/>
            </a:ln>
          </p:spPr>
        </p:cxnSp>
        <p:sp>
          <p:nvSpPr>
            <p:cNvPr id="95240" name="Rectangle 36"/>
            <p:cNvSpPr>
              <a:spLocks noChangeArrowheads="1"/>
            </p:cNvSpPr>
            <p:nvPr/>
          </p:nvSpPr>
          <p:spPr bwMode="gray">
            <a:xfrm>
              <a:off x="4156075" y="4176713"/>
              <a:ext cx="758825" cy="32226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5241" name="Rectangle 37"/>
            <p:cNvSpPr>
              <a:spLocks noChangeArrowheads="1"/>
            </p:cNvSpPr>
            <p:nvPr/>
          </p:nvSpPr>
          <p:spPr bwMode="gray">
            <a:xfrm>
              <a:off x="3127375" y="4176713"/>
              <a:ext cx="758825" cy="32226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5242" name="Rectangle 38"/>
            <p:cNvSpPr>
              <a:spLocks noChangeArrowheads="1"/>
            </p:cNvSpPr>
            <p:nvPr/>
          </p:nvSpPr>
          <p:spPr bwMode="gray">
            <a:xfrm>
              <a:off x="3524250" y="5095875"/>
              <a:ext cx="523875" cy="32226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5243" name="Rectangle 39"/>
            <p:cNvSpPr>
              <a:spLocks noChangeArrowheads="1"/>
            </p:cNvSpPr>
            <p:nvPr/>
          </p:nvSpPr>
          <p:spPr bwMode="gray">
            <a:xfrm>
              <a:off x="4275138" y="5095875"/>
              <a:ext cx="522287" cy="32226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5244" name="Rectangle 40"/>
            <p:cNvSpPr>
              <a:spLocks noChangeArrowheads="1"/>
            </p:cNvSpPr>
            <p:nvPr/>
          </p:nvSpPr>
          <p:spPr bwMode="gray">
            <a:xfrm>
              <a:off x="5026025" y="5095875"/>
              <a:ext cx="522287" cy="32226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95245" name="AutoShape 41"/>
            <p:cNvCxnSpPr>
              <a:cxnSpLocks noChangeShapeType="1"/>
              <a:stCxn id="95240" idx="2"/>
              <a:endCxn id="95242" idx="0"/>
            </p:cNvCxnSpPr>
            <p:nvPr/>
          </p:nvCxnSpPr>
          <p:spPr bwMode="gray">
            <a:xfrm rot="5400000">
              <a:off x="3862388" y="4422775"/>
              <a:ext cx="596900" cy="749300"/>
            </a:xfrm>
            <a:prstGeom prst="bentConnector3">
              <a:avLst>
                <a:gd name="adj1" fmla="val 49736"/>
              </a:avLst>
            </a:prstGeom>
            <a:noFill/>
            <a:ln w="12700">
              <a:solidFill>
                <a:schemeClr val="tx1"/>
              </a:solidFill>
              <a:miter lim="800000"/>
              <a:headEnd/>
              <a:tailEnd type="triangle" w="lg" len="med"/>
            </a:ln>
          </p:spPr>
        </p:cxnSp>
        <p:cxnSp>
          <p:nvCxnSpPr>
            <p:cNvPr id="95246" name="AutoShape 42"/>
            <p:cNvCxnSpPr>
              <a:cxnSpLocks noChangeShapeType="1"/>
              <a:stCxn id="95240" idx="2"/>
              <a:endCxn id="95243" idx="0"/>
            </p:cNvCxnSpPr>
            <p:nvPr/>
          </p:nvCxnSpPr>
          <p:spPr bwMode="gray">
            <a:xfrm rot="16200000" flipH="1">
              <a:off x="4238625" y="4795838"/>
              <a:ext cx="596900" cy="1587"/>
            </a:xfrm>
            <a:prstGeom prst="bentConnector3">
              <a:avLst>
                <a:gd name="adj1" fmla="val 49736"/>
              </a:avLst>
            </a:prstGeom>
            <a:noFill/>
            <a:ln w="12700">
              <a:solidFill>
                <a:schemeClr val="tx1"/>
              </a:solidFill>
              <a:miter lim="800000"/>
              <a:headEnd/>
              <a:tailEnd type="triangle" w="lg" len="med"/>
            </a:ln>
          </p:spPr>
        </p:cxnSp>
        <p:cxnSp>
          <p:nvCxnSpPr>
            <p:cNvPr id="95247" name="AutoShape 43"/>
            <p:cNvCxnSpPr>
              <a:cxnSpLocks noChangeShapeType="1"/>
              <a:stCxn id="95240" idx="2"/>
              <a:endCxn id="95244" idx="0"/>
            </p:cNvCxnSpPr>
            <p:nvPr/>
          </p:nvCxnSpPr>
          <p:spPr bwMode="gray">
            <a:xfrm rot="16200000" flipH="1">
              <a:off x="4613275" y="4421188"/>
              <a:ext cx="596900" cy="752475"/>
            </a:xfrm>
            <a:prstGeom prst="bentConnector3">
              <a:avLst>
                <a:gd name="adj1" fmla="val 49736"/>
              </a:avLst>
            </a:prstGeom>
            <a:noFill/>
            <a:ln w="12700">
              <a:solidFill>
                <a:schemeClr val="tx1"/>
              </a:solidFill>
              <a:miter lim="800000"/>
              <a:headEnd/>
              <a:tailEnd type="triangle" w="lg" len="med"/>
            </a:ln>
          </p:spPr>
        </p:cxnSp>
        <p:sp>
          <p:nvSpPr>
            <p:cNvPr id="95248" name="Rectangle 44"/>
            <p:cNvSpPr>
              <a:spLocks noChangeArrowheads="1"/>
            </p:cNvSpPr>
            <p:nvPr/>
          </p:nvSpPr>
          <p:spPr bwMode="gray">
            <a:xfrm>
              <a:off x="5186363" y="4176713"/>
              <a:ext cx="760412" cy="32226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95249" name="AutoShape 45"/>
            <p:cNvCxnSpPr>
              <a:cxnSpLocks noChangeShapeType="1"/>
              <a:stCxn id="95237" idx="2"/>
              <a:endCxn id="95248" idx="0"/>
            </p:cNvCxnSpPr>
            <p:nvPr/>
          </p:nvCxnSpPr>
          <p:spPr bwMode="gray">
            <a:xfrm rot="16200000" flipH="1">
              <a:off x="4887913" y="3497263"/>
              <a:ext cx="323850" cy="1035050"/>
            </a:xfrm>
            <a:prstGeom prst="bentConnector3">
              <a:avLst>
                <a:gd name="adj1" fmla="val 49509"/>
              </a:avLst>
            </a:prstGeom>
            <a:noFill/>
            <a:ln w="12700">
              <a:solidFill>
                <a:schemeClr val="tx1"/>
              </a:solidFill>
              <a:miter lim="800000"/>
              <a:headEnd/>
              <a:tailEnd type="triangle" w="lg" len="med"/>
            </a:ln>
          </p:spPr>
        </p:cxnSp>
        <p:sp>
          <p:nvSpPr>
            <p:cNvPr id="95250" name="Rectangle 47"/>
            <p:cNvSpPr>
              <a:spLocks noChangeArrowheads="1"/>
            </p:cNvSpPr>
            <p:nvPr/>
          </p:nvSpPr>
          <p:spPr bwMode="auto">
            <a:xfrm>
              <a:off x="3059113" y="3506788"/>
              <a:ext cx="2941637" cy="2087562"/>
            </a:xfrm>
            <a:prstGeom prst="rect">
              <a:avLst/>
            </a:prstGeom>
            <a:noFill/>
            <a:ln w="25400">
              <a:solidFill>
                <a:srgbClr val="91278F"/>
              </a:solidFill>
              <a:miter lim="800000"/>
              <a:headEnd/>
              <a:tailEnd/>
            </a:ln>
          </p:spPr>
          <p:txBody>
            <a:bodyPr wrap="none" lIns="0" tIns="0" rIns="0" bIns="0" anchor="ctr"/>
            <a:lstStyle/>
            <a:p>
              <a:pPr algn="l"/>
              <a:endParaRPr lang="en-GB">
                <a:solidFill>
                  <a:srgbClr val="646464"/>
                </a:solidFill>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p:txBody>
          <a:bodyPr/>
          <a:lstStyle/>
          <a:p>
            <a:pPr eaLnBrk="1" hangingPunct="1"/>
            <a:r>
              <a:rPr lang="cs-CZ" sz="2400" dirty="0" smtClean="0">
                <a:solidFill>
                  <a:schemeClr val="tx1"/>
                </a:solidFill>
              </a:rPr>
              <a:t>Co byste vyvodili z tohoto prohlášení?</a:t>
            </a:r>
            <a:br>
              <a:rPr lang="cs-CZ" sz="2400" dirty="0" smtClean="0">
                <a:solidFill>
                  <a:schemeClr val="tx1"/>
                </a:solidFill>
              </a:rPr>
            </a:br>
            <a:endParaRPr lang="en-US" sz="2400" dirty="0">
              <a:solidFill>
                <a:schemeClr val="tx1"/>
              </a:solidFill>
            </a:endParaRPr>
          </a:p>
        </p:txBody>
      </p:sp>
      <p:pic>
        <p:nvPicPr>
          <p:cNvPr id="96259" name="Picture 6" descr="man"/>
          <p:cNvPicPr>
            <a:picLocks noChangeAspect="1" noChangeArrowheads="1"/>
          </p:cNvPicPr>
          <p:nvPr/>
        </p:nvPicPr>
        <p:blipFill>
          <a:blip r:embed="rId3" cstate="print"/>
          <a:srcRect/>
          <a:stretch>
            <a:fillRect/>
          </a:stretch>
        </p:blipFill>
        <p:spPr bwMode="auto">
          <a:xfrm>
            <a:off x="468313" y="1484313"/>
            <a:ext cx="4572000" cy="3048000"/>
          </a:xfrm>
          <a:prstGeom prst="rect">
            <a:avLst/>
          </a:prstGeom>
          <a:noFill/>
          <a:ln w="9525">
            <a:solidFill>
              <a:schemeClr val="tx1"/>
            </a:solidFill>
            <a:miter lim="800000"/>
            <a:headEnd/>
            <a:tailEnd/>
          </a:ln>
        </p:spPr>
      </p:pic>
      <p:sp>
        <p:nvSpPr>
          <p:cNvPr id="96260" name="AutoShape 2"/>
          <p:cNvSpPr>
            <a:spLocks noChangeArrowheads="1"/>
          </p:cNvSpPr>
          <p:nvPr/>
        </p:nvSpPr>
        <p:spPr bwMode="auto">
          <a:xfrm>
            <a:off x="5435600" y="1700213"/>
            <a:ext cx="3097213" cy="2184400"/>
          </a:xfrm>
          <a:prstGeom prst="wedgeRectCallout">
            <a:avLst>
              <a:gd name="adj1" fmla="val -128167"/>
              <a:gd name="adj2" fmla="val 36991"/>
            </a:avLst>
          </a:prstGeom>
          <a:solidFill>
            <a:srgbClr val="DCDCDC"/>
          </a:solidFill>
          <a:ln w="9525">
            <a:noFill/>
            <a:miter lim="800000"/>
            <a:headEnd/>
            <a:tailEnd/>
          </a:ln>
        </p:spPr>
        <p:txBody>
          <a:bodyPr anchor="ctr"/>
          <a:lstStyle/>
          <a:p>
            <a:pPr algn="l"/>
            <a:r>
              <a:rPr lang="cs-CZ" sz="1600" dirty="0" smtClean="0">
                <a:cs typeface="Arial" pitchFamily="34" charset="0"/>
              </a:rPr>
              <a:t>„Měsíce a měsíce si stěžujete na své auto. Když je po ránu zima, tak nestartuje. Jedny dveře nejdou otevřít. A účty za opravy jsou enormní.</a:t>
            </a:r>
            <a:r>
              <a:rPr lang="en-US" sz="1600" dirty="0" smtClean="0">
                <a:cs typeface="Arial" pitchFamily="34" charset="0"/>
              </a:rPr>
              <a:t>”</a:t>
            </a:r>
            <a:endParaRPr lang="en-US" sz="1600" dirty="0">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p:txBody>
          <a:bodyPr/>
          <a:lstStyle/>
          <a:p>
            <a:pPr eaLnBrk="1" hangingPunct="1"/>
            <a:r>
              <a:rPr lang="cs-CZ" sz="2400" dirty="0" smtClean="0">
                <a:solidFill>
                  <a:schemeClr val="tx1"/>
                </a:solidFill>
              </a:rPr>
              <a:t>Nejprve jasně, stručně a výstižně uvést svůj závěr…</a:t>
            </a:r>
            <a:br>
              <a:rPr lang="cs-CZ" sz="2400" dirty="0" smtClean="0">
                <a:solidFill>
                  <a:schemeClr val="tx1"/>
                </a:solidFill>
              </a:rPr>
            </a:br>
            <a:r>
              <a:rPr lang="cs-CZ" sz="2400" dirty="0" smtClean="0">
                <a:solidFill>
                  <a:schemeClr val="tx1"/>
                </a:solidFill>
              </a:rPr>
              <a:t/>
            </a:r>
            <a:br>
              <a:rPr lang="cs-CZ" sz="2400" dirty="0" smtClean="0">
                <a:solidFill>
                  <a:schemeClr val="tx1"/>
                </a:solidFill>
              </a:rPr>
            </a:br>
            <a:endParaRPr lang="en-US" sz="2400" dirty="0">
              <a:solidFill>
                <a:schemeClr val="tx1"/>
              </a:solidFill>
              <a:cs typeface="Arial" pitchFamily="34" charset="0"/>
            </a:endParaRPr>
          </a:p>
        </p:txBody>
      </p:sp>
      <p:pic>
        <p:nvPicPr>
          <p:cNvPr id="97283" name="Picture 5" descr="woman"/>
          <p:cNvPicPr>
            <a:picLocks noChangeAspect="1" noChangeArrowheads="1"/>
          </p:cNvPicPr>
          <p:nvPr/>
        </p:nvPicPr>
        <p:blipFill>
          <a:blip r:embed="rId3" cstate="print"/>
          <a:srcRect/>
          <a:stretch>
            <a:fillRect/>
          </a:stretch>
        </p:blipFill>
        <p:spPr bwMode="auto">
          <a:xfrm>
            <a:off x="468313" y="1557338"/>
            <a:ext cx="4572000" cy="3048000"/>
          </a:xfrm>
          <a:prstGeom prst="rect">
            <a:avLst/>
          </a:prstGeom>
          <a:noFill/>
          <a:ln w="9525">
            <a:noFill/>
            <a:miter lim="800000"/>
            <a:headEnd/>
            <a:tailEnd/>
          </a:ln>
        </p:spPr>
      </p:pic>
      <p:sp>
        <p:nvSpPr>
          <p:cNvPr id="97284" name="AutoShape 2"/>
          <p:cNvSpPr>
            <a:spLocks noChangeArrowheads="1"/>
          </p:cNvSpPr>
          <p:nvPr/>
        </p:nvSpPr>
        <p:spPr bwMode="auto">
          <a:xfrm>
            <a:off x="5148263" y="1965325"/>
            <a:ext cx="3090862" cy="1247775"/>
          </a:xfrm>
          <a:prstGeom prst="wedgeRectCallout">
            <a:avLst>
              <a:gd name="adj1" fmla="val -65667"/>
              <a:gd name="adj2" fmla="val 10815"/>
            </a:avLst>
          </a:prstGeom>
          <a:solidFill>
            <a:srgbClr val="DCDCDC"/>
          </a:solidFill>
          <a:ln w="9525" algn="ctr">
            <a:noFill/>
            <a:miter lim="800000"/>
            <a:headEnd/>
            <a:tailEnd/>
          </a:ln>
        </p:spPr>
        <p:txBody>
          <a:bodyPr anchor="ctr"/>
          <a:lstStyle/>
          <a:p>
            <a:pPr algn="l"/>
            <a:r>
              <a:rPr lang="cs-CZ" sz="1600" dirty="0" smtClean="0">
                <a:cs typeface="Arial" pitchFamily="34" charset="0"/>
              </a:rPr>
              <a:t>„Měl byste si pořídit nové auto. Zde jsou důvody proč.“</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88640"/>
            <a:ext cx="8435975" cy="863600"/>
          </a:xfrm>
        </p:spPr>
        <p:txBody>
          <a:bodyPr/>
          <a:lstStyle/>
          <a:p>
            <a:pPr eaLnBrk="1" hangingPunct="1"/>
            <a:r>
              <a:rPr lang="cs-CZ" sz="2400" dirty="0" smtClean="0">
                <a:solidFill>
                  <a:schemeClr val="tx1"/>
                </a:solidFill>
              </a:rPr>
              <a:t>… potom poskytnout argumenty pro svůj závěr</a:t>
            </a:r>
            <a:br>
              <a:rPr lang="cs-CZ" sz="2400" dirty="0" smtClean="0">
                <a:solidFill>
                  <a:schemeClr val="tx1"/>
                </a:solidFill>
              </a:rPr>
            </a:br>
            <a:endParaRPr lang="en-US" sz="2400" dirty="0">
              <a:solidFill>
                <a:schemeClr val="tx1"/>
              </a:solidFill>
            </a:endParaRPr>
          </a:p>
        </p:txBody>
      </p:sp>
      <p:sp>
        <p:nvSpPr>
          <p:cNvPr id="98307" name="Rectangle 3"/>
          <p:cNvSpPr>
            <a:spLocks noChangeArrowheads="1"/>
          </p:cNvSpPr>
          <p:nvPr/>
        </p:nvSpPr>
        <p:spPr bwMode="gray">
          <a:xfrm>
            <a:off x="3346450" y="3810000"/>
            <a:ext cx="2438400" cy="1676400"/>
          </a:xfrm>
          <a:prstGeom prst="rect">
            <a:avLst/>
          </a:prstGeom>
          <a:solidFill>
            <a:schemeClr val="tx1"/>
          </a:solidFill>
          <a:ln w="9525">
            <a:solidFill>
              <a:schemeClr val="tx1"/>
            </a:solidFill>
            <a:miter lim="800000"/>
            <a:headEnd/>
            <a:tailEnd/>
          </a:ln>
        </p:spPr>
        <p:txBody>
          <a:bodyPr wrap="none" anchor="ctr"/>
          <a:lstStyle/>
          <a:p>
            <a:r>
              <a:rPr lang="cs-CZ" b="1" dirty="0" smtClean="0">
                <a:solidFill>
                  <a:schemeClr val="bg1"/>
                </a:solidFill>
                <a:cs typeface="Arial" pitchFamily="34" charset="0"/>
              </a:rPr>
              <a:t>Jedny dveře nejdou </a:t>
            </a:r>
          </a:p>
          <a:p>
            <a:r>
              <a:rPr lang="cs-CZ" b="1" dirty="0" smtClean="0">
                <a:solidFill>
                  <a:schemeClr val="bg1"/>
                </a:solidFill>
                <a:cs typeface="Arial" pitchFamily="34" charset="0"/>
              </a:rPr>
              <a:t>otevřít</a:t>
            </a:r>
          </a:p>
        </p:txBody>
      </p:sp>
      <p:sp>
        <p:nvSpPr>
          <p:cNvPr id="98308" name="Rectangle 4"/>
          <p:cNvSpPr>
            <a:spLocks noChangeArrowheads="1"/>
          </p:cNvSpPr>
          <p:nvPr/>
        </p:nvSpPr>
        <p:spPr bwMode="gray">
          <a:xfrm>
            <a:off x="6215063" y="3810000"/>
            <a:ext cx="2438400" cy="1676400"/>
          </a:xfrm>
          <a:prstGeom prst="rect">
            <a:avLst/>
          </a:prstGeom>
          <a:solidFill>
            <a:schemeClr val="tx1"/>
          </a:solidFill>
          <a:ln w="9525">
            <a:solidFill>
              <a:schemeClr val="tx1"/>
            </a:solidFill>
            <a:miter lim="800000"/>
            <a:headEnd/>
            <a:tailEnd/>
          </a:ln>
        </p:spPr>
        <p:txBody>
          <a:bodyPr wrap="none" anchor="ctr"/>
          <a:lstStyle/>
          <a:p>
            <a:r>
              <a:rPr lang="cs-CZ" b="1" dirty="0" smtClean="0">
                <a:solidFill>
                  <a:schemeClr val="bg1"/>
                </a:solidFill>
                <a:cs typeface="Arial" pitchFamily="34" charset="0"/>
              </a:rPr>
              <a:t>Účty za opravy jsou</a:t>
            </a:r>
          </a:p>
          <a:p>
            <a:r>
              <a:rPr lang="cs-CZ" b="1" dirty="0" smtClean="0">
                <a:solidFill>
                  <a:schemeClr val="bg1"/>
                </a:solidFill>
                <a:cs typeface="Arial" pitchFamily="34" charset="0"/>
              </a:rPr>
              <a:t>enormní</a:t>
            </a:r>
          </a:p>
        </p:txBody>
      </p:sp>
      <p:sp>
        <p:nvSpPr>
          <p:cNvPr id="98309" name="Rectangle 5"/>
          <p:cNvSpPr>
            <a:spLocks noChangeArrowheads="1"/>
          </p:cNvSpPr>
          <p:nvPr/>
        </p:nvSpPr>
        <p:spPr bwMode="gray">
          <a:xfrm>
            <a:off x="468313" y="3810000"/>
            <a:ext cx="2438400" cy="1676400"/>
          </a:xfrm>
          <a:prstGeom prst="rect">
            <a:avLst/>
          </a:prstGeom>
          <a:solidFill>
            <a:schemeClr val="tx1"/>
          </a:solidFill>
          <a:ln w="9525">
            <a:solidFill>
              <a:schemeClr val="tx1"/>
            </a:solidFill>
            <a:miter lim="800000"/>
            <a:headEnd/>
            <a:tailEnd/>
          </a:ln>
        </p:spPr>
        <p:txBody>
          <a:bodyPr wrap="none" anchor="ctr"/>
          <a:lstStyle/>
          <a:p>
            <a:r>
              <a:rPr lang="cs-CZ" b="1" dirty="0" smtClean="0">
                <a:solidFill>
                  <a:schemeClr val="bg1"/>
                </a:solidFill>
                <a:cs typeface="Arial" pitchFamily="34" charset="0"/>
              </a:rPr>
              <a:t>Když je ráno zima,</a:t>
            </a:r>
          </a:p>
          <a:p>
            <a:r>
              <a:rPr lang="cs-CZ" b="1" dirty="0" smtClean="0">
                <a:solidFill>
                  <a:schemeClr val="bg1"/>
                </a:solidFill>
                <a:cs typeface="Arial" pitchFamily="34" charset="0"/>
              </a:rPr>
              <a:t>vaše auto nestartuje</a:t>
            </a:r>
          </a:p>
        </p:txBody>
      </p:sp>
      <p:sp>
        <p:nvSpPr>
          <p:cNvPr id="98310" name="Rectangle 6"/>
          <p:cNvSpPr>
            <a:spLocks noChangeArrowheads="1"/>
          </p:cNvSpPr>
          <p:nvPr/>
        </p:nvSpPr>
        <p:spPr bwMode="auto">
          <a:xfrm>
            <a:off x="3348038" y="1600200"/>
            <a:ext cx="2438400" cy="1676400"/>
          </a:xfrm>
          <a:prstGeom prst="rect">
            <a:avLst/>
          </a:prstGeom>
          <a:solidFill>
            <a:schemeClr val="accent2"/>
          </a:solidFill>
          <a:ln w="9525">
            <a:noFill/>
            <a:miter lim="800000"/>
            <a:headEnd/>
            <a:tailEnd/>
          </a:ln>
        </p:spPr>
        <p:txBody>
          <a:bodyPr wrap="none" anchor="ctr"/>
          <a:lstStyle/>
          <a:p>
            <a:r>
              <a:rPr lang="cs-CZ" b="1" dirty="0" smtClean="0">
                <a:cs typeface="Arial" pitchFamily="34" charset="0"/>
              </a:rPr>
              <a:t>Pořídit si nové auto</a:t>
            </a:r>
          </a:p>
        </p:txBody>
      </p:sp>
      <p:cxnSp>
        <p:nvCxnSpPr>
          <p:cNvPr id="98311" name="AutoShape 11"/>
          <p:cNvCxnSpPr>
            <a:cxnSpLocks noChangeShapeType="1"/>
            <a:stCxn id="98310" idx="2"/>
            <a:endCxn id="98309" idx="0"/>
          </p:cNvCxnSpPr>
          <p:nvPr/>
        </p:nvCxnSpPr>
        <p:spPr bwMode="auto">
          <a:xfrm rot="5400000">
            <a:off x="2860676" y="2103437"/>
            <a:ext cx="533400" cy="2879725"/>
          </a:xfrm>
          <a:prstGeom prst="bentConnector3">
            <a:avLst>
              <a:gd name="adj1" fmla="val 50000"/>
            </a:avLst>
          </a:prstGeom>
          <a:noFill/>
          <a:ln w="25400">
            <a:solidFill>
              <a:schemeClr val="tx1"/>
            </a:solidFill>
            <a:miter lim="800000"/>
            <a:headEnd/>
            <a:tailEnd/>
          </a:ln>
        </p:spPr>
      </p:cxnSp>
      <p:cxnSp>
        <p:nvCxnSpPr>
          <p:cNvPr id="98312" name="AutoShape 12"/>
          <p:cNvCxnSpPr>
            <a:cxnSpLocks noChangeShapeType="1"/>
            <a:stCxn id="98310" idx="2"/>
            <a:endCxn id="98308" idx="0"/>
          </p:cNvCxnSpPr>
          <p:nvPr/>
        </p:nvCxnSpPr>
        <p:spPr bwMode="auto">
          <a:xfrm rot="16200000" flipH="1">
            <a:off x="5734051" y="2109787"/>
            <a:ext cx="533400" cy="2867025"/>
          </a:xfrm>
          <a:prstGeom prst="bentConnector3">
            <a:avLst>
              <a:gd name="adj1" fmla="val 50000"/>
            </a:avLst>
          </a:prstGeom>
          <a:noFill/>
          <a:ln w="25400">
            <a:solidFill>
              <a:schemeClr val="tx1"/>
            </a:solidFill>
            <a:miter lim="800000"/>
            <a:headEnd/>
            <a:tailEnd/>
          </a:ln>
        </p:spPr>
      </p:cxnSp>
      <p:cxnSp>
        <p:nvCxnSpPr>
          <p:cNvPr id="98313" name="AutoShape 13"/>
          <p:cNvCxnSpPr>
            <a:cxnSpLocks noChangeShapeType="1"/>
            <a:stCxn id="98310" idx="2"/>
            <a:endCxn id="98307" idx="0"/>
          </p:cNvCxnSpPr>
          <p:nvPr/>
        </p:nvCxnSpPr>
        <p:spPr bwMode="auto">
          <a:xfrm flipH="1">
            <a:off x="4565650" y="3276600"/>
            <a:ext cx="1588" cy="533400"/>
          </a:xfrm>
          <a:prstGeom prst="straightConnector1">
            <a:avLst/>
          </a:prstGeom>
          <a:noFill/>
          <a:ln w="25400">
            <a:solidFill>
              <a:schemeClr val="tx1"/>
            </a:solidFill>
            <a:round/>
            <a:headEnd/>
            <a:tailEnd/>
          </a:ln>
        </p:spPr>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99463" cy="863600"/>
          </a:xfrm>
        </p:spPr>
        <p:txBody>
          <a:bodyPr/>
          <a:lstStyle/>
          <a:p>
            <a:pPr eaLnBrk="1" hangingPunct="1"/>
            <a:r>
              <a:rPr lang="en-GB" dirty="0"/>
              <a:t> </a:t>
            </a:r>
            <a:r>
              <a:rPr lang="cs-CZ" dirty="0" smtClean="0"/>
              <a:t>Příklad: Dejte věcem strukturu </a:t>
            </a:r>
            <a:r>
              <a:rPr lang="en-GB" dirty="0" smtClean="0"/>
              <a:t>…</a:t>
            </a:r>
            <a:endParaRPr lang="en-US" dirty="0"/>
          </a:p>
        </p:txBody>
      </p:sp>
      <p:sp>
        <p:nvSpPr>
          <p:cNvPr id="33795" name="AutoShape 3"/>
          <p:cNvSpPr>
            <a:spLocks noChangeArrowheads="1"/>
          </p:cNvSpPr>
          <p:nvPr/>
        </p:nvSpPr>
        <p:spPr bwMode="auto">
          <a:xfrm>
            <a:off x="6084888" y="2384425"/>
            <a:ext cx="2328862" cy="1701800"/>
          </a:xfrm>
          <a:prstGeom prst="star16">
            <a:avLst>
              <a:gd name="adj" fmla="val 37500"/>
            </a:avLst>
          </a:prstGeom>
          <a:solidFill>
            <a:schemeClr val="accent2"/>
          </a:solidFill>
          <a:ln w="12700">
            <a:noFill/>
            <a:miter lim="800000"/>
            <a:headEnd/>
            <a:tailEnd/>
          </a:ln>
        </p:spPr>
        <p:txBody>
          <a:bodyPr wrap="none" lIns="92075" tIns="46038" rIns="92075" bIns="46038" anchor="ctr"/>
          <a:lstStyle/>
          <a:p>
            <a:pPr algn="ctr" eaLnBrk="0" hangingPunct="0"/>
            <a:r>
              <a:rPr lang="cs-CZ" b="1" dirty="0" smtClean="0">
                <a:solidFill>
                  <a:srgbClr val="333333"/>
                </a:solidFill>
                <a:cs typeface="Arial" pitchFamily="34" charset="0"/>
              </a:rPr>
              <a:t>Co je hlavní </a:t>
            </a:r>
          </a:p>
          <a:p>
            <a:pPr algn="ctr" eaLnBrk="0" hangingPunct="0"/>
            <a:r>
              <a:rPr lang="cs-CZ" b="1" dirty="0" smtClean="0">
                <a:solidFill>
                  <a:srgbClr val="333333"/>
                </a:solidFill>
                <a:cs typeface="Arial" pitchFamily="34" charset="0"/>
              </a:rPr>
              <a:t>myšlenkou</a:t>
            </a:r>
            <a:r>
              <a:rPr lang="en-GB" b="1" dirty="0" smtClean="0">
                <a:solidFill>
                  <a:srgbClr val="333333"/>
                </a:solidFill>
                <a:cs typeface="Arial" pitchFamily="34" charset="0"/>
              </a:rPr>
              <a:t>?</a:t>
            </a:r>
            <a:r>
              <a:rPr lang="cs-CZ" b="1" dirty="0" smtClean="0">
                <a:solidFill>
                  <a:srgbClr val="333333"/>
                </a:solidFill>
                <a:cs typeface="Arial" pitchFamily="34" charset="0"/>
              </a:rPr>
              <a:t> </a:t>
            </a:r>
            <a:endParaRPr lang="en-GB" b="1" dirty="0">
              <a:solidFill>
                <a:srgbClr val="333333"/>
              </a:solidFill>
              <a:cs typeface="Arial" pitchFamily="34" charset="0"/>
            </a:endParaRPr>
          </a:p>
        </p:txBody>
      </p:sp>
      <p:sp>
        <p:nvSpPr>
          <p:cNvPr id="33796" name="AutoShape 4"/>
          <p:cNvSpPr>
            <a:spLocks noChangeArrowheads="1"/>
          </p:cNvSpPr>
          <p:nvPr/>
        </p:nvSpPr>
        <p:spPr bwMode="auto">
          <a:xfrm>
            <a:off x="431800" y="1341438"/>
            <a:ext cx="4978400" cy="4373562"/>
          </a:xfrm>
          <a:prstGeom prst="foldedCorner">
            <a:avLst>
              <a:gd name="adj" fmla="val 13009"/>
            </a:avLst>
          </a:prstGeom>
          <a:noFill/>
          <a:ln w="9525">
            <a:solidFill>
              <a:schemeClr val="tx1"/>
            </a:solidFill>
            <a:round/>
            <a:headEnd/>
            <a:tailEnd/>
          </a:ln>
        </p:spPr>
        <p:txBody>
          <a:bodyPr wrap="none" lIns="0" tIns="0" rIns="0" bIns="0" anchor="ctr"/>
          <a:lstStyle/>
          <a:p>
            <a:pPr algn="l"/>
            <a:endParaRPr lang="en-GB">
              <a:solidFill>
                <a:srgbClr val="646464"/>
              </a:solidFill>
              <a:cs typeface="Arial" pitchFamily="34" charset="0"/>
            </a:endParaRPr>
          </a:p>
        </p:txBody>
      </p:sp>
      <p:sp>
        <p:nvSpPr>
          <p:cNvPr id="33797" name="Rectangle 5"/>
          <p:cNvSpPr>
            <a:spLocks noChangeArrowheads="1"/>
          </p:cNvSpPr>
          <p:nvPr/>
        </p:nvSpPr>
        <p:spPr bwMode="auto">
          <a:xfrm>
            <a:off x="592138" y="1447800"/>
            <a:ext cx="4665662" cy="3935413"/>
          </a:xfrm>
          <a:prstGeom prst="rect">
            <a:avLst/>
          </a:prstGeom>
          <a:noFill/>
          <a:ln w="9525" algn="ctr">
            <a:noFill/>
            <a:miter lim="800000"/>
            <a:headEnd/>
            <a:tailEnd/>
          </a:ln>
        </p:spPr>
        <p:txBody>
          <a:bodyPr lIns="0" tIns="0" rIns="0" bIns="0">
            <a:spAutoFit/>
          </a:bodyPr>
          <a:lstStyle/>
          <a:p>
            <a:pPr algn="l">
              <a:spcAft>
                <a:spcPct val="50000"/>
              </a:spcAft>
            </a:pPr>
            <a:r>
              <a:rPr lang="en-US" sz="1400">
                <a:solidFill>
                  <a:srgbClr val="646464"/>
                </a:solidFill>
                <a:cs typeface="Arial" pitchFamily="34" charset="0"/>
              </a:rPr>
              <a:t>Hi John</a:t>
            </a:r>
          </a:p>
          <a:p>
            <a:pPr algn="l">
              <a:spcAft>
                <a:spcPct val="50000"/>
              </a:spcAft>
            </a:pPr>
            <a:r>
              <a:rPr lang="en-US" sz="1400">
                <a:solidFill>
                  <a:srgbClr val="646464"/>
                </a:solidFill>
                <a:cs typeface="Arial" pitchFamily="34" charset="0"/>
              </a:rPr>
              <a:t>I am having trouble finding availability in any hotels in Sydney in December for the conference. There are a couple of places that are still free, but the hotel’s daily rate is around $300AU. I have looked at availability in Melbourne, but the situation is very similar.</a:t>
            </a:r>
          </a:p>
          <a:p>
            <a:pPr algn="l">
              <a:spcAft>
                <a:spcPct val="50000"/>
              </a:spcAft>
            </a:pPr>
            <a:r>
              <a:rPr lang="en-US" sz="1400">
                <a:solidFill>
                  <a:srgbClr val="646464"/>
                </a:solidFill>
                <a:cs typeface="Arial" pitchFamily="34" charset="0"/>
              </a:rPr>
              <a:t>And I wonder whether we would get enough delegates to sign up for the conference at this time of the year, given that people are reluctant to commit to anything in the run-up to the holiday season in many of the countries we are targeting.</a:t>
            </a:r>
          </a:p>
          <a:p>
            <a:pPr algn="l">
              <a:spcAft>
                <a:spcPct val="50000"/>
              </a:spcAft>
            </a:pPr>
            <a:r>
              <a:rPr lang="en-US" sz="1400">
                <a:solidFill>
                  <a:srgbClr val="646464"/>
                </a:solidFill>
                <a:cs typeface="Arial" pitchFamily="34" charset="0"/>
              </a:rPr>
              <a:t>I have had a look at availability in late February. There is much more choice at this time, with lots of hotels able to accommodate us and offering rates that are around $200AU a day. The temperatures will be more comfortable than in December and there will not be so many travelers either. Airline tickets will also be cheaper.</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cs-CZ" sz="2400" dirty="0" smtClean="0"/>
              <a:t>Příklad</a:t>
            </a:r>
            <a:r>
              <a:rPr lang="en-GB" sz="2400" dirty="0" smtClean="0"/>
              <a:t>: </a:t>
            </a:r>
            <a:r>
              <a:rPr lang="cs-CZ" sz="2400" dirty="0" smtClean="0"/>
              <a:t>Co je hlavní myšlenkou</a:t>
            </a:r>
            <a:r>
              <a:rPr lang="en-GB" sz="2400" dirty="0" smtClean="0"/>
              <a:t>? </a:t>
            </a:r>
            <a:endParaRPr lang="en-US" sz="2400" dirty="0"/>
          </a:p>
        </p:txBody>
      </p:sp>
      <p:grpSp>
        <p:nvGrpSpPr>
          <p:cNvPr id="2" name="Group 3"/>
          <p:cNvGrpSpPr>
            <a:grpSpLocks/>
          </p:cNvGrpSpPr>
          <p:nvPr/>
        </p:nvGrpSpPr>
        <p:grpSpPr bwMode="auto">
          <a:xfrm>
            <a:off x="381000" y="1600200"/>
            <a:ext cx="8305800" cy="3716338"/>
            <a:chOff x="240" y="1008"/>
            <a:chExt cx="5232" cy="2341"/>
          </a:xfrm>
        </p:grpSpPr>
        <p:sp>
          <p:nvSpPr>
            <p:cNvPr id="100356" name="Rectangle 4"/>
            <p:cNvSpPr>
              <a:spLocks noChangeArrowheads="1"/>
            </p:cNvSpPr>
            <p:nvPr/>
          </p:nvSpPr>
          <p:spPr bwMode="gray">
            <a:xfrm>
              <a:off x="2249" y="1913"/>
              <a:ext cx="1536" cy="550"/>
            </a:xfrm>
            <a:prstGeom prst="rect">
              <a:avLst/>
            </a:prstGeom>
            <a:solidFill>
              <a:schemeClr val="tx1"/>
            </a:solidFill>
            <a:ln w="9525">
              <a:solidFill>
                <a:schemeClr val="tx1"/>
              </a:solidFill>
              <a:miter lim="800000"/>
              <a:headEnd/>
              <a:tailEnd/>
            </a:ln>
          </p:spPr>
          <p:txBody>
            <a:bodyPr wrap="none" anchor="ctr"/>
            <a:lstStyle/>
            <a:p>
              <a:r>
                <a:rPr lang="cs-CZ" b="1" dirty="0" smtClean="0">
                  <a:solidFill>
                    <a:schemeClr val="bg1"/>
                  </a:solidFill>
                  <a:cs typeface="Arial" pitchFamily="34" charset="0"/>
                </a:rPr>
                <a:t>Máme více možností</a:t>
              </a:r>
            </a:p>
            <a:p>
              <a:r>
                <a:rPr lang="cs-CZ" b="1" dirty="0" smtClean="0">
                  <a:solidFill>
                    <a:schemeClr val="bg1"/>
                  </a:solidFill>
                  <a:cs typeface="Arial" pitchFamily="34" charset="0"/>
                </a:rPr>
                <a:t>pro výběr místa </a:t>
              </a:r>
            </a:p>
            <a:p>
              <a:r>
                <a:rPr lang="cs-CZ" b="1" dirty="0" smtClean="0">
                  <a:solidFill>
                    <a:schemeClr val="bg1"/>
                  </a:solidFill>
                  <a:cs typeface="Arial" pitchFamily="34" charset="0"/>
                </a:rPr>
                <a:t>konání</a:t>
              </a:r>
            </a:p>
          </p:txBody>
        </p:sp>
        <p:sp>
          <p:nvSpPr>
            <p:cNvPr id="100357" name="Rectangle 5"/>
            <p:cNvSpPr>
              <a:spLocks noChangeArrowheads="1"/>
            </p:cNvSpPr>
            <p:nvPr/>
          </p:nvSpPr>
          <p:spPr bwMode="gray">
            <a:xfrm>
              <a:off x="3936" y="1913"/>
              <a:ext cx="1536" cy="550"/>
            </a:xfrm>
            <a:prstGeom prst="rect">
              <a:avLst/>
            </a:prstGeom>
            <a:solidFill>
              <a:schemeClr val="tx1"/>
            </a:solidFill>
            <a:ln w="9525">
              <a:solidFill>
                <a:schemeClr val="tx1"/>
              </a:solidFill>
              <a:miter lim="800000"/>
              <a:headEnd/>
              <a:tailEnd/>
            </a:ln>
          </p:spPr>
          <p:txBody>
            <a:bodyPr wrap="none" anchor="ctr"/>
            <a:lstStyle/>
            <a:p>
              <a:endParaRPr lang="en-US" b="1" dirty="0">
                <a:solidFill>
                  <a:schemeClr val="bg1"/>
                </a:solidFill>
                <a:cs typeface="Arial" pitchFamily="34" charset="0"/>
              </a:endParaRPr>
            </a:p>
            <a:p>
              <a:r>
                <a:rPr lang="cs-CZ" b="1" dirty="0" smtClean="0">
                  <a:solidFill>
                    <a:schemeClr val="bg1"/>
                  </a:solidFill>
                  <a:cs typeface="Arial" pitchFamily="34" charset="0"/>
                </a:rPr>
                <a:t>Mohlo by přijet</a:t>
              </a:r>
            </a:p>
            <a:p>
              <a:r>
                <a:rPr lang="cs-CZ" b="1" dirty="0" smtClean="0">
                  <a:solidFill>
                    <a:schemeClr val="bg1"/>
                  </a:solidFill>
                  <a:cs typeface="Arial" pitchFamily="34" charset="0"/>
                </a:rPr>
                <a:t>více lidí </a:t>
              </a:r>
            </a:p>
            <a:p>
              <a:endParaRPr lang="en-US" b="1" dirty="0">
                <a:solidFill>
                  <a:schemeClr val="bg1"/>
                </a:solidFill>
                <a:cs typeface="Arial" pitchFamily="34" charset="0"/>
              </a:endParaRPr>
            </a:p>
          </p:txBody>
        </p:sp>
        <p:sp>
          <p:nvSpPr>
            <p:cNvPr id="100358" name="Rectangle 6"/>
            <p:cNvSpPr>
              <a:spLocks noChangeArrowheads="1"/>
            </p:cNvSpPr>
            <p:nvPr/>
          </p:nvSpPr>
          <p:spPr bwMode="gray">
            <a:xfrm>
              <a:off x="562" y="1913"/>
              <a:ext cx="1536" cy="550"/>
            </a:xfrm>
            <a:prstGeom prst="rect">
              <a:avLst/>
            </a:prstGeom>
            <a:solidFill>
              <a:schemeClr val="tx1"/>
            </a:solidFill>
            <a:ln w="9525">
              <a:solidFill>
                <a:schemeClr val="tx1"/>
              </a:solidFill>
              <a:miter lim="800000"/>
              <a:headEnd/>
              <a:tailEnd/>
            </a:ln>
          </p:spPr>
          <p:txBody>
            <a:bodyPr wrap="none" anchor="ctr"/>
            <a:lstStyle/>
            <a:p>
              <a:r>
                <a:rPr lang="cs-CZ" b="1" dirty="0" smtClean="0">
                  <a:solidFill>
                    <a:schemeClr val="bg1"/>
                  </a:solidFill>
                  <a:cs typeface="Arial" pitchFamily="34" charset="0"/>
                </a:rPr>
                <a:t>Bude to levnější</a:t>
              </a:r>
            </a:p>
          </p:txBody>
        </p:sp>
        <p:sp>
          <p:nvSpPr>
            <p:cNvPr id="100359" name="Rectangle 7"/>
            <p:cNvSpPr>
              <a:spLocks noChangeArrowheads="1"/>
            </p:cNvSpPr>
            <p:nvPr/>
          </p:nvSpPr>
          <p:spPr bwMode="gray">
            <a:xfrm>
              <a:off x="2256" y="1008"/>
              <a:ext cx="1536" cy="576"/>
            </a:xfrm>
            <a:prstGeom prst="rect">
              <a:avLst/>
            </a:prstGeom>
            <a:solidFill>
              <a:schemeClr val="accent2"/>
            </a:solidFill>
            <a:ln w="9525">
              <a:noFill/>
              <a:miter lim="800000"/>
              <a:headEnd/>
              <a:tailEnd/>
            </a:ln>
          </p:spPr>
          <p:txBody>
            <a:bodyPr wrap="none" anchor="ctr"/>
            <a:lstStyle/>
            <a:p>
              <a:r>
                <a:rPr lang="cs-CZ" b="1" dirty="0" smtClean="0">
                  <a:cs typeface="Arial" pitchFamily="34" charset="0"/>
                </a:rPr>
                <a:t>Měli bychom pořádat</a:t>
              </a:r>
            </a:p>
            <a:p>
              <a:r>
                <a:rPr lang="cs-CZ" b="1" dirty="0" smtClean="0">
                  <a:cs typeface="Arial" pitchFamily="34" charset="0"/>
                </a:rPr>
                <a:t>konferenci na konci</a:t>
              </a:r>
            </a:p>
            <a:p>
              <a:r>
                <a:rPr lang="cs-CZ" b="1" dirty="0" smtClean="0">
                  <a:cs typeface="Arial" pitchFamily="34" charset="0"/>
                </a:rPr>
                <a:t>února</a:t>
              </a:r>
            </a:p>
          </p:txBody>
        </p:sp>
        <p:sp>
          <p:nvSpPr>
            <p:cNvPr id="100360" name="Line 8"/>
            <p:cNvSpPr>
              <a:spLocks noChangeShapeType="1"/>
            </p:cNvSpPr>
            <p:nvPr/>
          </p:nvSpPr>
          <p:spPr bwMode="gray">
            <a:xfrm flipV="1">
              <a:off x="1344" y="1721"/>
              <a:ext cx="0" cy="192"/>
            </a:xfrm>
            <a:prstGeom prst="line">
              <a:avLst/>
            </a:prstGeom>
            <a:noFill/>
            <a:ln w="28575">
              <a:solidFill>
                <a:schemeClr val="tx1"/>
              </a:solidFill>
              <a:round/>
              <a:headEnd/>
              <a:tailEnd/>
            </a:ln>
          </p:spPr>
          <p:txBody>
            <a:bodyPr/>
            <a:lstStyle/>
            <a:p>
              <a:pPr algn="l"/>
              <a:endParaRPr lang="en-GB">
                <a:solidFill>
                  <a:schemeClr val="bg1"/>
                </a:solidFill>
                <a:cs typeface="Arial" pitchFamily="34" charset="0"/>
              </a:endParaRPr>
            </a:p>
          </p:txBody>
        </p:sp>
        <p:sp>
          <p:nvSpPr>
            <p:cNvPr id="100361" name="Line 9"/>
            <p:cNvSpPr>
              <a:spLocks noChangeShapeType="1"/>
            </p:cNvSpPr>
            <p:nvPr/>
          </p:nvSpPr>
          <p:spPr bwMode="gray">
            <a:xfrm flipV="1">
              <a:off x="3024" y="1581"/>
              <a:ext cx="0" cy="339"/>
            </a:xfrm>
            <a:prstGeom prst="line">
              <a:avLst/>
            </a:prstGeom>
            <a:noFill/>
            <a:ln w="28575">
              <a:solidFill>
                <a:schemeClr val="tx1"/>
              </a:solidFill>
              <a:round/>
              <a:headEnd/>
              <a:tailEnd/>
            </a:ln>
          </p:spPr>
          <p:txBody>
            <a:bodyPr/>
            <a:lstStyle/>
            <a:p>
              <a:pPr algn="l"/>
              <a:endParaRPr lang="en-GB">
                <a:solidFill>
                  <a:schemeClr val="bg1"/>
                </a:solidFill>
                <a:cs typeface="Arial" pitchFamily="34" charset="0"/>
              </a:endParaRPr>
            </a:p>
          </p:txBody>
        </p:sp>
        <p:sp>
          <p:nvSpPr>
            <p:cNvPr id="100362" name="Line 10"/>
            <p:cNvSpPr>
              <a:spLocks noChangeShapeType="1"/>
            </p:cNvSpPr>
            <p:nvPr/>
          </p:nvSpPr>
          <p:spPr bwMode="gray">
            <a:xfrm flipV="1">
              <a:off x="4704" y="1720"/>
              <a:ext cx="0" cy="192"/>
            </a:xfrm>
            <a:prstGeom prst="line">
              <a:avLst/>
            </a:prstGeom>
            <a:noFill/>
            <a:ln w="28575">
              <a:solidFill>
                <a:schemeClr val="tx1"/>
              </a:solidFill>
              <a:round/>
              <a:headEnd/>
              <a:tailEnd/>
            </a:ln>
          </p:spPr>
          <p:txBody>
            <a:bodyPr/>
            <a:lstStyle/>
            <a:p>
              <a:pPr algn="l"/>
              <a:endParaRPr lang="en-GB">
                <a:solidFill>
                  <a:schemeClr val="bg1"/>
                </a:solidFill>
                <a:cs typeface="Arial" pitchFamily="34" charset="0"/>
              </a:endParaRPr>
            </a:p>
          </p:txBody>
        </p:sp>
        <p:sp>
          <p:nvSpPr>
            <p:cNvPr id="100363" name="Line 11"/>
            <p:cNvSpPr>
              <a:spLocks noChangeShapeType="1"/>
            </p:cNvSpPr>
            <p:nvPr/>
          </p:nvSpPr>
          <p:spPr bwMode="gray">
            <a:xfrm>
              <a:off x="1338" y="1721"/>
              <a:ext cx="3360" cy="7"/>
            </a:xfrm>
            <a:prstGeom prst="line">
              <a:avLst/>
            </a:prstGeom>
            <a:noFill/>
            <a:ln w="28575">
              <a:solidFill>
                <a:schemeClr val="tx1"/>
              </a:solidFill>
              <a:round/>
              <a:headEnd/>
              <a:tailEnd/>
            </a:ln>
          </p:spPr>
          <p:txBody>
            <a:bodyPr/>
            <a:lstStyle/>
            <a:p>
              <a:pPr algn="l"/>
              <a:endParaRPr lang="en-GB">
                <a:solidFill>
                  <a:schemeClr val="bg1"/>
                </a:solidFill>
                <a:cs typeface="Arial" pitchFamily="34" charset="0"/>
              </a:endParaRPr>
            </a:p>
          </p:txBody>
        </p:sp>
        <p:sp>
          <p:nvSpPr>
            <p:cNvPr id="100364" name="Rectangle 12"/>
            <p:cNvSpPr>
              <a:spLocks noChangeArrowheads="1"/>
            </p:cNvSpPr>
            <p:nvPr/>
          </p:nvSpPr>
          <p:spPr bwMode="gray">
            <a:xfrm>
              <a:off x="240" y="2799"/>
              <a:ext cx="1008" cy="550"/>
            </a:xfrm>
            <a:prstGeom prst="rect">
              <a:avLst/>
            </a:prstGeom>
            <a:solidFill>
              <a:schemeClr val="tx1"/>
            </a:solidFill>
            <a:ln w="9525">
              <a:solidFill>
                <a:schemeClr val="tx1"/>
              </a:solidFill>
              <a:miter lim="800000"/>
              <a:headEnd/>
              <a:tailEnd/>
            </a:ln>
          </p:spPr>
          <p:txBody>
            <a:bodyPr wrap="none" anchor="ctr"/>
            <a:lstStyle/>
            <a:p>
              <a:r>
                <a:rPr lang="cs-CZ" sz="1600" b="1" dirty="0" smtClean="0">
                  <a:solidFill>
                    <a:schemeClr val="bg1"/>
                  </a:solidFill>
                  <a:cs typeface="Arial" pitchFamily="34" charset="0"/>
                </a:rPr>
                <a:t>Ceny za </a:t>
              </a:r>
            </a:p>
            <a:p>
              <a:r>
                <a:rPr lang="cs-CZ" sz="1600" b="1" dirty="0" smtClean="0">
                  <a:solidFill>
                    <a:schemeClr val="bg1"/>
                  </a:solidFill>
                  <a:cs typeface="Arial" pitchFamily="34" charset="0"/>
                </a:rPr>
                <a:t>ubytování</a:t>
              </a:r>
            </a:p>
            <a:p>
              <a:r>
                <a:rPr lang="cs-CZ" sz="1600" b="1" dirty="0" smtClean="0">
                  <a:solidFill>
                    <a:schemeClr val="bg1"/>
                  </a:solidFill>
                  <a:cs typeface="Arial" pitchFamily="34" charset="0"/>
                </a:rPr>
                <a:t>jsou nižší</a:t>
              </a:r>
            </a:p>
          </p:txBody>
        </p:sp>
        <p:sp>
          <p:nvSpPr>
            <p:cNvPr id="100365" name="Rectangle 13"/>
            <p:cNvSpPr>
              <a:spLocks noChangeArrowheads="1"/>
            </p:cNvSpPr>
            <p:nvPr/>
          </p:nvSpPr>
          <p:spPr bwMode="gray">
            <a:xfrm>
              <a:off x="1406" y="2799"/>
              <a:ext cx="1008" cy="550"/>
            </a:xfrm>
            <a:prstGeom prst="rect">
              <a:avLst/>
            </a:prstGeom>
            <a:solidFill>
              <a:schemeClr val="tx1"/>
            </a:solidFill>
            <a:ln w="9525">
              <a:solidFill>
                <a:schemeClr val="tx1"/>
              </a:solidFill>
              <a:miter lim="800000"/>
              <a:headEnd/>
              <a:tailEnd/>
            </a:ln>
          </p:spPr>
          <p:txBody>
            <a:bodyPr wrap="none" anchor="ctr"/>
            <a:lstStyle/>
            <a:p>
              <a:r>
                <a:rPr lang="cs-CZ" sz="1600" b="1" dirty="0" smtClean="0">
                  <a:solidFill>
                    <a:schemeClr val="bg1"/>
                  </a:solidFill>
                  <a:cs typeface="Arial" pitchFamily="34" charset="0"/>
                </a:rPr>
                <a:t>Letenky jsou</a:t>
              </a:r>
            </a:p>
            <a:p>
              <a:r>
                <a:rPr lang="cs-CZ" sz="1600" b="1" dirty="0" smtClean="0">
                  <a:solidFill>
                    <a:schemeClr val="bg1"/>
                  </a:solidFill>
                  <a:cs typeface="Arial" pitchFamily="34" charset="0"/>
                </a:rPr>
                <a:t>levnější</a:t>
              </a:r>
            </a:p>
          </p:txBody>
        </p:sp>
        <p:sp>
          <p:nvSpPr>
            <p:cNvPr id="100366" name="Line 14"/>
            <p:cNvSpPr>
              <a:spLocks noChangeShapeType="1"/>
            </p:cNvSpPr>
            <p:nvPr/>
          </p:nvSpPr>
          <p:spPr bwMode="gray">
            <a:xfrm flipV="1">
              <a:off x="760" y="2631"/>
              <a:ext cx="0" cy="192"/>
            </a:xfrm>
            <a:prstGeom prst="line">
              <a:avLst/>
            </a:prstGeom>
            <a:noFill/>
            <a:ln w="28575">
              <a:solidFill>
                <a:schemeClr val="tx1"/>
              </a:solidFill>
              <a:round/>
              <a:headEnd/>
              <a:tailEnd/>
            </a:ln>
          </p:spPr>
          <p:txBody>
            <a:bodyPr/>
            <a:lstStyle/>
            <a:p>
              <a:pPr algn="l"/>
              <a:endParaRPr lang="en-GB">
                <a:solidFill>
                  <a:schemeClr val="bg1"/>
                </a:solidFill>
                <a:cs typeface="Arial" pitchFamily="34" charset="0"/>
              </a:endParaRPr>
            </a:p>
          </p:txBody>
        </p:sp>
        <p:sp>
          <p:nvSpPr>
            <p:cNvPr id="100367" name="Line 15"/>
            <p:cNvSpPr>
              <a:spLocks noChangeShapeType="1"/>
            </p:cNvSpPr>
            <p:nvPr/>
          </p:nvSpPr>
          <p:spPr bwMode="gray">
            <a:xfrm flipV="1">
              <a:off x="1920" y="2633"/>
              <a:ext cx="0" cy="192"/>
            </a:xfrm>
            <a:prstGeom prst="line">
              <a:avLst/>
            </a:prstGeom>
            <a:noFill/>
            <a:ln w="28575">
              <a:solidFill>
                <a:schemeClr val="tx1"/>
              </a:solidFill>
              <a:round/>
              <a:headEnd/>
              <a:tailEnd/>
            </a:ln>
          </p:spPr>
          <p:txBody>
            <a:bodyPr/>
            <a:lstStyle/>
            <a:p>
              <a:pPr algn="l"/>
              <a:endParaRPr lang="en-GB">
                <a:solidFill>
                  <a:schemeClr val="bg1"/>
                </a:solidFill>
                <a:cs typeface="Arial" pitchFamily="34" charset="0"/>
              </a:endParaRPr>
            </a:p>
          </p:txBody>
        </p:sp>
        <p:sp>
          <p:nvSpPr>
            <p:cNvPr id="100368" name="Line 16"/>
            <p:cNvSpPr>
              <a:spLocks noChangeShapeType="1"/>
            </p:cNvSpPr>
            <p:nvPr/>
          </p:nvSpPr>
          <p:spPr bwMode="gray">
            <a:xfrm>
              <a:off x="768" y="2640"/>
              <a:ext cx="1147" cy="3"/>
            </a:xfrm>
            <a:prstGeom prst="line">
              <a:avLst/>
            </a:prstGeom>
            <a:noFill/>
            <a:ln w="28575">
              <a:solidFill>
                <a:schemeClr val="tx1"/>
              </a:solidFill>
              <a:round/>
              <a:headEnd/>
              <a:tailEnd/>
            </a:ln>
          </p:spPr>
          <p:txBody>
            <a:bodyPr/>
            <a:lstStyle/>
            <a:p>
              <a:pPr algn="l"/>
              <a:endParaRPr lang="en-GB">
                <a:solidFill>
                  <a:schemeClr val="bg1"/>
                </a:solidFill>
                <a:cs typeface="Arial" pitchFamily="34" charset="0"/>
              </a:endParaRPr>
            </a:p>
          </p:txBody>
        </p:sp>
        <p:sp>
          <p:nvSpPr>
            <p:cNvPr id="100369" name="Line 17"/>
            <p:cNvSpPr>
              <a:spLocks noChangeShapeType="1"/>
            </p:cNvSpPr>
            <p:nvPr/>
          </p:nvSpPr>
          <p:spPr bwMode="gray">
            <a:xfrm flipV="1">
              <a:off x="1344" y="2448"/>
              <a:ext cx="0" cy="192"/>
            </a:xfrm>
            <a:prstGeom prst="line">
              <a:avLst/>
            </a:prstGeom>
            <a:noFill/>
            <a:ln w="28575">
              <a:solidFill>
                <a:schemeClr val="tx1"/>
              </a:solidFill>
              <a:round/>
              <a:headEnd/>
              <a:tailEnd/>
            </a:ln>
          </p:spPr>
          <p:txBody>
            <a:bodyPr/>
            <a:lstStyle/>
            <a:p>
              <a:pPr algn="l"/>
              <a:endParaRPr lang="en-GB">
                <a:solidFill>
                  <a:schemeClr val="bg1"/>
                </a:solidFill>
                <a:cs typeface="Arial" pitchFamily="34" charset="0"/>
              </a:endParaRP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67544" y="200025"/>
            <a:ext cx="8208912" cy="863600"/>
          </a:xfrm>
        </p:spPr>
        <p:txBody>
          <a:bodyPr/>
          <a:lstStyle/>
          <a:p>
            <a:pPr eaLnBrk="1" hangingPunct="1"/>
            <a:r>
              <a:rPr lang="cs-CZ" sz="2400" dirty="0" smtClean="0">
                <a:solidFill>
                  <a:schemeClr val="tx1"/>
                </a:solidFill>
              </a:rPr>
              <a:t>Použijte tuto hierarchickou strukturu pro organizování vašich myšlenek podporujících váš závěr</a:t>
            </a:r>
            <a:endParaRPr lang="en-US" sz="2400" dirty="0">
              <a:solidFill>
                <a:schemeClr val="tx1"/>
              </a:solidFill>
            </a:endParaRPr>
          </a:p>
        </p:txBody>
      </p:sp>
      <p:sp>
        <p:nvSpPr>
          <p:cNvPr id="101379" name="Text Box 3"/>
          <p:cNvSpPr txBox="1">
            <a:spLocks noChangeArrowheads="1"/>
          </p:cNvSpPr>
          <p:nvPr/>
        </p:nvSpPr>
        <p:spPr bwMode="auto">
          <a:xfrm>
            <a:off x="503238" y="4076700"/>
            <a:ext cx="8321675" cy="2088604"/>
          </a:xfrm>
          <a:prstGeom prst="rect">
            <a:avLst/>
          </a:prstGeom>
          <a:noFill/>
          <a:ln w="9525" algn="ctr">
            <a:noFill/>
            <a:miter lim="800000"/>
            <a:headEnd/>
            <a:tailEnd/>
          </a:ln>
        </p:spPr>
        <p:txBody>
          <a:bodyPr lIns="0" tIns="0" rIns="0" bIns="0"/>
          <a:lstStyle/>
          <a:p>
            <a:pPr marL="360363" indent="-360363" algn="l">
              <a:spcBef>
                <a:spcPct val="10000"/>
              </a:spcBef>
              <a:buClr>
                <a:srgbClr val="FFD200"/>
              </a:buClr>
              <a:buSzPct val="75000"/>
              <a:buFont typeface="Arial" pitchFamily="34" charset="0"/>
              <a:buNone/>
            </a:pPr>
            <a:r>
              <a:rPr lang="cs-CZ" sz="2000" dirty="0" smtClean="0">
                <a:cs typeface="Arial" pitchFamily="34" charset="0"/>
              </a:rPr>
              <a:t>Tato struktura udělá sdělení více efektivní, protože:</a:t>
            </a:r>
          </a:p>
          <a:p>
            <a:pPr marL="360363" indent="-360363" algn="l">
              <a:spcBef>
                <a:spcPct val="10000"/>
              </a:spcBef>
              <a:buClr>
                <a:srgbClr val="FFD200"/>
              </a:buClr>
              <a:buSzPct val="75000"/>
              <a:buFont typeface="Arial" pitchFamily="34" charset="0"/>
              <a:buChar char="►"/>
            </a:pPr>
            <a:r>
              <a:rPr lang="cs-CZ" sz="2000" dirty="0" smtClean="0">
                <a:cs typeface="Arial" pitchFamily="34" charset="0"/>
              </a:rPr>
              <a:t>Třídění informací do logických skupin je pro lidský mozek snáze zpracovatelné</a:t>
            </a:r>
          </a:p>
          <a:p>
            <a:pPr marL="360363" indent="-360363" algn="l">
              <a:spcBef>
                <a:spcPct val="10000"/>
              </a:spcBef>
              <a:buClr>
                <a:srgbClr val="FFD200"/>
              </a:buClr>
              <a:buSzPct val="75000"/>
              <a:buFont typeface="Arial" pitchFamily="34" charset="0"/>
              <a:buChar char="►"/>
            </a:pPr>
            <a:r>
              <a:rPr lang="cs-CZ" sz="2000" dirty="0" smtClean="0">
                <a:cs typeface="Arial" pitchFamily="34" charset="0"/>
              </a:rPr>
              <a:t>Zajišťuje lepší podporu pro třídění myšlenek</a:t>
            </a:r>
          </a:p>
          <a:p>
            <a:pPr marL="360363" indent="-360363" algn="l">
              <a:spcBef>
                <a:spcPct val="10000"/>
              </a:spcBef>
              <a:buClr>
                <a:srgbClr val="FFD200"/>
              </a:buClr>
              <a:buSzPct val="75000"/>
              <a:buFont typeface="Arial" pitchFamily="34" charset="0"/>
              <a:buChar char="►"/>
            </a:pPr>
            <a:r>
              <a:rPr lang="cs-CZ" sz="2000" dirty="0" smtClean="0">
                <a:cs typeface="Arial" pitchFamily="34" charset="0"/>
              </a:rPr>
              <a:t>Snadnější překlad hlavní myšlenky do dokumentů a prezentací</a:t>
            </a:r>
          </a:p>
        </p:txBody>
      </p:sp>
      <p:grpSp>
        <p:nvGrpSpPr>
          <p:cNvPr id="2" name="Group 72"/>
          <p:cNvGrpSpPr>
            <a:grpSpLocks/>
          </p:cNvGrpSpPr>
          <p:nvPr/>
        </p:nvGrpSpPr>
        <p:grpSpPr bwMode="auto">
          <a:xfrm>
            <a:off x="2087563" y="1398588"/>
            <a:ext cx="5180012" cy="2360612"/>
            <a:chOff x="1315" y="881"/>
            <a:chExt cx="3263" cy="1487"/>
          </a:xfrm>
        </p:grpSpPr>
        <p:sp>
          <p:nvSpPr>
            <p:cNvPr id="101381" name="Rectangle 18"/>
            <p:cNvSpPr>
              <a:spLocks noChangeArrowheads="1"/>
            </p:cNvSpPr>
            <p:nvPr/>
          </p:nvSpPr>
          <p:spPr bwMode="gray">
            <a:xfrm>
              <a:off x="2521" y="881"/>
              <a:ext cx="789" cy="404"/>
            </a:xfrm>
            <a:prstGeom prst="rect">
              <a:avLst/>
            </a:prstGeom>
            <a:solidFill>
              <a:srgbClr val="FFD200"/>
            </a:solidFill>
            <a:ln w="9525">
              <a:noFill/>
              <a:miter lim="800000"/>
              <a:headEnd/>
              <a:tailEnd/>
            </a:ln>
          </p:spPr>
          <p:txBody>
            <a:bodyPr anchor="ctr" anchorCtr="1">
              <a:spAutoFit/>
            </a:bodyPr>
            <a:lstStyle/>
            <a:p>
              <a:r>
                <a:rPr lang="en-US" dirty="0" smtClean="0">
                  <a:solidFill>
                    <a:srgbClr val="000000"/>
                  </a:solidFill>
                  <a:cs typeface="Arial" pitchFamily="34" charset="0"/>
                </a:rPr>
                <a:t>Main message </a:t>
              </a:r>
              <a:endParaRPr lang="en-US" dirty="0">
                <a:solidFill>
                  <a:srgbClr val="000000"/>
                </a:solidFill>
                <a:cs typeface="Arial" pitchFamily="34" charset="0"/>
              </a:endParaRPr>
            </a:p>
          </p:txBody>
        </p:sp>
        <p:sp>
          <p:nvSpPr>
            <p:cNvPr id="101382" name="Rectangle 24"/>
            <p:cNvSpPr>
              <a:spLocks noChangeArrowheads="1"/>
            </p:cNvSpPr>
            <p:nvPr/>
          </p:nvSpPr>
          <p:spPr bwMode="gray">
            <a:xfrm>
              <a:off x="1645" y="1546"/>
              <a:ext cx="563" cy="351"/>
            </a:xfrm>
            <a:prstGeom prst="rect">
              <a:avLst/>
            </a:prstGeom>
            <a:solidFill>
              <a:srgbClr val="808080"/>
            </a:solidFill>
            <a:ln w="9525">
              <a:noFill/>
              <a:miter lim="800000"/>
              <a:headEnd/>
              <a:tailEnd/>
            </a:ln>
          </p:spPr>
          <p:txBody>
            <a:bodyPr anchor="ctr" anchorCtr="1"/>
            <a:lstStyle/>
            <a:p>
              <a:pPr algn="l"/>
              <a:r>
                <a:rPr lang="en-US">
                  <a:solidFill>
                    <a:srgbClr val="FFFFFF"/>
                  </a:solidFill>
                  <a:cs typeface="Arial" pitchFamily="34" charset="0"/>
                </a:rPr>
                <a:t>Idea</a:t>
              </a:r>
            </a:p>
          </p:txBody>
        </p:sp>
        <p:sp>
          <p:nvSpPr>
            <p:cNvPr id="101383" name="Rectangle 25"/>
            <p:cNvSpPr>
              <a:spLocks noChangeArrowheads="1"/>
            </p:cNvSpPr>
            <p:nvPr/>
          </p:nvSpPr>
          <p:spPr bwMode="gray">
            <a:xfrm>
              <a:off x="2631" y="1546"/>
              <a:ext cx="569" cy="351"/>
            </a:xfrm>
            <a:prstGeom prst="rect">
              <a:avLst/>
            </a:prstGeom>
            <a:solidFill>
              <a:srgbClr val="808080"/>
            </a:solidFill>
            <a:ln w="9525" algn="ctr">
              <a:noFill/>
              <a:miter lim="800000"/>
              <a:headEnd/>
              <a:tailEnd/>
            </a:ln>
          </p:spPr>
          <p:txBody>
            <a:bodyPr anchor="ctr" anchorCtr="1"/>
            <a:lstStyle/>
            <a:p>
              <a:pPr algn="l"/>
              <a:r>
                <a:rPr lang="en-US">
                  <a:solidFill>
                    <a:srgbClr val="FFFFFF"/>
                  </a:solidFill>
                  <a:cs typeface="Arial" pitchFamily="34" charset="0"/>
                </a:rPr>
                <a:t>Idea</a:t>
              </a:r>
            </a:p>
          </p:txBody>
        </p:sp>
        <p:sp>
          <p:nvSpPr>
            <p:cNvPr id="101384" name="Rectangle 26"/>
            <p:cNvSpPr>
              <a:spLocks noChangeArrowheads="1"/>
            </p:cNvSpPr>
            <p:nvPr/>
          </p:nvSpPr>
          <p:spPr bwMode="gray">
            <a:xfrm>
              <a:off x="3644" y="1546"/>
              <a:ext cx="604" cy="351"/>
            </a:xfrm>
            <a:prstGeom prst="rect">
              <a:avLst/>
            </a:prstGeom>
            <a:solidFill>
              <a:srgbClr val="808080"/>
            </a:solidFill>
            <a:ln w="9525" algn="ctr">
              <a:noFill/>
              <a:miter lim="800000"/>
              <a:headEnd/>
              <a:tailEnd/>
            </a:ln>
          </p:spPr>
          <p:txBody>
            <a:bodyPr anchor="ctr" anchorCtr="1"/>
            <a:lstStyle/>
            <a:p>
              <a:pPr algn="l"/>
              <a:r>
                <a:rPr lang="en-US">
                  <a:solidFill>
                    <a:srgbClr val="FFFFFF"/>
                  </a:solidFill>
                  <a:cs typeface="Arial" pitchFamily="34" charset="0"/>
                </a:rPr>
                <a:t>Idea</a:t>
              </a:r>
            </a:p>
          </p:txBody>
        </p:sp>
        <p:cxnSp>
          <p:nvCxnSpPr>
            <p:cNvPr id="101385" name="AutoShape 51"/>
            <p:cNvCxnSpPr>
              <a:cxnSpLocks noChangeShapeType="1"/>
              <a:stCxn id="101381" idx="2"/>
              <a:endCxn id="101382" idx="0"/>
            </p:cNvCxnSpPr>
            <p:nvPr/>
          </p:nvCxnSpPr>
          <p:spPr bwMode="gray">
            <a:xfrm rot="5400000">
              <a:off x="2291" y="921"/>
              <a:ext cx="261" cy="989"/>
            </a:xfrm>
            <a:prstGeom prst="bentConnector3">
              <a:avLst>
                <a:gd name="adj1" fmla="val 49810"/>
              </a:avLst>
            </a:prstGeom>
            <a:noFill/>
            <a:ln w="12700">
              <a:solidFill>
                <a:schemeClr val="tx1"/>
              </a:solidFill>
              <a:miter lim="800000"/>
              <a:headEnd/>
              <a:tailEnd/>
            </a:ln>
          </p:spPr>
        </p:cxnSp>
        <p:cxnSp>
          <p:nvCxnSpPr>
            <p:cNvPr id="101386" name="AutoShape 52"/>
            <p:cNvCxnSpPr>
              <a:cxnSpLocks noChangeShapeType="1"/>
              <a:stCxn id="101381" idx="2"/>
              <a:endCxn id="101384" idx="0"/>
            </p:cNvCxnSpPr>
            <p:nvPr/>
          </p:nvCxnSpPr>
          <p:spPr bwMode="gray">
            <a:xfrm rot="16200000" flipH="1">
              <a:off x="3300" y="901"/>
              <a:ext cx="261" cy="1030"/>
            </a:xfrm>
            <a:prstGeom prst="bentConnector3">
              <a:avLst>
                <a:gd name="adj1" fmla="val 49810"/>
              </a:avLst>
            </a:prstGeom>
            <a:noFill/>
            <a:ln w="12700">
              <a:solidFill>
                <a:schemeClr val="tx1"/>
              </a:solidFill>
              <a:miter lim="800000"/>
              <a:headEnd/>
              <a:tailEnd/>
            </a:ln>
          </p:spPr>
        </p:cxnSp>
        <p:cxnSp>
          <p:nvCxnSpPr>
            <p:cNvPr id="101387" name="AutoShape 53"/>
            <p:cNvCxnSpPr>
              <a:cxnSpLocks noChangeShapeType="1"/>
              <a:stCxn id="101381" idx="2"/>
              <a:endCxn id="101383" idx="0"/>
            </p:cNvCxnSpPr>
            <p:nvPr/>
          </p:nvCxnSpPr>
          <p:spPr bwMode="gray">
            <a:xfrm>
              <a:off x="2916" y="1285"/>
              <a:ext cx="0" cy="261"/>
            </a:xfrm>
            <a:prstGeom prst="straightConnector1">
              <a:avLst/>
            </a:prstGeom>
            <a:noFill/>
            <a:ln w="12700">
              <a:solidFill>
                <a:schemeClr val="tx1"/>
              </a:solidFill>
              <a:round/>
              <a:headEnd/>
              <a:tailEnd/>
            </a:ln>
          </p:spPr>
        </p:cxnSp>
        <p:sp>
          <p:nvSpPr>
            <p:cNvPr id="101388" name="Rectangle 15"/>
            <p:cNvSpPr>
              <a:spLocks noChangeArrowheads="1"/>
            </p:cNvSpPr>
            <p:nvPr/>
          </p:nvSpPr>
          <p:spPr bwMode="gray">
            <a:xfrm>
              <a:off x="1315"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a:t>
              </a:r>
              <a:br>
                <a:rPr lang="en-US" sz="1000">
                  <a:solidFill>
                    <a:srgbClr val="FFFFFF"/>
                  </a:solidFill>
                  <a:cs typeface="Arial" pitchFamily="34" charset="0"/>
                </a:rPr>
              </a:br>
              <a:r>
                <a:rPr lang="en-US" sz="1000">
                  <a:solidFill>
                    <a:srgbClr val="FFFFFF"/>
                  </a:solidFill>
                  <a:cs typeface="Arial" pitchFamily="34" charset="0"/>
                </a:rPr>
                <a:t>data </a:t>
              </a:r>
            </a:p>
          </p:txBody>
        </p:sp>
        <p:sp>
          <p:nvSpPr>
            <p:cNvPr id="101389" name="Rectangle 54"/>
            <p:cNvSpPr>
              <a:spLocks noChangeArrowheads="1"/>
            </p:cNvSpPr>
            <p:nvPr/>
          </p:nvSpPr>
          <p:spPr bwMode="gray">
            <a:xfrm>
              <a:off x="1733"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1390" name="Rectangle 55"/>
            <p:cNvSpPr>
              <a:spLocks noChangeArrowheads="1"/>
            </p:cNvSpPr>
            <p:nvPr/>
          </p:nvSpPr>
          <p:spPr bwMode="gray">
            <a:xfrm>
              <a:off x="2151"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1391" name="Rectangle 56"/>
            <p:cNvSpPr>
              <a:spLocks noChangeArrowheads="1"/>
            </p:cNvSpPr>
            <p:nvPr/>
          </p:nvSpPr>
          <p:spPr bwMode="gray">
            <a:xfrm>
              <a:off x="2569"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1392" name="Rectangle 57"/>
            <p:cNvSpPr>
              <a:spLocks noChangeArrowheads="1"/>
            </p:cNvSpPr>
            <p:nvPr/>
          </p:nvSpPr>
          <p:spPr bwMode="gray">
            <a:xfrm>
              <a:off x="2987"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1393" name="Rectangle 58"/>
            <p:cNvSpPr>
              <a:spLocks noChangeArrowheads="1"/>
            </p:cNvSpPr>
            <p:nvPr/>
          </p:nvSpPr>
          <p:spPr bwMode="gray">
            <a:xfrm>
              <a:off x="3405"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1394" name="Rectangle 59"/>
            <p:cNvSpPr>
              <a:spLocks noChangeArrowheads="1"/>
            </p:cNvSpPr>
            <p:nvPr/>
          </p:nvSpPr>
          <p:spPr bwMode="gray">
            <a:xfrm>
              <a:off x="3823"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1395" name="Rectangle 60"/>
            <p:cNvSpPr>
              <a:spLocks noChangeArrowheads="1"/>
            </p:cNvSpPr>
            <p:nvPr/>
          </p:nvSpPr>
          <p:spPr bwMode="gray">
            <a:xfrm>
              <a:off x="4241"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cxnSp>
          <p:nvCxnSpPr>
            <p:cNvPr id="101396" name="AutoShape 63"/>
            <p:cNvCxnSpPr>
              <a:cxnSpLocks noChangeShapeType="1"/>
              <a:stCxn id="101382" idx="2"/>
              <a:endCxn id="101388" idx="0"/>
            </p:cNvCxnSpPr>
            <p:nvPr/>
          </p:nvCxnSpPr>
          <p:spPr bwMode="gray">
            <a:xfrm rot="5400000">
              <a:off x="1589" y="1792"/>
              <a:ext cx="233" cy="443"/>
            </a:xfrm>
            <a:prstGeom prst="bentConnector3">
              <a:avLst>
                <a:gd name="adj1" fmla="val 49787"/>
              </a:avLst>
            </a:prstGeom>
            <a:noFill/>
            <a:ln w="9525">
              <a:solidFill>
                <a:schemeClr val="tx1"/>
              </a:solidFill>
              <a:miter lim="800000"/>
              <a:headEnd/>
              <a:tailEnd/>
            </a:ln>
          </p:spPr>
        </p:cxnSp>
        <p:cxnSp>
          <p:nvCxnSpPr>
            <p:cNvPr id="101397" name="AutoShape 64"/>
            <p:cNvCxnSpPr>
              <a:cxnSpLocks noChangeShapeType="1"/>
              <a:stCxn id="101382" idx="2"/>
              <a:endCxn id="101390" idx="0"/>
            </p:cNvCxnSpPr>
            <p:nvPr/>
          </p:nvCxnSpPr>
          <p:spPr bwMode="gray">
            <a:xfrm rot="16200000" flipH="1">
              <a:off x="2007" y="1817"/>
              <a:ext cx="233" cy="393"/>
            </a:xfrm>
            <a:prstGeom prst="bentConnector3">
              <a:avLst>
                <a:gd name="adj1" fmla="val 49787"/>
              </a:avLst>
            </a:prstGeom>
            <a:noFill/>
            <a:ln w="9525">
              <a:solidFill>
                <a:schemeClr val="tx1"/>
              </a:solidFill>
              <a:miter lim="800000"/>
              <a:headEnd/>
              <a:tailEnd/>
            </a:ln>
          </p:spPr>
        </p:cxnSp>
        <p:cxnSp>
          <p:nvCxnSpPr>
            <p:cNvPr id="101398" name="AutoShape 66"/>
            <p:cNvCxnSpPr>
              <a:cxnSpLocks noChangeShapeType="1"/>
              <a:stCxn id="101382" idx="2"/>
              <a:endCxn id="101389" idx="0"/>
            </p:cNvCxnSpPr>
            <p:nvPr/>
          </p:nvCxnSpPr>
          <p:spPr bwMode="gray">
            <a:xfrm rot="5400000">
              <a:off x="1798" y="2001"/>
              <a:ext cx="233" cy="25"/>
            </a:xfrm>
            <a:prstGeom prst="bentConnector3">
              <a:avLst>
                <a:gd name="adj1" fmla="val 49787"/>
              </a:avLst>
            </a:prstGeom>
            <a:noFill/>
            <a:ln w="9525">
              <a:solidFill>
                <a:schemeClr val="tx1"/>
              </a:solidFill>
              <a:miter lim="800000"/>
              <a:headEnd/>
              <a:tailEnd/>
            </a:ln>
          </p:spPr>
        </p:cxnSp>
        <p:cxnSp>
          <p:nvCxnSpPr>
            <p:cNvPr id="101399" name="AutoShape 67"/>
            <p:cNvCxnSpPr>
              <a:cxnSpLocks noChangeShapeType="1"/>
              <a:stCxn id="101383" idx="2"/>
              <a:endCxn id="101391" idx="0"/>
            </p:cNvCxnSpPr>
            <p:nvPr/>
          </p:nvCxnSpPr>
          <p:spPr bwMode="gray">
            <a:xfrm rot="5400000">
              <a:off x="2710" y="1925"/>
              <a:ext cx="233" cy="178"/>
            </a:xfrm>
            <a:prstGeom prst="bentConnector3">
              <a:avLst>
                <a:gd name="adj1" fmla="val 49787"/>
              </a:avLst>
            </a:prstGeom>
            <a:noFill/>
            <a:ln w="9525">
              <a:solidFill>
                <a:schemeClr val="tx1"/>
              </a:solidFill>
              <a:miter lim="800000"/>
              <a:headEnd/>
              <a:tailEnd/>
            </a:ln>
          </p:spPr>
        </p:cxnSp>
        <p:cxnSp>
          <p:nvCxnSpPr>
            <p:cNvPr id="101400" name="AutoShape 68"/>
            <p:cNvCxnSpPr>
              <a:cxnSpLocks noChangeShapeType="1"/>
              <a:stCxn id="101383" idx="2"/>
              <a:endCxn id="101392" idx="0"/>
            </p:cNvCxnSpPr>
            <p:nvPr/>
          </p:nvCxnSpPr>
          <p:spPr bwMode="gray">
            <a:xfrm rot="16200000" flipH="1">
              <a:off x="2919" y="1894"/>
              <a:ext cx="233" cy="240"/>
            </a:xfrm>
            <a:prstGeom prst="bentConnector3">
              <a:avLst>
                <a:gd name="adj1" fmla="val 49787"/>
              </a:avLst>
            </a:prstGeom>
            <a:noFill/>
            <a:ln w="9525">
              <a:solidFill>
                <a:schemeClr val="tx1"/>
              </a:solidFill>
              <a:miter lim="800000"/>
              <a:headEnd/>
              <a:tailEnd/>
            </a:ln>
          </p:spPr>
        </p:cxnSp>
        <p:cxnSp>
          <p:nvCxnSpPr>
            <p:cNvPr id="101401" name="AutoShape 69"/>
            <p:cNvCxnSpPr>
              <a:cxnSpLocks noChangeShapeType="1"/>
              <a:stCxn id="101384" idx="2"/>
              <a:endCxn id="101393" idx="0"/>
            </p:cNvCxnSpPr>
            <p:nvPr/>
          </p:nvCxnSpPr>
          <p:spPr bwMode="gray">
            <a:xfrm rot="5400000">
              <a:off x="3643" y="1828"/>
              <a:ext cx="233" cy="372"/>
            </a:xfrm>
            <a:prstGeom prst="bentConnector3">
              <a:avLst>
                <a:gd name="adj1" fmla="val 49787"/>
              </a:avLst>
            </a:prstGeom>
            <a:noFill/>
            <a:ln w="9525">
              <a:solidFill>
                <a:schemeClr val="tx1"/>
              </a:solidFill>
              <a:miter lim="800000"/>
              <a:headEnd/>
              <a:tailEnd/>
            </a:ln>
          </p:spPr>
        </p:cxnSp>
        <p:cxnSp>
          <p:nvCxnSpPr>
            <p:cNvPr id="101402" name="AutoShape 70"/>
            <p:cNvCxnSpPr>
              <a:cxnSpLocks noChangeShapeType="1"/>
              <a:stCxn id="101384" idx="2"/>
              <a:endCxn id="101395" idx="0"/>
            </p:cNvCxnSpPr>
            <p:nvPr/>
          </p:nvCxnSpPr>
          <p:spPr bwMode="gray">
            <a:xfrm rot="16200000" flipH="1">
              <a:off x="4061" y="1782"/>
              <a:ext cx="233" cy="464"/>
            </a:xfrm>
            <a:prstGeom prst="bentConnector3">
              <a:avLst>
                <a:gd name="adj1" fmla="val 49787"/>
              </a:avLst>
            </a:prstGeom>
            <a:noFill/>
            <a:ln w="9525">
              <a:solidFill>
                <a:schemeClr val="tx1"/>
              </a:solidFill>
              <a:miter lim="800000"/>
              <a:headEnd/>
              <a:tailEnd/>
            </a:ln>
          </p:spPr>
        </p:cxnSp>
        <p:cxnSp>
          <p:nvCxnSpPr>
            <p:cNvPr id="101403" name="AutoShape 71"/>
            <p:cNvCxnSpPr>
              <a:cxnSpLocks noChangeShapeType="1"/>
              <a:stCxn id="101384" idx="2"/>
              <a:endCxn id="101394" idx="0"/>
            </p:cNvCxnSpPr>
            <p:nvPr/>
          </p:nvCxnSpPr>
          <p:spPr bwMode="gray">
            <a:xfrm rot="16200000" flipH="1">
              <a:off x="3852" y="1991"/>
              <a:ext cx="233" cy="46"/>
            </a:xfrm>
            <a:prstGeom prst="bentConnector3">
              <a:avLst>
                <a:gd name="adj1" fmla="val 49787"/>
              </a:avLst>
            </a:prstGeom>
            <a:noFill/>
            <a:ln w="9525">
              <a:solidFill>
                <a:schemeClr val="tx1"/>
              </a:solidFill>
              <a:miter lim="800000"/>
              <a:headEnd/>
              <a:tailEnd/>
            </a:ln>
          </p:spPr>
        </p:cxn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cs-CZ" sz="3200" dirty="0" smtClean="0">
                <a:solidFill>
                  <a:schemeClr val="tx1"/>
                </a:solidFill>
              </a:rPr>
              <a:t>„Vymáčkněte“ z dat víc informací…</a:t>
            </a:r>
            <a:br>
              <a:rPr lang="cs-CZ" sz="3200" dirty="0" smtClean="0">
                <a:solidFill>
                  <a:schemeClr val="tx1"/>
                </a:solidFill>
              </a:rPr>
            </a:br>
            <a:endParaRPr lang="en-US" sz="3200" dirty="0">
              <a:solidFill>
                <a:schemeClr val="tx1"/>
              </a:solidFill>
            </a:endParaRPr>
          </a:p>
        </p:txBody>
      </p:sp>
      <p:sp>
        <p:nvSpPr>
          <p:cNvPr id="23555" name="Text Box 3"/>
          <p:cNvSpPr txBox="1">
            <a:spLocks noChangeArrowheads="1"/>
          </p:cNvSpPr>
          <p:nvPr/>
        </p:nvSpPr>
        <p:spPr bwMode="auto">
          <a:xfrm>
            <a:off x="500063" y="4286250"/>
            <a:ext cx="3071812" cy="785813"/>
          </a:xfrm>
          <a:prstGeom prst="rect">
            <a:avLst/>
          </a:prstGeom>
          <a:noFill/>
          <a:ln w="9525" algn="ctr">
            <a:noFill/>
            <a:miter lim="800000"/>
            <a:headEnd/>
            <a:tailEnd/>
          </a:ln>
        </p:spPr>
        <p:txBody>
          <a:bodyPr lIns="0" tIns="0" rIns="0" bIns="0"/>
          <a:lstStyle/>
          <a:p>
            <a:pPr algn="l">
              <a:defRPr/>
            </a:pPr>
            <a:r>
              <a:rPr lang="cs-CZ" b="1" dirty="0" smtClean="0">
                <a:latin typeface="Arial" charset="0"/>
                <a:cs typeface="Arial" charset="0"/>
              </a:rPr>
              <a:t>Krok </a:t>
            </a:r>
            <a:r>
              <a:rPr lang="en-GB" b="1" dirty="0" smtClean="0">
                <a:latin typeface="Arial" charset="0"/>
                <a:cs typeface="Arial" charset="0"/>
              </a:rPr>
              <a:t>1</a:t>
            </a:r>
            <a:r>
              <a:rPr lang="en-GB" b="1" dirty="0">
                <a:latin typeface="Arial" charset="0"/>
                <a:cs typeface="Arial" charset="0"/>
              </a:rPr>
              <a:t>:</a:t>
            </a:r>
            <a:r>
              <a:rPr lang="en-GB" dirty="0">
                <a:latin typeface="Arial" charset="0"/>
                <a:cs typeface="Arial" charset="0"/>
              </a:rPr>
              <a:t> </a:t>
            </a:r>
            <a:r>
              <a:rPr lang="cs-CZ" dirty="0" smtClean="0">
                <a:latin typeface="Arial" charset="0"/>
                <a:cs typeface="Arial" charset="0"/>
              </a:rPr>
              <a:t>Zjednodušeně vyjádřete vaše fakta. Ut</a:t>
            </a:r>
            <a:r>
              <a:rPr lang="cs-CZ" dirty="0" smtClean="0">
                <a:cs typeface="Arial" charset="0"/>
              </a:rPr>
              <a:t>vořte z nich skupiny podle témat nebo zamýšleného cíle.</a:t>
            </a:r>
            <a:endParaRPr lang="cs-CZ" dirty="0" smtClean="0">
              <a:latin typeface="Arial" charset="0"/>
              <a:cs typeface="Arial" charset="0"/>
            </a:endParaRPr>
          </a:p>
        </p:txBody>
      </p:sp>
      <p:grpSp>
        <p:nvGrpSpPr>
          <p:cNvPr id="2" name="Group 72"/>
          <p:cNvGrpSpPr>
            <a:grpSpLocks/>
          </p:cNvGrpSpPr>
          <p:nvPr/>
        </p:nvGrpSpPr>
        <p:grpSpPr bwMode="auto">
          <a:xfrm>
            <a:off x="3892550" y="1643063"/>
            <a:ext cx="4859338" cy="3214687"/>
            <a:chOff x="1315" y="881"/>
            <a:chExt cx="3263" cy="1487"/>
          </a:xfrm>
        </p:grpSpPr>
        <p:sp>
          <p:nvSpPr>
            <p:cNvPr id="102411" name="Rectangle 18"/>
            <p:cNvSpPr>
              <a:spLocks noChangeArrowheads="1"/>
            </p:cNvSpPr>
            <p:nvPr/>
          </p:nvSpPr>
          <p:spPr bwMode="gray">
            <a:xfrm>
              <a:off x="2521" y="881"/>
              <a:ext cx="789" cy="404"/>
            </a:xfrm>
            <a:prstGeom prst="rect">
              <a:avLst/>
            </a:prstGeom>
            <a:solidFill>
              <a:srgbClr val="FFD200"/>
            </a:solidFill>
            <a:ln w="9525">
              <a:noFill/>
              <a:miter lim="800000"/>
              <a:headEnd/>
              <a:tailEnd/>
            </a:ln>
          </p:spPr>
          <p:txBody>
            <a:bodyPr anchor="ctr" anchorCtr="1">
              <a:spAutoFit/>
            </a:bodyPr>
            <a:lstStyle/>
            <a:p>
              <a:r>
                <a:rPr lang="en-US">
                  <a:solidFill>
                    <a:srgbClr val="000000"/>
                  </a:solidFill>
                  <a:cs typeface="Arial" pitchFamily="34" charset="0"/>
                </a:rPr>
                <a:t>Main message </a:t>
              </a:r>
            </a:p>
          </p:txBody>
        </p:sp>
        <p:sp>
          <p:nvSpPr>
            <p:cNvPr id="102412" name="Rectangle 24"/>
            <p:cNvSpPr>
              <a:spLocks noChangeArrowheads="1"/>
            </p:cNvSpPr>
            <p:nvPr/>
          </p:nvSpPr>
          <p:spPr bwMode="gray">
            <a:xfrm>
              <a:off x="1645" y="1546"/>
              <a:ext cx="563" cy="351"/>
            </a:xfrm>
            <a:prstGeom prst="rect">
              <a:avLst/>
            </a:prstGeom>
            <a:solidFill>
              <a:srgbClr val="808080"/>
            </a:solidFill>
            <a:ln w="9525">
              <a:noFill/>
              <a:miter lim="800000"/>
              <a:headEnd/>
              <a:tailEnd/>
            </a:ln>
          </p:spPr>
          <p:txBody>
            <a:bodyPr anchor="ctr" anchorCtr="1"/>
            <a:lstStyle/>
            <a:p>
              <a:pPr algn="l"/>
              <a:r>
                <a:rPr lang="en-US">
                  <a:solidFill>
                    <a:srgbClr val="FFFFFF"/>
                  </a:solidFill>
                  <a:cs typeface="Arial" pitchFamily="34" charset="0"/>
                </a:rPr>
                <a:t>Idea</a:t>
              </a:r>
            </a:p>
          </p:txBody>
        </p:sp>
        <p:sp>
          <p:nvSpPr>
            <p:cNvPr id="102413" name="Rectangle 25"/>
            <p:cNvSpPr>
              <a:spLocks noChangeArrowheads="1"/>
            </p:cNvSpPr>
            <p:nvPr/>
          </p:nvSpPr>
          <p:spPr bwMode="gray">
            <a:xfrm>
              <a:off x="2631" y="1546"/>
              <a:ext cx="569" cy="351"/>
            </a:xfrm>
            <a:prstGeom prst="rect">
              <a:avLst/>
            </a:prstGeom>
            <a:solidFill>
              <a:srgbClr val="808080"/>
            </a:solidFill>
            <a:ln w="9525" algn="ctr">
              <a:noFill/>
              <a:miter lim="800000"/>
              <a:headEnd/>
              <a:tailEnd/>
            </a:ln>
          </p:spPr>
          <p:txBody>
            <a:bodyPr anchor="ctr" anchorCtr="1"/>
            <a:lstStyle/>
            <a:p>
              <a:pPr algn="l"/>
              <a:r>
                <a:rPr lang="en-US">
                  <a:solidFill>
                    <a:srgbClr val="FFFFFF"/>
                  </a:solidFill>
                  <a:cs typeface="Arial" pitchFamily="34" charset="0"/>
                </a:rPr>
                <a:t>Idea</a:t>
              </a:r>
            </a:p>
          </p:txBody>
        </p:sp>
        <p:sp>
          <p:nvSpPr>
            <p:cNvPr id="102414" name="Rectangle 26"/>
            <p:cNvSpPr>
              <a:spLocks noChangeArrowheads="1"/>
            </p:cNvSpPr>
            <p:nvPr/>
          </p:nvSpPr>
          <p:spPr bwMode="gray">
            <a:xfrm>
              <a:off x="3644" y="1546"/>
              <a:ext cx="604" cy="351"/>
            </a:xfrm>
            <a:prstGeom prst="rect">
              <a:avLst/>
            </a:prstGeom>
            <a:solidFill>
              <a:srgbClr val="808080"/>
            </a:solidFill>
            <a:ln w="9525" algn="ctr">
              <a:noFill/>
              <a:miter lim="800000"/>
              <a:headEnd/>
              <a:tailEnd/>
            </a:ln>
          </p:spPr>
          <p:txBody>
            <a:bodyPr anchor="ctr" anchorCtr="1"/>
            <a:lstStyle/>
            <a:p>
              <a:pPr algn="l"/>
              <a:r>
                <a:rPr lang="en-US">
                  <a:solidFill>
                    <a:srgbClr val="FFFFFF"/>
                  </a:solidFill>
                  <a:cs typeface="Arial" pitchFamily="34" charset="0"/>
                </a:rPr>
                <a:t>Idea</a:t>
              </a:r>
            </a:p>
          </p:txBody>
        </p:sp>
        <p:cxnSp>
          <p:nvCxnSpPr>
            <p:cNvPr id="102415" name="AutoShape 51"/>
            <p:cNvCxnSpPr>
              <a:cxnSpLocks noChangeShapeType="1"/>
              <a:stCxn id="102411" idx="2"/>
              <a:endCxn id="102412" idx="0"/>
            </p:cNvCxnSpPr>
            <p:nvPr/>
          </p:nvCxnSpPr>
          <p:spPr bwMode="gray">
            <a:xfrm rot="5400000">
              <a:off x="2291" y="921"/>
              <a:ext cx="261" cy="989"/>
            </a:xfrm>
            <a:prstGeom prst="bentConnector3">
              <a:avLst>
                <a:gd name="adj1" fmla="val 49810"/>
              </a:avLst>
            </a:prstGeom>
            <a:noFill/>
            <a:ln w="12700">
              <a:solidFill>
                <a:schemeClr val="tx1"/>
              </a:solidFill>
              <a:miter lim="800000"/>
              <a:headEnd/>
              <a:tailEnd/>
            </a:ln>
          </p:spPr>
        </p:cxnSp>
        <p:cxnSp>
          <p:nvCxnSpPr>
            <p:cNvPr id="102416" name="AutoShape 52"/>
            <p:cNvCxnSpPr>
              <a:cxnSpLocks noChangeShapeType="1"/>
              <a:stCxn id="102411" idx="2"/>
              <a:endCxn id="102414" idx="0"/>
            </p:cNvCxnSpPr>
            <p:nvPr/>
          </p:nvCxnSpPr>
          <p:spPr bwMode="gray">
            <a:xfrm rot="16200000" flipH="1">
              <a:off x="3300" y="901"/>
              <a:ext cx="261" cy="1030"/>
            </a:xfrm>
            <a:prstGeom prst="bentConnector3">
              <a:avLst>
                <a:gd name="adj1" fmla="val 49810"/>
              </a:avLst>
            </a:prstGeom>
            <a:noFill/>
            <a:ln w="12700">
              <a:solidFill>
                <a:schemeClr val="tx1"/>
              </a:solidFill>
              <a:miter lim="800000"/>
              <a:headEnd/>
              <a:tailEnd/>
            </a:ln>
          </p:spPr>
        </p:cxnSp>
        <p:cxnSp>
          <p:nvCxnSpPr>
            <p:cNvPr id="102417" name="AutoShape 53"/>
            <p:cNvCxnSpPr>
              <a:cxnSpLocks noChangeShapeType="1"/>
              <a:stCxn id="102411" idx="2"/>
              <a:endCxn id="102413" idx="0"/>
            </p:cNvCxnSpPr>
            <p:nvPr/>
          </p:nvCxnSpPr>
          <p:spPr bwMode="gray">
            <a:xfrm>
              <a:off x="2916" y="1285"/>
              <a:ext cx="0" cy="261"/>
            </a:xfrm>
            <a:prstGeom prst="straightConnector1">
              <a:avLst/>
            </a:prstGeom>
            <a:noFill/>
            <a:ln w="12700">
              <a:solidFill>
                <a:schemeClr val="tx1"/>
              </a:solidFill>
              <a:round/>
              <a:headEnd/>
              <a:tailEnd/>
            </a:ln>
          </p:spPr>
        </p:cxnSp>
        <p:sp>
          <p:nvSpPr>
            <p:cNvPr id="102418" name="Rectangle 15"/>
            <p:cNvSpPr>
              <a:spLocks noChangeArrowheads="1"/>
            </p:cNvSpPr>
            <p:nvPr/>
          </p:nvSpPr>
          <p:spPr bwMode="gray">
            <a:xfrm>
              <a:off x="1315"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a:t>
              </a:r>
              <a:br>
                <a:rPr lang="en-US" sz="1000">
                  <a:solidFill>
                    <a:srgbClr val="FFFFFF"/>
                  </a:solidFill>
                  <a:cs typeface="Arial" pitchFamily="34" charset="0"/>
                </a:rPr>
              </a:br>
              <a:r>
                <a:rPr lang="en-US" sz="1000">
                  <a:solidFill>
                    <a:srgbClr val="FFFFFF"/>
                  </a:solidFill>
                  <a:cs typeface="Arial" pitchFamily="34" charset="0"/>
                </a:rPr>
                <a:t>data </a:t>
              </a:r>
            </a:p>
          </p:txBody>
        </p:sp>
        <p:sp>
          <p:nvSpPr>
            <p:cNvPr id="102419" name="Rectangle 54"/>
            <p:cNvSpPr>
              <a:spLocks noChangeArrowheads="1"/>
            </p:cNvSpPr>
            <p:nvPr/>
          </p:nvSpPr>
          <p:spPr bwMode="gray">
            <a:xfrm>
              <a:off x="1733"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2420" name="Rectangle 55"/>
            <p:cNvSpPr>
              <a:spLocks noChangeArrowheads="1"/>
            </p:cNvSpPr>
            <p:nvPr/>
          </p:nvSpPr>
          <p:spPr bwMode="gray">
            <a:xfrm>
              <a:off x="2151"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2421" name="Rectangle 56"/>
            <p:cNvSpPr>
              <a:spLocks noChangeArrowheads="1"/>
            </p:cNvSpPr>
            <p:nvPr/>
          </p:nvSpPr>
          <p:spPr bwMode="gray">
            <a:xfrm>
              <a:off x="2569"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2422" name="Rectangle 57"/>
            <p:cNvSpPr>
              <a:spLocks noChangeArrowheads="1"/>
            </p:cNvSpPr>
            <p:nvPr/>
          </p:nvSpPr>
          <p:spPr bwMode="gray">
            <a:xfrm>
              <a:off x="2987"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2423" name="Rectangle 58"/>
            <p:cNvSpPr>
              <a:spLocks noChangeArrowheads="1"/>
            </p:cNvSpPr>
            <p:nvPr/>
          </p:nvSpPr>
          <p:spPr bwMode="gray">
            <a:xfrm>
              <a:off x="3405"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2424" name="Rectangle 59"/>
            <p:cNvSpPr>
              <a:spLocks noChangeArrowheads="1"/>
            </p:cNvSpPr>
            <p:nvPr/>
          </p:nvSpPr>
          <p:spPr bwMode="gray">
            <a:xfrm>
              <a:off x="3823"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sp>
          <p:nvSpPr>
            <p:cNvPr id="102425" name="Rectangle 60"/>
            <p:cNvSpPr>
              <a:spLocks noChangeArrowheads="1"/>
            </p:cNvSpPr>
            <p:nvPr/>
          </p:nvSpPr>
          <p:spPr bwMode="gray">
            <a:xfrm>
              <a:off x="4241" y="2130"/>
              <a:ext cx="337" cy="238"/>
            </a:xfrm>
            <a:prstGeom prst="rect">
              <a:avLst/>
            </a:prstGeom>
            <a:solidFill>
              <a:srgbClr val="646464"/>
            </a:solidFill>
            <a:ln w="9525">
              <a:noFill/>
              <a:miter lim="800000"/>
              <a:headEnd/>
              <a:tailEnd/>
            </a:ln>
          </p:spPr>
          <p:txBody>
            <a:bodyPr/>
            <a:lstStyle/>
            <a:p>
              <a:pPr algn="l"/>
              <a:r>
                <a:rPr lang="en-US" sz="1000">
                  <a:solidFill>
                    <a:srgbClr val="FFFFFF"/>
                  </a:solidFill>
                  <a:cs typeface="Arial" pitchFamily="34" charset="0"/>
                </a:rPr>
                <a:t>Idea/ data </a:t>
              </a:r>
            </a:p>
          </p:txBody>
        </p:sp>
        <p:cxnSp>
          <p:nvCxnSpPr>
            <p:cNvPr id="102426" name="AutoShape 63"/>
            <p:cNvCxnSpPr>
              <a:cxnSpLocks noChangeShapeType="1"/>
              <a:stCxn id="102412" idx="2"/>
              <a:endCxn id="102418" idx="0"/>
            </p:cNvCxnSpPr>
            <p:nvPr/>
          </p:nvCxnSpPr>
          <p:spPr bwMode="gray">
            <a:xfrm rot="5400000">
              <a:off x="1589" y="1792"/>
              <a:ext cx="233" cy="443"/>
            </a:xfrm>
            <a:prstGeom prst="bentConnector3">
              <a:avLst>
                <a:gd name="adj1" fmla="val 49787"/>
              </a:avLst>
            </a:prstGeom>
            <a:noFill/>
            <a:ln w="9525">
              <a:solidFill>
                <a:schemeClr val="tx1"/>
              </a:solidFill>
              <a:miter lim="800000"/>
              <a:headEnd/>
              <a:tailEnd/>
            </a:ln>
          </p:spPr>
        </p:cxnSp>
        <p:cxnSp>
          <p:nvCxnSpPr>
            <p:cNvPr id="102427" name="AutoShape 64"/>
            <p:cNvCxnSpPr>
              <a:cxnSpLocks noChangeShapeType="1"/>
              <a:stCxn id="102412" idx="2"/>
              <a:endCxn id="102420" idx="0"/>
            </p:cNvCxnSpPr>
            <p:nvPr/>
          </p:nvCxnSpPr>
          <p:spPr bwMode="gray">
            <a:xfrm rot="16200000" flipH="1">
              <a:off x="2007" y="1817"/>
              <a:ext cx="233" cy="393"/>
            </a:xfrm>
            <a:prstGeom prst="bentConnector3">
              <a:avLst>
                <a:gd name="adj1" fmla="val 49787"/>
              </a:avLst>
            </a:prstGeom>
            <a:noFill/>
            <a:ln w="9525">
              <a:solidFill>
                <a:schemeClr val="tx1"/>
              </a:solidFill>
              <a:miter lim="800000"/>
              <a:headEnd/>
              <a:tailEnd/>
            </a:ln>
          </p:spPr>
        </p:cxnSp>
        <p:cxnSp>
          <p:nvCxnSpPr>
            <p:cNvPr id="102428" name="AutoShape 66"/>
            <p:cNvCxnSpPr>
              <a:cxnSpLocks noChangeShapeType="1"/>
              <a:stCxn id="102412" idx="2"/>
              <a:endCxn id="102419" idx="0"/>
            </p:cNvCxnSpPr>
            <p:nvPr/>
          </p:nvCxnSpPr>
          <p:spPr bwMode="gray">
            <a:xfrm rot="5400000">
              <a:off x="1798" y="2001"/>
              <a:ext cx="233" cy="25"/>
            </a:xfrm>
            <a:prstGeom prst="bentConnector3">
              <a:avLst>
                <a:gd name="adj1" fmla="val 49787"/>
              </a:avLst>
            </a:prstGeom>
            <a:noFill/>
            <a:ln w="9525">
              <a:solidFill>
                <a:schemeClr val="tx1"/>
              </a:solidFill>
              <a:miter lim="800000"/>
              <a:headEnd/>
              <a:tailEnd/>
            </a:ln>
          </p:spPr>
        </p:cxnSp>
        <p:cxnSp>
          <p:nvCxnSpPr>
            <p:cNvPr id="102429" name="AutoShape 67"/>
            <p:cNvCxnSpPr>
              <a:cxnSpLocks noChangeShapeType="1"/>
              <a:stCxn id="102413" idx="2"/>
              <a:endCxn id="102421" idx="0"/>
            </p:cNvCxnSpPr>
            <p:nvPr/>
          </p:nvCxnSpPr>
          <p:spPr bwMode="gray">
            <a:xfrm rot="5400000">
              <a:off x="2710" y="1925"/>
              <a:ext cx="233" cy="178"/>
            </a:xfrm>
            <a:prstGeom prst="bentConnector3">
              <a:avLst>
                <a:gd name="adj1" fmla="val 49787"/>
              </a:avLst>
            </a:prstGeom>
            <a:noFill/>
            <a:ln w="9525">
              <a:solidFill>
                <a:schemeClr val="tx1"/>
              </a:solidFill>
              <a:miter lim="800000"/>
              <a:headEnd/>
              <a:tailEnd/>
            </a:ln>
          </p:spPr>
        </p:cxnSp>
        <p:cxnSp>
          <p:nvCxnSpPr>
            <p:cNvPr id="102430" name="AutoShape 68"/>
            <p:cNvCxnSpPr>
              <a:cxnSpLocks noChangeShapeType="1"/>
              <a:stCxn id="102413" idx="2"/>
              <a:endCxn id="102422" idx="0"/>
            </p:cNvCxnSpPr>
            <p:nvPr/>
          </p:nvCxnSpPr>
          <p:spPr bwMode="gray">
            <a:xfrm rot="16200000" flipH="1">
              <a:off x="2919" y="1894"/>
              <a:ext cx="233" cy="240"/>
            </a:xfrm>
            <a:prstGeom prst="bentConnector3">
              <a:avLst>
                <a:gd name="adj1" fmla="val 49787"/>
              </a:avLst>
            </a:prstGeom>
            <a:noFill/>
            <a:ln w="9525">
              <a:solidFill>
                <a:schemeClr val="tx1"/>
              </a:solidFill>
              <a:miter lim="800000"/>
              <a:headEnd/>
              <a:tailEnd/>
            </a:ln>
          </p:spPr>
        </p:cxnSp>
        <p:cxnSp>
          <p:nvCxnSpPr>
            <p:cNvPr id="102431" name="AutoShape 69"/>
            <p:cNvCxnSpPr>
              <a:cxnSpLocks noChangeShapeType="1"/>
              <a:stCxn id="102414" idx="2"/>
              <a:endCxn id="102423" idx="0"/>
            </p:cNvCxnSpPr>
            <p:nvPr/>
          </p:nvCxnSpPr>
          <p:spPr bwMode="gray">
            <a:xfrm rot="5400000">
              <a:off x="3643" y="1828"/>
              <a:ext cx="233" cy="372"/>
            </a:xfrm>
            <a:prstGeom prst="bentConnector3">
              <a:avLst>
                <a:gd name="adj1" fmla="val 49787"/>
              </a:avLst>
            </a:prstGeom>
            <a:noFill/>
            <a:ln w="9525">
              <a:solidFill>
                <a:schemeClr val="tx1"/>
              </a:solidFill>
              <a:miter lim="800000"/>
              <a:headEnd/>
              <a:tailEnd/>
            </a:ln>
          </p:spPr>
        </p:cxnSp>
        <p:cxnSp>
          <p:nvCxnSpPr>
            <p:cNvPr id="102432" name="AutoShape 70"/>
            <p:cNvCxnSpPr>
              <a:cxnSpLocks noChangeShapeType="1"/>
              <a:stCxn id="102414" idx="2"/>
              <a:endCxn id="102425" idx="0"/>
            </p:cNvCxnSpPr>
            <p:nvPr/>
          </p:nvCxnSpPr>
          <p:spPr bwMode="gray">
            <a:xfrm rot="16200000" flipH="1">
              <a:off x="4061" y="1782"/>
              <a:ext cx="233" cy="464"/>
            </a:xfrm>
            <a:prstGeom prst="bentConnector3">
              <a:avLst>
                <a:gd name="adj1" fmla="val 49787"/>
              </a:avLst>
            </a:prstGeom>
            <a:noFill/>
            <a:ln w="9525">
              <a:solidFill>
                <a:schemeClr val="tx1"/>
              </a:solidFill>
              <a:miter lim="800000"/>
              <a:headEnd/>
              <a:tailEnd/>
            </a:ln>
          </p:spPr>
        </p:cxnSp>
        <p:cxnSp>
          <p:nvCxnSpPr>
            <p:cNvPr id="102433" name="AutoShape 71"/>
            <p:cNvCxnSpPr>
              <a:cxnSpLocks noChangeShapeType="1"/>
              <a:stCxn id="102414" idx="2"/>
              <a:endCxn id="102424" idx="0"/>
            </p:cNvCxnSpPr>
            <p:nvPr/>
          </p:nvCxnSpPr>
          <p:spPr bwMode="gray">
            <a:xfrm rot="16200000" flipH="1">
              <a:off x="3852" y="1991"/>
              <a:ext cx="233" cy="46"/>
            </a:xfrm>
            <a:prstGeom prst="bentConnector3">
              <a:avLst>
                <a:gd name="adj1" fmla="val 49787"/>
              </a:avLst>
            </a:prstGeom>
            <a:noFill/>
            <a:ln w="9525">
              <a:solidFill>
                <a:schemeClr val="tx1"/>
              </a:solidFill>
              <a:miter lim="800000"/>
              <a:headEnd/>
              <a:tailEnd/>
            </a:ln>
          </p:spPr>
        </p:cxnSp>
      </p:grpSp>
      <p:sp>
        <p:nvSpPr>
          <p:cNvPr id="102405" name="Rectangle 30"/>
          <p:cNvSpPr>
            <a:spLocks noChangeArrowheads="1"/>
          </p:cNvSpPr>
          <p:nvPr/>
        </p:nvSpPr>
        <p:spPr bwMode="auto">
          <a:xfrm>
            <a:off x="357188" y="2997200"/>
            <a:ext cx="3714750" cy="646331"/>
          </a:xfrm>
          <a:prstGeom prst="rect">
            <a:avLst/>
          </a:prstGeom>
          <a:noFill/>
          <a:ln w="9525">
            <a:noFill/>
            <a:miter lim="800000"/>
            <a:headEnd/>
            <a:tailEnd/>
          </a:ln>
        </p:spPr>
        <p:txBody>
          <a:bodyPr>
            <a:spAutoFit/>
          </a:bodyPr>
          <a:lstStyle/>
          <a:p>
            <a:pPr algn="l"/>
            <a:r>
              <a:rPr lang="cs-CZ" b="1" dirty="0" smtClean="0">
                <a:cs typeface="Arial" pitchFamily="34" charset="0"/>
              </a:rPr>
              <a:t>Krok </a:t>
            </a:r>
            <a:r>
              <a:rPr lang="en-GB" b="1" dirty="0" smtClean="0">
                <a:cs typeface="Arial" pitchFamily="34" charset="0"/>
              </a:rPr>
              <a:t>2</a:t>
            </a:r>
            <a:r>
              <a:rPr lang="en-GB" b="1" dirty="0">
                <a:cs typeface="Arial" pitchFamily="34" charset="0"/>
              </a:rPr>
              <a:t>:</a:t>
            </a:r>
            <a:r>
              <a:rPr lang="en-GB" dirty="0">
                <a:cs typeface="Arial" pitchFamily="34" charset="0"/>
              </a:rPr>
              <a:t> </a:t>
            </a:r>
            <a:r>
              <a:rPr lang="cs-CZ" dirty="0" smtClean="0">
                <a:cs typeface="Arial" pitchFamily="34" charset="0"/>
              </a:rPr>
              <a:t>Shrňte do věty to, co každou skupinu spojuje.</a:t>
            </a:r>
          </a:p>
        </p:txBody>
      </p:sp>
      <p:sp>
        <p:nvSpPr>
          <p:cNvPr id="102406" name="Rectangle 31"/>
          <p:cNvSpPr>
            <a:spLocks noChangeArrowheads="1"/>
          </p:cNvSpPr>
          <p:nvPr/>
        </p:nvSpPr>
        <p:spPr bwMode="auto">
          <a:xfrm>
            <a:off x="357188" y="1571625"/>
            <a:ext cx="3786187" cy="923330"/>
          </a:xfrm>
          <a:prstGeom prst="rect">
            <a:avLst/>
          </a:prstGeom>
          <a:noFill/>
          <a:ln w="9525">
            <a:noFill/>
            <a:miter lim="800000"/>
            <a:headEnd/>
            <a:tailEnd/>
          </a:ln>
        </p:spPr>
        <p:txBody>
          <a:bodyPr>
            <a:spAutoFit/>
          </a:bodyPr>
          <a:lstStyle/>
          <a:p>
            <a:pPr algn="l"/>
            <a:r>
              <a:rPr lang="cs-CZ" b="1" dirty="0" smtClean="0">
                <a:cs typeface="Arial" pitchFamily="34" charset="0"/>
              </a:rPr>
              <a:t>Krok </a:t>
            </a:r>
            <a:r>
              <a:rPr lang="en-GB" b="1" dirty="0" smtClean="0">
                <a:cs typeface="Arial" pitchFamily="34" charset="0"/>
              </a:rPr>
              <a:t>3</a:t>
            </a:r>
            <a:r>
              <a:rPr lang="en-GB" b="1" dirty="0">
                <a:cs typeface="Arial" pitchFamily="34" charset="0"/>
              </a:rPr>
              <a:t>:</a:t>
            </a:r>
            <a:r>
              <a:rPr lang="en-GB" dirty="0">
                <a:cs typeface="Arial" pitchFamily="34" charset="0"/>
              </a:rPr>
              <a:t> </a:t>
            </a:r>
            <a:r>
              <a:rPr lang="cs-CZ" dirty="0" smtClean="0">
                <a:cs typeface="Arial" pitchFamily="34" charset="0"/>
              </a:rPr>
              <a:t>Navrhněte závěr z těchto shrnutí, abyste objevili nové informace.</a:t>
            </a:r>
          </a:p>
        </p:txBody>
      </p:sp>
      <p:sp>
        <p:nvSpPr>
          <p:cNvPr id="102407" name="Down Arrow 32"/>
          <p:cNvSpPr>
            <a:spLocks noChangeArrowheads="1"/>
          </p:cNvSpPr>
          <p:nvPr/>
        </p:nvSpPr>
        <p:spPr bwMode="auto">
          <a:xfrm>
            <a:off x="1643063" y="2643188"/>
            <a:ext cx="214312" cy="428625"/>
          </a:xfrm>
          <a:prstGeom prst="downArrow">
            <a:avLst>
              <a:gd name="adj1" fmla="val 50000"/>
              <a:gd name="adj2" fmla="val 50000"/>
            </a:avLst>
          </a:prstGeom>
          <a:noFill/>
          <a:ln w="9525" algn="ctr">
            <a:noFill/>
            <a:round/>
            <a:headEnd/>
            <a:tailEnd/>
          </a:ln>
        </p:spPr>
        <p:txBody>
          <a:bodyPr lIns="0" tIns="0" rIns="0" bIns="0"/>
          <a:lstStyle/>
          <a:p>
            <a:pPr algn="l"/>
            <a:endParaRPr lang="en-US">
              <a:cs typeface="Arial" pitchFamily="34" charset="0"/>
            </a:endParaRPr>
          </a:p>
        </p:txBody>
      </p:sp>
      <p:sp>
        <p:nvSpPr>
          <p:cNvPr id="102408" name="Down Arrow 34"/>
          <p:cNvSpPr>
            <a:spLocks noChangeArrowheads="1"/>
          </p:cNvSpPr>
          <p:nvPr/>
        </p:nvSpPr>
        <p:spPr bwMode="auto">
          <a:xfrm>
            <a:off x="8286750" y="1857375"/>
            <a:ext cx="1571625" cy="857250"/>
          </a:xfrm>
          <a:prstGeom prst="downArrow">
            <a:avLst>
              <a:gd name="adj1" fmla="val 50000"/>
              <a:gd name="adj2" fmla="val 50000"/>
            </a:avLst>
          </a:prstGeom>
          <a:noFill/>
          <a:ln w="9525" algn="ctr">
            <a:noFill/>
            <a:round/>
            <a:headEnd/>
            <a:tailEnd/>
          </a:ln>
        </p:spPr>
        <p:txBody>
          <a:bodyPr lIns="0" tIns="0" rIns="0" bIns="0"/>
          <a:lstStyle/>
          <a:p>
            <a:pPr algn="l"/>
            <a:endParaRPr lang="en-US">
              <a:solidFill>
                <a:srgbClr val="646464"/>
              </a:solidFill>
              <a:cs typeface="Arial" pitchFamily="34" charset="0"/>
            </a:endParaRPr>
          </a:p>
        </p:txBody>
      </p:sp>
      <p:sp>
        <p:nvSpPr>
          <p:cNvPr id="102409" name="Down Arrow 36"/>
          <p:cNvSpPr>
            <a:spLocks noChangeArrowheads="1"/>
          </p:cNvSpPr>
          <p:nvPr/>
        </p:nvSpPr>
        <p:spPr bwMode="auto">
          <a:xfrm rot="10800000">
            <a:off x="1571625" y="3857625"/>
            <a:ext cx="500063" cy="428625"/>
          </a:xfrm>
          <a:prstGeom prst="downArrow">
            <a:avLst>
              <a:gd name="adj1" fmla="val 50000"/>
              <a:gd name="adj2" fmla="val 50000"/>
            </a:avLst>
          </a:prstGeom>
          <a:solidFill>
            <a:srgbClr val="FFD200"/>
          </a:solidFill>
          <a:ln w="9525" algn="ctr">
            <a:noFill/>
            <a:round/>
            <a:headEnd/>
            <a:tailEnd/>
          </a:ln>
        </p:spPr>
        <p:txBody>
          <a:bodyPr lIns="0" tIns="0" rIns="0" bIns="0"/>
          <a:lstStyle/>
          <a:p>
            <a:pPr algn="l"/>
            <a:endParaRPr lang="en-US">
              <a:cs typeface="Arial" pitchFamily="34" charset="0"/>
            </a:endParaRPr>
          </a:p>
        </p:txBody>
      </p:sp>
      <p:sp>
        <p:nvSpPr>
          <p:cNvPr id="102410" name="Down Arrow 37"/>
          <p:cNvSpPr>
            <a:spLocks noChangeArrowheads="1"/>
          </p:cNvSpPr>
          <p:nvPr/>
        </p:nvSpPr>
        <p:spPr bwMode="auto">
          <a:xfrm rot="10800000">
            <a:off x="1571625" y="2571750"/>
            <a:ext cx="500063" cy="428625"/>
          </a:xfrm>
          <a:prstGeom prst="downArrow">
            <a:avLst>
              <a:gd name="adj1" fmla="val 50000"/>
              <a:gd name="adj2" fmla="val 50000"/>
            </a:avLst>
          </a:prstGeom>
          <a:solidFill>
            <a:srgbClr val="FFD200"/>
          </a:solidFill>
          <a:ln w="9525" algn="ctr">
            <a:noFill/>
            <a:round/>
            <a:headEnd/>
            <a:tailEnd/>
          </a:ln>
        </p:spPr>
        <p:txBody>
          <a:bodyPr lIns="0" tIns="0" rIns="0" bIns="0"/>
          <a:lstStyle/>
          <a:p>
            <a:pPr algn="l"/>
            <a:endParaRPr lang="en-US">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analýzy dat</a:t>
            </a:r>
            <a:endParaRPr lang="cs-CZ" dirty="0"/>
          </a:p>
        </p:txBody>
      </p:sp>
      <p:sp>
        <p:nvSpPr>
          <p:cNvPr id="3" name="Content Placeholder 2"/>
          <p:cNvSpPr>
            <a:spLocks noGrp="1"/>
          </p:cNvSpPr>
          <p:nvPr>
            <p:ph idx="1"/>
          </p:nvPr>
        </p:nvSpPr>
        <p:spPr/>
        <p:txBody>
          <a:bodyPr/>
          <a:lstStyle/>
          <a:p>
            <a:r>
              <a:rPr lang="cs-CZ" sz="1800" b="1" dirty="0" smtClean="0"/>
              <a:t>Popis</a:t>
            </a:r>
            <a:endParaRPr lang="cs-CZ" sz="1600" b="1" dirty="0" smtClean="0"/>
          </a:p>
          <a:p>
            <a:pPr lvl="1"/>
            <a:r>
              <a:rPr lang="cs-CZ" sz="1600" dirty="0" smtClean="0"/>
              <a:t>Popisuje set dat – statistická data, demografická, ekonomická</a:t>
            </a:r>
          </a:p>
          <a:p>
            <a:pPr lvl="1"/>
            <a:r>
              <a:rPr lang="cs-CZ" sz="1600" dirty="0" smtClean="0"/>
              <a:t>Popis a interpretace se liší</a:t>
            </a:r>
          </a:p>
          <a:p>
            <a:pPr lvl="1"/>
            <a:r>
              <a:rPr lang="cs-CZ" sz="1600" dirty="0" smtClean="0"/>
              <a:t>Popis nemůže být zobecněn a dále použit bez dalšího statistického testování – např. 48% populace Brna jsou muži neznamená, že to platí pro celou ČR</a:t>
            </a:r>
          </a:p>
          <a:p>
            <a:r>
              <a:rPr lang="cs-CZ" sz="1800" b="1" dirty="0" smtClean="0"/>
              <a:t>Extrapolace</a:t>
            </a:r>
            <a:r>
              <a:rPr lang="cs-CZ" sz="1800" dirty="0" smtClean="0"/>
              <a:t> </a:t>
            </a:r>
            <a:r>
              <a:rPr lang="cs-CZ" sz="1000" dirty="0" smtClean="0"/>
              <a:t>(přiblížení, přechod z užší na širší oblast pomocí analogie)</a:t>
            </a:r>
            <a:endParaRPr lang="cs-CZ" sz="1600" dirty="0" smtClean="0"/>
          </a:p>
          <a:p>
            <a:pPr lvl="1"/>
            <a:r>
              <a:rPr lang="cs-CZ" sz="1600" dirty="0" smtClean="0"/>
              <a:t>Může být využita k odhalení spojitostí</a:t>
            </a:r>
          </a:p>
          <a:p>
            <a:pPr lvl="1"/>
            <a:r>
              <a:rPr lang="cs-CZ" sz="1600" dirty="0" smtClean="0"/>
              <a:t>Extrapolace by neměla být použita k zobecňování nebo předvídání</a:t>
            </a:r>
            <a:endParaRPr lang="cs-CZ" sz="1600" dirty="0"/>
          </a:p>
          <a:p>
            <a:r>
              <a:rPr lang="cs-CZ" sz="1800" b="1" dirty="0" smtClean="0"/>
              <a:t>Dedukce</a:t>
            </a:r>
            <a:endParaRPr lang="cs-CZ" sz="1600" b="1" dirty="0" smtClean="0"/>
          </a:p>
          <a:p>
            <a:pPr lvl="1"/>
            <a:r>
              <a:rPr lang="cs-CZ" sz="1600" dirty="0" smtClean="0"/>
              <a:t>Použijte malý vzorek dat k nalezení vyšších spojitostí</a:t>
            </a:r>
          </a:p>
          <a:p>
            <a:pPr lvl="1"/>
            <a:r>
              <a:rPr lang="cs-CZ" sz="1600" dirty="0" smtClean="0"/>
              <a:t>Obsahuje míru neurčitosti</a:t>
            </a:r>
          </a:p>
          <a:p>
            <a:r>
              <a:rPr lang="cs-CZ" sz="1800" b="1" dirty="0" smtClean="0"/>
              <a:t>Predikce</a:t>
            </a:r>
            <a:endParaRPr lang="cs-CZ" sz="1600" b="1" dirty="0" smtClean="0"/>
          </a:p>
          <a:p>
            <a:pPr lvl="1"/>
            <a:r>
              <a:rPr lang="cs-CZ" sz="1600" dirty="0" smtClean="0"/>
              <a:t>Data z jednoho objektu jsou použita pro odhad jiného objektu. Víc dat a jednodušší model vede k přesnějším výsledkům</a:t>
            </a:r>
          </a:p>
          <a:p>
            <a:r>
              <a:rPr lang="cs-CZ" sz="1800" b="1" dirty="0" smtClean="0"/>
              <a:t>Příčina</a:t>
            </a:r>
            <a:endParaRPr lang="cs-CZ" sz="1600" b="1" dirty="0" smtClean="0"/>
          </a:p>
          <a:p>
            <a:pPr lvl="1"/>
            <a:r>
              <a:rPr lang="cs-CZ" sz="1600" dirty="0" smtClean="0"/>
              <a:t>Jedna věc přímo zapříčiňuje druhou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cs-CZ" dirty="0" err="1" smtClean="0">
                <a:solidFill>
                  <a:schemeClr val="tx1"/>
                </a:solidFill>
              </a:rPr>
              <a:t>Storyboarding</a:t>
            </a:r>
            <a:endParaRPr lang="en-GB" dirty="0">
              <a:solidFill>
                <a:schemeClr val="tx1"/>
              </a:solidFill>
            </a:endParaRPr>
          </a:p>
        </p:txBody>
      </p:sp>
      <p:sp>
        <p:nvSpPr>
          <p:cNvPr id="103427" name="Rectangle 3"/>
          <p:cNvSpPr>
            <a:spLocks noGrp="1" noChangeArrowheads="1"/>
          </p:cNvSpPr>
          <p:nvPr>
            <p:ph type="body" idx="1"/>
          </p:nvPr>
        </p:nvSpPr>
        <p:spPr>
          <a:xfrm>
            <a:off x="455612" y="1500188"/>
            <a:ext cx="8220843" cy="4214812"/>
          </a:xfrm>
        </p:spPr>
        <p:txBody>
          <a:bodyPr/>
          <a:lstStyle/>
          <a:p>
            <a:r>
              <a:rPr lang="cs-CZ" dirty="0" smtClean="0">
                <a:solidFill>
                  <a:schemeClr val="tx1"/>
                </a:solidFill>
              </a:rPr>
              <a:t>Tento „</a:t>
            </a:r>
            <a:r>
              <a:rPr lang="en-GB" dirty="0" smtClean="0">
                <a:solidFill>
                  <a:schemeClr val="tx1"/>
                </a:solidFill>
              </a:rPr>
              <a:t> storyboarding</a:t>
            </a:r>
            <a:r>
              <a:rPr lang="cs-CZ" dirty="0" smtClean="0">
                <a:solidFill>
                  <a:schemeClr val="tx1"/>
                </a:solidFill>
              </a:rPr>
              <a:t>“ pomáhá logicky seskupovat informace a pomáhá objevovat strukturu vaší práce</a:t>
            </a:r>
            <a:r>
              <a:rPr lang="en-GB" dirty="0" smtClean="0">
                <a:solidFill>
                  <a:schemeClr val="tx1"/>
                </a:solidFill>
              </a:rPr>
              <a:t>...</a:t>
            </a:r>
            <a:endParaRPr lang="cs-CZ" dirty="0" smtClean="0">
              <a:solidFill>
                <a:schemeClr val="tx1"/>
              </a:solidFill>
            </a:endParaRPr>
          </a:p>
          <a:p>
            <a:endParaRPr lang="cs-CZ" dirty="0" smtClean="0">
              <a:solidFill>
                <a:schemeClr val="tx1"/>
              </a:solidFill>
            </a:endParaRPr>
          </a:p>
          <a:p>
            <a:r>
              <a:rPr lang="cs-CZ" dirty="0" smtClean="0">
                <a:solidFill>
                  <a:schemeClr val="tx1"/>
                </a:solidFill>
              </a:rPr>
              <a:t>Při tvorbě </a:t>
            </a:r>
            <a:r>
              <a:rPr lang="en-GB" dirty="0" smtClean="0">
                <a:solidFill>
                  <a:schemeClr val="tx1"/>
                </a:solidFill>
              </a:rPr>
              <a:t>storyboard</a:t>
            </a:r>
            <a:r>
              <a:rPr lang="cs-CZ" dirty="0" smtClean="0">
                <a:solidFill>
                  <a:schemeClr val="tx1"/>
                </a:solidFill>
              </a:rPr>
              <a:t>u můžete použít:</a:t>
            </a:r>
            <a:endParaRPr lang="en-GB" dirty="0" smtClean="0">
              <a:solidFill>
                <a:schemeClr val="tx1"/>
              </a:solidFill>
            </a:endParaRPr>
          </a:p>
          <a:p>
            <a:pPr lvl="1"/>
            <a:r>
              <a:rPr lang="cs-CZ" dirty="0" smtClean="0">
                <a:solidFill>
                  <a:schemeClr val="tx1"/>
                </a:solidFill>
              </a:rPr>
              <a:t>Nalepovací lístečky </a:t>
            </a:r>
            <a:endParaRPr lang="en-GB" dirty="0" smtClean="0">
              <a:solidFill>
                <a:schemeClr val="tx1"/>
              </a:solidFill>
            </a:endParaRPr>
          </a:p>
          <a:p>
            <a:pPr lvl="1"/>
            <a:r>
              <a:rPr lang="en-GB" dirty="0" smtClean="0">
                <a:solidFill>
                  <a:schemeClr val="tx1"/>
                </a:solidFill>
              </a:rPr>
              <a:t>Flip chart</a:t>
            </a:r>
          </a:p>
          <a:p>
            <a:pPr lvl="1"/>
            <a:r>
              <a:rPr lang="cs-CZ" dirty="0" smtClean="0">
                <a:solidFill>
                  <a:schemeClr val="tx1"/>
                </a:solidFill>
              </a:rPr>
              <a:t>Prázdné listy papíru</a:t>
            </a:r>
          </a:p>
          <a:p>
            <a:pPr lvl="1"/>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r>
              <a:rPr lang="cs-CZ" dirty="0" smtClean="0">
                <a:hlinkClick r:id="rId2"/>
              </a:rPr>
              <a:t>http://</a:t>
            </a:r>
            <a:r>
              <a:rPr lang="cs-CZ" dirty="0" smtClean="0">
                <a:hlinkClick r:id="rId2"/>
              </a:rPr>
              <a:t>www.</a:t>
            </a:r>
            <a:r>
              <a:rPr lang="cs-CZ" dirty="0" err="1" smtClean="0">
                <a:hlinkClick r:id="rId2"/>
              </a:rPr>
              <a:t>visual</a:t>
            </a:r>
            <a:r>
              <a:rPr lang="cs-CZ" dirty="0" smtClean="0">
                <a:hlinkClick r:id="rId2"/>
              </a:rPr>
              <a:t>-</a:t>
            </a:r>
            <a:r>
              <a:rPr lang="cs-CZ" dirty="0" err="1" smtClean="0">
                <a:hlinkClick r:id="rId2"/>
              </a:rPr>
              <a:t>literacy.org</a:t>
            </a:r>
            <a:r>
              <a:rPr lang="cs-CZ" dirty="0" smtClean="0">
                <a:hlinkClick r:id="rId2"/>
              </a:rPr>
              <a:t>/</a:t>
            </a:r>
            <a:r>
              <a:rPr lang="cs-CZ" dirty="0" err="1" smtClean="0">
                <a:hlinkClick r:id="rId2"/>
              </a:rPr>
              <a:t>periodic</a:t>
            </a:r>
            <a:r>
              <a:rPr lang="cs-CZ" dirty="0" smtClean="0">
                <a:hlinkClick r:id="rId2"/>
              </a:rPr>
              <a:t>_table/</a:t>
            </a:r>
            <a:r>
              <a:rPr lang="cs-CZ" dirty="0" err="1" smtClean="0">
                <a:hlinkClick r:id="rId2"/>
              </a:rPr>
              <a:t>periodic</a:t>
            </a:r>
            <a:r>
              <a:rPr lang="cs-CZ" dirty="0" smtClean="0">
                <a:hlinkClick r:id="rId2"/>
              </a:rPr>
              <a:t>_table.</a:t>
            </a:r>
            <a:r>
              <a:rPr lang="cs-CZ" dirty="0" err="1" smtClean="0">
                <a:hlinkClick r:id="rId2"/>
              </a:rPr>
              <a:t>html</a:t>
            </a:r>
            <a:endParaRPr lang="cs-CZ" dirty="0" smtClean="0"/>
          </a:p>
          <a:p>
            <a:endParaRPr lang="cs-CZ" dirty="0" smtClean="0"/>
          </a:p>
          <a:p>
            <a:r>
              <a:rPr lang="cs-CZ" dirty="0" smtClean="0"/>
              <a:t>http://www.</a:t>
            </a:r>
            <a:r>
              <a:rPr lang="cs-CZ" dirty="0" err="1" smtClean="0"/>
              <a:t>gapminder.org</a:t>
            </a:r>
            <a:r>
              <a:rPr lang="cs-CZ" dirty="0" smtClean="0"/>
              <a:t>/</a:t>
            </a:r>
            <a:r>
              <a:rPr lang="cs-CZ" dirty="0" err="1" smtClean="0"/>
              <a:t>world</a:t>
            </a:r>
            <a:r>
              <a:rPr lang="cs-CZ" dirty="0" smtClean="0"/>
              <a:t>/#$</a:t>
            </a:r>
            <a:r>
              <a:rPr lang="cs-CZ" dirty="0" err="1" smtClean="0"/>
              <a:t>majorMode</a:t>
            </a:r>
            <a:r>
              <a:rPr lang="cs-CZ" dirty="0" smtClean="0"/>
              <a:t>=chart$</a:t>
            </a:r>
            <a:r>
              <a:rPr lang="cs-CZ" dirty="0" err="1" smtClean="0"/>
              <a:t>is</a:t>
            </a:r>
            <a:r>
              <a:rPr lang="cs-CZ" dirty="0" smtClean="0"/>
              <a:t>;</a:t>
            </a:r>
            <a:r>
              <a:rPr lang="cs-CZ" dirty="0" err="1" smtClean="0"/>
              <a:t>shi</a:t>
            </a:r>
            <a:r>
              <a:rPr lang="cs-CZ" dirty="0" smtClean="0"/>
              <a:t>=t;</a:t>
            </a:r>
            <a:r>
              <a:rPr lang="cs-CZ" dirty="0" err="1" smtClean="0"/>
              <a:t>ly</a:t>
            </a:r>
            <a:r>
              <a:rPr lang="cs-CZ" dirty="0" smtClean="0"/>
              <a:t>=2003;</a:t>
            </a:r>
            <a:r>
              <a:rPr lang="cs-CZ" dirty="0" err="1" smtClean="0"/>
              <a:t>lb</a:t>
            </a:r>
            <a:r>
              <a:rPr lang="cs-CZ" dirty="0" smtClean="0"/>
              <a:t>=f;</a:t>
            </a:r>
            <a:r>
              <a:rPr lang="cs-CZ" dirty="0" err="1" smtClean="0"/>
              <a:t>il</a:t>
            </a:r>
            <a:r>
              <a:rPr lang="cs-CZ" dirty="0" smtClean="0"/>
              <a:t>=t;</a:t>
            </a:r>
            <a:r>
              <a:rPr lang="cs-CZ" dirty="0" err="1" smtClean="0"/>
              <a:t>fs</a:t>
            </a:r>
            <a:r>
              <a:rPr lang="cs-CZ" dirty="0" smtClean="0"/>
              <a:t>=11;</a:t>
            </a:r>
            <a:r>
              <a:rPr lang="cs-CZ" dirty="0" err="1" smtClean="0"/>
              <a:t>al</a:t>
            </a:r>
            <a:r>
              <a:rPr lang="cs-CZ" dirty="0" smtClean="0"/>
              <a:t>=30;</a:t>
            </a:r>
            <a:r>
              <a:rPr lang="cs-CZ" dirty="0" err="1" smtClean="0"/>
              <a:t>stl</a:t>
            </a:r>
            <a:r>
              <a:rPr lang="cs-CZ" dirty="0" smtClean="0"/>
              <a:t>=t;</a:t>
            </a:r>
            <a:r>
              <a:rPr lang="cs-CZ" dirty="0" err="1" smtClean="0"/>
              <a:t>st</a:t>
            </a:r>
            <a:r>
              <a:rPr lang="cs-CZ" dirty="0" smtClean="0"/>
              <a:t>=t;</a:t>
            </a:r>
            <a:r>
              <a:rPr lang="cs-CZ" dirty="0" err="1" smtClean="0"/>
              <a:t>nsl</a:t>
            </a:r>
            <a:r>
              <a:rPr lang="cs-CZ" dirty="0" smtClean="0"/>
              <a:t>=t;se=t$</a:t>
            </a:r>
            <a:r>
              <a:rPr lang="cs-CZ" dirty="0" err="1" smtClean="0"/>
              <a:t>wst</a:t>
            </a:r>
            <a:r>
              <a:rPr lang="cs-CZ" dirty="0" smtClean="0"/>
              <a:t>;</a:t>
            </a:r>
            <a:r>
              <a:rPr lang="cs-CZ" dirty="0" err="1" smtClean="0"/>
              <a:t>tts</a:t>
            </a:r>
            <a:r>
              <a:rPr lang="cs-CZ" dirty="0" smtClean="0"/>
              <a:t>=C$</a:t>
            </a:r>
            <a:r>
              <a:rPr lang="cs-CZ" dirty="0" err="1" smtClean="0"/>
              <a:t>ts</a:t>
            </a:r>
            <a:r>
              <a:rPr lang="cs-CZ" dirty="0" smtClean="0"/>
              <a:t>;</a:t>
            </a:r>
            <a:r>
              <a:rPr lang="cs-CZ" dirty="0" err="1" smtClean="0"/>
              <a:t>sp</a:t>
            </a:r>
            <a:r>
              <a:rPr lang="cs-CZ" dirty="0" smtClean="0"/>
              <a:t>=5.59290322580644;ti=2012$</a:t>
            </a:r>
            <a:r>
              <a:rPr lang="cs-CZ" dirty="0" err="1" smtClean="0"/>
              <a:t>zpv</a:t>
            </a:r>
            <a:r>
              <a:rPr lang="cs-CZ" dirty="0" smtClean="0"/>
              <a:t>;v=0$</a:t>
            </a:r>
            <a:r>
              <a:rPr lang="cs-CZ" dirty="0" err="1" smtClean="0"/>
              <a:t>inc</a:t>
            </a:r>
            <a:r>
              <a:rPr lang="cs-CZ" dirty="0" smtClean="0"/>
              <a:t>_x;</a:t>
            </a:r>
            <a:r>
              <a:rPr lang="cs-CZ" dirty="0" err="1" smtClean="0"/>
              <a:t>mmid</a:t>
            </a:r>
            <a:r>
              <a:rPr lang="cs-CZ" dirty="0" smtClean="0"/>
              <a:t>=XCOORDS;</a:t>
            </a:r>
            <a:r>
              <a:rPr lang="cs-CZ" dirty="0" err="1" smtClean="0"/>
              <a:t>iid</a:t>
            </a:r>
            <a:r>
              <a:rPr lang="cs-CZ" dirty="0" smtClean="0"/>
              <a:t>=phAwcNAVuyj1jiMAkmq1iMg;by=</a:t>
            </a:r>
            <a:r>
              <a:rPr lang="cs-CZ" dirty="0" err="1" smtClean="0"/>
              <a:t>ind</a:t>
            </a:r>
            <a:r>
              <a:rPr lang="cs-CZ" dirty="0" smtClean="0"/>
              <a:t>$</a:t>
            </a:r>
            <a:r>
              <a:rPr lang="cs-CZ" dirty="0" err="1" smtClean="0"/>
              <a:t>inc</a:t>
            </a:r>
            <a:r>
              <a:rPr lang="cs-CZ" dirty="0" smtClean="0"/>
              <a:t>_y;</a:t>
            </a:r>
            <a:r>
              <a:rPr lang="cs-CZ" dirty="0" err="1" smtClean="0"/>
              <a:t>mmid</a:t>
            </a:r>
            <a:r>
              <a:rPr lang="cs-CZ" dirty="0" smtClean="0"/>
              <a:t>=YCOORDS;</a:t>
            </a:r>
            <a:r>
              <a:rPr lang="cs-CZ" dirty="0" err="1" smtClean="0"/>
              <a:t>iid</a:t>
            </a:r>
            <a:r>
              <a:rPr lang="cs-CZ" dirty="0" smtClean="0"/>
              <a:t>=phAwcNAVuyj2tPLxKvvnNPA;by=</a:t>
            </a:r>
            <a:r>
              <a:rPr lang="cs-CZ" dirty="0" err="1" smtClean="0"/>
              <a:t>ind</a:t>
            </a:r>
            <a:r>
              <a:rPr lang="cs-CZ" dirty="0" smtClean="0"/>
              <a:t>$</a:t>
            </a:r>
            <a:r>
              <a:rPr lang="cs-CZ" dirty="0" err="1" smtClean="0"/>
              <a:t>inc</a:t>
            </a:r>
            <a:r>
              <a:rPr lang="cs-CZ" dirty="0" smtClean="0"/>
              <a:t>_s;</a:t>
            </a:r>
            <a:r>
              <a:rPr lang="cs-CZ" dirty="0" err="1" smtClean="0"/>
              <a:t>uniValue</a:t>
            </a:r>
            <a:r>
              <a:rPr lang="cs-CZ" dirty="0" smtClean="0"/>
              <a:t>=8.21;</a:t>
            </a:r>
            <a:r>
              <a:rPr lang="cs-CZ" dirty="0" err="1" smtClean="0"/>
              <a:t>iid</a:t>
            </a:r>
            <a:r>
              <a:rPr lang="cs-CZ" dirty="0" smtClean="0"/>
              <a:t>=phAwcNAVuyj0XOoBL%5Fn5tAQ;by=</a:t>
            </a:r>
            <a:r>
              <a:rPr lang="cs-CZ" dirty="0" err="1" smtClean="0"/>
              <a:t>ind</a:t>
            </a:r>
            <a:r>
              <a:rPr lang="cs-CZ" dirty="0" smtClean="0"/>
              <a:t>$</a:t>
            </a:r>
            <a:r>
              <a:rPr lang="cs-CZ" dirty="0" err="1" smtClean="0"/>
              <a:t>inc</a:t>
            </a:r>
            <a:r>
              <a:rPr lang="cs-CZ" dirty="0" smtClean="0"/>
              <a:t>_c;</a:t>
            </a:r>
            <a:r>
              <a:rPr lang="cs-CZ" dirty="0" err="1" smtClean="0"/>
              <a:t>uniValue</a:t>
            </a:r>
            <a:r>
              <a:rPr lang="cs-CZ" dirty="0" smtClean="0"/>
              <a:t>=255;</a:t>
            </a:r>
            <a:r>
              <a:rPr lang="cs-CZ" dirty="0" err="1" smtClean="0"/>
              <a:t>gid</a:t>
            </a:r>
            <a:r>
              <a:rPr lang="cs-CZ" dirty="0" smtClean="0"/>
              <a:t>=CATID0;by=</a:t>
            </a:r>
            <a:r>
              <a:rPr lang="cs-CZ" dirty="0" err="1" smtClean="0"/>
              <a:t>grp</a:t>
            </a:r>
            <a:r>
              <a:rPr lang="cs-CZ" dirty="0" smtClean="0"/>
              <a:t>$map_x;</a:t>
            </a:r>
            <a:r>
              <a:rPr lang="cs-CZ" dirty="0" err="1" smtClean="0"/>
              <a:t>scale</a:t>
            </a:r>
            <a:r>
              <a:rPr lang="cs-CZ" dirty="0" smtClean="0"/>
              <a:t>=log;</a:t>
            </a:r>
            <a:r>
              <a:rPr lang="cs-CZ" dirty="0" err="1" smtClean="0"/>
              <a:t>dataMin</a:t>
            </a:r>
            <a:r>
              <a:rPr lang="cs-CZ" dirty="0" smtClean="0"/>
              <a:t>=283;</a:t>
            </a:r>
            <a:r>
              <a:rPr lang="cs-CZ" dirty="0" err="1" smtClean="0"/>
              <a:t>dataMax</a:t>
            </a:r>
            <a:r>
              <a:rPr lang="cs-CZ" dirty="0" smtClean="0"/>
              <a:t>=110808$map_y;</a:t>
            </a:r>
            <a:r>
              <a:rPr lang="cs-CZ" dirty="0" err="1" smtClean="0"/>
              <a:t>scale</a:t>
            </a:r>
            <a:r>
              <a:rPr lang="cs-CZ" dirty="0" smtClean="0"/>
              <a:t>=lin;</a:t>
            </a:r>
            <a:r>
              <a:rPr lang="cs-CZ" dirty="0" err="1" smtClean="0"/>
              <a:t>dataMin</a:t>
            </a:r>
            <a:r>
              <a:rPr lang="cs-CZ" dirty="0" smtClean="0"/>
              <a:t>=18;</a:t>
            </a:r>
            <a:r>
              <a:rPr lang="cs-CZ" dirty="0" err="1" smtClean="0"/>
              <a:t>dataMax</a:t>
            </a:r>
            <a:r>
              <a:rPr lang="cs-CZ" dirty="0" smtClean="0"/>
              <a:t>=87$map_s;</a:t>
            </a:r>
            <a:r>
              <a:rPr lang="cs-CZ" dirty="0" err="1" smtClean="0">
                <a:hlinkClick r:id="rId3" action="ppaction://hlinkfile"/>
              </a:rPr>
              <a:t>sma</a:t>
            </a:r>
            <a:r>
              <a:rPr lang="cs-CZ" dirty="0" smtClean="0">
                <a:hlinkClick r:id="rId3" action="ppaction://hlinkfile"/>
              </a:rPr>
              <a:t>=49;smi=2.65$cd;</a:t>
            </a:r>
            <a:r>
              <a:rPr lang="cs-CZ" dirty="0" err="1" smtClean="0">
                <a:hlinkClick r:id="rId3" action="ppaction://hlinkfile"/>
              </a:rPr>
              <a:t>bd</a:t>
            </a:r>
            <a:r>
              <a:rPr lang="cs-CZ" dirty="0" smtClean="0">
                <a:hlinkClick r:id="rId3" action="ppaction://hlinkfile"/>
              </a:rPr>
              <a:t>=0$</a:t>
            </a:r>
            <a:r>
              <a:rPr lang="cs-CZ" dirty="0" err="1" smtClean="0">
                <a:hlinkClick r:id="rId3" action="ppaction://hlinkfile"/>
              </a:rPr>
              <a:t>inds</a:t>
            </a:r>
            <a:r>
              <a:rPr lang="cs-CZ" dirty="0" smtClean="0">
                <a:hlinkClick r:id="rId3" action="ppaction://hlinkfile"/>
              </a:rPr>
              <a:t>=;</a:t>
            </a:r>
            <a:r>
              <a:rPr lang="cs-CZ" dirty="0" err="1" smtClean="0">
                <a:hlinkClick r:id="rId3" action="ppaction://hlinkfile"/>
              </a:rPr>
              <a:t>example</a:t>
            </a:r>
            <a:r>
              <a:rPr lang="cs-CZ" smtClean="0">
                <a:hlinkClick r:id="rId3" action="ppaction://hlinkfile"/>
              </a:rPr>
              <a:t>=75</a:t>
            </a:r>
            <a:endParaRPr lang="cs-CZ" smtClean="0"/>
          </a:p>
          <a:p>
            <a:endParaRPr 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Vytváření znalostí</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dirty="0" smtClean="0">
                <a:solidFill>
                  <a:schemeClr val="tx1"/>
                </a:solidFill>
              </a:rPr>
              <a:t>Vytváření myšlenek</a:t>
            </a:r>
            <a:endParaRPr lang="en-US" dirty="0">
              <a:solidFill>
                <a:schemeClr val="tx1"/>
              </a:solidFill>
            </a:endParaRPr>
          </a:p>
        </p:txBody>
      </p:sp>
      <p:sp>
        <p:nvSpPr>
          <p:cNvPr id="15363" name="Rectangle 3"/>
          <p:cNvSpPr>
            <a:spLocks noGrp="1" noChangeArrowheads="1"/>
          </p:cNvSpPr>
          <p:nvPr>
            <p:ph type="body" idx="1"/>
          </p:nvPr>
        </p:nvSpPr>
        <p:spPr/>
        <p:txBody>
          <a:bodyPr/>
          <a:lstStyle/>
          <a:p>
            <a:pPr eaLnBrk="1" hangingPunct="1">
              <a:buNone/>
            </a:pPr>
            <a:r>
              <a:rPr lang="cs-CZ" dirty="0" smtClean="0">
                <a:solidFill>
                  <a:schemeClr val="tx1"/>
                </a:solidFill>
              </a:rPr>
              <a:t>Proces vytváření znalostí</a:t>
            </a:r>
          </a:p>
          <a:p>
            <a:pPr eaLnBrk="1" hangingPunct="1"/>
            <a:r>
              <a:rPr lang="en-US" dirty="0" smtClean="0">
                <a:solidFill>
                  <a:schemeClr val="tx1"/>
                </a:solidFill>
              </a:rPr>
              <a:t>Brainstorming</a:t>
            </a:r>
            <a:endParaRPr lang="en-US" dirty="0">
              <a:solidFill>
                <a:schemeClr val="tx1"/>
              </a:solidFill>
            </a:endParaRPr>
          </a:p>
          <a:p>
            <a:pPr eaLnBrk="1" hangingPunct="1"/>
            <a:r>
              <a:rPr lang="en-US" dirty="0">
                <a:solidFill>
                  <a:schemeClr val="tx1"/>
                </a:solidFill>
              </a:rPr>
              <a:t>Mind </a:t>
            </a:r>
            <a:r>
              <a:rPr lang="en-US" dirty="0" smtClean="0">
                <a:solidFill>
                  <a:schemeClr val="tx1"/>
                </a:solidFill>
              </a:rPr>
              <a:t>mapping</a:t>
            </a:r>
            <a:endParaRPr lang="cs-CZ" dirty="0" smtClean="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tx1"/>
                </a:solidFill>
              </a:rPr>
              <a:t>Zásady pro kvalitní „b</a:t>
            </a:r>
            <a:r>
              <a:rPr lang="en-US" dirty="0" err="1" smtClean="0">
                <a:solidFill>
                  <a:schemeClr val="tx1"/>
                </a:solidFill>
              </a:rPr>
              <a:t>rainstorming</a:t>
            </a:r>
            <a:r>
              <a:rPr lang="cs-CZ" dirty="0" smtClean="0">
                <a:solidFill>
                  <a:schemeClr val="tx1"/>
                </a:solidFill>
              </a:rPr>
              <a:t>“</a:t>
            </a:r>
            <a:endParaRPr lang="en-US" dirty="0">
              <a:solidFill>
                <a:schemeClr val="tx1"/>
              </a:solidFill>
            </a:endParaRPr>
          </a:p>
        </p:txBody>
      </p:sp>
      <p:sp>
        <p:nvSpPr>
          <p:cNvPr id="16387" name="Rectangle 3"/>
          <p:cNvSpPr>
            <a:spLocks noGrp="1" noChangeArrowheads="1"/>
          </p:cNvSpPr>
          <p:nvPr>
            <p:ph type="body" idx="1"/>
          </p:nvPr>
        </p:nvSpPr>
        <p:spPr/>
        <p:txBody>
          <a:bodyPr/>
          <a:lstStyle/>
          <a:p>
            <a:pPr eaLnBrk="1" hangingPunct="1">
              <a:lnSpc>
                <a:spcPct val="200000"/>
              </a:lnSpc>
            </a:pPr>
            <a:r>
              <a:rPr lang="cs-CZ" dirty="0" smtClean="0">
                <a:solidFill>
                  <a:schemeClr val="tx1"/>
                </a:solidFill>
              </a:rPr>
              <a:t>Zapsat vše, co kdokoliv řekne</a:t>
            </a:r>
          </a:p>
          <a:p>
            <a:pPr eaLnBrk="1" hangingPunct="1">
              <a:lnSpc>
                <a:spcPct val="200000"/>
              </a:lnSpc>
            </a:pPr>
            <a:r>
              <a:rPr lang="cs-CZ" dirty="0" smtClean="0">
                <a:solidFill>
                  <a:schemeClr val="tx1"/>
                </a:solidFill>
              </a:rPr>
              <a:t>Nehodnotit, nekritizovat řečené nápady</a:t>
            </a:r>
          </a:p>
          <a:p>
            <a:pPr eaLnBrk="1" hangingPunct="1">
              <a:lnSpc>
                <a:spcPct val="200000"/>
              </a:lnSpc>
            </a:pPr>
            <a:r>
              <a:rPr lang="cs-CZ" dirty="0" smtClean="0">
                <a:solidFill>
                  <a:schemeClr val="tx1"/>
                </a:solidFill>
              </a:rPr>
              <a:t>Jde o kvantitu (nikoliv o kvalitu)</a:t>
            </a:r>
          </a:p>
          <a:p>
            <a:pPr eaLnBrk="1" hangingPunct="1">
              <a:lnSpc>
                <a:spcPct val="200000"/>
              </a:lnSpc>
            </a:pPr>
            <a:r>
              <a:rPr lang="cs-CZ" dirty="0" smtClean="0">
                <a:solidFill>
                  <a:schemeClr val="tx1"/>
                </a:solidFill>
              </a:rPr>
              <a:t>Stavět na již řečených nápadech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Mind mapping </a:t>
            </a:r>
            <a:r>
              <a:rPr lang="en-US" sz="2600"/>
              <a:t> </a:t>
            </a:r>
            <a:br>
              <a:rPr lang="en-US" sz="2600"/>
            </a:br>
            <a:r>
              <a:rPr lang="en-US" sz="2600" b="0">
                <a:solidFill>
                  <a:srgbClr val="FF0000"/>
                </a:solidFill>
              </a:rPr>
              <a:t/>
            </a:r>
            <a:br>
              <a:rPr lang="en-US" sz="2600" b="0">
                <a:solidFill>
                  <a:srgbClr val="FF0000"/>
                </a:solidFill>
              </a:rPr>
            </a:br>
            <a:endParaRPr lang="en-US" sz="2600" b="0">
              <a:solidFill>
                <a:srgbClr val="FF0000"/>
              </a:solidFill>
            </a:endParaRPr>
          </a:p>
        </p:txBody>
      </p:sp>
      <p:pic>
        <p:nvPicPr>
          <p:cNvPr id="17411" name="Picture 8" descr="PM"/>
          <p:cNvPicPr>
            <a:picLocks noChangeAspect="1" noChangeArrowheads="1"/>
          </p:cNvPicPr>
          <p:nvPr/>
        </p:nvPicPr>
        <p:blipFill>
          <a:blip r:embed="rId3" cstate="print">
            <a:clrChange>
              <a:clrFrom>
                <a:srgbClr val="F9F9F9"/>
              </a:clrFrom>
              <a:clrTo>
                <a:srgbClr val="F9F9F9">
                  <a:alpha val="0"/>
                </a:srgbClr>
              </a:clrTo>
            </a:clrChange>
          </a:blip>
          <a:srcRect/>
          <a:stretch>
            <a:fillRect/>
          </a:stretch>
        </p:blipFill>
        <p:spPr bwMode="auto">
          <a:xfrm>
            <a:off x="7872413" y="4857750"/>
            <a:ext cx="809625" cy="628650"/>
          </a:xfrm>
          <a:prstGeom prst="rect">
            <a:avLst/>
          </a:prstGeom>
          <a:noFill/>
          <a:ln w="9525">
            <a:noFill/>
            <a:miter lim="800000"/>
            <a:headEnd/>
            <a:tailEnd/>
          </a:ln>
        </p:spPr>
      </p:pic>
      <p:sp>
        <p:nvSpPr>
          <p:cNvPr id="17412" name="Text Box 9"/>
          <p:cNvSpPr txBox="1">
            <a:spLocks noChangeArrowheads="1"/>
          </p:cNvSpPr>
          <p:nvPr/>
        </p:nvSpPr>
        <p:spPr bwMode="auto">
          <a:xfrm>
            <a:off x="7872413" y="5486400"/>
            <a:ext cx="812800" cy="152400"/>
          </a:xfrm>
          <a:prstGeom prst="rect">
            <a:avLst/>
          </a:prstGeom>
          <a:solidFill>
            <a:schemeClr val="folHlink"/>
          </a:solidFill>
          <a:ln w="3175">
            <a:noFill/>
            <a:miter lim="800000"/>
            <a:headEnd/>
            <a:tailEnd/>
          </a:ln>
        </p:spPr>
        <p:txBody>
          <a:bodyPr wrap="none" lIns="0" tIns="0" rIns="0" bIns="0" anchor="ctr" anchorCtr="1"/>
          <a:lstStyle/>
          <a:p>
            <a:pPr>
              <a:spcBef>
                <a:spcPct val="50000"/>
              </a:spcBef>
            </a:pPr>
            <a:r>
              <a:rPr lang="en-US" sz="800" b="1">
                <a:solidFill>
                  <a:srgbClr val="646464"/>
                </a:solidFill>
                <a:cs typeface="Arial" pitchFamily="34" charset="0"/>
              </a:rPr>
              <a:t>PM</a:t>
            </a:r>
          </a:p>
        </p:txBody>
      </p:sp>
      <p:pic>
        <p:nvPicPr>
          <p:cNvPr id="17413" name="Picture 10" descr="Mind_map_img"/>
          <p:cNvPicPr>
            <a:picLocks noChangeAspect="1" noChangeArrowheads="1"/>
          </p:cNvPicPr>
          <p:nvPr/>
        </p:nvPicPr>
        <p:blipFill>
          <a:blip r:embed="rId4" cstate="print"/>
          <a:srcRect/>
          <a:stretch>
            <a:fillRect/>
          </a:stretch>
        </p:blipFill>
        <p:spPr bwMode="auto">
          <a:xfrm>
            <a:off x="1681163" y="1519238"/>
            <a:ext cx="5781675"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cs-CZ" dirty="0" smtClean="0">
                <a:solidFill>
                  <a:schemeClr val="tx1"/>
                </a:solidFill>
              </a:rPr>
              <a:t>Příklad</a:t>
            </a:r>
            <a:r>
              <a:rPr lang="en-US" dirty="0" smtClean="0">
                <a:solidFill>
                  <a:schemeClr val="tx1"/>
                </a:solidFill>
              </a:rPr>
              <a:t>: </a:t>
            </a:r>
            <a:r>
              <a:rPr lang="cs-CZ" dirty="0" smtClean="0">
                <a:solidFill>
                  <a:schemeClr val="tx1"/>
                </a:solidFill>
              </a:rPr>
              <a:t>Slučování a objevování nových informací</a:t>
            </a:r>
            <a:endParaRPr lang="en-US" dirty="0">
              <a:solidFill>
                <a:schemeClr val="tx1"/>
              </a:solidFill>
            </a:endParaRPr>
          </a:p>
        </p:txBody>
      </p:sp>
      <p:sp>
        <p:nvSpPr>
          <p:cNvPr id="104451" name="Rectangle 3"/>
          <p:cNvSpPr>
            <a:spLocks noGrp="1" noChangeArrowheads="1"/>
          </p:cNvSpPr>
          <p:nvPr>
            <p:ph type="body" idx="1"/>
          </p:nvPr>
        </p:nvSpPr>
        <p:spPr>
          <a:xfrm>
            <a:off x="455613" y="1571625"/>
            <a:ext cx="8259762" cy="4143375"/>
          </a:xfrm>
        </p:spPr>
        <p:txBody>
          <a:bodyPr/>
          <a:lstStyle/>
          <a:p>
            <a:pPr eaLnBrk="1" hangingPunct="1">
              <a:buFont typeface="Arial" pitchFamily="34" charset="0"/>
              <a:buNone/>
            </a:pPr>
            <a:r>
              <a:rPr lang="cs-CZ" sz="2000" b="1" dirty="0" smtClean="0">
                <a:solidFill>
                  <a:schemeClr val="tx1"/>
                </a:solidFill>
              </a:rPr>
              <a:t>Čas</a:t>
            </a:r>
            <a:r>
              <a:rPr lang="en-US" sz="2000" dirty="0" smtClean="0">
                <a:solidFill>
                  <a:schemeClr val="tx1"/>
                </a:solidFill>
              </a:rPr>
              <a:t>: </a:t>
            </a:r>
            <a:r>
              <a:rPr lang="en-US" sz="2000" dirty="0">
                <a:solidFill>
                  <a:schemeClr val="tx1"/>
                </a:solidFill>
              </a:rPr>
              <a:t>10 </a:t>
            </a:r>
            <a:r>
              <a:rPr lang="en-US" sz="2000" dirty="0" err="1" smtClean="0">
                <a:solidFill>
                  <a:schemeClr val="tx1"/>
                </a:solidFill>
              </a:rPr>
              <a:t>minut</a:t>
            </a:r>
            <a:endParaRPr lang="en-US" sz="2000" dirty="0">
              <a:solidFill>
                <a:schemeClr val="tx1"/>
              </a:solidFill>
            </a:endParaRPr>
          </a:p>
          <a:p>
            <a:pPr eaLnBrk="1" hangingPunct="1">
              <a:buFont typeface="Arial" pitchFamily="34" charset="0"/>
              <a:buNone/>
            </a:pPr>
            <a:endParaRPr lang="en-US" sz="2000" dirty="0">
              <a:solidFill>
                <a:schemeClr val="tx1"/>
              </a:solidFill>
            </a:endParaRPr>
          </a:p>
          <a:p>
            <a:pPr eaLnBrk="1" hangingPunct="1">
              <a:buFont typeface="Arial" pitchFamily="34" charset="0"/>
              <a:buNone/>
            </a:pPr>
            <a:r>
              <a:rPr lang="cs-CZ" sz="2000" b="1" dirty="0" smtClean="0">
                <a:solidFill>
                  <a:schemeClr val="tx1"/>
                </a:solidFill>
              </a:rPr>
              <a:t>Instrukce</a:t>
            </a:r>
            <a:r>
              <a:rPr lang="en-US" sz="2000" b="1" dirty="0" smtClean="0">
                <a:solidFill>
                  <a:schemeClr val="tx1"/>
                </a:solidFill>
              </a:rPr>
              <a:t>:</a:t>
            </a:r>
            <a:r>
              <a:rPr lang="en-US" sz="2000" dirty="0" smtClean="0">
                <a:solidFill>
                  <a:schemeClr val="tx1"/>
                </a:solidFill>
              </a:rPr>
              <a:t> </a:t>
            </a:r>
            <a:endParaRPr lang="en-US" sz="2000" dirty="0">
              <a:solidFill>
                <a:schemeClr val="tx1"/>
              </a:solidFill>
            </a:endParaRPr>
          </a:p>
          <a:p>
            <a:pPr lvl="1" eaLnBrk="1" hangingPunct="1"/>
            <a:r>
              <a:rPr lang="cs-CZ" sz="1800" dirty="0" smtClean="0">
                <a:solidFill>
                  <a:schemeClr val="tx1"/>
                </a:solidFill>
              </a:rPr>
              <a:t>Byli jste požádáni o stručný přehled zajímavostí pro marketingovou agenturu připravující brožuru podporující francouzský turismus  </a:t>
            </a:r>
          </a:p>
          <a:p>
            <a:pPr lvl="1" eaLnBrk="1" hangingPunct="1"/>
            <a:r>
              <a:rPr lang="cs-CZ" sz="1800" dirty="0" smtClean="0">
                <a:solidFill>
                  <a:schemeClr val="tx1"/>
                </a:solidFill>
              </a:rPr>
              <a:t>Vymyslete body, které shrnují přehled zajímavostí</a:t>
            </a:r>
            <a:endParaRPr lang="en-US" sz="1800" dirty="0">
              <a:solidFill>
                <a:schemeClr val="tx1"/>
              </a:solidFill>
            </a:endParaRPr>
          </a:p>
          <a:p>
            <a:pPr lvl="1" eaLnBrk="1" hangingPunct="1"/>
            <a:r>
              <a:rPr lang="cs-CZ" sz="1800" dirty="0" smtClean="0">
                <a:solidFill>
                  <a:schemeClr val="tx1"/>
                </a:solidFill>
              </a:rPr>
              <a:t>Dejte vše do bodů a roztřiďte si je. Body seskupte do 3-4 skupin a doplňte je shrnujícím prohlášením</a:t>
            </a:r>
            <a:endParaRPr lang="en-US" sz="1800" dirty="0">
              <a:solidFill>
                <a:schemeClr val="tx1"/>
              </a:solidFill>
            </a:endParaRPr>
          </a:p>
          <a:p>
            <a:pPr lvl="1" eaLnBrk="1" hangingPunct="1"/>
            <a:r>
              <a:rPr lang="cs-CZ" sz="1800" dirty="0" smtClean="0">
                <a:solidFill>
                  <a:schemeClr val="tx1"/>
                </a:solidFill>
              </a:rPr>
              <a:t>Navrhněte shrnutí/závěr z těchto 3 prohlášení tak, abyste se dostali k hlubšímu smyslu sdělení</a:t>
            </a:r>
          </a:p>
          <a:p>
            <a:pPr lvl="1" eaLnBrk="1" hangingPunct="1"/>
            <a:r>
              <a:rPr lang="cs-CZ" sz="1800" dirty="0" smtClean="0">
                <a:solidFill>
                  <a:schemeClr val="tx1"/>
                </a:solidFill>
              </a:rPr>
              <a:t>Pracujte v týmech</a:t>
            </a:r>
          </a:p>
          <a:p>
            <a:pPr lvl="1" eaLnBrk="1" hangingPunct="1"/>
            <a:endParaRPr lang="en-GB" sz="1800" dirty="0">
              <a:solidFill>
                <a:schemeClr val="tx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188640"/>
            <a:ext cx="8543925" cy="863600"/>
          </a:xfrm>
        </p:spPr>
        <p:txBody>
          <a:bodyPr/>
          <a:lstStyle/>
          <a:p>
            <a:r>
              <a:rPr lang="cs-CZ" sz="2800" dirty="0" smtClean="0">
                <a:solidFill>
                  <a:schemeClr val="tx1"/>
                </a:solidFill>
              </a:rPr>
              <a:t>Příklad</a:t>
            </a:r>
            <a:r>
              <a:rPr lang="en-GB" sz="2800" dirty="0" smtClean="0">
                <a:solidFill>
                  <a:schemeClr val="tx1"/>
                </a:solidFill>
              </a:rPr>
              <a:t>: </a:t>
            </a:r>
            <a:r>
              <a:rPr lang="cs-CZ" sz="2800" dirty="0" smtClean="0">
                <a:solidFill>
                  <a:schemeClr val="tx1"/>
                </a:solidFill>
              </a:rPr>
              <a:t>Slučování a objevování nových informací </a:t>
            </a:r>
            <a:r>
              <a:rPr lang="en-US" sz="2800" dirty="0" smtClean="0">
                <a:solidFill>
                  <a:schemeClr val="tx1"/>
                </a:solidFill>
              </a:rPr>
              <a:t>(</a:t>
            </a:r>
            <a:r>
              <a:rPr lang="cs-CZ" sz="2800" dirty="0" smtClean="0">
                <a:solidFill>
                  <a:schemeClr val="tx1"/>
                </a:solidFill>
              </a:rPr>
              <a:t>turistický průvodce</a:t>
            </a:r>
            <a:r>
              <a:rPr lang="en-US" sz="2800" dirty="0" smtClean="0">
                <a:solidFill>
                  <a:schemeClr val="tx1"/>
                </a:solidFill>
              </a:rPr>
              <a:t>) </a:t>
            </a:r>
            <a:r>
              <a:rPr lang="en-GB" sz="2800" dirty="0">
                <a:solidFill>
                  <a:schemeClr val="tx1"/>
                </a:solidFill>
              </a:rPr>
              <a:t>– </a:t>
            </a:r>
            <a:r>
              <a:rPr lang="cs-CZ" sz="2800" dirty="0" smtClean="0">
                <a:solidFill>
                  <a:schemeClr val="tx1"/>
                </a:solidFill>
              </a:rPr>
              <a:t>ukázková odpověď</a:t>
            </a:r>
            <a:endParaRPr lang="en-US" sz="2800" dirty="0">
              <a:solidFill>
                <a:schemeClr val="tx1"/>
              </a:solidFill>
            </a:endParaRPr>
          </a:p>
        </p:txBody>
      </p:sp>
      <p:grpSp>
        <p:nvGrpSpPr>
          <p:cNvPr id="2" name="Group 38"/>
          <p:cNvGrpSpPr>
            <a:grpSpLocks/>
          </p:cNvGrpSpPr>
          <p:nvPr/>
        </p:nvGrpSpPr>
        <p:grpSpPr bwMode="auto">
          <a:xfrm>
            <a:off x="500063" y="1433513"/>
            <a:ext cx="8210550" cy="3824287"/>
            <a:chOff x="500063" y="1433513"/>
            <a:chExt cx="8210550" cy="3824287"/>
          </a:xfrm>
        </p:grpSpPr>
        <p:sp>
          <p:nvSpPr>
            <p:cNvPr id="105476" name="Line 4"/>
            <p:cNvSpPr>
              <a:spLocks noChangeShapeType="1"/>
            </p:cNvSpPr>
            <p:nvPr/>
          </p:nvSpPr>
          <p:spPr bwMode="auto">
            <a:xfrm flipV="1">
              <a:off x="4554538" y="2085975"/>
              <a:ext cx="1587" cy="2530475"/>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grpSp>
          <p:nvGrpSpPr>
            <p:cNvPr id="3" name="Group 41"/>
            <p:cNvGrpSpPr>
              <a:grpSpLocks/>
            </p:cNvGrpSpPr>
            <p:nvPr/>
          </p:nvGrpSpPr>
          <p:grpSpPr bwMode="auto">
            <a:xfrm>
              <a:off x="1831975" y="2325688"/>
              <a:ext cx="6088063" cy="692150"/>
              <a:chOff x="1154" y="1465"/>
              <a:chExt cx="3835" cy="436"/>
            </a:xfrm>
          </p:grpSpPr>
          <p:sp>
            <p:nvSpPr>
              <p:cNvPr id="105510" name="Line 36"/>
              <p:cNvSpPr>
                <a:spLocks noChangeShapeType="1"/>
              </p:cNvSpPr>
              <p:nvPr/>
            </p:nvSpPr>
            <p:spPr bwMode="auto">
              <a:xfrm flipV="1">
                <a:off x="1154" y="1467"/>
                <a:ext cx="1766" cy="395"/>
              </a:xfrm>
              <a:prstGeom prst="line">
                <a:avLst/>
              </a:prstGeom>
              <a:noFill/>
              <a:ln w="28575">
                <a:solidFill>
                  <a:schemeClr val="bg2"/>
                </a:solidFill>
                <a:round/>
                <a:headEnd/>
                <a:tailEnd/>
              </a:ln>
            </p:spPr>
            <p:txBody>
              <a:bodyPr/>
              <a:lstStyle/>
              <a:p>
                <a:pPr algn="l"/>
                <a:endParaRPr lang="en-GB">
                  <a:solidFill>
                    <a:schemeClr val="bg1"/>
                  </a:solidFill>
                  <a:cs typeface="Arial" pitchFamily="34" charset="0"/>
                </a:endParaRPr>
              </a:p>
            </p:txBody>
          </p:sp>
          <p:sp>
            <p:nvSpPr>
              <p:cNvPr id="105511" name="Line 6"/>
              <p:cNvSpPr>
                <a:spLocks noChangeShapeType="1"/>
              </p:cNvSpPr>
              <p:nvPr/>
            </p:nvSpPr>
            <p:spPr bwMode="auto">
              <a:xfrm>
                <a:off x="2813" y="1465"/>
                <a:ext cx="2176" cy="436"/>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grpSp>
        <p:sp>
          <p:nvSpPr>
            <p:cNvPr id="105478" name="Line 10"/>
            <p:cNvSpPr>
              <a:spLocks noChangeShapeType="1"/>
            </p:cNvSpPr>
            <p:nvPr/>
          </p:nvSpPr>
          <p:spPr bwMode="auto">
            <a:xfrm flipH="1">
              <a:off x="6762750" y="3817938"/>
              <a:ext cx="690563" cy="706437"/>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grpSp>
          <p:nvGrpSpPr>
            <p:cNvPr id="4" name="Group 39"/>
            <p:cNvGrpSpPr>
              <a:grpSpLocks/>
            </p:cNvGrpSpPr>
            <p:nvPr/>
          </p:nvGrpSpPr>
          <p:grpSpPr bwMode="auto">
            <a:xfrm>
              <a:off x="1639888" y="3819525"/>
              <a:ext cx="6362700" cy="690563"/>
              <a:chOff x="1033" y="2406"/>
              <a:chExt cx="4008" cy="435"/>
            </a:xfrm>
          </p:grpSpPr>
          <p:sp>
            <p:nvSpPr>
              <p:cNvPr id="105506" name="Line 8"/>
              <p:cNvSpPr>
                <a:spLocks noChangeShapeType="1"/>
              </p:cNvSpPr>
              <p:nvPr/>
            </p:nvSpPr>
            <p:spPr bwMode="auto">
              <a:xfrm flipH="1">
                <a:off x="2070" y="2407"/>
                <a:ext cx="868" cy="416"/>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sp>
            <p:nvSpPr>
              <p:cNvPr id="105507" name="Line 9"/>
              <p:cNvSpPr>
                <a:spLocks noChangeShapeType="1"/>
              </p:cNvSpPr>
              <p:nvPr/>
            </p:nvSpPr>
            <p:spPr bwMode="auto">
              <a:xfrm>
                <a:off x="2806" y="2406"/>
                <a:ext cx="847" cy="435"/>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sp>
            <p:nvSpPr>
              <p:cNvPr id="105508" name="Line 11"/>
              <p:cNvSpPr>
                <a:spLocks noChangeShapeType="1"/>
              </p:cNvSpPr>
              <p:nvPr/>
            </p:nvSpPr>
            <p:spPr bwMode="auto">
              <a:xfrm>
                <a:off x="4660" y="2406"/>
                <a:ext cx="381" cy="434"/>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sp>
            <p:nvSpPr>
              <p:cNvPr id="105509" name="Line 12"/>
              <p:cNvSpPr>
                <a:spLocks noChangeShapeType="1"/>
              </p:cNvSpPr>
              <p:nvPr/>
            </p:nvSpPr>
            <p:spPr bwMode="auto">
              <a:xfrm>
                <a:off x="1033" y="2408"/>
                <a:ext cx="339" cy="405"/>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grpSp>
        <p:sp>
          <p:nvSpPr>
            <p:cNvPr id="105480" name="Line 13"/>
            <p:cNvSpPr>
              <a:spLocks noChangeShapeType="1"/>
            </p:cNvSpPr>
            <p:nvPr/>
          </p:nvSpPr>
          <p:spPr bwMode="auto">
            <a:xfrm flipH="1">
              <a:off x="1004888" y="3816350"/>
              <a:ext cx="673100" cy="722313"/>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grpSp>
          <p:nvGrpSpPr>
            <p:cNvPr id="5" name="Group 40"/>
            <p:cNvGrpSpPr>
              <a:grpSpLocks/>
            </p:cNvGrpSpPr>
            <p:nvPr/>
          </p:nvGrpSpPr>
          <p:grpSpPr bwMode="auto">
            <a:xfrm>
              <a:off x="590550" y="2936875"/>
              <a:ext cx="8074025" cy="922338"/>
              <a:chOff x="372" y="1850"/>
              <a:chExt cx="5086" cy="581"/>
            </a:xfrm>
          </p:grpSpPr>
          <p:sp>
            <p:nvSpPr>
              <p:cNvPr id="105500" name="Rectangle 14"/>
              <p:cNvSpPr>
                <a:spLocks noChangeArrowheads="1"/>
              </p:cNvSpPr>
              <p:nvPr/>
            </p:nvSpPr>
            <p:spPr bwMode="auto">
              <a:xfrm>
                <a:off x="372" y="1850"/>
                <a:ext cx="1471" cy="581"/>
              </a:xfrm>
              <a:prstGeom prst="rect">
                <a:avLst/>
              </a:prstGeom>
              <a:solidFill>
                <a:schemeClr val="hlink"/>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501" name="Rectangle 15"/>
              <p:cNvSpPr>
                <a:spLocks noChangeArrowheads="1"/>
              </p:cNvSpPr>
              <p:nvPr/>
            </p:nvSpPr>
            <p:spPr bwMode="auto">
              <a:xfrm>
                <a:off x="3987" y="1850"/>
                <a:ext cx="1471" cy="581"/>
              </a:xfrm>
              <a:prstGeom prst="rect">
                <a:avLst/>
              </a:prstGeom>
              <a:solidFill>
                <a:schemeClr val="hlink"/>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502" name="Rectangle 16"/>
              <p:cNvSpPr>
                <a:spLocks noChangeArrowheads="1"/>
              </p:cNvSpPr>
              <p:nvPr/>
            </p:nvSpPr>
            <p:spPr bwMode="auto">
              <a:xfrm>
                <a:off x="2173" y="1850"/>
                <a:ext cx="1471" cy="581"/>
              </a:xfrm>
              <a:prstGeom prst="rect">
                <a:avLst/>
              </a:prstGeom>
              <a:solidFill>
                <a:schemeClr val="hlink"/>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503" name="Rectangle 17"/>
              <p:cNvSpPr>
                <a:spLocks noChangeArrowheads="1"/>
              </p:cNvSpPr>
              <p:nvPr/>
            </p:nvSpPr>
            <p:spPr bwMode="auto">
              <a:xfrm>
                <a:off x="4034" y="2003"/>
                <a:ext cx="1361" cy="155"/>
              </a:xfrm>
              <a:prstGeom prst="rect">
                <a:avLst/>
              </a:prstGeom>
              <a:noFill/>
              <a:ln w="9525">
                <a:noFill/>
                <a:miter lim="800000"/>
                <a:headEnd/>
                <a:tailEnd/>
              </a:ln>
            </p:spPr>
            <p:txBody>
              <a:bodyPr lIns="0" tIns="0" rIns="0" bIns="0">
                <a:spAutoFit/>
              </a:bodyPr>
              <a:lstStyle/>
              <a:p>
                <a:pPr defTabSz="1208088" eaLnBrk="0" hangingPunct="0">
                  <a:spcBef>
                    <a:spcPct val="50000"/>
                  </a:spcBef>
                </a:pPr>
                <a:r>
                  <a:rPr lang="cs-CZ" sz="1600" b="1" dirty="0" smtClean="0">
                    <a:solidFill>
                      <a:schemeClr val="bg1"/>
                    </a:solidFill>
                    <a:cs typeface="Arial" pitchFamily="34" charset="0"/>
                  </a:rPr>
                  <a:t>Jídlo je výborné! </a:t>
                </a:r>
                <a:endParaRPr lang="en-GB" sz="1600" b="1" dirty="0">
                  <a:solidFill>
                    <a:schemeClr val="bg1"/>
                  </a:solidFill>
                  <a:cs typeface="Arial" pitchFamily="34" charset="0"/>
                </a:endParaRPr>
              </a:p>
            </p:txBody>
          </p:sp>
          <p:sp>
            <p:nvSpPr>
              <p:cNvPr id="105504" name="Rectangle 19"/>
              <p:cNvSpPr>
                <a:spLocks noChangeArrowheads="1"/>
              </p:cNvSpPr>
              <p:nvPr/>
            </p:nvSpPr>
            <p:spPr bwMode="auto">
              <a:xfrm>
                <a:off x="2245" y="1986"/>
                <a:ext cx="1304" cy="310"/>
              </a:xfrm>
              <a:prstGeom prst="rect">
                <a:avLst/>
              </a:prstGeom>
              <a:noFill/>
              <a:ln w="9525">
                <a:noFill/>
                <a:miter lim="800000"/>
                <a:headEnd/>
                <a:tailEnd/>
              </a:ln>
            </p:spPr>
            <p:txBody>
              <a:bodyPr lIns="0" tIns="0" rIns="0" bIns="0">
                <a:spAutoFit/>
              </a:bodyPr>
              <a:lstStyle/>
              <a:p>
                <a:pPr defTabSz="1208088" eaLnBrk="0" hangingPunct="0">
                  <a:spcBef>
                    <a:spcPct val="50000"/>
                  </a:spcBef>
                </a:pPr>
                <a:r>
                  <a:rPr lang="cs-CZ" sz="1600" b="1" dirty="0" smtClean="0">
                    <a:solidFill>
                      <a:schemeClr val="bg1"/>
                    </a:solidFill>
                    <a:cs typeface="Arial" pitchFamily="34" charset="0"/>
                  </a:rPr>
                  <a:t>Prožití skvělých zážitků!</a:t>
                </a:r>
                <a:endParaRPr lang="en-GB" sz="1600" b="1" dirty="0">
                  <a:solidFill>
                    <a:schemeClr val="bg1"/>
                  </a:solidFill>
                  <a:cs typeface="Arial" pitchFamily="34" charset="0"/>
                </a:endParaRPr>
              </a:p>
            </p:txBody>
          </p:sp>
          <p:sp>
            <p:nvSpPr>
              <p:cNvPr id="105505" name="Rectangle 20"/>
              <p:cNvSpPr>
                <a:spLocks noChangeArrowheads="1"/>
              </p:cNvSpPr>
              <p:nvPr/>
            </p:nvSpPr>
            <p:spPr bwMode="auto">
              <a:xfrm>
                <a:off x="561" y="1996"/>
                <a:ext cx="1049" cy="310"/>
              </a:xfrm>
              <a:prstGeom prst="rect">
                <a:avLst/>
              </a:prstGeom>
              <a:noFill/>
              <a:ln w="9525">
                <a:noFill/>
                <a:miter lim="800000"/>
                <a:headEnd/>
                <a:tailEnd/>
              </a:ln>
            </p:spPr>
            <p:txBody>
              <a:bodyPr lIns="0" tIns="0" rIns="0" bIns="0">
                <a:spAutoFit/>
              </a:bodyPr>
              <a:lstStyle/>
              <a:p>
                <a:pPr defTabSz="1208088" eaLnBrk="0" hangingPunct="0">
                  <a:spcBef>
                    <a:spcPct val="50000"/>
                  </a:spcBef>
                </a:pPr>
                <a:r>
                  <a:rPr lang="cs-CZ" sz="1600" b="1" dirty="0" smtClean="0">
                    <a:solidFill>
                      <a:schemeClr val="bg1"/>
                    </a:solidFill>
                    <a:cs typeface="Arial" pitchFamily="34" charset="0"/>
                  </a:rPr>
                  <a:t>Užívat si bohaté kulturní dědictví</a:t>
                </a:r>
                <a:endParaRPr lang="en-GB" sz="1600" b="1" dirty="0">
                  <a:solidFill>
                    <a:schemeClr val="bg1"/>
                  </a:solidFill>
                  <a:cs typeface="Arial" pitchFamily="34" charset="0"/>
                </a:endParaRPr>
              </a:p>
            </p:txBody>
          </p:sp>
        </p:grpSp>
        <p:grpSp>
          <p:nvGrpSpPr>
            <p:cNvPr id="6" name="Group 38"/>
            <p:cNvGrpSpPr>
              <a:grpSpLocks/>
            </p:cNvGrpSpPr>
            <p:nvPr/>
          </p:nvGrpSpPr>
          <p:grpSpPr bwMode="auto">
            <a:xfrm>
              <a:off x="500063" y="4378325"/>
              <a:ext cx="8210550" cy="879475"/>
              <a:chOff x="315" y="2758"/>
              <a:chExt cx="5172" cy="554"/>
            </a:xfrm>
          </p:grpSpPr>
          <p:sp>
            <p:nvSpPr>
              <p:cNvPr id="105486" name="Rectangle 21"/>
              <p:cNvSpPr>
                <a:spLocks noChangeArrowheads="1"/>
              </p:cNvSpPr>
              <p:nvPr/>
            </p:nvSpPr>
            <p:spPr bwMode="auto">
              <a:xfrm>
                <a:off x="3951" y="2758"/>
                <a:ext cx="745"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87" name="Rectangle 22"/>
              <p:cNvSpPr>
                <a:spLocks noChangeArrowheads="1"/>
              </p:cNvSpPr>
              <p:nvPr/>
            </p:nvSpPr>
            <p:spPr bwMode="auto">
              <a:xfrm>
                <a:off x="4733" y="2758"/>
                <a:ext cx="745"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88" name="Rectangle 23"/>
              <p:cNvSpPr>
                <a:spLocks noChangeArrowheads="1"/>
              </p:cNvSpPr>
              <p:nvPr/>
            </p:nvSpPr>
            <p:spPr bwMode="auto">
              <a:xfrm>
                <a:off x="1756" y="2758"/>
                <a:ext cx="661"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89" name="Rectangle 24"/>
              <p:cNvSpPr>
                <a:spLocks noChangeArrowheads="1"/>
              </p:cNvSpPr>
              <p:nvPr/>
            </p:nvSpPr>
            <p:spPr bwMode="auto">
              <a:xfrm>
                <a:off x="2459" y="2758"/>
                <a:ext cx="694"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90" name="Rectangle 25"/>
              <p:cNvSpPr>
                <a:spLocks noChangeArrowheads="1"/>
              </p:cNvSpPr>
              <p:nvPr/>
            </p:nvSpPr>
            <p:spPr bwMode="auto">
              <a:xfrm>
                <a:off x="3177" y="2758"/>
                <a:ext cx="745"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91" name="Rectangle 26"/>
              <p:cNvSpPr>
                <a:spLocks noChangeArrowheads="1"/>
              </p:cNvSpPr>
              <p:nvPr/>
            </p:nvSpPr>
            <p:spPr bwMode="auto">
              <a:xfrm>
                <a:off x="320" y="2758"/>
                <a:ext cx="745"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92" name="Rectangle 27"/>
              <p:cNvSpPr>
                <a:spLocks noChangeArrowheads="1"/>
              </p:cNvSpPr>
              <p:nvPr/>
            </p:nvSpPr>
            <p:spPr bwMode="auto">
              <a:xfrm>
                <a:off x="1096" y="2758"/>
                <a:ext cx="624"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93" name="Rectangle 28"/>
              <p:cNvSpPr>
                <a:spLocks noChangeArrowheads="1"/>
              </p:cNvSpPr>
              <p:nvPr/>
            </p:nvSpPr>
            <p:spPr bwMode="auto">
              <a:xfrm>
                <a:off x="3960" y="2790"/>
                <a:ext cx="720" cy="349"/>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Kamkoliv jdete, tam jsou skvělé restaurace</a:t>
                </a:r>
                <a:endParaRPr lang="en-GB" sz="1200" b="1" dirty="0">
                  <a:solidFill>
                    <a:schemeClr val="bg1"/>
                  </a:solidFill>
                  <a:cs typeface="Arial" pitchFamily="34" charset="0"/>
                </a:endParaRPr>
              </a:p>
            </p:txBody>
          </p:sp>
          <p:sp>
            <p:nvSpPr>
              <p:cNvPr id="105494" name="Rectangle 29"/>
              <p:cNvSpPr>
                <a:spLocks noChangeArrowheads="1"/>
              </p:cNvSpPr>
              <p:nvPr/>
            </p:nvSpPr>
            <p:spPr bwMode="auto">
              <a:xfrm>
                <a:off x="4725" y="2820"/>
                <a:ext cx="762" cy="465"/>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Vybrané lokální produkty jsou prodávány  po celé zemi</a:t>
                </a:r>
                <a:endParaRPr lang="en-GB" sz="1200" b="1" dirty="0">
                  <a:solidFill>
                    <a:schemeClr val="bg1"/>
                  </a:solidFill>
                  <a:cs typeface="Arial" pitchFamily="34" charset="0"/>
                </a:endParaRPr>
              </a:p>
            </p:txBody>
          </p:sp>
          <p:sp>
            <p:nvSpPr>
              <p:cNvPr id="105495" name="Rectangle 30"/>
              <p:cNvSpPr>
                <a:spLocks noChangeArrowheads="1"/>
              </p:cNvSpPr>
              <p:nvPr/>
            </p:nvSpPr>
            <p:spPr bwMode="auto">
              <a:xfrm>
                <a:off x="2474" y="2790"/>
                <a:ext cx="702" cy="465"/>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Hory nabízejí možnosti turistiky a zimních sportů</a:t>
                </a:r>
                <a:endParaRPr lang="en-GB" sz="1200" b="1" dirty="0">
                  <a:solidFill>
                    <a:schemeClr val="bg1"/>
                  </a:solidFill>
                  <a:cs typeface="Arial" pitchFamily="34" charset="0"/>
                </a:endParaRPr>
              </a:p>
            </p:txBody>
          </p:sp>
          <p:sp>
            <p:nvSpPr>
              <p:cNvPr id="105496" name="Rectangle 31"/>
              <p:cNvSpPr>
                <a:spLocks noChangeArrowheads="1"/>
              </p:cNvSpPr>
              <p:nvPr/>
            </p:nvSpPr>
            <p:spPr bwMode="auto">
              <a:xfrm>
                <a:off x="3195" y="2846"/>
                <a:ext cx="706" cy="349"/>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Je zde omračující krajina</a:t>
                </a:r>
                <a:endParaRPr lang="en-GB" sz="1200" b="1" dirty="0">
                  <a:solidFill>
                    <a:schemeClr val="bg1"/>
                  </a:solidFill>
                  <a:cs typeface="Arial" pitchFamily="34" charset="0"/>
                </a:endParaRPr>
              </a:p>
            </p:txBody>
          </p:sp>
          <p:sp>
            <p:nvSpPr>
              <p:cNvPr id="105497" name="Rectangle 32"/>
              <p:cNvSpPr>
                <a:spLocks noChangeArrowheads="1"/>
              </p:cNvSpPr>
              <p:nvPr/>
            </p:nvSpPr>
            <p:spPr bwMode="auto">
              <a:xfrm>
                <a:off x="1080" y="2846"/>
                <a:ext cx="675" cy="349"/>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Jsou zde krásné </a:t>
                </a:r>
              </a:p>
              <a:p>
                <a:pPr defTabSz="1092200" eaLnBrk="0" hangingPunct="0"/>
                <a:r>
                  <a:rPr lang="cs-CZ" sz="1200" b="1" dirty="0" smtClean="0">
                    <a:solidFill>
                      <a:schemeClr val="bg1"/>
                    </a:solidFill>
                    <a:cs typeface="Arial" pitchFamily="34" charset="0"/>
                  </a:rPr>
                  <a:t>kostely</a:t>
                </a:r>
                <a:endParaRPr lang="en-GB" sz="1200" b="1" dirty="0">
                  <a:solidFill>
                    <a:schemeClr val="bg1"/>
                  </a:solidFill>
                  <a:cs typeface="Arial" pitchFamily="34" charset="0"/>
                </a:endParaRPr>
              </a:p>
            </p:txBody>
          </p:sp>
          <p:sp>
            <p:nvSpPr>
              <p:cNvPr id="105498" name="Rectangle 33"/>
              <p:cNvSpPr>
                <a:spLocks noChangeArrowheads="1"/>
              </p:cNvSpPr>
              <p:nvPr/>
            </p:nvSpPr>
            <p:spPr bwMode="auto">
              <a:xfrm>
                <a:off x="1791" y="2837"/>
                <a:ext cx="609" cy="233"/>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Má rozsáhlé pobřeží</a:t>
                </a:r>
                <a:endParaRPr lang="en-GB" sz="1200" b="1" dirty="0">
                  <a:solidFill>
                    <a:schemeClr val="bg1"/>
                  </a:solidFill>
                  <a:cs typeface="Arial" pitchFamily="34" charset="0"/>
                </a:endParaRPr>
              </a:p>
            </p:txBody>
          </p:sp>
          <p:sp>
            <p:nvSpPr>
              <p:cNvPr id="105499" name="Rectangle 34"/>
              <p:cNvSpPr>
                <a:spLocks noChangeArrowheads="1"/>
              </p:cNvSpPr>
              <p:nvPr/>
            </p:nvSpPr>
            <p:spPr bwMode="auto">
              <a:xfrm>
                <a:off x="315" y="2838"/>
                <a:ext cx="720" cy="233"/>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Muzea nabízejí mnoho pokladů</a:t>
                </a:r>
                <a:endParaRPr lang="en-GB" sz="1200" b="1" dirty="0">
                  <a:solidFill>
                    <a:schemeClr val="bg1"/>
                  </a:solidFill>
                  <a:cs typeface="Arial" pitchFamily="34" charset="0"/>
                </a:endParaRPr>
              </a:p>
            </p:txBody>
          </p:sp>
        </p:grpSp>
        <p:grpSp>
          <p:nvGrpSpPr>
            <p:cNvPr id="7" name="Group 42"/>
            <p:cNvGrpSpPr>
              <a:grpSpLocks/>
            </p:cNvGrpSpPr>
            <p:nvPr/>
          </p:nvGrpSpPr>
          <p:grpSpPr bwMode="auto">
            <a:xfrm>
              <a:off x="3549650" y="1433513"/>
              <a:ext cx="2101850" cy="922337"/>
              <a:chOff x="2236" y="903"/>
              <a:chExt cx="1324" cy="581"/>
            </a:xfrm>
          </p:grpSpPr>
          <p:sp>
            <p:nvSpPr>
              <p:cNvPr id="105484" name="Rectangle 7"/>
              <p:cNvSpPr>
                <a:spLocks noChangeArrowheads="1"/>
              </p:cNvSpPr>
              <p:nvPr/>
            </p:nvSpPr>
            <p:spPr bwMode="auto">
              <a:xfrm>
                <a:off x="2236" y="903"/>
                <a:ext cx="1324" cy="581"/>
              </a:xfrm>
              <a:prstGeom prst="rect">
                <a:avLst/>
              </a:prstGeom>
              <a:solidFill>
                <a:schemeClr val="accent2"/>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85" name="Rectangle 18"/>
              <p:cNvSpPr>
                <a:spLocks noChangeArrowheads="1"/>
              </p:cNvSpPr>
              <p:nvPr/>
            </p:nvSpPr>
            <p:spPr bwMode="auto">
              <a:xfrm>
                <a:off x="2245" y="981"/>
                <a:ext cx="1225" cy="465"/>
              </a:xfrm>
              <a:prstGeom prst="rect">
                <a:avLst/>
              </a:prstGeom>
              <a:noFill/>
              <a:ln w="9525">
                <a:noFill/>
                <a:miter lim="800000"/>
                <a:headEnd/>
                <a:tailEnd/>
              </a:ln>
            </p:spPr>
            <p:txBody>
              <a:bodyPr lIns="0" tIns="0" rIns="0" bIns="0">
                <a:spAutoFit/>
              </a:bodyPr>
              <a:lstStyle/>
              <a:p>
                <a:pPr algn="ctr" defTabSz="1208088" eaLnBrk="0" hangingPunct="0">
                  <a:spcBef>
                    <a:spcPct val="50000"/>
                  </a:spcBef>
                </a:pPr>
                <a:r>
                  <a:rPr lang="cs-CZ" sz="2400" b="1" dirty="0" smtClean="0">
                    <a:cs typeface="Arial" pitchFamily="34" charset="0"/>
                  </a:rPr>
                  <a:t>Navštívit Francii!</a:t>
                </a:r>
                <a:endParaRPr lang="en-GB" sz="2400" b="1" dirty="0">
                  <a:cs typeface="Arial" pitchFamily="34" charset="0"/>
                </a:endParaRPr>
              </a:p>
            </p:txBody>
          </p:sp>
        </p:gr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Line 50"/>
          <p:cNvSpPr>
            <a:spLocks noChangeShapeType="1"/>
          </p:cNvSpPr>
          <p:nvPr/>
        </p:nvSpPr>
        <p:spPr bwMode="auto">
          <a:xfrm flipH="1">
            <a:off x="4237038" y="4264025"/>
            <a:ext cx="415925" cy="55880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499" name="Line 51"/>
          <p:cNvSpPr>
            <a:spLocks noChangeShapeType="1"/>
          </p:cNvSpPr>
          <p:nvPr/>
        </p:nvSpPr>
        <p:spPr bwMode="auto">
          <a:xfrm>
            <a:off x="4645025" y="4264025"/>
            <a:ext cx="428625" cy="519113"/>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500" name="Line 52"/>
          <p:cNvSpPr>
            <a:spLocks noChangeShapeType="1"/>
          </p:cNvSpPr>
          <p:nvPr/>
        </p:nvSpPr>
        <p:spPr bwMode="auto">
          <a:xfrm flipH="1">
            <a:off x="1360488" y="4264025"/>
            <a:ext cx="925512" cy="54610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501" name="Line 53"/>
          <p:cNvSpPr>
            <a:spLocks noChangeShapeType="1"/>
          </p:cNvSpPr>
          <p:nvPr/>
        </p:nvSpPr>
        <p:spPr bwMode="auto">
          <a:xfrm>
            <a:off x="2287588" y="4264025"/>
            <a:ext cx="0" cy="509588"/>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502" name="Line 54"/>
          <p:cNvSpPr>
            <a:spLocks noChangeShapeType="1"/>
          </p:cNvSpPr>
          <p:nvPr/>
        </p:nvSpPr>
        <p:spPr bwMode="auto">
          <a:xfrm>
            <a:off x="2279650" y="4264025"/>
            <a:ext cx="833438" cy="55880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503" name="Line 55"/>
          <p:cNvSpPr>
            <a:spLocks noChangeShapeType="1"/>
          </p:cNvSpPr>
          <p:nvPr/>
        </p:nvSpPr>
        <p:spPr bwMode="auto">
          <a:xfrm flipH="1">
            <a:off x="6124575" y="4264025"/>
            <a:ext cx="885825" cy="569913"/>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504" name="Line 56"/>
          <p:cNvSpPr>
            <a:spLocks noChangeShapeType="1"/>
          </p:cNvSpPr>
          <p:nvPr/>
        </p:nvSpPr>
        <p:spPr bwMode="auto">
          <a:xfrm>
            <a:off x="7018338" y="4264025"/>
            <a:ext cx="0" cy="512763"/>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505" name="Line 57"/>
          <p:cNvSpPr>
            <a:spLocks noChangeShapeType="1"/>
          </p:cNvSpPr>
          <p:nvPr/>
        </p:nvSpPr>
        <p:spPr bwMode="auto">
          <a:xfrm>
            <a:off x="7010400" y="4264025"/>
            <a:ext cx="795338" cy="59055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506" name="Rectangle 58"/>
          <p:cNvSpPr>
            <a:spLocks noChangeArrowheads="1"/>
          </p:cNvSpPr>
          <p:nvPr/>
        </p:nvSpPr>
        <p:spPr bwMode="auto">
          <a:xfrm>
            <a:off x="2800350" y="4764088"/>
            <a:ext cx="738188" cy="522287"/>
          </a:xfrm>
          <a:prstGeom prst="rect">
            <a:avLst/>
          </a:prstGeom>
          <a:solidFill>
            <a:schemeClr val="tx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06507" name="Rectangle 59"/>
          <p:cNvSpPr>
            <a:spLocks noChangeArrowheads="1"/>
          </p:cNvSpPr>
          <p:nvPr/>
        </p:nvSpPr>
        <p:spPr bwMode="auto">
          <a:xfrm>
            <a:off x="1019175" y="4764088"/>
            <a:ext cx="739775" cy="522287"/>
          </a:xfrm>
          <a:prstGeom prst="rect">
            <a:avLst/>
          </a:prstGeom>
          <a:solidFill>
            <a:schemeClr val="tx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06508" name="Rectangle 60"/>
          <p:cNvSpPr>
            <a:spLocks noChangeArrowheads="1"/>
          </p:cNvSpPr>
          <p:nvPr/>
        </p:nvSpPr>
        <p:spPr bwMode="auto">
          <a:xfrm>
            <a:off x="1909763" y="4764088"/>
            <a:ext cx="738187" cy="522287"/>
          </a:xfrm>
          <a:prstGeom prst="rect">
            <a:avLst/>
          </a:prstGeom>
          <a:solidFill>
            <a:schemeClr val="tx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06509" name="Rectangle 61"/>
          <p:cNvSpPr>
            <a:spLocks noChangeArrowheads="1"/>
          </p:cNvSpPr>
          <p:nvPr/>
        </p:nvSpPr>
        <p:spPr bwMode="auto">
          <a:xfrm>
            <a:off x="5767388" y="4764088"/>
            <a:ext cx="739775" cy="522287"/>
          </a:xfrm>
          <a:prstGeom prst="rect">
            <a:avLst/>
          </a:prstGeom>
          <a:solidFill>
            <a:schemeClr val="tx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06510" name="Rectangle 62"/>
          <p:cNvSpPr>
            <a:spLocks noChangeArrowheads="1"/>
          </p:cNvSpPr>
          <p:nvPr/>
        </p:nvSpPr>
        <p:spPr bwMode="auto">
          <a:xfrm>
            <a:off x="6657975" y="4764088"/>
            <a:ext cx="738188" cy="522287"/>
          </a:xfrm>
          <a:prstGeom prst="rect">
            <a:avLst/>
          </a:prstGeom>
          <a:solidFill>
            <a:schemeClr val="tx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06511" name="Rectangle 63"/>
          <p:cNvSpPr>
            <a:spLocks noChangeArrowheads="1"/>
          </p:cNvSpPr>
          <p:nvPr/>
        </p:nvSpPr>
        <p:spPr bwMode="auto">
          <a:xfrm>
            <a:off x="7548563" y="4764088"/>
            <a:ext cx="738187" cy="522287"/>
          </a:xfrm>
          <a:prstGeom prst="rect">
            <a:avLst/>
          </a:prstGeom>
          <a:solidFill>
            <a:schemeClr val="tx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06512" name="Rectangle 64"/>
          <p:cNvSpPr>
            <a:spLocks noChangeArrowheads="1"/>
          </p:cNvSpPr>
          <p:nvPr/>
        </p:nvSpPr>
        <p:spPr bwMode="auto">
          <a:xfrm>
            <a:off x="3852863" y="4764088"/>
            <a:ext cx="738187" cy="522287"/>
          </a:xfrm>
          <a:prstGeom prst="rect">
            <a:avLst/>
          </a:prstGeom>
          <a:solidFill>
            <a:schemeClr val="tx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06513" name="Rectangle 65"/>
          <p:cNvSpPr>
            <a:spLocks noChangeArrowheads="1"/>
          </p:cNvSpPr>
          <p:nvPr/>
        </p:nvSpPr>
        <p:spPr bwMode="auto">
          <a:xfrm>
            <a:off x="4743450" y="4764088"/>
            <a:ext cx="738188" cy="522287"/>
          </a:xfrm>
          <a:prstGeom prst="rect">
            <a:avLst/>
          </a:prstGeom>
          <a:solidFill>
            <a:schemeClr val="tx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06514" name="Rectangle 66"/>
          <p:cNvSpPr>
            <a:spLocks noChangeArrowheads="1"/>
          </p:cNvSpPr>
          <p:nvPr/>
        </p:nvSpPr>
        <p:spPr bwMode="auto">
          <a:xfrm>
            <a:off x="285591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cs typeface="Arial" pitchFamily="34" charset="0"/>
              </a:rPr>
              <a:t>Idea</a:t>
            </a:r>
          </a:p>
        </p:txBody>
      </p:sp>
      <p:sp>
        <p:nvSpPr>
          <p:cNvPr id="106515" name="Rectangle 67"/>
          <p:cNvSpPr>
            <a:spLocks noChangeArrowheads="1"/>
          </p:cNvSpPr>
          <p:nvPr/>
        </p:nvSpPr>
        <p:spPr bwMode="auto">
          <a:xfrm>
            <a:off x="104616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cs typeface="Arial" pitchFamily="34" charset="0"/>
              </a:rPr>
              <a:t>Idea</a:t>
            </a:r>
          </a:p>
        </p:txBody>
      </p:sp>
      <p:sp>
        <p:nvSpPr>
          <p:cNvPr id="106516" name="Rectangle 68"/>
          <p:cNvSpPr>
            <a:spLocks noChangeArrowheads="1"/>
          </p:cNvSpPr>
          <p:nvPr/>
        </p:nvSpPr>
        <p:spPr bwMode="auto">
          <a:xfrm>
            <a:off x="199866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cs typeface="Arial" pitchFamily="34" charset="0"/>
              </a:rPr>
              <a:t>Idea</a:t>
            </a:r>
          </a:p>
        </p:txBody>
      </p:sp>
      <p:sp>
        <p:nvSpPr>
          <p:cNvPr id="106517" name="Rectangle 69"/>
          <p:cNvSpPr>
            <a:spLocks noChangeArrowheads="1"/>
          </p:cNvSpPr>
          <p:nvPr/>
        </p:nvSpPr>
        <p:spPr bwMode="auto">
          <a:xfrm>
            <a:off x="3903663" y="4848225"/>
            <a:ext cx="641350" cy="366713"/>
          </a:xfrm>
          <a:prstGeom prst="rect">
            <a:avLst/>
          </a:prstGeom>
          <a:noFill/>
          <a:ln w="9525">
            <a:noFill/>
            <a:miter lim="800000"/>
            <a:headEnd/>
            <a:tailEnd/>
          </a:ln>
        </p:spPr>
        <p:txBody>
          <a:bodyPr wrap="none" lIns="92075" tIns="46038" rIns="92075" bIns="46038">
            <a:spAutoFit/>
          </a:bodyPr>
          <a:lstStyle/>
          <a:p>
            <a:pPr eaLnBrk="0" hangingPunct="0"/>
            <a:r>
              <a:rPr lang="en-GB" b="1">
                <a:solidFill>
                  <a:srgbClr val="FFFFFF"/>
                </a:solidFill>
                <a:cs typeface="Arial" pitchFamily="34" charset="0"/>
              </a:rPr>
              <a:t>Idea</a:t>
            </a:r>
          </a:p>
        </p:txBody>
      </p:sp>
      <p:sp>
        <p:nvSpPr>
          <p:cNvPr id="106518" name="Rectangle 70"/>
          <p:cNvSpPr>
            <a:spLocks noChangeArrowheads="1"/>
          </p:cNvSpPr>
          <p:nvPr/>
        </p:nvSpPr>
        <p:spPr bwMode="auto">
          <a:xfrm>
            <a:off x="479266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cs typeface="Arial" pitchFamily="34" charset="0"/>
              </a:rPr>
              <a:t>Idea</a:t>
            </a:r>
          </a:p>
        </p:txBody>
      </p:sp>
      <p:sp>
        <p:nvSpPr>
          <p:cNvPr id="106519" name="Rectangle 71"/>
          <p:cNvSpPr>
            <a:spLocks noChangeArrowheads="1"/>
          </p:cNvSpPr>
          <p:nvPr/>
        </p:nvSpPr>
        <p:spPr bwMode="auto">
          <a:xfrm>
            <a:off x="582771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cs typeface="Arial" pitchFamily="34" charset="0"/>
              </a:rPr>
              <a:t>Idea</a:t>
            </a:r>
          </a:p>
        </p:txBody>
      </p:sp>
      <p:sp>
        <p:nvSpPr>
          <p:cNvPr id="106520" name="Rectangle 72"/>
          <p:cNvSpPr>
            <a:spLocks noChangeArrowheads="1"/>
          </p:cNvSpPr>
          <p:nvPr/>
        </p:nvSpPr>
        <p:spPr bwMode="auto">
          <a:xfrm>
            <a:off x="670401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cs typeface="Arial" pitchFamily="34" charset="0"/>
              </a:rPr>
              <a:t>Idea</a:t>
            </a:r>
          </a:p>
        </p:txBody>
      </p:sp>
      <p:sp>
        <p:nvSpPr>
          <p:cNvPr id="106521" name="Rectangle 73"/>
          <p:cNvSpPr>
            <a:spLocks noChangeArrowheads="1"/>
          </p:cNvSpPr>
          <p:nvPr/>
        </p:nvSpPr>
        <p:spPr bwMode="auto">
          <a:xfrm>
            <a:off x="7599363" y="4848225"/>
            <a:ext cx="641350" cy="366713"/>
          </a:xfrm>
          <a:prstGeom prst="rect">
            <a:avLst/>
          </a:prstGeom>
          <a:noFill/>
          <a:ln w="9525">
            <a:noFill/>
            <a:miter lim="800000"/>
            <a:headEnd/>
            <a:tailEnd/>
          </a:ln>
        </p:spPr>
        <p:txBody>
          <a:bodyPr wrap="none" lIns="92075" tIns="46038" rIns="92075" bIns="46038">
            <a:spAutoFit/>
          </a:bodyPr>
          <a:lstStyle/>
          <a:p>
            <a:pPr algn="l" eaLnBrk="0" hangingPunct="0"/>
            <a:r>
              <a:rPr lang="en-GB" b="1">
                <a:solidFill>
                  <a:srgbClr val="FFFFFF"/>
                </a:solidFill>
                <a:cs typeface="Arial" pitchFamily="34" charset="0"/>
              </a:rPr>
              <a:t>Idea</a:t>
            </a:r>
          </a:p>
        </p:txBody>
      </p:sp>
      <p:sp>
        <p:nvSpPr>
          <p:cNvPr id="106522" name="Line 76"/>
          <p:cNvSpPr>
            <a:spLocks noChangeShapeType="1"/>
          </p:cNvSpPr>
          <p:nvPr/>
        </p:nvSpPr>
        <p:spPr bwMode="auto">
          <a:xfrm>
            <a:off x="4649788" y="2873375"/>
            <a:ext cx="0" cy="650875"/>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523" name="Line 77"/>
          <p:cNvSpPr>
            <a:spLocks noChangeShapeType="1"/>
          </p:cNvSpPr>
          <p:nvPr/>
        </p:nvSpPr>
        <p:spPr bwMode="auto">
          <a:xfrm>
            <a:off x="4654550" y="2874963"/>
            <a:ext cx="2363788" cy="59690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524" name="Line 78"/>
          <p:cNvSpPr>
            <a:spLocks noChangeShapeType="1"/>
          </p:cNvSpPr>
          <p:nvPr/>
        </p:nvSpPr>
        <p:spPr bwMode="auto">
          <a:xfrm flipH="1">
            <a:off x="2316163" y="2874963"/>
            <a:ext cx="2325687" cy="609600"/>
          </a:xfrm>
          <a:prstGeom prst="line">
            <a:avLst/>
          </a:prstGeom>
          <a:noFill/>
          <a:ln w="25400">
            <a:solidFill>
              <a:schemeClr val="accent1"/>
            </a:solidFill>
            <a:round/>
            <a:headEnd type="none" w="sm" len="sm"/>
            <a:tailEnd type="none" w="sm" len="sm"/>
          </a:ln>
        </p:spPr>
        <p:txBody>
          <a:bodyPr/>
          <a:lstStyle/>
          <a:p>
            <a:pPr algn="l"/>
            <a:endParaRPr lang="en-GB">
              <a:solidFill>
                <a:srgbClr val="646464"/>
              </a:solidFill>
              <a:cs typeface="Arial" pitchFamily="34" charset="0"/>
            </a:endParaRPr>
          </a:p>
        </p:txBody>
      </p:sp>
      <p:sp>
        <p:nvSpPr>
          <p:cNvPr id="106525" name="Freeform 80"/>
          <p:cNvSpPr>
            <a:spLocks/>
          </p:cNvSpPr>
          <p:nvPr/>
        </p:nvSpPr>
        <p:spPr bwMode="auto">
          <a:xfrm>
            <a:off x="1690688" y="3481388"/>
            <a:ext cx="1238250" cy="773112"/>
          </a:xfrm>
          <a:custGeom>
            <a:avLst/>
            <a:gdLst>
              <a:gd name="T0" fmla="*/ 0 w 1019"/>
              <a:gd name="T1" fmla="*/ 0 h 487"/>
              <a:gd name="T2" fmla="*/ 2147483647 w 1019"/>
              <a:gd name="T3" fmla="*/ 0 h 487"/>
              <a:gd name="T4" fmla="*/ 2147483647 w 1019"/>
              <a:gd name="T5" fmla="*/ 2147483647 h 487"/>
              <a:gd name="T6" fmla="*/ 0 w 1019"/>
              <a:gd name="T7" fmla="*/ 2147483647 h 487"/>
              <a:gd name="T8" fmla="*/ 0 w 1019"/>
              <a:gd name="T9" fmla="*/ 0 h 487"/>
              <a:gd name="T10" fmla="*/ 0 60000 65536"/>
              <a:gd name="T11" fmla="*/ 0 60000 65536"/>
              <a:gd name="T12" fmla="*/ 0 60000 65536"/>
              <a:gd name="T13" fmla="*/ 0 60000 65536"/>
              <a:gd name="T14" fmla="*/ 0 60000 65536"/>
              <a:gd name="T15" fmla="*/ 0 w 1019"/>
              <a:gd name="T16" fmla="*/ 0 h 487"/>
              <a:gd name="T17" fmla="*/ 1019 w 1019"/>
              <a:gd name="T18" fmla="*/ 487 h 487"/>
            </a:gdLst>
            <a:ahLst/>
            <a:cxnLst>
              <a:cxn ang="T10">
                <a:pos x="T0" y="T1"/>
              </a:cxn>
              <a:cxn ang="T11">
                <a:pos x="T2" y="T3"/>
              </a:cxn>
              <a:cxn ang="T12">
                <a:pos x="T4" y="T5"/>
              </a:cxn>
              <a:cxn ang="T13">
                <a:pos x="T6" y="T7"/>
              </a:cxn>
              <a:cxn ang="T14">
                <a:pos x="T8" y="T9"/>
              </a:cxn>
            </a:cxnLst>
            <a:rect l="T15" t="T16" r="T17" b="T18"/>
            <a:pathLst>
              <a:path w="1019" h="487">
                <a:moveTo>
                  <a:pt x="0" y="0"/>
                </a:moveTo>
                <a:lnTo>
                  <a:pt x="1018" y="0"/>
                </a:lnTo>
                <a:lnTo>
                  <a:pt x="1018" y="486"/>
                </a:lnTo>
                <a:lnTo>
                  <a:pt x="0" y="486"/>
                </a:lnTo>
                <a:lnTo>
                  <a:pt x="0" y="0"/>
                </a:lnTo>
              </a:path>
            </a:pathLst>
          </a:custGeom>
          <a:solidFill>
            <a:schemeClr val="hlink"/>
          </a:solidFill>
          <a:ln w="9525" cap="rnd">
            <a:noFill/>
            <a:round/>
            <a:headEnd type="none" w="sm" len="sm"/>
            <a:tailEnd type="none" w="sm" len="sm"/>
          </a:ln>
        </p:spPr>
        <p:txBody>
          <a:bodyPr/>
          <a:lstStyle/>
          <a:p>
            <a:pPr algn="l"/>
            <a:endParaRPr lang="en-GB">
              <a:solidFill>
                <a:srgbClr val="646464"/>
              </a:solidFill>
              <a:cs typeface="Arial" pitchFamily="34" charset="0"/>
            </a:endParaRPr>
          </a:p>
        </p:txBody>
      </p:sp>
      <p:sp>
        <p:nvSpPr>
          <p:cNvPr id="106526" name="Freeform 81"/>
          <p:cNvSpPr>
            <a:spLocks/>
          </p:cNvSpPr>
          <p:nvPr/>
        </p:nvSpPr>
        <p:spPr bwMode="auto">
          <a:xfrm>
            <a:off x="4025900" y="3481388"/>
            <a:ext cx="1250950" cy="773112"/>
          </a:xfrm>
          <a:custGeom>
            <a:avLst/>
            <a:gdLst>
              <a:gd name="T0" fmla="*/ 0 w 1012"/>
              <a:gd name="T1" fmla="*/ 0 h 487"/>
              <a:gd name="T2" fmla="*/ 2147483647 w 1012"/>
              <a:gd name="T3" fmla="*/ 0 h 487"/>
              <a:gd name="T4" fmla="*/ 2147483647 w 1012"/>
              <a:gd name="T5" fmla="*/ 2147483647 h 487"/>
              <a:gd name="T6" fmla="*/ 0 w 1012"/>
              <a:gd name="T7" fmla="*/ 2147483647 h 487"/>
              <a:gd name="T8" fmla="*/ 0 w 1012"/>
              <a:gd name="T9" fmla="*/ 0 h 487"/>
              <a:gd name="T10" fmla="*/ 0 60000 65536"/>
              <a:gd name="T11" fmla="*/ 0 60000 65536"/>
              <a:gd name="T12" fmla="*/ 0 60000 65536"/>
              <a:gd name="T13" fmla="*/ 0 60000 65536"/>
              <a:gd name="T14" fmla="*/ 0 60000 65536"/>
              <a:gd name="T15" fmla="*/ 0 w 1012"/>
              <a:gd name="T16" fmla="*/ 0 h 487"/>
              <a:gd name="T17" fmla="*/ 1012 w 1012"/>
              <a:gd name="T18" fmla="*/ 487 h 487"/>
            </a:gdLst>
            <a:ahLst/>
            <a:cxnLst>
              <a:cxn ang="T10">
                <a:pos x="T0" y="T1"/>
              </a:cxn>
              <a:cxn ang="T11">
                <a:pos x="T2" y="T3"/>
              </a:cxn>
              <a:cxn ang="T12">
                <a:pos x="T4" y="T5"/>
              </a:cxn>
              <a:cxn ang="T13">
                <a:pos x="T6" y="T7"/>
              </a:cxn>
              <a:cxn ang="T14">
                <a:pos x="T8" y="T9"/>
              </a:cxn>
            </a:cxnLst>
            <a:rect l="T15" t="T16" r="T17" b="T18"/>
            <a:pathLst>
              <a:path w="1012" h="487">
                <a:moveTo>
                  <a:pt x="0" y="0"/>
                </a:moveTo>
                <a:lnTo>
                  <a:pt x="1011" y="0"/>
                </a:lnTo>
                <a:lnTo>
                  <a:pt x="1011" y="486"/>
                </a:lnTo>
                <a:lnTo>
                  <a:pt x="0" y="486"/>
                </a:lnTo>
                <a:lnTo>
                  <a:pt x="0" y="0"/>
                </a:lnTo>
              </a:path>
            </a:pathLst>
          </a:custGeom>
          <a:solidFill>
            <a:schemeClr val="hlink"/>
          </a:solidFill>
          <a:ln w="9525" cap="rnd">
            <a:noFill/>
            <a:round/>
            <a:headEnd type="none" w="sm" len="sm"/>
            <a:tailEnd type="none" w="sm" len="sm"/>
          </a:ln>
        </p:spPr>
        <p:txBody>
          <a:bodyPr/>
          <a:lstStyle/>
          <a:p>
            <a:pPr algn="l"/>
            <a:endParaRPr lang="en-GB">
              <a:solidFill>
                <a:srgbClr val="646464"/>
              </a:solidFill>
              <a:cs typeface="Arial" pitchFamily="34" charset="0"/>
            </a:endParaRPr>
          </a:p>
        </p:txBody>
      </p:sp>
      <p:sp>
        <p:nvSpPr>
          <p:cNvPr id="106527" name="Freeform 82"/>
          <p:cNvSpPr>
            <a:spLocks/>
          </p:cNvSpPr>
          <p:nvPr/>
        </p:nvSpPr>
        <p:spPr bwMode="auto">
          <a:xfrm>
            <a:off x="6359525" y="3481388"/>
            <a:ext cx="1327150" cy="773112"/>
          </a:xfrm>
          <a:custGeom>
            <a:avLst/>
            <a:gdLst>
              <a:gd name="T0" fmla="*/ 0 w 1012"/>
              <a:gd name="T1" fmla="*/ 0 h 487"/>
              <a:gd name="T2" fmla="*/ 2147483647 w 1012"/>
              <a:gd name="T3" fmla="*/ 0 h 487"/>
              <a:gd name="T4" fmla="*/ 2147483647 w 1012"/>
              <a:gd name="T5" fmla="*/ 2147483647 h 487"/>
              <a:gd name="T6" fmla="*/ 0 w 1012"/>
              <a:gd name="T7" fmla="*/ 2147483647 h 487"/>
              <a:gd name="T8" fmla="*/ 0 w 1012"/>
              <a:gd name="T9" fmla="*/ 0 h 487"/>
              <a:gd name="T10" fmla="*/ 0 60000 65536"/>
              <a:gd name="T11" fmla="*/ 0 60000 65536"/>
              <a:gd name="T12" fmla="*/ 0 60000 65536"/>
              <a:gd name="T13" fmla="*/ 0 60000 65536"/>
              <a:gd name="T14" fmla="*/ 0 60000 65536"/>
              <a:gd name="T15" fmla="*/ 0 w 1012"/>
              <a:gd name="T16" fmla="*/ 0 h 487"/>
              <a:gd name="T17" fmla="*/ 1012 w 1012"/>
              <a:gd name="T18" fmla="*/ 487 h 487"/>
            </a:gdLst>
            <a:ahLst/>
            <a:cxnLst>
              <a:cxn ang="T10">
                <a:pos x="T0" y="T1"/>
              </a:cxn>
              <a:cxn ang="T11">
                <a:pos x="T2" y="T3"/>
              </a:cxn>
              <a:cxn ang="T12">
                <a:pos x="T4" y="T5"/>
              </a:cxn>
              <a:cxn ang="T13">
                <a:pos x="T6" y="T7"/>
              </a:cxn>
              <a:cxn ang="T14">
                <a:pos x="T8" y="T9"/>
              </a:cxn>
            </a:cxnLst>
            <a:rect l="T15" t="T16" r="T17" b="T18"/>
            <a:pathLst>
              <a:path w="1012" h="487">
                <a:moveTo>
                  <a:pt x="0" y="0"/>
                </a:moveTo>
                <a:lnTo>
                  <a:pt x="1011" y="0"/>
                </a:lnTo>
                <a:lnTo>
                  <a:pt x="1011" y="486"/>
                </a:lnTo>
                <a:lnTo>
                  <a:pt x="0" y="486"/>
                </a:lnTo>
                <a:lnTo>
                  <a:pt x="0" y="0"/>
                </a:lnTo>
              </a:path>
            </a:pathLst>
          </a:custGeom>
          <a:solidFill>
            <a:schemeClr val="hlink"/>
          </a:solidFill>
          <a:ln w="9525" cap="rnd">
            <a:noFill/>
            <a:round/>
            <a:headEnd type="none" w="sm" len="sm"/>
            <a:tailEnd type="none" w="sm" len="sm"/>
          </a:ln>
        </p:spPr>
        <p:txBody>
          <a:bodyPr/>
          <a:lstStyle/>
          <a:p>
            <a:pPr algn="l"/>
            <a:endParaRPr lang="en-GB">
              <a:solidFill>
                <a:srgbClr val="646464"/>
              </a:solidFill>
              <a:cs typeface="Arial" pitchFamily="34" charset="0"/>
            </a:endParaRPr>
          </a:p>
        </p:txBody>
      </p:sp>
      <p:sp>
        <p:nvSpPr>
          <p:cNvPr id="106528" name="Rectangle 83"/>
          <p:cNvSpPr>
            <a:spLocks noChangeArrowheads="1"/>
          </p:cNvSpPr>
          <p:nvPr/>
        </p:nvSpPr>
        <p:spPr bwMode="auto">
          <a:xfrm>
            <a:off x="1893888" y="3711575"/>
            <a:ext cx="673100" cy="387350"/>
          </a:xfrm>
          <a:prstGeom prst="rect">
            <a:avLst/>
          </a:prstGeom>
          <a:noFill/>
          <a:ln w="9525">
            <a:noFill/>
            <a:miter lim="800000"/>
            <a:headEnd/>
            <a:tailEnd/>
          </a:ln>
        </p:spPr>
        <p:txBody>
          <a:bodyPr wrap="none" lIns="82550" tIns="41275" rIns="82550" bIns="41275">
            <a:spAutoFit/>
          </a:bodyPr>
          <a:lstStyle/>
          <a:p>
            <a:pPr algn="l" defTabSz="739775" eaLnBrk="0" hangingPunct="0"/>
            <a:r>
              <a:rPr lang="en-GB" sz="2000" b="1">
                <a:solidFill>
                  <a:srgbClr val="646464"/>
                </a:solidFill>
                <a:cs typeface="Arial" pitchFamily="34" charset="0"/>
              </a:rPr>
              <a:t>Idea</a:t>
            </a:r>
          </a:p>
        </p:txBody>
      </p:sp>
      <p:sp>
        <p:nvSpPr>
          <p:cNvPr id="106529" name="Rectangle 84"/>
          <p:cNvSpPr>
            <a:spLocks noChangeArrowheads="1"/>
          </p:cNvSpPr>
          <p:nvPr/>
        </p:nvSpPr>
        <p:spPr bwMode="auto">
          <a:xfrm>
            <a:off x="4271963" y="3673475"/>
            <a:ext cx="673100" cy="387350"/>
          </a:xfrm>
          <a:prstGeom prst="rect">
            <a:avLst/>
          </a:prstGeom>
          <a:noFill/>
          <a:ln w="9525">
            <a:noFill/>
            <a:miter lim="800000"/>
            <a:headEnd/>
            <a:tailEnd/>
          </a:ln>
        </p:spPr>
        <p:txBody>
          <a:bodyPr wrap="none" lIns="82550" tIns="41275" rIns="82550" bIns="41275">
            <a:spAutoFit/>
          </a:bodyPr>
          <a:lstStyle/>
          <a:p>
            <a:pPr algn="l" defTabSz="739775" eaLnBrk="0" hangingPunct="0"/>
            <a:r>
              <a:rPr lang="en-GB" sz="2000" b="1">
                <a:solidFill>
                  <a:srgbClr val="646464"/>
                </a:solidFill>
                <a:cs typeface="Arial" pitchFamily="34" charset="0"/>
              </a:rPr>
              <a:t>Idea</a:t>
            </a:r>
          </a:p>
        </p:txBody>
      </p:sp>
      <p:sp>
        <p:nvSpPr>
          <p:cNvPr id="106530" name="Rectangle 85"/>
          <p:cNvSpPr>
            <a:spLocks noChangeArrowheads="1"/>
          </p:cNvSpPr>
          <p:nvPr/>
        </p:nvSpPr>
        <p:spPr bwMode="auto">
          <a:xfrm>
            <a:off x="6627813" y="3711575"/>
            <a:ext cx="673100" cy="387350"/>
          </a:xfrm>
          <a:prstGeom prst="rect">
            <a:avLst/>
          </a:prstGeom>
          <a:noFill/>
          <a:ln w="9525">
            <a:noFill/>
            <a:miter lim="800000"/>
            <a:headEnd/>
            <a:tailEnd/>
          </a:ln>
        </p:spPr>
        <p:txBody>
          <a:bodyPr wrap="none" lIns="82550" tIns="41275" rIns="82550" bIns="41275">
            <a:spAutoFit/>
          </a:bodyPr>
          <a:lstStyle/>
          <a:p>
            <a:pPr algn="l" defTabSz="739775" eaLnBrk="0" hangingPunct="0"/>
            <a:r>
              <a:rPr lang="en-GB" sz="2000" b="1">
                <a:solidFill>
                  <a:srgbClr val="646464"/>
                </a:solidFill>
                <a:cs typeface="Arial" pitchFamily="34" charset="0"/>
              </a:rPr>
              <a:t>Idea</a:t>
            </a:r>
          </a:p>
        </p:txBody>
      </p:sp>
      <p:sp>
        <p:nvSpPr>
          <p:cNvPr id="106531" name="Rectangle 2"/>
          <p:cNvSpPr>
            <a:spLocks noGrp="1" noChangeArrowheads="1"/>
          </p:cNvSpPr>
          <p:nvPr>
            <p:ph type="title"/>
          </p:nvPr>
        </p:nvSpPr>
        <p:spPr>
          <a:xfrm>
            <a:off x="467544" y="200025"/>
            <a:ext cx="8208912" cy="863600"/>
          </a:xfrm>
        </p:spPr>
        <p:txBody>
          <a:bodyPr/>
          <a:lstStyle/>
          <a:p>
            <a:r>
              <a:rPr lang="cs-CZ" dirty="0" smtClean="0">
                <a:solidFill>
                  <a:schemeClr val="tx1"/>
                </a:solidFill>
              </a:rPr>
              <a:t>Myšlenky spolu vzájemně vertikálně souvisí a tvoří dialog otázek a odpovědí…</a:t>
            </a:r>
            <a:br>
              <a:rPr lang="cs-CZ" dirty="0" smtClean="0">
                <a:solidFill>
                  <a:schemeClr val="tx1"/>
                </a:solidFill>
              </a:rPr>
            </a:br>
            <a:endParaRPr lang="en-US" dirty="0">
              <a:solidFill>
                <a:schemeClr val="tx1"/>
              </a:solidFill>
            </a:endParaRPr>
          </a:p>
        </p:txBody>
      </p:sp>
      <p:sp>
        <p:nvSpPr>
          <p:cNvPr id="106532" name="Rectangle 41"/>
          <p:cNvSpPr>
            <a:spLocks noChangeArrowheads="1"/>
          </p:cNvSpPr>
          <p:nvPr/>
        </p:nvSpPr>
        <p:spPr bwMode="auto">
          <a:xfrm>
            <a:off x="7615238" y="2073275"/>
            <a:ext cx="1671637" cy="590550"/>
          </a:xfrm>
          <a:prstGeom prst="rect">
            <a:avLst/>
          </a:prstGeom>
          <a:noFill/>
          <a:ln w="9525">
            <a:noFill/>
            <a:miter lim="800000"/>
            <a:headEnd/>
            <a:tailEnd/>
          </a:ln>
        </p:spPr>
        <p:txBody>
          <a:bodyPr lIns="101600" tIns="50800" rIns="101600" bIns="50800">
            <a:spAutoFit/>
          </a:bodyPr>
          <a:lstStyle/>
          <a:p>
            <a:pPr defTabSz="1106488" eaLnBrk="0" hangingPunct="0"/>
            <a:r>
              <a:rPr lang="en-GB" sz="1600" b="1">
                <a:solidFill>
                  <a:srgbClr val="646464"/>
                </a:solidFill>
                <a:cs typeface="Arial" pitchFamily="34" charset="0"/>
              </a:rPr>
              <a:t>Vertical relationship</a:t>
            </a:r>
          </a:p>
        </p:txBody>
      </p:sp>
      <p:sp>
        <p:nvSpPr>
          <p:cNvPr id="106533" name="Line 42"/>
          <p:cNvSpPr>
            <a:spLocks noChangeShapeType="1"/>
          </p:cNvSpPr>
          <p:nvPr/>
        </p:nvSpPr>
        <p:spPr bwMode="auto">
          <a:xfrm flipV="1">
            <a:off x="8455025" y="2643188"/>
            <a:ext cx="0" cy="2741612"/>
          </a:xfrm>
          <a:prstGeom prst="line">
            <a:avLst/>
          </a:prstGeom>
          <a:noFill/>
          <a:ln w="50800">
            <a:solidFill>
              <a:schemeClr val="accent2"/>
            </a:solidFill>
            <a:round/>
            <a:headEnd type="stealth" w="med" len="lg"/>
            <a:tailEnd type="stealth" w="med" len="lg"/>
          </a:ln>
        </p:spPr>
        <p:txBody>
          <a:bodyPr/>
          <a:lstStyle/>
          <a:p>
            <a:pPr algn="l"/>
            <a:endParaRPr lang="en-GB">
              <a:solidFill>
                <a:srgbClr val="646464"/>
              </a:solidFill>
              <a:cs typeface="Arial" pitchFamily="34" charset="0"/>
            </a:endParaRPr>
          </a:p>
        </p:txBody>
      </p:sp>
      <p:sp>
        <p:nvSpPr>
          <p:cNvPr id="106534" name="Rectangle 48"/>
          <p:cNvSpPr>
            <a:spLocks noChangeArrowheads="1"/>
          </p:cNvSpPr>
          <p:nvPr/>
        </p:nvSpPr>
        <p:spPr bwMode="auto">
          <a:xfrm>
            <a:off x="71438" y="4857750"/>
            <a:ext cx="855662" cy="317500"/>
          </a:xfrm>
          <a:prstGeom prst="rect">
            <a:avLst/>
          </a:prstGeom>
          <a:noFill/>
          <a:ln w="9525">
            <a:noFill/>
            <a:miter lim="800000"/>
            <a:headEnd/>
            <a:tailEnd/>
          </a:ln>
        </p:spPr>
        <p:txBody>
          <a:bodyPr wrap="none" lIns="106363" tIns="52388" rIns="106363" bIns="52388">
            <a:spAutoFit/>
          </a:bodyPr>
          <a:lstStyle/>
          <a:p>
            <a:pPr algn="l" defTabSz="1208088" eaLnBrk="0" hangingPunct="0"/>
            <a:r>
              <a:rPr lang="en-GB" sz="1400" b="1" i="1">
                <a:solidFill>
                  <a:srgbClr val="646464"/>
                </a:solidFill>
                <a:cs typeface="Arial" pitchFamily="34" charset="0"/>
              </a:rPr>
              <a:t>Answer</a:t>
            </a:r>
          </a:p>
        </p:txBody>
      </p:sp>
      <p:sp>
        <p:nvSpPr>
          <p:cNvPr id="106535" name="Freeform 74"/>
          <p:cNvSpPr>
            <a:spLocks/>
          </p:cNvSpPr>
          <p:nvPr/>
        </p:nvSpPr>
        <p:spPr bwMode="auto">
          <a:xfrm>
            <a:off x="3783013" y="2000250"/>
            <a:ext cx="1735137" cy="874713"/>
          </a:xfrm>
          <a:custGeom>
            <a:avLst/>
            <a:gdLst>
              <a:gd name="T0" fmla="*/ 0 w 1093"/>
              <a:gd name="T1" fmla="*/ 0 h 485"/>
              <a:gd name="T2" fmla="*/ 2147483647 w 1093"/>
              <a:gd name="T3" fmla="*/ 0 h 485"/>
              <a:gd name="T4" fmla="*/ 2147483647 w 1093"/>
              <a:gd name="T5" fmla="*/ 2147483647 h 485"/>
              <a:gd name="T6" fmla="*/ 0 w 1093"/>
              <a:gd name="T7" fmla="*/ 2147483647 h 485"/>
              <a:gd name="T8" fmla="*/ 0 w 1093"/>
              <a:gd name="T9" fmla="*/ 0 h 485"/>
              <a:gd name="T10" fmla="*/ 0 60000 65536"/>
              <a:gd name="T11" fmla="*/ 0 60000 65536"/>
              <a:gd name="T12" fmla="*/ 0 60000 65536"/>
              <a:gd name="T13" fmla="*/ 0 60000 65536"/>
              <a:gd name="T14" fmla="*/ 0 60000 65536"/>
              <a:gd name="T15" fmla="*/ 0 w 1093"/>
              <a:gd name="T16" fmla="*/ 0 h 485"/>
              <a:gd name="T17" fmla="*/ 1093 w 1093"/>
              <a:gd name="T18" fmla="*/ 485 h 485"/>
            </a:gdLst>
            <a:ahLst/>
            <a:cxnLst>
              <a:cxn ang="T10">
                <a:pos x="T0" y="T1"/>
              </a:cxn>
              <a:cxn ang="T11">
                <a:pos x="T2" y="T3"/>
              </a:cxn>
              <a:cxn ang="T12">
                <a:pos x="T4" y="T5"/>
              </a:cxn>
              <a:cxn ang="T13">
                <a:pos x="T6" y="T7"/>
              </a:cxn>
              <a:cxn ang="T14">
                <a:pos x="T8" y="T9"/>
              </a:cxn>
            </a:cxnLst>
            <a:rect l="T15" t="T16" r="T17" b="T18"/>
            <a:pathLst>
              <a:path w="1093" h="485">
                <a:moveTo>
                  <a:pt x="0" y="0"/>
                </a:moveTo>
                <a:lnTo>
                  <a:pt x="1092" y="0"/>
                </a:lnTo>
                <a:lnTo>
                  <a:pt x="1092" y="484"/>
                </a:lnTo>
                <a:lnTo>
                  <a:pt x="0" y="484"/>
                </a:lnTo>
                <a:lnTo>
                  <a:pt x="0" y="0"/>
                </a:lnTo>
              </a:path>
            </a:pathLst>
          </a:custGeom>
          <a:solidFill>
            <a:schemeClr val="accent2"/>
          </a:solidFill>
          <a:ln w="9525" cap="rnd">
            <a:noFill/>
            <a:round/>
            <a:headEnd type="none" w="sm" len="sm"/>
            <a:tailEnd type="none" w="sm" len="sm"/>
          </a:ln>
        </p:spPr>
        <p:txBody>
          <a:bodyPr/>
          <a:lstStyle/>
          <a:p>
            <a:pPr algn="l"/>
            <a:endParaRPr lang="en-GB">
              <a:solidFill>
                <a:srgbClr val="646464"/>
              </a:solidFill>
              <a:cs typeface="Arial" pitchFamily="34" charset="0"/>
            </a:endParaRPr>
          </a:p>
        </p:txBody>
      </p:sp>
      <p:sp>
        <p:nvSpPr>
          <p:cNvPr id="106536" name="Rectangle 75"/>
          <p:cNvSpPr>
            <a:spLocks noChangeArrowheads="1"/>
          </p:cNvSpPr>
          <p:nvPr/>
        </p:nvSpPr>
        <p:spPr bwMode="auto">
          <a:xfrm>
            <a:off x="3917950" y="2041525"/>
            <a:ext cx="1465263" cy="760413"/>
          </a:xfrm>
          <a:prstGeom prst="rect">
            <a:avLst/>
          </a:prstGeom>
          <a:noFill/>
          <a:ln w="9525">
            <a:noFill/>
            <a:miter lim="800000"/>
            <a:headEnd/>
            <a:tailEnd/>
          </a:ln>
        </p:spPr>
        <p:txBody>
          <a:bodyPr lIns="82550" tIns="41275" rIns="82550" bIns="41275">
            <a:spAutoFit/>
          </a:bodyPr>
          <a:lstStyle/>
          <a:p>
            <a:pPr defTabSz="739775" eaLnBrk="0" hangingPunct="0"/>
            <a:r>
              <a:rPr lang="en-GB" sz="2200" b="1" dirty="0">
                <a:solidFill>
                  <a:srgbClr val="646464"/>
                </a:solidFill>
                <a:cs typeface="Arial" pitchFamily="34" charset="0"/>
              </a:rPr>
              <a:t>Main message</a:t>
            </a:r>
          </a:p>
        </p:txBody>
      </p:sp>
      <p:grpSp>
        <p:nvGrpSpPr>
          <p:cNvPr id="2" name="Group 92"/>
          <p:cNvGrpSpPr>
            <a:grpSpLocks/>
          </p:cNvGrpSpPr>
          <p:nvPr/>
        </p:nvGrpSpPr>
        <p:grpSpPr bwMode="auto">
          <a:xfrm>
            <a:off x="-41275" y="3697288"/>
            <a:ext cx="1612900" cy="946150"/>
            <a:chOff x="216" y="1944"/>
            <a:chExt cx="1016" cy="596"/>
          </a:xfrm>
        </p:grpSpPr>
        <p:sp>
          <p:nvSpPr>
            <p:cNvPr id="106542" name="Oval 89"/>
            <p:cNvSpPr>
              <a:spLocks noChangeArrowheads="1"/>
            </p:cNvSpPr>
            <p:nvPr/>
          </p:nvSpPr>
          <p:spPr bwMode="auto">
            <a:xfrm>
              <a:off x="360" y="2170"/>
              <a:ext cx="840" cy="370"/>
            </a:xfrm>
            <a:prstGeom prst="ellipse">
              <a:avLst/>
            </a:prstGeom>
            <a:solidFill>
              <a:schemeClr val="accent1">
                <a:alpha val="50195"/>
              </a:schemeClr>
            </a:solidFill>
            <a:ln w="9525">
              <a:noFill/>
              <a:round/>
              <a:headEnd/>
              <a:tailEnd/>
            </a:ln>
          </p:spPr>
          <p:txBody>
            <a:bodyPr wrap="none" anchor="ctr"/>
            <a:lstStyle/>
            <a:p>
              <a:pPr algn="l"/>
              <a:endParaRPr lang="en-GB">
                <a:solidFill>
                  <a:srgbClr val="646464"/>
                </a:solidFill>
                <a:cs typeface="Arial" pitchFamily="34" charset="0"/>
              </a:endParaRPr>
            </a:p>
          </p:txBody>
        </p:sp>
        <p:sp>
          <p:nvSpPr>
            <p:cNvPr id="106543" name="Rectangle 90"/>
            <p:cNvSpPr>
              <a:spLocks noChangeArrowheads="1"/>
            </p:cNvSpPr>
            <p:nvPr/>
          </p:nvSpPr>
          <p:spPr bwMode="auto">
            <a:xfrm>
              <a:off x="320" y="2163"/>
              <a:ext cx="912" cy="328"/>
            </a:xfrm>
            <a:prstGeom prst="rect">
              <a:avLst/>
            </a:prstGeom>
            <a:noFill/>
            <a:ln w="9525">
              <a:noFill/>
              <a:miter lim="800000"/>
              <a:headEnd/>
              <a:tailEnd/>
            </a:ln>
          </p:spPr>
          <p:txBody>
            <a:bodyPr lIns="106363" tIns="52388" rIns="106363" bIns="52388">
              <a:spAutoFit/>
            </a:bodyPr>
            <a:lstStyle/>
            <a:p>
              <a:pPr defTabSz="1208088" eaLnBrk="0" hangingPunct="0">
                <a:lnSpc>
                  <a:spcPct val="90000"/>
                </a:lnSpc>
              </a:pPr>
              <a:r>
                <a:rPr lang="en-GB" sz="1000" b="1" i="1">
                  <a:solidFill>
                    <a:srgbClr val="646464"/>
                  </a:solidFill>
                  <a:cs typeface="Arial" pitchFamily="34" charset="0"/>
                </a:rPr>
                <a:t>How?</a:t>
              </a:r>
            </a:p>
            <a:p>
              <a:pPr defTabSz="1208088" eaLnBrk="0" hangingPunct="0">
                <a:lnSpc>
                  <a:spcPct val="90000"/>
                </a:lnSpc>
              </a:pPr>
              <a:r>
                <a:rPr lang="en-GB" sz="1000" b="1" i="1">
                  <a:solidFill>
                    <a:srgbClr val="646464"/>
                  </a:solidFill>
                  <a:cs typeface="Arial" pitchFamily="34" charset="0"/>
                </a:rPr>
                <a:t>Why?</a:t>
              </a:r>
            </a:p>
            <a:p>
              <a:pPr defTabSz="1208088" eaLnBrk="0" hangingPunct="0">
                <a:lnSpc>
                  <a:spcPct val="90000"/>
                </a:lnSpc>
              </a:pPr>
              <a:r>
                <a:rPr lang="en-GB" sz="1000" b="1" i="1">
                  <a:solidFill>
                    <a:srgbClr val="646464"/>
                  </a:solidFill>
                  <a:cs typeface="Arial" pitchFamily="34" charset="0"/>
                </a:rPr>
                <a:t>How do you know?</a:t>
              </a:r>
            </a:p>
          </p:txBody>
        </p:sp>
        <p:sp>
          <p:nvSpPr>
            <p:cNvPr id="106544" name="Rectangle 91"/>
            <p:cNvSpPr>
              <a:spLocks noChangeArrowheads="1"/>
            </p:cNvSpPr>
            <p:nvPr/>
          </p:nvSpPr>
          <p:spPr bwMode="auto">
            <a:xfrm>
              <a:off x="216" y="1944"/>
              <a:ext cx="623" cy="202"/>
            </a:xfrm>
            <a:prstGeom prst="rect">
              <a:avLst/>
            </a:prstGeom>
            <a:noFill/>
            <a:ln w="9525">
              <a:noFill/>
              <a:miter lim="800000"/>
              <a:headEnd/>
              <a:tailEnd/>
            </a:ln>
          </p:spPr>
          <p:txBody>
            <a:bodyPr wrap="none" lIns="106363" tIns="52388" rIns="106363" bIns="52388">
              <a:spAutoFit/>
            </a:bodyPr>
            <a:lstStyle/>
            <a:p>
              <a:pPr algn="l" defTabSz="1208088" eaLnBrk="0" hangingPunct="0"/>
              <a:r>
                <a:rPr lang="en-GB" sz="1400" b="1" i="1">
                  <a:solidFill>
                    <a:srgbClr val="646464"/>
                  </a:solidFill>
                  <a:cs typeface="Arial" pitchFamily="34" charset="0"/>
                </a:rPr>
                <a:t>Question</a:t>
              </a:r>
            </a:p>
          </p:txBody>
        </p:sp>
      </p:grpSp>
      <p:sp>
        <p:nvSpPr>
          <p:cNvPr id="106538" name="Oval 89"/>
          <p:cNvSpPr>
            <a:spLocks noChangeArrowheads="1"/>
          </p:cNvSpPr>
          <p:nvPr/>
        </p:nvSpPr>
        <p:spPr bwMode="auto">
          <a:xfrm>
            <a:off x="1973263" y="2484438"/>
            <a:ext cx="1333500" cy="587375"/>
          </a:xfrm>
          <a:prstGeom prst="ellipse">
            <a:avLst/>
          </a:prstGeom>
          <a:solidFill>
            <a:schemeClr val="accent1">
              <a:alpha val="50195"/>
            </a:schemeClr>
          </a:solidFill>
          <a:ln w="9525">
            <a:noFill/>
            <a:round/>
            <a:headEnd/>
            <a:tailEnd/>
          </a:ln>
        </p:spPr>
        <p:txBody>
          <a:bodyPr wrap="none" anchor="ctr"/>
          <a:lstStyle/>
          <a:p>
            <a:pPr algn="l"/>
            <a:endParaRPr lang="en-GB">
              <a:solidFill>
                <a:srgbClr val="646464"/>
              </a:solidFill>
              <a:cs typeface="Arial" pitchFamily="34" charset="0"/>
            </a:endParaRPr>
          </a:p>
        </p:txBody>
      </p:sp>
      <p:sp>
        <p:nvSpPr>
          <p:cNvPr id="106539" name="Rectangle 90"/>
          <p:cNvSpPr>
            <a:spLocks noChangeArrowheads="1"/>
          </p:cNvSpPr>
          <p:nvPr/>
        </p:nvSpPr>
        <p:spPr bwMode="auto">
          <a:xfrm>
            <a:off x="1909763" y="2473325"/>
            <a:ext cx="1447800" cy="520700"/>
          </a:xfrm>
          <a:prstGeom prst="rect">
            <a:avLst/>
          </a:prstGeom>
          <a:noFill/>
          <a:ln w="9525">
            <a:noFill/>
            <a:miter lim="800000"/>
            <a:headEnd/>
            <a:tailEnd/>
          </a:ln>
        </p:spPr>
        <p:txBody>
          <a:bodyPr lIns="106363" tIns="52388" rIns="106363" bIns="52388">
            <a:spAutoFit/>
          </a:bodyPr>
          <a:lstStyle/>
          <a:p>
            <a:pPr defTabSz="1208088" eaLnBrk="0" hangingPunct="0">
              <a:lnSpc>
                <a:spcPct val="90000"/>
              </a:lnSpc>
            </a:pPr>
            <a:r>
              <a:rPr lang="en-GB" sz="1000" b="1" i="1">
                <a:solidFill>
                  <a:srgbClr val="646464"/>
                </a:solidFill>
                <a:cs typeface="Arial" pitchFamily="34" charset="0"/>
              </a:rPr>
              <a:t>How?</a:t>
            </a:r>
          </a:p>
          <a:p>
            <a:pPr defTabSz="1208088" eaLnBrk="0" hangingPunct="0">
              <a:lnSpc>
                <a:spcPct val="90000"/>
              </a:lnSpc>
            </a:pPr>
            <a:r>
              <a:rPr lang="en-GB" sz="1000" b="1" i="1">
                <a:solidFill>
                  <a:srgbClr val="646464"/>
                </a:solidFill>
                <a:cs typeface="Arial" pitchFamily="34" charset="0"/>
              </a:rPr>
              <a:t>Why?</a:t>
            </a:r>
          </a:p>
          <a:p>
            <a:pPr defTabSz="1208088" eaLnBrk="0" hangingPunct="0">
              <a:lnSpc>
                <a:spcPct val="90000"/>
              </a:lnSpc>
            </a:pPr>
            <a:r>
              <a:rPr lang="en-GB" sz="1000" b="1" i="1">
                <a:solidFill>
                  <a:srgbClr val="646464"/>
                </a:solidFill>
                <a:cs typeface="Arial" pitchFamily="34" charset="0"/>
              </a:rPr>
              <a:t>How do you know?</a:t>
            </a:r>
          </a:p>
        </p:txBody>
      </p:sp>
      <p:sp>
        <p:nvSpPr>
          <p:cNvPr id="106540" name="Rectangle 91"/>
          <p:cNvSpPr>
            <a:spLocks noChangeArrowheads="1"/>
          </p:cNvSpPr>
          <p:nvPr/>
        </p:nvSpPr>
        <p:spPr bwMode="auto">
          <a:xfrm>
            <a:off x="1744663" y="2125663"/>
            <a:ext cx="989012" cy="320675"/>
          </a:xfrm>
          <a:prstGeom prst="rect">
            <a:avLst/>
          </a:prstGeom>
          <a:noFill/>
          <a:ln w="9525">
            <a:noFill/>
            <a:miter lim="800000"/>
            <a:headEnd/>
            <a:tailEnd/>
          </a:ln>
        </p:spPr>
        <p:txBody>
          <a:bodyPr wrap="none" lIns="106363" tIns="52388" rIns="106363" bIns="52388">
            <a:spAutoFit/>
          </a:bodyPr>
          <a:lstStyle/>
          <a:p>
            <a:pPr algn="l" defTabSz="1208088" eaLnBrk="0" hangingPunct="0"/>
            <a:r>
              <a:rPr lang="en-GB" sz="1400" b="1" i="1">
                <a:solidFill>
                  <a:srgbClr val="646464"/>
                </a:solidFill>
                <a:cs typeface="Arial" pitchFamily="34" charset="0"/>
              </a:rPr>
              <a:t>Question</a:t>
            </a:r>
          </a:p>
        </p:txBody>
      </p:sp>
      <p:sp>
        <p:nvSpPr>
          <p:cNvPr id="106541" name="Rectangle 48"/>
          <p:cNvSpPr>
            <a:spLocks noChangeArrowheads="1"/>
          </p:cNvSpPr>
          <p:nvPr/>
        </p:nvSpPr>
        <p:spPr bwMode="auto">
          <a:xfrm>
            <a:off x="787400" y="3397250"/>
            <a:ext cx="855663" cy="317500"/>
          </a:xfrm>
          <a:prstGeom prst="rect">
            <a:avLst/>
          </a:prstGeom>
          <a:noFill/>
          <a:ln w="9525">
            <a:noFill/>
            <a:miter lim="800000"/>
            <a:headEnd/>
            <a:tailEnd/>
          </a:ln>
        </p:spPr>
        <p:txBody>
          <a:bodyPr wrap="none" lIns="106363" tIns="52388" rIns="106363" bIns="52388">
            <a:spAutoFit/>
          </a:bodyPr>
          <a:lstStyle/>
          <a:p>
            <a:pPr algn="l" defTabSz="1208088" eaLnBrk="0" hangingPunct="0"/>
            <a:r>
              <a:rPr lang="en-GB" sz="1400" b="1" i="1">
                <a:solidFill>
                  <a:srgbClr val="646464"/>
                </a:solidFill>
                <a:cs typeface="Arial" pitchFamily="34" charset="0"/>
              </a:rPr>
              <a:t>Answer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GB" sz="2400" dirty="0" smtClean="0">
                <a:solidFill>
                  <a:schemeClr val="tx1"/>
                </a:solidFill>
              </a:rPr>
              <a:t>...</a:t>
            </a:r>
            <a:r>
              <a:rPr lang="cs-CZ" sz="2400" dirty="0" smtClean="0">
                <a:solidFill>
                  <a:schemeClr val="tx1"/>
                </a:solidFill>
              </a:rPr>
              <a:t>každé shrnutí sumarizuje fakta pod sebou a tato fakta podporují shrnutí nad sebou…</a:t>
            </a:r>
            <a:br>
              <a:rPr lang="cs-CZ" sz="2400" dirty="0" smtClean="0">
                <a:solidFill>
                  <a:schemeClr val="tx1"/>
                </a:solidFill>
              </a:rPr>
            </a:br>
            <a:endParaRPr lang="en-US" sz="2400" dirty="0">
              <a:solidFill>
                <a:schemeClr val="tx1"/>
              </a:solidFill>
            </a:endParaRPr>
          </a:p>
        </p:txBody>
      </p:sp>
      <p:sp>
        <p:nvSpPr>
          <p:cNvPr id="107523" name="Rectangle 3"/>
          <p:cNvSpPr>
            <a:spLocks noGrp="1" noChangeArrowheads="1"/>
          </p:cNvSpPr>
          <p:nvPr>
            <p:ph type="body" sz="half" idx="2"/>
          </p:nvPr>
        </p:nvSpPr>
        <p:spPr>
          <a:xfrm>
            <a:off x="4176713" y="1808163"/>
            <a:ext cx="4679950" cy="4214812"/>
          </a:xfrm>
        </p:spPr>
        <p:txBody>
          <a:bodyPr/>
          <a:lstStyle/>
          <a:p>
            <a:pPr marL="271463" indent="-271463" eaLnBrk="1" hangingPunct="1">
              <a:spcBef>
                <a:spcPct val="45000"/>
              </a:spcBef>
            </a:pPr>
            <a:r>
              <a:rPr lang="cs-CZ" sz="2000" dirty="0" smtClean="0">
                <a:solidFill>
                  <a:schemeClr val="tx1"/>
                </a:solidFill>
              </a:rPr>
              <a:t>Fakta na jakékoliv úrovni podporují shrnutí nad sebou. Toto shrnutí sumarizuje fakta, která se nacházejí pod ním.</a:t>
            </a:r>
          </a:p>
          <a:p>
            <a:pPr marL="271463" indent="-271463" eaLnBrk="1" hangingPunct="1">
              <a:spcBef>
                <a:spcPct val="45000"/>
              </a:spcBef>
            </a:pPr>
            <a:r>
              <a:rPr lang="cs-CZ" sz="2000" dirty="0" smtClean="0">
                <a:solidFill>
                  <a:schemeClr val="tx1"/>
                </a:solidFill>
              </a:rPr>
              <a:t>Shrnutí by měla mít dvě nebo tři podporující fakta, tudíž váš argument nemůže selhat, když by posluchači nesouhlasili s jedním z faktů.</a:t>
            </a:r>
          </a:p>
        </p:txBody>
      </p:sp>
      <p:pic>
        <p:nvPicPr>
          <p:cNvPr id="107524" name="Picture 4"/>
          <p:cNvPicPr>
            <a:picLocks noChangeAspect="1" noChangeArrowheads="1"/>
          </p:cNvPicPr>
          <p:nvPr/>
        </p:nvPicPr>
        <p:blipFill>
          <a:blip r:embed="rId3" cstate="print"/>
          <a:srcRect/>
          <a:stretch>
            <a:fillRect/>
          </a:stretch>
        </p:blipFill>
        <p:spPr bwMode="auto">
          <a:xfrm>
            <a:off x="431800" y="1928813"/>
            <a:ext cx="2844800" cy="1925637"/>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dirty="0" smtClean="0">
                <a:solidFill>
                  <a:schemeClr val="tx1"/>
                </a:solidFill>
              </a:rPr>
              <a:t>Kvantitativní přístup</a:t>
            </a:r>
            <a:endParaRPr lang="en-US" dirty="0">
              <a:solidFill>
                <a:schemeClr val="tx1"/>
              </a:solidFill>
            </a:endParaRPr>
          </a:p>
        </p:txBody>
      </p:sp>
      <p:sp>
        <p:nvSpPr>
          <p:cNvPr id="51207" name="Rectangle 7"/>
          <p:cNvSpPr>
            <a:spLocks noGrp="1" noChangeArrowheads="1"/>
          </p:cNvSpPr>
          <p:nvPr>
            <p:ph idx="1"/>
          </p:nvPr>
        </p:nvSpPr>
        <p:spPr/>
        <p:txBody>
          <a:bodyPr/>
          <a:lstStyle/>
          <a:p>
            <a:r>
              <a:rPr lang="en-US" sz="1800" b="1" dirty="0">
                <a:solidFill>
                  <a:schemeClr val="tx1"/>
                </a:solidFill>
              </a:rPr>
              <a:t>Data</a:t>
            </a:r>
          </a:p>
          <a:p>
            <a:pPr lvl="1"/>
            <a:r>
              <a:rPr lang="cs-CZ" sz="1800" dirty="0" smtClean="0">
                <a:solidFill>
                  <a:schemeClr val="tx1"/>
                </a:solidFill>
              </a:rPr>
              <a:t>Spousta dat – musíme správně určit ta nejužitečnější pro analýzu</a:t>
            </a:r>
            <a:endParaRPr lang="en-US" sz="1800" dirty="0">
              <a:solidFill>
                <a:schemeClr val="tx1"/>
              </a:solidFill>
            </a:endParaRPr>
          </a:p>
          <a:p>
            <a:pPr lvl="1"/>
            <a:r>
              <a:rPr lang="en-US" sz="1800" dirty="0">
                <a:solidFill>
                  <a:schemeClr val="tx1"/>
                </a:solidFill>
              </a:rPr>
              <a:t>Data </a:t>
            </a:r>
            <a:r>
              <a:rPr lang="cs-CZ" sz="1800" dirty="0" smtClean="0">
                <a:solidFill>
                  <a:schemeClr val="tx1"/>
                </a:solidFill>
              </a:rPr>
              <a:t>nelžou </a:t>
            </a:r>
            <a:r>
              <a:rPr lang="en-US" sz="1800" dirty="0" smtClean="0">
                <a:solidFill>
                  <a:schemeClr val="tx1"/>
                </a:solidFill>
              </a:rPr>
              <a:t>— </a:t>
            </a:r>
            <a:r>
              <a:rPr lang="cs-CZ" sz="1800" dirty="0" smtClean="0">
                <a:solidFill>
                  <a:schemeClr val="tx1"/>
                </a:solidFill>
              </a:rPr>
              <a:t>je to o výkladu a souvislostech</a:t>
            </a:r>
            <a:endParaRPr lang="en-US" sz="1800" dirty="0">
              <a:solidFill>
                <a:schemeClr val="tx1"/>
              </a:solidFill>
            </a:endParaRPr>
          </a:p>
          <a:p>
            <a:endParaRPr lang="en-US" sz="1800" dirty="0">
              <a:solidFill>
                <a:schemeClr val="tx1"/>
              </a:solidFill>
            </a:endParaRPr>
          </a:p>
          <a:p>
            <a:r>
              <a:rPr lang="en-US" sz="1800" b="1" dirty="0" err="1" smtClean="0">
                <a:solidFill>
                  <a:schemeClr val="tx1"/>
                </a:solidFill>
              </a:rPr>
              <a:t>Techni</a:t>
            </a:r>
            <a:r>
              <a:rPr lang="cs-CZ" sz="1800" b="1" dirty="0" err="1" smtClean="0">
                <a:solidFill>
                  <a:schemeClr val="tx1"/>
                </a:solidFill>
              </a:rPr>
              <a:t>ky</a:t>
            </a:r>
            <a:endParaRPr lang="en-US" sz="1800" b="1" dirty="0">
              <a:solidFill>
                <a:schemeClr val="tx1"/>
              </a:solidFill>
            </a:endParaRPr>
          </a:p>
          <a:p>
            <a:pPr lvl="1"/>
            <a:r>
              <a:rPr lang="en-US" sz="1800" dirty="0">
                <a:solidFill>
                  <a:schemeClr val="tx1"/>
                </a:solidFill>
              </a:rPr>
              <a:t>Year-over-year </a:t>
            </a:r>
            <a:r>
              <a:rPr lang="cs-CZ" sz="1800" dirty="0" smtClean="0">
                <a:solidFill>
                  <a:schemeClr val="tx1"/>
                </a:solidFill>
              </a:rPr>
              <a:t>srovnání</a:t>
            </a:r>
            <a:r>
              <a:rPr lang="en-US" sz="1800" dirty="0" smtClean="0">
                <a:solidFill>
                  <a:schemeClr val="tx1"/>
                </a:solidFill>
              </a:rPr>
              <a:t>, </a:t>
            </a:r>
            <a:r>
              <a:rPr lang="cs-CZ" sz="1800" dirty="0" smtClean="0">
                <a:solidFill>
                  <a:schemeClr val="tx1"/>
                </a:solidFill>
              </a:rPr>
              <a:t>poměrové ukazatele (</a:t>
            </a:r>
            <a:r>
              <a:rPr lang="cs-CZ" sz="1800" dirty="0" err="1" smtClean="0">
                <a:solidFill>
                  <a:schemeClr val="tx1"/>
                </a:solidFill>
              </a:rPr>
              <a:t>ratios</a:t>
            </a:r>
            <a:r>
              <a:rPr lang="cs-CZ" sz="1800" dirty="0" smtClean="0">
                <a:solidFill>
                  <a:schemeClr val="tx1"/>
                </a:solidFill>
              </a:rPr>
              <a:t>) </a:t>
            </a:r>
            <a:r>
              <a:rPr lang="en-US" sz="1800" dirty="0" smtClean="0">
                <a:solidFill>
                  <a:schemeClr val="tx1"/>
                </a:solidFill>
              </a:rPr>
              <a:t>and </a:t>
            </a:r>
            <a:r>
              <a:rPr lang="cs-CZ" sz="1800" dirty="0" smtClean="0">
                <a:solidFill>
                  <a:schemeClr val="tx1"/>
                </a:solidFill>
              </a:rPr>
              <a:t>procentuální poměry</a:t>
            </a:r>
            <a:endParaRPr lang="en-US" sz="1800" dirty="0">
              <a:solidFill>
                <a:schemeClr val="tx1"/>
              </a:solidFill>
            </a:endParaRPr>
          </a:p>
          <a:p>
            <a:pPr lvl="1"/>
            <a:r>
              <a:rPr lang="cs-CZ" sz="1800" dirty="0" smtClean="0">
                <a:solidFill>
                  <a:schemeClr val="tx1"/>
                </a:solidFill>
              </a:rPr>
              <a:t>Porozumět podstatě – např. správný business model nebo vztahy různých </a:t>
            </a:r>
            <a:r>
              <a:rPr lang="cs-CZ" sz="1800" dirty="0" err="1" smtClean="0">
                <a:solidFill>
                  <a:schemeClr val="tx1"/>
                </a:solidFill>
              </a:rPr>
              <a:t>proměných</a:t>
            </a:r>
            <a:endParaRPr lang="en-US" sz="1800" dirty="0">
              <a:solidFill>
                <a:schemeClr val="tx1"/>
              </a:solidFill>
            </a:endParaRPr>
          </a:p>
          <a:p>
            <a:endParaRPr lang="en-US" sz="1800" dirty="0">
              <a:solidFill>
                <a:schemeClr val="tx1"/>
              </a:solidFill>
            </a:endParaRPr>
          </a:p>
          <a:p>
            <a:r>
              <a:rPr lang="en-US" sz="1800" b="1" dirty="0" err="1" smtClean="0">
                <a:solidFill>
                  <a:schemeClr val="tx1"/>
                </a:solidFill>
              </a:rPr>
              <a:t>Použitelnost</a:t>
            </a:r>
            <a:r>
              <a:rPr lang="cs-CZ" sz="1800" b="1" dirty="0" smtClean="0">
                <a:solidFill>
                  <a:schemeClr val="tx1"/>
                </a:solidFill>
              </a:rPr>
              <a:t> </a:t>
            </a:r>
            <a:endParaRPr lang="en-US" sz="1800" b="1" dirty="0">
              <a:solidFill>
                <a:schemeClr val="tx1"/>
              </a:solidFill>
            </a:endParaRPr>
          </a:p>
          <a:p>
            <a:pPr lvl="1"/>
            <a:r>
              <a:rPr lang="cs-CZ" sz="1800" dirty="0" smtClean="0">
                <a:solidFill>
                  <a:schemeClr val="tx1"/>
                </a:solidFill>
              </a:rPr>
              <a:t>Znalosti jsou to, co se snažíte dát dohromady a zodpovědět tím „So </a:t>
            </a:r>
            <a:r>
              <a:rPr lang="cs-CZ" sz="1800" dirty="0" err="1" smtClean="0">
                <a:solidFill>
                  <a:schemeClr val="tx1"/>
                </a:solidFill>
              </a:rPr>
              <a:t>what</a:t>
            </a:r>
            <a:r>
              <a:rPr lang="cs-CZ" sz="1800" dirty="0" smtClean="0">
                <a:solidFill>
                  <a:schemeClr val="tx1"/>
                </a:solidFill>
              </a:rPr>
              <a:t>?“ a poskytnout vhled do problematiky</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cs-CZ" sz="2400" dirty="0" smtClean="0">
                <a:solidFill>
                  <a:schemeClr val="tx1"/>
                </a:solidFill>
              </a:rPr>
              <a:t>Přesvědčte se, že vaše fakta se nepřekrývají a pokrývají všechny uvedené oblasti</a:t>
            </a:r>
            <a:br>
              <a:rPr lang="cs-CZ" sz="2400" dirty="0" smtClean="0">
                <a:solidFill>
                  <a:schemeClr val="tx1"/>
                </a:solidFill>
              </a:rPr>
            </a:br>
            <a:endParaRPr lang="en-GB" sz="2400" dirty="0">
              <a:solidFill>
                <a:schemeClr val="tx1"/>
              </a:solidFill>
            </a:endParaRPr>
          </a:p>
        </p:txBody>
      </p:sp>
      <p:sp>
        <p:nvSpPr>
          <p:cNvPr id="108547" name="Rectangle 4"/>
          <p:cNvSpPr>
            <a:spLocks noChangeArrowheads="1"/>
          </p:cNvSpPr>
          <p:nvPr/>
        </p:nvSpPr>
        <p:spPr bwMode="blackWhite">
          <a:xfrm>
            <a:off x="285750" y="3644900"/>
            <a:ext cx="790575" cy="544513"/>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08548" name="Rectangle 5"/>
          <p:cNvSpPr>
            <a:spLocks noChangeArrowheads="1"/>
          </p:cNvSpPr>
          <p:nvPr/>
        </p:nvSpPr>
        <p:spPr bwMode="blackWhite">
          <a:xfrm>
            <a:off x="1233488" y="3644900"/>
            <a:ext cx="790575" cy="544513"/>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08549" name="Rectangle 6"/>
          <p:cNvSpPr>
            <a:spLocks noChangeArrowheads="1"/>
          </p:cNvSpPr>
          <p:nvPr/>
        </p:nvSpPr>
        <p:spPr bwMode="blackWhite">
          <a:xfrm>
            <a:off x="2149475" y="3644900"/>
            <a:ext cx="792163" cy="544513"/>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08550" name="Rectangle 7"/>
          <p:cNvSpPr>
            <a:spLocks noChangeArrowheads="1"/>
          </p:cNvSpPr>
          <p:nvPr/>
        </p:nvSpPr>
        <p:spPr bwMode="auto">
          <a:xfrm>
            <a:off x="238125" y="2232025"/>
            <a:ext cx="2741613" cy="547688"/>
          </a:xfrm>
          <a:prstGeom prst="rect">
            <a:avLst/>
          </a:prstGeom>
          <a:solidFill>
            <a:schemeClr val="accent2"/>
          </a:solidFill>
          <a:ln w="9525">
            <a:noFill/>
            <a:miter lim="800000"/>
            <a:headEnd/>
            <a:tailEnd/>
          </a:ln>
        </p:spPr>
        <p:txBody>
          <a:bodyPr lIns="92066" tIns="46033" rIns="92066" bIns="46033" anchor="ctr"/>
          <a:lstStyle/>
          <a:p>
            <a:pPr defTabSz="912813" eaLnBrk="0" hangingPunct="0">
              <a:spcBef>
                <a:spcPct val="50000"/>
              </a:spcBef>
            </a:pPr>
            <a:r>
              <a:rPr lang="en-US" sz="1300" dirty="0">
                <a:solidFill>
                  <a:srgbClr val="000000"/>
                </a:solidFill>
                <a:cs typeface="Arial" pitchFamily="34" charset="0"/>
              </a:rPr>
              <a:t>Our project is behind schedule </a:t>
            </a:r>
          </a:p>
        </p:txBody>
      </p:sp>
      <p:sp>
        <p:nvSpPr>
          <p:cNvPr id="108551" name="Rectangle 8"/>
          <p:cNvSpPr>
            <a:spLocks noChangeArrowheads="1"/>
          </p:cNvSpPr>
          <p:nvPr/>
        </p:nvSpPr>
        <p:spPr bwMode="auto">
          <a:xfrm>
            <a:off x="1235075" y="3786188"/>
            <a:ext cx="811213" cy="260350"/>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a:solidFill>
                  <a:srgbClr val="FFFFFF"/>
                </a:solidFill>
                <a:cs typeface="Arial" pitchFamily="34" charset="0"/>
              </a:rPr>
              <a:t>Reason 2</a:t>
            </a:r>
          </a:p>
        </p:txBody>
      </p:sp>
      <p:sp>
        <p:nvSpPr>
          <p:cNvPr id="108552" name="Rectangle 9"/>
          <p:cNvSpPr>
            <a:spLocks noChangeArrowheads="1"/>
          </p:cNvSpPr>
          <p:nvPr/>
        </p:nvSpPr>
        <p:spPr bwMode="auto">
          <a:xfrm>
            <a:off x="2141538" y="3786188"/>
            <a:ext cx="812800" cy="260350"/>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a:solidFill>
                  <a:srgbClr val="FFFFFF"/>
                </a:solidFill>
                <a:cs typeface="Arial" pitchFamily="34" charset="0"/>
              </a:rPr>
              <a:t>Reason 3</a:t>
            </a:r>
          </a:p>
        </p:txBody>
      </p:sp>
      <p:sp>
        <p:nvSpPr>
          <p:cNvPr id="108553" name="Rectangle 10"/>
          <p:cNvSpPr>
            <a:spLocks noChangeArrowheads="1"/>
          </p:cNvSpPr>
          <p:nvPr/>
        </p:nvSpPr>
        <p:spPr bwMode="auto">
          <a:xfrm>
            <a:off x="282575" y="3786188"/>
            <a:ext cx="812800" cy="260350"/>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a:solidFill>
                  <a:srgbClr val="FFFFFF"/>
                </a:solidFill>
                <a:cs typeface="Arial" pitchFamily="34" charset="0"/>
              </a:rPr>
              <a:t>Reason 1</a:t>
            </a:r>
          </a:p>
        </p:txBody>
      </p:sp>
      <p:cxnSp>
        <p:nvCxnSpPr>
          <p:cNvPr id="108554" name="AutoShape 11"/>
          <p:cNvCxnSpPr>
            <a:cxnSpLocks noChangeShapeType="1"/>
            <a:stCxn id="108547" idx="0"/>
          </p:cNvCxnSpPr>
          <p:nvPr/>
        </p:nvCxnSpPr>
        <p:spPr bwMode="auto">
          <a:xfrm flipV="1">
            <a:off x="681038" y="2803525"/>
            <a:ext cx="947737" cy="841375"/>
          </a:xfrm>
          <a:prstGeom prst="straightConnector1">
            <a:avLst/>
          </a:prstGeom>
          <a:noFill/>
          <a:ln w="9525">
            <a:solidFill>
              <a:schemeClr val="tx1"/>
            </a:solidFill>
            <a:round/>
            <a:headEnd/>
            <a:tailEnd/>
          </a:ln>
        </p:spPr>
      </p:cxnSp>
      <p:cxnSp>
        <p:nvCxnSpPr>
          <p:cNvPr id="108555" name="AutoShape 12"/>
          <p:cNvCxnSpPr>
            <a:cxnSpLocks noChangeShapeType="1"/>
            <a:stCxn id="108548" idx="0"/>
          </p:cNvCxnSpPr>
          <p:nvPr/>
        </p:nvCxnSpPr>
        <p:spPr bwMode="auto">
          <a:xfrm flipV="1">
            <a:off x="1628775" y="2803525"/>
            <a:ext cx="0" cy="841375"/>
          </a:xfrm>
          <a:prstGeom prst="straightConnector1">
            <a:avLst/>
          </a:prstGeom>
          <a:noFill/>
          <a:ln w="9525">
            <a:solidFill>
              <a:schemeClr val="tx1"/>
            </a:solidFill>
            <a:round/>
            <a:headEnd/>
            <a:tailEnd/>
          </a:ln>
        </p:spPr>
      </p:cxnSp>
      <p:cxnSp>
        <p:nvCxnSpPr>
          <p:cNvPr id="108556" name="AutoShape 13"/>
          <p:cNvCxnSpPr>
            <a:cxnSpLocks noChangeShapeType="1"/>
            <a:stCxn id="108549" idx="0"/>
          </p:cNvCxnSpPr>
          <p:nvPr/>
        </p:nvCxnSpPr>
        <p:spPr bwMode="auto">
          <a:xfrm flipH="1" flipV="1">
            <a:off x="1628775" y="2803525"/>
            <a:ext cx="917575" cy="841375"/>
          </a:xfrm>
          <a:prstGeom prst="straightConnector1">
            <a:avLst/>
          </a:prstGeom>
          <a:noFill/>
          <a:ln w="9525">
            <a:solidFill>
              <a:schemeClr val="tx1"/>
            </a:solidFill>
            <a:round/>
            <a:headEnd/>
            <a:tailEnd/>
          </a:ln>
        </p:spPr>
      </p:cxnSp>
      <p:sp>
        <p:nvSpPr>
          <p:cNvPr id="108557" name="Rectangle 14"/>
          <p:cNvSpPr>
            <a:spLocks noChangeArrowheads="1"/>
          </p:cNvSpPr>
          <p:nvPr/>
        </p:nvSpPr>
        <p:spPr bwMode="auto">
          <a:xfrm>
            <a:off x="368300" y="4262438"/>
            <a:ext cx="2482850" cy="501650"/>
          </a:xfrm>
          <a:prstGeom prst="rect">
            <a:avLst/>
          </a:prstGeom>
          <a:noFill/>
          <a:ln w="9525">
            <a:noFill/>
            <a:miter lim="800000"/>
            <a:headEnd/>
            <a:tailEnd/>
          </a:ln>
        </p:spPr>
        <p:txBody>
          <a:bodyPr lIns="92066" tIns="46033" rIns="92066" bIns="46033"/>
          <a:lstStyle/>
          <a:p>
            <a:pPr defTabSz="912813" eaLnBrk="0" hangingPunct="0">
              <a:spcBef>
                <a:spcPct val="50000"/>
              </a:spcBef>
            </a:pPr>
            <a:r>
              <a:rPr lang="en-US" sz="1400" b="1">
                <a:solidFill>
                  <a:srgbClr val="646464"/>
                </a:solidFill>
                <a:cs typeface="Arial" pitchFamily="34" charset="0"/>
              </a:rPr>
              <a:t>“Why”</a:t>
            </a:r>
            <a:r>
              <a:rPr lang="en-US" sz="1400">
                <a:solidFill>
                  <a:srgbClr val="646464"/>
                </a:solidFill>
                <a:cs typeface="Arial" pitchFamily="34" charset="0"/>
              </a:rPr>
              <a:t> </a:t>
            </a:r>
            <a:r>
              <a:rPr lang="en-GB" sz="1400">
                <a:solidFill>
                  <a:srgbClr val="646464"/>
                </a:solidFill>
                <a:cs typeface="Arial" pitchFamily="34" charset="0"/>
              </a:rPr>
              <a:t>–</a:t>
            </a:r>
            <a:r>
              <a:rPr lang="en-US" sz="1400">
                <a:solidFill>
                  <a:srgbClr val="646464"/>
                </a:solidFill>
                <a:cs typeface="Arial" pitchFamily="34" charset="0"/>
              </a:rPr>
              <a:t> Governing thought supported by reasons</a:t>
            </a:r>
          </a:p>
        </p:txBody>
      </p:sp>
      <p:sp>
        <p:nvSpPr>
          <p:cNvPr id="108558" name="Rectangle 16"/>
          <p:cNvSpPr>
            <a:spLocks noChangeArrowheads="1"/>
          </p:cNvSpPr>
          <p:nvPr/>
        </p:nvSpPr>
        <p:spPr bwMode="blackWhite">
          <a:xfrm>
            <a:off x="6257925" y="3644900"/>
            <a:ext cx="790575" cy="544513"/>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08559" name="Rectangle 17"/>
          <p:cNvSpPr>
            <a:spLocks noChangeArrowheads="1"/>
          </p:cNvSpPr>
          <p:nvPr/>
        </p:nvSpPr>
        <p:spPr bwMode="blackWhite">
          <a:xfrm>
            <a:off x="7204075" y="3644900"/>
            <a:ext cx="792163" cy="544513"/>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08560" name="Rectangle 18"/>
          <p:cNvSpPr>
            <a:spLocks noChangeArrowheads="1"/>
          </p:cNvSpPr>
          <p:nvPr/>
        </p:nvSpPr>
        <p:spPr bwMode="blackWhite">
          <a:xfrm>
            <a:off x="8121650" y="3644900"/>
            <a:ext cx="790575" cy="544513"/>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08561" name="Rectangle 19"/>
          <p:cNvSpPr>
            <a:spLocks noChangeArrowheads="1"/>
          </p:cNvSpPr>
          <p:nvPr/>
        </p:nvSpPr>
        <p:spPr bwMode="auto">
          <a:xfrm>
            <a:off x="6216650" y="2232025"/>
            <a:ext cx="2741613" cy="547688"/>
          </a:xfrm>
          <a:prstGeom prst="rect">
            <a:avLst/>
          </a:prstGeom>
          <a:solidFill>
            <a:schemeClr val="accent2"/>
          </a:solidFill>
          <a:ln w="9525">
            <a:noFill/>
            <a:miter lim="800000"/>
            <a:headEnd/>
            <a:tailEnd/>
          </a:ln>
        </p:spPr>
        <p:txBody>
          <a:bodyPr lIns="92066" tIns="46033" rIns="92066" bIns="46033" anchor="ctr"/>
          <a:lstStyle/>
          <a:p>
            <a:pPr defTabSz="912813" eaLnBrk="0" hangingPunct="0">
              <a:spcBef>
                <a:spcPct val="50000"/>
              </a:spcBef>
            </a:pPr>
            <a:r>
              <a:rPr lang="en-US" sz="1300" dirty="0">
                <a:solidFill>
                  <a:srgbClr val="000000"/>
                </a:solidFill>
                <a:cs typeface="Arial" pitchFamily="34" charset="0"/>
              </a:rPr>
              <a:t>We need to </a:t>
            </a:r>
            <a:r>
              <a:rPr lang="en-US" sz="1300" dirty="0" smtClean="0">
                <a:solidFill>
                  <a:srgbClr val="000000"/>
                </a:solidFill>
                <a:cs typeface="Arial" pitchFamily="34" charset="0"/>
              </a:rPr>
              <a:t>accelerate</a:t>
            </a:r>
            <a:r>
              <a:rPr lang="cs-CZ" sz="1300" dirty="0" smtClean="0">
                <a:solidFill>
                  <a:srgbClr val="000000"/>
                </a:solidFill>
                <a:cs typeface="Arial" pitchFamily="34" charset="0"/>
              </a:rPr>
              <a:t> </a:t>
            </a:r>
            <a:r>
              <a:rPr lang="en-US" sz="1300" dirty="0" smtClean="0">
                <a:solidFill>
                  <a:srgbClr val="000000"/>
                </a:solidFill>
                <a:cs typeface="Arial" pitchFamily="34" charset="0"/>
              </a:rPr>
              <a:t>implementation </a:t>
            </a:r>
            <a:endParaRPr lang="en-US" sz="1300" dirty="0">
              <a:solidFill>
                <a:srgbClr val="000000"/>
              </a:solidFill>
              <a:cs typeface="Arial" pitchFamily="34" charset="0"/>
            </a:endParaRPr>
          </a:p>
        </p:txBody>
      </p:sp>
      <p:sp>
        <p:nvSpPr>
          <p:cNvPr id="108562" name="Rectangle 20"/>
          <p:cNvSpPr>
            <a:spLocks noChangeArrowheads="1"/>
          </p:cNvSpPr>
          <p:nvPr/>
        </p:nvSpPr>
        <p:spPr bwMode="auto">
          <a:xfrm>
            <a:off x="7205663" y="3786188"/>
            <a:ext cx="812800" cy="260350"/>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a:solidFill>
                  <a:srgbClr val="FFFFFF"/>
                </a:solidFill>
                <a:cs typeface="Arial" pitchFamily="34" charset="0"/>
              </a:rPr>
              <a:t>Action 2</a:t>
            </a:r>
          </a:p>
        </p:txBody>
      </p:sp>
      <p:sp>
        <p:nvSpPr>
          <p:cNvPr id="108563" name="Rectangle 21"/>
          <p:cNvSpPr>
            <a:spLocks noChangeArrowheads="1"/>
          </p:cNvSpPr>
          <p:nvPr/>
        </p:nvSpPr>
        <p:spPr bwMode="auto">
          <a:xfrm>
            <a:off x="8129588" y="3786188"/>
            <a:ext cx="811212" cy="260350"/>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a:solidFill>
                  <a:srgbClr val="FFFFFF"/>
                </a:solidFill>
                <a:cs typeface="Arial" pitchFamily="34" charset="0"/>
              </a:rPr>
              <a:t>Action 3</a:t>
            </a:r>
          </a:p>
        </p:txBody>
      </p:sp>
      <p:sp>
        <p:nvSpPr>
          <p:cNvPr id="108564" name="Rectangle 22"/>
          <p:cNvSpPr>
            <a:spLocks noChangeArrowheads="1"/>
          </p:cNvSpPr>
          <p:nvPr/>
        </p:nvSpPr>
        <p:spPr bwMode="auto">
          <a:xfrm>
            <a:off x="6254750" y="3786188"/>
            <a:ext cx="811213" cy="260350"/>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a:solidFill>
                  <a:srgbClr val="FFFFFF"/>
                </a:solidFill>
                <a:cs typeface="Arial" pitchFamily="34" charset="0"/>
              </a:rPr>
              <a:t>Action 1</a:t>
            </a:r>
          </a:p>
        </p:txBody>
      </p:sp>
      <p:cxnSp>
        <p:nvCxnSpPr>
          <p:cNvPr id="108565" name="AutoShape 23"/>
          <p:cNvCxnSpPr>
            <a:cxnSpLocks noChangeShapeType="1"/>
            <a:stCxn id="108558" idx="0"/>
          </p:cNvCxnSpPr>
          <p:nvPr/>
        </p:nvCxnSpPr>
        <p:spPr bwMode="auto">
          <a:xfrm flipV="1">
            <a:off x="6653213" y="2789238"/>
            <a:ext cx="935037" cy="855662"/>
          </a:xfrm>
          <a:prstGeom prst="straightConnector1">
            <a:avLst/>
          </a:prstGeom>
          <a:noFill/>
          <a:ln w="9525">
            <a:solidFill>
              <a:schemeClr val="tx1"/>
            </a:solidFill>
            <a:round/>
            <a:headEnd/>
            <a:tailEnd/>
          </a:ln>
        </p:spPr>
      </p:cxnSp>
      <p:cxnSp>
        <p:nvCxnSpPr>
          <p:cNvPr id="108566" name="AutoShape 24"/>
          <p:cNvCxnSpPr>
            <a:cxnSpLocks noChangeShapeType="1"/>
            <a:stCxn id="108559" idx="0"/>
          </p:cNvCxnSpPr>
          <p:nvPr/>
        </p:nvCxnSpPr>
        <p:spPr bwMode="auto">
          <a:xfrm flipH="1" flipV="1">
            <a:off x="7588250" y="2789238"/>
            <a:ext cx="12700" cy="855662"/>
          </a:xfrm>
          <a:prstGeom prst="straightConnector1">
            <a:avLst/>
          </a:prstGeom>
          <a:noFill/>
          <a:ln w="9525">
            <a:solidFill>
              <a:schemeClr val="tx1"/>
            </a:solidFill>
            <a:round/>
            <a:headEnd/>
            <a:tailEnd/>
          </a:ln>
        </p:spPr>
      </p:cxnSp>
      <p:cxnSp>
        <p:nvCxnSpPr>
          <p:cNvPr id="108567" name="AutoShape 25"/>
          <p:cNvCxnSpPr>
            <a:cxnSpLocks noChangeShapeType="1"/>
            <a:stCxn id="108560" idx="0"/>
          </p:cNvCxnSpPr>
          <p:nvPr/>
        </p:nvCxnSpPr>
        <p:spPr bwMode="auto">
          <a:xfrm flipH="1" flipV="1">
            <a:off x="7588250" y="2789238"/>
            <a:ext cx="928688" cy="855662"/>
          </a:xfrm>
          <a:prstGeom prst="straightConnector1">
            <a:avLst/>
          </a:prstGeom>
          <a:noFill/>
          <a:ln w="9525">
            <a:solidFill>
              <a:schemeClr val="tx1"/>
            </a:solidFill>
            <a:round/>
            <a:headEnd/>
            <a:tailEnd/>
          </a:ln>
        </p:spPr>
      </p:cxnSp>
      <p:sp>
        <p:nvSpPr>
          <p:cNvPr id="108568" name="Rectangle 26"/>
          <p:cNvSpPr>
            <a:spLocks noChangeArrowheads="1"/>
          </p:cNvSpPr>
          <p:nvPr/>
        </p:nvSpPr>
        <p:spPr bwMode="auto">
          <a:xfrm>
            <a:off x="6345238" y="4262438"/>
            <a:ext cx="2490787" cy="501650"/>
          </a:xfrm>
          <a:prstGeom prst="rect">
            <a:avLst/>
          </a:prstGeom>
          <a:noFill/>
          <a:ln w="9525">
            <a:noFill/>
            <a:miter lim="800000"/>
            <a:headEnd/>
            <a:tailEnd/>
          </a:ln>
        </p:spPr>
        <p:txBody>
          <a:bodyPr lIns="92066" tIns="46033" rIns="92066" bIns="46033"/>
          <a:lstStyle/>
          <a:p>
            <a:pPr defTabSz="912813" eaLnBrk="0" hangingPunct="0">
              <a:spcBef>
                <a:spcPct val="50000"/>
              </a:spcBef>
            </a:pPr>
            <a:r>
              <a:rPr lang="en-US" sz="1400" b="1">
                <a:solidFill>
                  <a:srgbClr val="646464"/>
                </a:solidFill>
                <a:cs typeface="Arial" pitchFamily="34" charset="0"/>
              </a:rPr>
              <a:t>“How”</a:t>
            </a:r>
            <a:r>
              <a:rPr lang="en-US" sz="1400">
                <a:solidFill>
                  <a:srgbClr val="646464"/>
                </a:solidFill>
                <a:cs typeface="Arial" pitchFamily="34" charset="0"/>
              </a:rPr>
              <a:t> – Governing thought supported by actions</a:t>
            </a:r>
          </a:p>
        </p:txBody>
      </p:sp>
      <p:sp>
        <p:nvSpPr>
          <p:cNvPr id="108569" name="Rectangle 27"/>
          <p:cNvSpPr>
            <a:spLocks noChangeArrowheads="1"/>
          </p:cNvSpPr>
          <p:nvPr/>
        </p:nvSpPr>
        <p:spPr bwMode="auto">
          <a:xfrm>
            <a:off x="3214688" y="2232025"/>
            <a:ext cx="2741612" cy="547688"/>
          </a:xfrm>
          <a:prstGeom prst="rect">
            <a:avLst/>
          </a:prstGeom>
          <a:solidFill>
            <a:schemeClr val="accent2"/>
          </a:solidFill>
          <a:ln w="9525">
            <a:noFill/>
            <a:miter lim="800000"/>
            <a:headEnd/>
            <a:tailEnd/>
          </a:ln>
        </p:spPr>
        <p:txBody>
          <a:bodyPr lIns="92066" tIns="46033" rIns="92066" bIns="46033" anchor="ctr"/>
          <a:lstStyle/>
          <a:p>
            <a:pPr defTabSz="912813" eaLnBrk="0" hangingPunct="0">
              <a:spcBef>
                <a:spcPct val="50000"/>
              </a:spcBef>
            </a:pPr>
            <a:r>
              <a:rPr lang="en-US" sz="1300">
                <a:solidFill>
                  <a:srgbClr val="000000"/>
                </a:solidFill>
                <a:cs typeface="Arial" pitchFamily="34" charset="0"/>
              </a:rPr>
              <a:t>There are several critical success factors for this project </a:t>
            </a:r>
          </a:p>
        </p:txBody>
      </p:sp>
      <p:sp>
        <p:nvSpPr>
          <p:cNvPr id="108570" name="Rectangle 29"/>
          <p:cNvSpPr>
            <a:spLocks noChangeArrowheads="1"/>
          </p:cNvSpPr>
          <p:nvPr/>
        </p:nvSpPr>
        <p:spPr bwMode="blackWhite">
          <a:xfrm>
            <a:off x="5089525" y="3662363"/>
            <a:ext cx="792163" cy="544512"/>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08571" name="Rectangle 31"/>
          <p:cNvSpPr>
            <a:spLocks noChangeArrowheads="1"/>
          </p:cNvSpPr>
          <p:nvPr/>
        </p:nvSpPr>
        <p:spPr bwMode="auto">
          <a:xfrm>
            <a:off x="3330575" y="4262438"/>
            <a:ext cx="2511425" cy="573087"/>
          </a:xfrm>
          <a:prstGeom prst="rect">
            <a:avLst/>
          </a:prstGeom>
          <a:noFill/>
          <a:ln w="9525">
            <a:noFill/>
            <a:miter lim="800000"/>
            <a:headEnd/>
            <a:tailEnd/>
          </a:ln>
        </p:spPr>
        <p:txBody>
          <a:bodyPr lIns="92066" tIns="46033" rIns="92066" bIns="46033"/>
          <a:lstStyle/>
          <a:p>
            <a:pPr defTabSz="912813" eaLnBrk="0" hangingPunct="0">
              <a:spcBef>
                <a:spcPct val="50000"/>
              </a:spcBef>
            </a:pPr>
            <a:r>
              <a:rPr lang="en-US" sz="1400" b="1">
                <a:solidFill>
                  <a:srgbClr val="646464"/>
                </a:solidFill>
                <a:cs typeface="Arial" pitchFamily="34" charset="0"/>
              </a:rPr>
              <a:t>“What” </a:t>
            </a:r>
            <a:r>
              <a:rPr lang="en-GB" sz="1400">
                <a:solidFill>
                  <a:srgbClr val="646464"/>
                </a:solidFill>
                <a:cs typeface="Arial" pitchFamily="34" charset="0"/>
              </a:rPr>
              <a:t>–</a:t>
            </a:r>
            <a:r>
              <a:rPr lang="en-US" sz="1400">
                <a:solidFill>
                  <a:srgbClr val="646464"/>
                </a:solidFill>
                <a:cs typeface="Arial" pitchFamily="34" charset="0"/>
              </a:rPr>
              <a:t> Governing thought supported by examples</a:t>
            </a:r>
          </a:p>
        </p:txBody>
      </p:sp>
      <p:sp>
        <p:nvSpPr>
          <p:cNvPr id="108572" name="Rectangle 32"/>
          <p:cNvSpPr>
            <a:spLocks noChangeArrowheads="1"/>
          </p:cNvSpPr>
          <p:nvPr/>
        </p:nvSpPr>
        <p:spPr bwMode="blackWhite">
          <a:xfrm>
            <a:off x="3225800" y="3662363"/>
            <a:ext cx="792163" cy="544512"/>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08573" name="Rectangle 33"/>
          <p:cNvSpPr>
            <a:spLocks noChangeArrowheads="1"/>
          </p:cNvSpPr>
          <p:nvPr/>
        </p:nvSpPr>
        <p:spPr bwMode="blackWhite">
          <a:xfrm>
            <a:off x="4173538" y="3662363"/>
            <a:ext cx="792162" cy="544512"/>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08574" name="Rectangle 34"/>
          <p:cNvSpPr>
            <a:spLocks noChangeArrowheads="1"/>
          </p:cNvSpPr>
          <p:nvPr/>
        </p:nvSpPr>
        <p:spPr bwMode="auto">
          <a:xfrm>
            <a:off x="4090988" y="3803650"/>
            <a:ext cx="960437" cy="260350"/>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a:solidFill>
                  <a:srgbClr val="FFFFFF"/>
                </a:solidFill>
                <a:cs typeface="Arial" pitchFamily="34" charset="0"/>
              </a:rPr>
              <a:t>Example 2</a:t>
            </a:r>
          </a:p>
        </p:txBody>
      </p:sp>
      <p:sp>
        <p:nvSpPr>
          <p:cNvPr id="108575" name="Rectangle 35"/>
          <p:cNvSpPr>
            <a:spLocks noChangeArrowheads="1"/>
          </p:cNvSpPr>
          <p:nvPr/>
        </p:nvSpPr>
        <p:spPr bwMode="auto">
          <a:xfrm>
            <a:off x="5041900" y="3803650"/>
            <a:ext cx="896938" cy="260350"/>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a:solidFill>
                  <a:srgbClr val="FFFFFF"/>
                </a:solidFill>
                <a:cs typeface="Arial" pitchFamily="34" charset="0"/>
              </a:rPr>
              <a:t>Example 3</a:t>
            </a:r>
          </a:p>
        </p:txBody>
      </p:sp>
      <p:sp>
        <p:nvSpPr>
          <p:cNvPr id="108576" name="Rectangle 36"/>
          <p:cNvSpPr>
            <a:spLocks noChangeArrowheads="1"/>
          </p:cNvSpPr>
          <p:nvPr/>
        </p:nvSpPr>
        <p:spPr bwMode="auto">
          <a:xfrm>
            <a:off x="3195638" y="3803650"/>
            <a:ext cx="874712" cy="260350"/>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a:solidFill>
                  <a:srgbClr val="FFFFFF"/>
                </a:solidFill>
                <a:cs typeface="Arial" pitchFamily="34" charset="0"/>
              </a:rPr>
              <a:t>Example 1</a:t>
            </a:r>
          </a:p>
        </p:txBody>
      </p:sp>
      <p:cxnSp>
        <p:nvCxnSpPr>
          <p:cNvPr id="108577" name="AutoShape 37"/>
          <p:cNvCxnSpPr>
            <a:cxnSpLocks noChangeShapeType="1"/>
            <a:stCxn id="108572" idx="0"/>
          </p:cNvCxnSpPr>
          <p:nvPr/>
        </p:nvCxnSpPr>
        <p:spPr bwMode="auto">
          <a:xfrm flipV="1">
            <a:off x="3622675" y="2820988"/>
            <a:ext cx="947738" cy="841375"/>
          </a:xfrm>
          <a:prstGeom prst="straightConnector1">
            <a:avLst/>
          </a:prstGeom>
          <a:noFill/>
          <a:ln w="9525">
            <a:solidFill>
              <a:schemeClr val="tx1"/>
            </a:solidFill>
            <a:round/>
            <a:headEnd/>
            <a:tailEnd/>
          </a:ln>
        </p:spPr>
      </p:cxnSp>
      <p:cxnSp>
        <p:nvCxnSpPr>
          <p:cNvPr id="108578" name="AutoShape 38"/>
          <p:cNvCxnSpPr>
            <a:cxnSpLocks noChangeShapeType="1"/>
            <a:stCxn id="108573" idx="0"/>
          </p:cNvCxnSpPr>
          <p:nvPr/>
        </p:nvCxnSpPr>
        <p:spPr bwMode="auto">
          <a:xfrm flipV="1">
            <a:off x="4570413" y="2820988"/>
            <a:ext cx="0" cy="841375"/>
          </a:xfrm>
          <a:prstGeom prst="straightConnector1">
            <a:avLst/>
          </a:prstGeom>
          <a:noFill/>
          <a:ln w="9525">
            <a:solidFill>
              <a:schemeClr val="tx1"/>
            </a:solidFill>
            <a:round/>
            <a:headEnd/>
            <a:tailEnd/>
          </a:ln>
        </p:spPr>
      </p:cxnSp>
      <p:cxnSp>
        <p:nvCxnSpPr>
          <p:cNvPr id="108579" name="AutoShape 39"/>
          <p:cNvCxnSpPr>
            <a:cxnSpLocks noChangeShapeType="1"/>
          </p:cNvCxnSpPr>
          <p:nvPr/>
        </p:nvCxnSpPr>
        <p:spPr bwMode="auto">
          <a:xfrm flipH="1" flipV="1">
            <a:off x="4570413" y="2820988"/>
            <a:ext cx="915987" cy="841375"/>
          </a:xfrm>
          <a:prstGeom prst="straightConnector1">
            <a:avLst/>
          </a:prstGeom>
          <a:noFill/>
          <a:ln w="9525">
            <a:solidFill>
              <a:schemeClr val="tx1"/>
            </a:solidFill>
            <a:round/>
            <a:headEnd/>
            <a:tailEnd/>
          </a:ln>
        </p:spPr>
      </p:cxnSp>
      <p:sp>
        <p:nvSpPr>
          <p:cNvPr id="108580" name="Rectangle 40"/>
          <p:cNvSpPr>
            <a:spLocks noChangeArrowheads="1"/>
          </p:cNvSpPr>
          <p:nvPr/>
        </p:nvSpPr>
        <p:spPr bwMode="auto">
          <a:xfrm>
            <a:off x="457200" y="1412875"/>
            <a:ext cx="8219256" cy="781050"/>
          </a:xfrm>
          <a:prstGeom prst="rect">
            <a:avLst/>
          </a:prstGeom>
          <a:noFill/>
          <a:ln w="9525">
            <a:noFill/>
            <a:miter lim="800000"/>
            <a:headEnd/>
            <a:tailEnd/>
          </a:ln>
        </p:spPr>
        <p:txBody>
          <a:bodyPr lIns="0" tIns="0" rIns="0" bIns="0"/>
          <a:lstStyle/>
          <a:p>
            <a:pPr marL="363538" indent="-363538" algn="l">
              <a:spcBef>
                <a:spcPct val="15000"/>
              </a:spcBef>
              <a:buClr>
                <a:srgbClr val="FFD200"/>
              </a:buClr>
              <a:buSzPct val="75000"/>
              <a:buFont typeface="Arial" pitchFamily="34" charset="0"/>
              <a:buChar char="►"/>
            </a:pPr>
            <a:r>
              <a:rPr lang="cs-CZ" dirty="0" smtClean="0">
                <a:cs typeface="Arial" pitchFamily="34" charset="0"/>
              </a:rPr>
              <a:t>Spojujte myšlenky stejného typu dohromady – Co k sobě patří? Co k sobě nepatří?</a:t>
            </a:r>
          </a:p>
        </p:txBody>
      </p:sp>
      <p:sp>
        <p:nvSpPr>
          <p:cNvPr id="108581" name="Rectangle 41"/>
          <p:cNvSpPr>
            <a:spLocks noChangeArrowheads="1"/>
          </p:cNvSpPr>
          <p:nvPr/>
        </p:nvSpPr>
        <p:spPr bwMode="auto">
          <a:xfrm>
            <a:off x="423863" y="5157192"/>
            <a:ext cx="8252593" cy="857846"/>
          </a:xfrm>
          <a:prstGeom prst="rect">
            <a:avLst/>
          </a:prstGeom>
          <a:noFill/>
          <a:ln w="9525">
            <a:noFill/>
            <a:miter lim="800000"/>
            <a:headEnd/>
            <a:tailEnd/>
          </a:ln>
        </p:spPr>
        <p:txBody>
          <a:bodyPr lIns="0" tIns="0" rIns="0" bIns="0"/>
          <a:lstStyle/>
          <a:p>
            <a:pPr marL="363538" indent="-363538" algn="l">
              <a:spcBef>
                <a:spcPct val="15000"/>
              </a:spcBef>
              <a:buClr>
                <a:srgbClr val="FFD200"/>
              </a:buClr>
              <a:buSzPct val="75000"/>
              <a:buFont typeface="Arial" pitchFamily="34" charset="0"/>
              <a:buChar char="►"/>
            </a:pPr>
            <a:r>
              <a:rPr lang="cs-CZ" dirty="0" smtClean="0">
                <a:cs typeface="Arial" pitchFamily="34" charset="0"/>
              </a:rPr>
              <a:t>Zbavte se „slabých faktů“, duplicit, …</a:t>
            </a:r>
          </a:p>
          <a:p>
            <a:pPr marL="363538" indent="-363538" algn="l">
              <a:spcBef>
                <a:spcPct val="15000"/>
              </a:spcBef>
              <a:buClr>
                <a:srgbClr val="FFD200"/>
              </a:buClr>
              <a:buSzPct val="75000"/>
              <a:buFont typeface="Arial" pitchFamily="34" charset="0"/>
              <a:buChar char="►"/>
            </a:pPr>
            <a:r>
              <a:rPr lang="cs-CZ" dirty="0" smtClean="0">
                <a:cs typeface="Arial" pitchFamily="34" charset="0"/>
              </a:rPr>
              <a:t>Seřaďte je logicky – např. podle důležitosti, chronologicky…</a:t>
            </a:r>
          </a:p>
        </p:txBody>
      </p:sp>
      <p:sp>
        <p:nvSpPr>
          <p:cNvPr id="108582" name="Rectangle 42"/>
          <p:cNvSpPr>
            <a:spLocks noChangeArrowheads="1"/>
          </p:cNvSpPr>
          <p:nvPr/>
        </p:nvSpPr>
        <p:spPr bwMode="auto">
          <a:xfrm>
            <a:off x="174625" y="2163763"/>
            <a:ext cx="2846388" cy="2652712"/>
          </a:xfrm>
          <a:prstGeom prst="rect">
            <a:avLst/>
          </a:prstGeom>
          <a:noFill/>
          <a:ln w="9525">
            <a:solidFill>
              <a:schemeClr val="tx1"/>
            </a:solidFill>
            <a:prstDash val="dash"/>
            <a:miter lim="800000"/>
            <a:headEnd/>
            <a:tailEnd/>
          </a:ln>
        </p:spPr>
        <p:txBody>
          <a:bodyPr wrap="none" lIns="0" tIns="0" rIns="0" bIns="0" anchor="ctr"/>
          <a:lstStyle/>
          <a:p>
            <a:pPr algn="l"/>
            <a:endParaRPr lang="en-GB">
              <a:solidFill>
                <a:srgbClr val="646464"/>
              </a:solidFill>
              <a:cs typeface="Arial" pitchFamily="34" charset="0"/>
            </a:endParaRPr>
          </a:p>
        </p:txBody>
      </p:sp>
      <p:sp>
        <p:nvSpPr>
          <p:cNvPr id="108583" name="Rectangle 43"/>
          <p:cNvSpPr>
            <a:spLocks noChangeArrowheads="1"/>
          </p:cNvSpPr>
          <p:nvPr/>
        </p:nvSpPr>
        <p:spPr bwMode="auto">
          <a:xfrm>
            <a:off x="6154738" y="2163763"/>
            <a:ext cx="2846387" cy="2652712"/>
          </a:xfrm>
          <a:prstGeom prst="rect">
            <a:avLst/>
          </a:prstGeom>
          <a:noFill/>
          <a:ln w="9525">
            <a:solidFill>
              <a:schemeClr val="tx1"/>
            </a:solidFill>
            <a:prstDash val="dash"/>
            <a:miter lim="800000"/>
            <a:headEnd/>
            <a:tailEnd/>
          </a:ln>
        </p:spPr>
        <p:txBody>
          <a:bodyPr wrap="none" lIns="0" tIns="0" rIns="0" bIns="0" anchor="ctr"/>
          <a:lstStyle/>
          <a:p>
            <a:pPr algn="l"/>
            <a:endParaRPr lang="en-GB">
              <a:solidFill>
                <a:srgbClr val="646464"/>
              </a:solidFill>
              <a:cs typeface="Arial" pitchFamily="34" charset="0"/>
            </a:endParaRPr>
          </a:p>
        </p:txBody>
      </p:sp>
      <p:sp>
        <p:nvSpPr>
          <p:cNvPr id="108584" name="Rectangle 44"/>
          <p:cNvSpPr>
            <a:spLocks noChangeArrowheads="1"/>
          </p:cNvSpPr>
          <p:nvPr/>
        </p:nvSpPr>
        <p:spPr bwMode="auto">
          <a:xfrm>
            <a:off x="3154363" y="2163763"/>
            <a:ext cx="2846387" cy="2652712"/>
          </a:xfrm>
          <a:prstGeom prst="rect">
            <a:avLst/>
          </a:prstGeom>
          <a:noFill/>
          <a:ln w="9525">
            <a:solidFill>
              <a:schemeClr val="tx1"/>
            </a:solidFill>
            <a:prstDash val="dash"/>
            <a:miter lim="800000"/>
            <a:headEnd/>
            <a:tailEnd/>
          </a:ln>
        </p:spPr>
        <p:txBody>
          <a:bodyPr wrap="none" lIns="0" tIns="0" rIns="0" bIns="0" anchor="ctr"/>
          <a:lstStyle/>
          <a:p>
            <a:pPr algn="l"/>
            <a:endParaRPr lang="en-GB">
              <a:solidFill>
                <a:srgbClr val="646464"/>
              </a:solidFill>
              <a:cs typeface="Arial"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dirty="0" smtClean="0">
                <a:solidFill>
                  <a:schemeClr val="tx1"/>
                </a:solidFill>
              </a:rPr>
              <a:t>Příklad skupiny a faktů, které se vzájemně podporují</a:t>
            </a:r>
            <a:br>
              <a:rPr lang="cs-CZ" dirty="0" smtClean="0">
                <a:solidFill>
                  <a:schemeClr val="tx1"/>
                </a:solidFill>
              </a:rPr>
            </a:br>
            <a:endParaRPr lang="en-US" dirty="0">
              <a:solidFill>
                <a:schemeClr val="tx1"/>
              </a:solidFill>
            </a:endParaRPr>
          </a:p>
        </p:txBody>
      </p:sp>
      <p:sp>
        <p:nvSpPr>
          <p:cNvPr id="28675" name="Rectangle 3"/>
          <p:cNvSpPr>
            <a:spLocks noChangeArrowheads="1"/>
          </p:cNvSpPr>
          <p:nvPr/>
        </p:nvSpPr>
        <p:spPr bwMode="gray">
          <a:xfrm>
            <a:off x="3341688" y="3314700"/>
            <a:ext cx="2468562" cy="1371600"/>
          </a:xfrm>
          <a:prstGeom prst="rect">
            <a:avLst/>
          </a:prstGeom>
          <a:solidFill>
            <a:schemeClr val="tx1"/>
          </a:solidFill>
          <a:ln w="9525">
            <a:solidFill>
              <a:schemeClr val="tx1"/>
            </a:solidFill>
            <a:miter lim="800000"/>
            <a:headEnd/>
            <a:tailEnd/>
          </a:ln>
        </p:spPr>
        <p:txBody>
          <a:bodyPr anchor="ctr"/>
          <a:lstStyle/>
          <a:p>
            <a:pPr algn="ctr"/>
            <a:r>
              <a:rPr lang="en-US" sz="1600" b="1">
                <a:solidFill>
                  <a:schemeClr val="bg1"/>
                </a:solidFill>
              </a:rPr>
              <a:t>Replace advertising with public relations</a:t>
            </a:r>
          </a:p>
        </p:txBody>
      </p:sp>
      <p:sp>
        <p:nvSpPr>
          <p:cNvPr id="28676" name="Rectangle 5"/>
          <p:cNvSpPr>
            <a:spLocks noChangeArrowheads="1"/>
          </p:cNvSpPr>
          <p:nvPr/>
        </p:nvSpPr>
        <p:spPr bwMode="gray">
          <a:xfrm>
            <a:off x="468313" y="3314700"/>
            <a:ext cx="2468562" cy="1371600"/>
          </a:xfrm>
          <a:prstGeom prst="rect">
            <a:avLst/>
          </a:prstGeom>
          <a:solidFill>
            <a:schemeClr val="tx1"/>
          </a:solidFill>
          <a:ln w="9525">
            <a:solidFill>
              <a:schemeClr val="tx1"/>
            </a:solidFill>
            <a:miter lim="800000"/>
            <a:headEnd/>
            <a:tailEnd/>
          </a:ln>
        </p:spPr>
        <p:txBody>
          <a:bodyPr anchor="ctr"/>
          <a:lstStyle/>
          <a:p>
            <a:pPr algn="ctr"/>
            <a:r>
              <a:rPr lang="en-US" sz="1600" b="1">
                <a:solidFill>
                  <a:schemeClr val="bg1"/>
                </a:solidFill>
              </a:rPr>
              <a:t>Cut travel by making greater use of teleconferencing </a:t>
            </a:r>
            <a:br>
              <a:rPr lang="en-US" sz="1600" b="1">
                <a:solidFill>
                  <a:schemeClr val="bg1"/>
                </a:solidFill>
              </a:rPr>
            </a:br>
            <a:r>
              <a:rPr lang="en-US" sz="1600" b="1">
                <a:solidFill>
                  <a:schemeClr val="bg1"/>
                </a:solidFill>
              </a:rPr>
              <a:t>facilities</a:t>
            </a:r>
          </a:p>
        </p:txBody>
      </p:sp>
      <p:sp>
        <p:nvSpPr>
          <p:cNvPr id="28677" name="Rectangle 6"/>
          <p:cNvSpPr>
            <a:spLocks noChangeArrowheads="1"/>
          </p:cNvSpPr>
          <p:nvPr/>
        </p:nvSpPr>
        <p:spPr bwMode="auto">
          <a:xfrm>
            <a:off x="3355975" y="1574800"/>
            <a:ext cx="2438400" cy="1328738"/>
          </a:xfrm>
          <a:prstGeom prst="rect">
            <a:avLst/>
          </a:prstGeom>
          <a:solidFill>
            <a:schemeClr val="accent2"/>
          </a:solidFill>
          <a:ln w="9525">
            <a:noFill/>
            <a:miter lim="800000"/>
            <a:headEnd/>
            <a:tailEnd/>
          </a:ln>
        </p:spPr>
        <p:txBody>
          <a:bodyPr anchor="ctr"/>
          <a:lstStyle/>
          <a:p>
            <a:pPr algn="ctr"/>
            <a:r>
              <a:rPr lang="en-US" sz="1600" b="1" dirty="0"/>
              <a:t>We need to reduce</a:t>
            </a:r>
            <a:br>
              <a:rPr lang="en-US" sz="1600" b="1" dirty="0"/>
            </a:br>
            <a:r>
              <a:rPr lang="en-US" sz="1600" b="1" dirty="0"/>
              <a:t> operating costs</a:t>
            </a:r>
          </a:p>
        </p:txBody>
      </p:sp>
      <p:cxnSp>
        <p:nvCxnSpPr>
          <p:cNvPr id="28678" name="AutoShape 11"/>
          <p:cNvCxnSpPr>
            <a:cxnSpLocks noChangeShapeType="1"/>
            <a:stCxn id="28677" idx="2"/>
            <a:endCxn id="28676" idx="0"/>
          </p:cNvCxnSpPr>
          <p:nvPr/>
        </p:nvCxnSpPr>
        <p:spPr bwMode="auto">
          <a:xfrm rot="5400000">
            <a:off x="2933701" y="1673225"/>
            <a:ext cx="411162" cy="2871787"/>
          </a:xfrm>
          <a:prstGeom prst="bentConnector3">
            <a:avLst>
              <a:gd name="adj1" fmla="val 49806"/>
            </a:avLst>
          </a:prstGeom>
          <a:noFill/>
          <a:ln w="38100">
            <a:solidFill>
              <a:schemeClr val="tx1"/>
            </a:solidFill>
            <a:miter lim="800000"/>
            <a:headEnd/>
            <a:tailEnd/>
          </a:ln>
        </p:spPr>
      </p:cxnSp>
      <p:cxnSp>
        <p:nvCxnSpPr>
          <p:cNvPr id="28679" name="AutoShape 13"/>
          <p:cNvCxnSpPr>
            <a:cxnSpLocks noChangeShapeType="1"/>
            <a:stCxn id="28677" idx="2"/>
            <a:endCxn id="28681" idx="0"/>
          </p:cNvCxnSpPr>
          <p:nvPr/>
        </p:nvCxnSpPr>
        <p:spPr bwMode="auto">
          <a:xfrm rot="16200000" flipH="1">
            <a:off x="5807076" y="1671637"/>
            <a:ext cx="411162" cy="2874963"/>
          </a:xfrm>
          <a:prstGeom prst="bentConnector3">
            <a:avLst>
              <a:gd name="adj1" fmla="val 49806"/>
            </a:avLst>
          </a:prstGeom>
          <a:noFill/>
          <a:ln w="38100">
            <a:solidFill>
              <a:schemeClr val="tx1"/>
            </a:solidFill>
            <a:miter lim="800000"/>
            <a:headEnd/>
            <a:tailEnd/>
          </a:ln>
        </p:spPr>
      </p:cxnSp>
      <p:cxnSp>
        <p:nvCxnSpPr>
          <p:cNvPr id="28680" name="AutoShape 14"/>
          <p:cNvCxnSpPr>
            <a:cxnSpLocks noChangeShapeType="1"/>
            <a:stCxn id="28675" idx="0"/>
            <a:endCxn id="28677" idx="2"/>
          </p:cNvCxnSpPr>
          <p:nvPr/>
        </p:nvCxnSpPr>
        <p:spPr bwMode="auto">
          <a:xfrm rot="5400000" flipH="1">
            <a:off x="4370388" y="3108325"/>
            <a:ext cx="411162" cy="1588"/>
          </a:xfrm>
          <a:prstGeom prst="bentConnector3">
            <a:avLst>
              <a:gd name="adj1" fmla="val 50194"/>
            </a:avLst>
          </a:prstGeom>
          <a:noFill/>
          <a:ln w="38100">
            <a:solidFill>
              <a:schemeClr val="tx1"/>
            </a:solidFill>
            <a:miter lim="800000"/>
            <a:headEnd/>
            <a:tailEnd/>
          </a:ln>
        </p:spPr>
      </p:cxnSp>
      <p:sp>
        <p:nvSpPr>
          <p:cNvPr id="28681" name="Rectangle 4"/>
          <p:cNvSpPr>
            <a:spLocks noChangeArrowheads="1"/>
          </p:cNvSpPr>
          <p:nvPr/>
        </p:nvSpPr>
        <p:spPr bwMode="gray">
          <a:xfrm>
            <a:off x="6215063" y="3314700"/>
            <a:ext cx="2468562" cy="1371600"/>
          </a:xfrm>
          <a:prstGeom prst="rect">
            <a:avLst/>
          </a:prstGeom>
          <a:solidFill>
            <a:schemeClr val="tx1"/>
          </a:solidFill>
          <a:ln w="9525">
            <a:solidFill>
              <a:schemeClr val="tx1"/>
            </a:solidFill>
            <a:miter lim="800000"/>
            <a:headEnd/>
            <a:tailEnd/>
          </a:ln>
        </p:spPr>
        <p:txBody>
          <a:bodyPr anchor="ctr"/>
          <a:lstStyle/>
          <a:p>
            <a:pPr algn="ctr"/>
            <a:r>
              <a:rPr lang="en-US" sz="1600" b="1">
                <a:solidFill>
                  <a:schemeClr val="bg1"/>
                </a:solidFill>
              </a:rPr>
              <a:t>Negotiate better </a:t>
            </a:r>
            <a:br>
              <a:rPr lang="en-US" sz="1600" b="1">
                <a:solidFill>
                  <a:schemeClr val="bg1"/>
                </a:solidFill>
              </a:rPr>
            </a:br>
            <a:r>
              <a:rPr lang="en-US" sz="1600" b="1">
                <a:solidFill>
                  <a:schemeClr val="bg1"/>
                </a:solidFill>
              </a:rPr>
              <a:t>deals with our suppliers</a:t>
            </a:r>
          </a:p>
        </p:txBody>
      </p:sp>
      <p:sp>
        <p:nvSpPr>
          <p:cNvPr id="28682" name="Rectangle 16"/>
          <p:cNvSpPr>
            <a:spLocks noChangeArrowheads="1"/>
          </p:cNvSpPr>
          <p:nvPr/>
        </p:nvSpPr>
        <p:spPr bwMode="auto">
          <a:xfrm>
            <a:off x="6569075" y="5119688"/>
            <a:ext cx="387350" cy="387350"/>
          </a:xfrm>
          <a:prstGeom prst="rect">
            <a:avLst/>
          </a:prstGeom>
          <a:solidFill>
            <a:schemeClr val="tx2"/>
          </a:solidFill>
          <a:ln w="9525">
            <a:noFill/>
            <a:miter lim="800000"/>
            <a:headEnd/>
            <a:tailEnd/>
          </a:ln>
        </p:spPr>
        <p:txBody>
          <a:bodyPr wrap="none" lIns="0" tIns="0" rIns="0" bIns="0" anchor="ctr"/>
          <a:lstStyle/>
          <a:p>
            <a:endParaRPr lang="en-GB"/>
          </a:p>
        </p:txBody>
      </p:sp>
      <p:sp>
        <p:nvSpPr>
          <p:cNvPr id="28683" name="Rectangle 17"/>
          <p:cNvSpPr>
            <a:spLocks noChangeArrowheads="1"/>
          </p:cNvSpPr>
          <p:nvPr/>
        </p:nvSpPr>
        <p:spPr bwMode="auto">
          <a:xfrm>
            <a:off x="7254875" y="5119688"/>
            <a:ext cx="387350" cy="387350"/>
          </a:xfrm>
          <a:prstGeom prst="rect">
            <a:avLst/>
          </a:prstGeom>
          <a:solidFill>
            <a:schemeClr val="tx2"/>
          </a:solidFill>
          <a:ln w="9525">
            <a:noFill/>
            <a:miter lim="800000"/>
            <a:headEnd/>
            <a:tailEnd/>
          </a:ln>
        </p:spPr>
        <p:txBody>
          <a:bodyPr wrap="none" lIns="0" tIns="0" rIns="0" bIns="0" anchor="ctr"/>
          <a:lstStyle/>
          <a:p>
            <a:endParaRPr lang="en-GB"/>
          </a:p>
        </p:txBody>
      </p:sp>
      <p:sp>
        <p:nvSpPr>
          <p:cNvPr id="28684" name="Rectangle 18"/>
          <p:cNvSpPr>
            <a:spLocks noChangeArrowheads="1"/>
          </p:cNvSpPr>
          <p:nvPr/>
        </p:nvSpPr>
        <p:spPr bwMode="auto">
          <a:xfrm>
            <a:off x="7940675" y="5119688"/>
            <a:ext cx="387350" cy="387350"/>
          </a:xfrm>
          <a:prstGeom prst="rect">
            <a:avLst/>
          </a:prstGeom>
          <a:solidFill>
            <a:schemeClr val="tx2"/>
          </a:solidFill>
          <a:ln w="9525">
            <a:noFill/>
            <a:miter lim="800000"/>
            <a:headEnd/>
            <a:tailEnd/>
          </a:ln>
        </p:spPr>
        <p:txBody>
          <a:bodyPr wrap="none" lIns="0" tIns="0" rIns="0" bIns="0" anchor="ctr"/>
          <a:lstStyle/>
          <a:p>
            <a:endParaRPr lang="en-GB"/>
          </a:p>
        </p:txBody>
      </p:sp>
      <p:cxnSp>
        <p:nvCxnSpPr>
          <p:cNvPr id="28685" name="AutoShape 22"/>
          <p:cNvCxnSpPr>
            <a:cxnSpLocks noChangeShapeType="1"/>
            <a:stCxn id="28683" idx="0"/>
            <a:endCxn id="28681" idx="2"/>
          </p:cNvCxnSpPr>
          <p:nvPr/>
        </p:nvCxnSpPr>
        <p:spPr bwMode="auto">
          <a:xfrm rot="-5400000">
            <a:off x="7232650" y="4902200"/>
            <a:ext cx="433388" cy="1588"/>
          </a:xfrm>
          <a:prstGeom prst="bentConnector3">
            <a:avLst>
              <a:gd name="adj1" fmla="val 49815"/>
            </a:avLst>
          </a:prstGeom>
          <a:noFill/>
          <a:ln w="28575">
            <a:solidFill>
              <a:schemeClr val="tx1"/>
            </a:solidFill>
            <a:miter lim="800000"/>
            <a:headEnd/>
            <a:tailEnd/>
          </a:ln>
        </p:spPr>
      </p:cxnSp>
      <p:cxnSp>
        <p:nvCxnSpPr>
          <p:cNvPr id="28686" name="AutoShape 23"/>
          <p:cNvCxnSpPr>
            <a:cxnSpLocks noChangeShapeType="1"/>
            <a:stCxn id="28682" idx="0"/>
            <a:endCxn id="28681" idx="2"/>
          </p:cNvCxnSpPr>
          <p:nvPr/>
        </p:nvCxnSpPr>
        <p:spPr bwMode="auto">
          <a:xfrm rot="-5400000">
            <a:off x="6889750" y="4559300"/>
            <a:ext cx="433388" cy="687388"/>
          </a:xfrm>
          <a:prstGeom prst="bentConnector3">
            <a:avLst>
              <a:gd name="adj1" fmla="val 49815"/>
            </a:avLst>
          </a:prstGeom>
          <a:noFill/>
          <a:ln w="28575">
            <a:solidFill>
              <a:schemeClr val="tx1"/>
            </a:solidFill>
            <a:miter lim="800000"/>
            <a:headEnd/>
            <a:tailEnd/>
          </a:ln>
        </p:spPr>
      </p:cxnSp>
      <p:cxnSp>
        <p:nvCxnSpPr>
          <p:cNvPr id="28687" name="AutoShape 24"/>
          <p:cNvCxnSpPr>
            <a:cxnSpLocks noChangeShapeType="1"/>
            <a:stCxn id="28684" idx="0"/>
            <a:endCxn id="28681" idx="2"/>
          </p:cNvCxnSpPr>
          <p:nvPr/>
        </p:nvCxnSpPr>
        <p:spPr bwMode="auto">
          <a:xfrm rot="5400000" flipH="1">
            <a:off x="7575550" y="4560888"/>
            <a:ext cx="433388" cy="684212"/>
          </a:xfrm>
          <a:prstGeom prst="bentConnector3">
            <a:avLst>
              <a:gd name="adj1" fmla="val 49815"/>
            </a:avLst>
          </a:prstGeom>
          <a:noFill/>
          <a:ln w="28575">
            <a:solidFill>
              <a:schemeClr val="tx1"/>
            </a:solidFill>
            <a:miter lim="800000"/>
            <a:headEnd/>
            <a:tailEnd/>
          </a:ln>
        </p:spPr>
      </p:cxnSp>
      <p:sp>
        <p:nvSpPr>
          <p:cNvPr id="28688" name="Rectangle 27"/>
          <p:cNvSpPr>
            <a:spLocks noChangeArrowheads="1"/>
          </p:cNvSpPr>
          <p:nvPr/>
        </p:nvSpPr>
        <p:spPr bwMode="auto">
          <a:xfrm>
            <a:off x="6103938" y="3219450"/>
            <a:ext cx="2717800" cy="2408238"/>
          </a:xfrm>
          <a:prstGeom prst="rect">
            <a:avLst/>
          </a:prstGeom>
          <a:noFill/>
          <a:ln w="9525">
            <a:solidFill>
              <a:schemeClr val="accent1"/>
            </a:solidFill>
            <a:prstDash val="lgDash"/>
            <a:miter lim="800000"/>
            <a:headEnd/>
            <a:tailEnd/>
          </a:ln>
        </p:spPr>
        <p:txBody>
          <a:bodyPr wrap="none" lIns="0" tIns="0" rIns="0" bIns="0" anchor="ctr"/>
          <a:lstStyle/>
          <a:p>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dirty="0" smtClean="0">
                <a:solidFill>
                  <a:schemeClr val="tx1"/>
                </a:solidFill>
              </a:rPr>
              <a:t>Příklad skupiny a faktů, které se vzájemně podporují (pokračování)</a:t>
            </a:r>
            <a:endParaRPr lang="en-US" dirty="0">
              <a:solidFill>
                <a:schemeClr val="tx1"/>
              </a:solidFill>
            </a:endParaRPr>
          </a:p>
        </p:txBody>
      </p:sp>
      <p:grpSp>
        <p:nvGrpSpPr>
          <p:cNvPr id="2" name="Group 21"/>
          <p:cNvGrpSpPr>
            <a:grpSpLocks/>
          </p:cNvGrpSpPr>
          <p:nvPr/>
        </p:nvGrpSpPr>
        <p:grpSpPr bwMode="auto">
          <a:xfrm>
            <a:off x="674688" y="2503488"/>
            <a:ext cx="7734300" cy="3082925"/>
            <a:chOff x="425" y="1577"/>
            <a:chExt cx="4872" cy="1942"/>
          </a:xfrm>
        </p:grpSpPr>
        <p:sp>
          <p:nvSpPr>
            <p:cNvPr id="29706" name="Rectangle 3"/>
            <p:cNvSpPr>
              <a:spLocks noChangeArrowheads="1"/>
            </p:cNvSpPr>
            <p:nvPr/>
          </p:nvSpPr>
          <p:spPr bwMode="gray">
            <a:xfrm>
              <a:off x="2078" y="2655"/>
              <a:ext cx="1555" cy="864"/>
            </a:xfrm>
            <a:prstGeom prst="rect">
              <a:avLst/>
            </a:prstGeom>
            <a:solidFill>
              <a:schemeClr val="tx1"/>
            </a:solidFill>
            <a:ln w="9525">
              <a:solidFill>
                <a:schemeClr val="tx1"/>
              </a:solidFill>
              <a:miter lim="800000"/>
              <a:headEnd/>
              <a:tailEnd/>
            </a:ln>
          </p:spPr>
          <p:txBody>
            <a:bodyPr anchor="ctr"/>
            <a:lstStyle/>
            <a:p>
              <a:pPr algn="ctr"/>
              <a:r>
                <a:rPr lang="en-US" sz="1600" b="1">
                  <a:solidFill>
                    <a:schemeClr val="bg1"/>
                  </a:solidFill>
                </a:rPr>
                <a:t>Approach new suppliers who will give more competitive rates</a:t>
              </a:r>
            </a:p>
          </p:txBody>
        </p:sp>
        <p:sp>
          <p:nvSpPr>
            <p:cNvPr id="29707" name="Rectangle 5"/>
            <p:cNvSpPr>
              <a:spLocks noChangeArrowheads="1"/>
            </p:cNvSpPr>
            <p:nvPr/>
          </p:nvSpPr>
          <p:spPr bwMode="gray">
            <a:xfrm>
              <a:off x="425" y="2655"/>
              <a:ext cx="1555" cy="864"/>
            </a:xfrm>
            <a:prstGeom prst="rect">
              <a:avLst/>
            </a:prstGeom>
            <a:solidFill>
              <a:schemeClr val="tx1"/>
            </a:solidFill>
            <a:ln w="9525">
              <a:solidFill>
                <a:schemeClr val="tx1"/>
              </a:solidFill>
              <a:miter lim="800000"/>
              <a:headEnd/>
              <a:tailEnd/>
            </a:ln>
          </p:spPr>
          <p:txBody>
            <a:bodyPr anchor="ctr"/>
            <a:lstStyle/>
            <a:p>
              <a:pPr algn="ctr"/>
              <a:r>
                <a:rPr lang="en-US" sz="1600" b="1">
                  <a:solidFill>
                    <a:schemeClr val="bg1"/>
                  </a:solidFill>
                </a:rPr>
                <a:t>Reduce the number </a:t>
              </a:r>
              <a:br>
                <a:rPr lang="en-US" sz="1600" b="1">
                  <a:solidFill>
                    <a:schemeClr val="bg1"/>
                  </a:solidFill>
                </a:rPr>
              </a:br>
              <a:r>
                <a:rPr lang="en-US" sz="1600" b="1">
                  <a:solidFill>
                    <a:schemeClr val="bg1"/>
                  </a:solidFill>
                </a:rPr>
                <a:t>of suppliers, to benefit from volume discounts</a:t>
              </a:r>
            </a:p>
          </p:txBody>
        </p:sp>
        <p:sp>
          <p:nvSpPr>
            <p:cNvPr id="29708" name="Rectangle 10"/>
            <p:cNvSpPr>
              <a:spLocks noChangeArrowheads="1"/>
            </p:cNvSpPr>
            <p:nvPr/>
          </p:nvSpPr>
          <p:spPr bwMode="gray">
            <a:xfrm>
              <a:off x="3742" y="2655"/>
              <a:ext cx="1555" cy="864"/>
            </a:xfrm>
            <a:prstGeom prst="rect">
              <a:avLst/>
            </a:prstGeom>
            <a:solidFill>
              <a:schemeClr val="tx1"/>
            </a:solidFill>
            <a:ln w="9525">
              <a:solidFill>
                <a:schemeClr val="tx1"/>
              </a:solidFill>
              <a:miter lim="800000"/>
              <a:headEnd/>
              <a:tailEnd/>
            </a:ln>
          </p:spPr>
          <p:txBody>
            <a:bodyPr anchor="ctr"/>
            <a:lstStyle/>
            <a:p>
              <a:pPr algn="ctr"/>
              <a:r>
                <a:rPr lang="en-US" sz="1600" b="1">
                  <a:solidFill>
                    <a:schemeClr val="bg1"/>
                  </a:solidFill>
                </a:rPr>
                <a:t>Tighten up internal </a:t>
              </a:r>
              <a:br>
                <a:rPr lang="en-US" sz="1600" b="1">
                  <a:solidFill>
                    <a:schemeClr val="bg1"/>
                  </a:solidFill>
                </a:rPr>
              </a:br>
              <a:r>
                <a:rPr lang="en-US" sz="1600" b="1">
                  <a:solidFill>
                    <a:schemeClr val="bg1"/>
                  </a:solidFill>
                </a:rPr>
                <a:t>procurement procedures</a:t>
              </a:r>
            </a:p>
          </p:txBody>
        </p:sp>
        <p:sp>
          <p:nvSpPr>
            <p:cNvPr id="29709" name="Rectangle 11"/>
            <p:cNvSpPr>
              <a:spLocks noChangeArrowheads="1"/>
            </p:cNvSpPr>
            <p:nvPr/>
          </p:nvSpPr>
          <p:spPr bwMode="gray">
            <a:xfrm>
              <a:off x="2079" y="1577"/>
              <a:ext cx="1555" cy="864"/>
            </a:xfrm>
            <a:prstGeom prst="rect">
              <a:avLst/>
            </a:prstGeom>
            <a:solidFill>
              <a:schemeClr val="tx1"/>
            </a:solidFill>
            <a:ln w="9525">
              <a:solidFill>
                <a:schemeClr val="tx1"/>
              </a:solidFill>
              <a:miter lim="800000"/>
              <a:headEnd/>
              <a:tailEnd/>
            </a:ln>
          </p:spPr>
          <p:txBody>
            <a:bodyPr anchor="ctr"/>
            <a:lstStyle/>
            <a:p>
              <a:pPr algn="ctr"/>
              <a:r>
                <a:rPr lang="en-US" sz="1600" b="1">
                  <a:solidFill>
                    <a:schemeClr val="bg1"/>
                  </a:solidFill>
                </a:rPr>
                <a:t>Negotiate better </a:t>
              </a:r>
              <a:br>
                <a:rPr lang="en-US" sz="1600" b="1">
                  <a:solidFill>
                    <a:schemeClr val="bg1"/>
                  </a:solidFill>
                </a:rPr>
              </a:br>
              <a:r>
                <a:rPr lang="en-US" sz="1600" b="1">
                  <a:solidFill>
                    <a:schemeClr val="bg1"/>
                  </a:solidFill>
                </a:rPr>
                <a:t>deals with our suppliers</a:t>
              </a:r>
            </a:p>
          </p:txBody>
        </p:sp>
        <p:cxnSp>
          <p:nvCxnSpPr>
            <p:cNvPr id="29710" name="AutoShape 12"/>
            <p:cNvCxnSpPr>
              <a:cxnSpLocks noChangeShapeType="1"/>
              <a:stCxn id="29709" idx="2"/>
              <a:endCxn id="29707" idx="0"/>
            </p:cNvCxnSpPr>
            <p:nvPr/>
          </p:nvCxnSpPr>
          <p:spPr bwMode="auto">
            <a:xfrm rot="5400000">
              <a:off x="1923" y="1721"/>
              <a:ext cx="214" cy="1654"/>
            </a:xfrm>
            <a:prstGeom prst="bentConnector3">
              <a:avLst>
                <a:gd name="adj1" fmla="val 50000"/>
              </a:avLst>
            </a:prstGeom>
            <a:noFill/>
            <a:ln w="38100">
              <a:solidFill>
                <a:schemeClr val="tx1"/>
              </a:solidFill>
              <a:miter lim="800000"/>
              <a:headEnd/>
              <a:tailEnd/>
            </a:ln>
          </p:spPr>
        </p:cxnSp>
        <p:cxnSp>
          <p:nvCxnSpPr>
            <p:cNvPr id="29711" name="AutoShape 13"/>
            <p:cNvCxnSpPr>
              <a:cxnSpLocks noChangeShapeType="1"/>
              <a:stCxn id="29709" idx="2"/>
              <a:endCxn id="29708" idx="0"/>
            </p:cNvCxnSpPr>
            <p:nvPr/>
          </p:nvCxnSpPr>
          <p:spPr bwMode="auto">
            <a:xfrm rot="16200000" flipH="1">
              <a:off x="3582" y="1716"/>
              <a:ext cx="214" cy="1663"/>
            </a:xfrm>
            <a:prstGeom prst="bentConnector3">
              <a:avLst>
                <a:gd name="adj1" fmla="val 50000"/>
              </a:avLst>
            </a:prstGeom>
            <a:noFill/>
            <a:ln w="38100">
              <a:solidFill>
                <a:schemeClr val="tx1"/>
              </a:solidFill>
              <a:miter lim="800000"/>
              <a:headEnd/>
              <a:tailEnd/>
            </a:ln>
          </p:spPr>
        </p:cxnSp>
        <p:cxnSp>
          <p:nvCxnSpPr>
            <p:cNvPr id="29712" name="AutoShape 14"/>
            <p:cNvCxnSpPr>
              <a:cxnSpLocks noChangeShapeType="1"/>
              <a:stCxn id="29706" idx="0"/>
              <a:endCxn id="29709" idx="2"/>
            </p:cNvCxnSpPr>
            <p:nvPr/>
          </p:nvCxnSpPr>
          <p:spPr bwMode="auto">
            <a:xfrm rot="-5400000">
              <a:off x="2750" y="2547"/>
              <a:ext cx="214" cy="1"/>
            </a:xfrm>
            <a:prstGeom prst="bentConnector3">
              <a:avLst>
                <a:gd name="adj1" fmla="val 50000"/>
              </a:avLst>
            </a:prstGeom>
            <a:noFill/>
            <a:ln w="38100">
              <a:solidFill>
                <a:schemeClr val="tx1"/>
              </a:solidFill>
              <a:miter lim="800000"/>
              <a:headEnd/>
              <a:tailEnd/>
            </a:ln>
          </p:spPr>
        </p:cxnSp>
      </p:grpSp>
      <p:sp>
        <p:nvSpPr>
          <p:cNvPr id="29700" name="Rectangle 15"/>
          <p:cNvSpPr>
            <a:spLocks noChangeArrowheads="1"/>
          </p:cNvSpPr>
          <p:nvPr/>
        </p:nvSpPr>
        <p:spPr bwMode="auto">
          <a:xfrm>
            <a:off x="1958975" y="2503488"/>
            <a:ext cx="387350" cy="387350"/>
          </a:xfrm>
          <a:prstGeom prst="rect">
            <a:avLst/>
          </a:prstGeom>
          <a:solidFill>
            <a:schemeClr val="tx2"/>
          </a:solidFill>
          <a:ln w="9525">
            <a:noFill/>
            <a:miter lim="800000"/>
            <a:headEnd/>
            <a:tailEnd/>
          </a:ln>
        </p:spPr>
        <p:txBody>
          <a:bodyPr wrap="none" lIns="0" tIns="0" rIns="0" bIns="0" anchor="ctr"/>
          <a:lstStyle/>
          <a:p>
            <a:endParaRPr lang="en-GB"/>
          </a:p>
        </p:txBody>
      </p:sp>
      <p:sp>
        <p:nvSpPr>
          <p:cNvPr id="29701" name="Rectangle 16"/>
          <p:cNvSpPr>
            <a:spLocks noChangeArrowheads="1"/>
          </p:cNvSpPr>
          <p:nvPr/>
        </p:nvSpPr>
        <p:spPr bwMode="auto">
          <a:xfrm>
            <a:off x="2595563" y="2503488"/>
            <a:ext cx="387350" cy="387350"/>
          </a:xfrm>
          <a:prstGeom prst="rect">
            <a:avLst/>
          </a:prstGeom>
          <a:solidFill>
            <a:schemeClr val="tx2"/>
          </a:solidFill>
          <a:ln w="9525">
            <a:noFill/>
            <a:miter lim="800000"/>
            <a:headEnd/>
            <a:tailEnd/>
          </a:ln>
        </p:spPr>
        <p:txBody>
          <a:bodyPr wrap="none" lIns="0" tIns="0" rIns="0" bIns="0" anchor="ctr"/>
          <a:lstStyle/>
          <a:p>
            <a:endParaRPr lang="en-GB"/>
          </a:p>
        </p:txBody>
      </p:sp>
      <p:sp>
        <p:nvSpPr>
          <p:cNvPr id="29702" name="Rectangle 17"/>
          <p:cNvSpPr>
            <a:spLocks noChangeArrowheads="1"/>
          </p:cNvSpPr>
          <p:nvPr/>
        </p:nvSpPr>
        <p:spPr bwMode="auto">
          <a:xfrm>
            <a:off x="2595563" y="1590675"/>
            <a:ext cx="387350" cy="387350"/>
          </a:xfrm>
          <a:prstGeom prst="rect">
            <a:avLst/>
          </a:prstGeom>
          <a:solidFill>
            <a:schemeClr val="accent2"/>
          </a:solidFill>
          <a:ln w="9525">
            <a:noFill/>
            <a:miter lim="800000"/>
            <a:headEnd/>
            <a:tailEnd/>
          </a:ln>
        </p:spPr>
        <p:txBody>
          <a:bodyPr wrap="none" lIns="0" tIns="0" rIns="0" bIns="0" anchor="ctr"/>
          <a:lstStyle/>
          <a:p>
            <a:endParaRPr lang="en-GB"/>
          </a:p>
        </p:txBody>
      </p:sp>
      <p:cxnSp>
        <p:nvCxnSpPr>
          <p:cNvPr id="29703" name="AutoShape 18"/>
          <p:cNvCxnSpPr>
            <a:cxnSpLocks noChangeShapeType="1"/>
            <a:stCxn id="29701" idx="0"/>
            <a:endCxn id="29702" idx="2"/>
          </p:cNvCxnSpPr>
          <p:nvPr/>
        </p:nvCxnSpPr>
        <p:spPr bwMode="auto">
          <a:xfrm rot="-5400000">
            <a:off x="2526506" y="2240757"/>
            <a:ext cx="525463" cy="0"/>
          </a:xfrm>
          <a:prstGeom prst="straightConnector1">
            <a:avLst/>
          </a:prstGeom>
          <a:noFill/>
          <a:ln w="28575">
            <a:solidFill>
              <a:schemeClr val="tx1"/>
            </a:solidFill>
            <a:round/>
            <a:headEnd/>
            <a:tailEnd/>
          </a:ln>
        </p:spPr>
      </p:cxnSp>
      <p:cxnSp>
        <p:nvCxnSpPr>
          <p:cNvPr id="29704" name="AutoShape 19"/>
          <p:cNvCxnSpPr>
            <a:cxnSpLocks noChangeShapeType="1"/>
            <a:stCxn id="29700" idx="0"/>
            <a:endCxn id="29702" idx="2"/>
          </p:cNvCxnSpPr>
          <p:nvPr/>
        </p:nvCxnSpPr>
        <p:spPr bwMode="auto">
          <a:xfrm rot="-5400000">
            <a:off x="2208212" y="1922463"/>
            <a:ext cx="525463" cy="636588"/>
          </a:xfrm>
          <a:prstGeom prst="bentConnector3">
            <a:avLst>
              <a:gd name="adj1" fmla="val 49847"/>
            </a:avLst>
          </a:prstGeom>
          <a:noFill/>
          <a:ln w="28575">
            <a:solidFill>
              <a:schemeClr val="tx1"/>
            </a:solidFill>
            <a:miter lim="800000"/>
            <a:headEnd/>
            <a:tailEnd/>
          </a:ln>
        </p:spPr>
      </p:cxnSp>
      <p:cxnSp>
        <p:nvCxnSpPr>
          <p:cNvPr id="29705" name="AutoShape 20"/>
          <p:cNvCxnSpPr>
            <a:cxnSpLocks noChangeShapeType="1"/>
            <a:stCxn id="29709" idx="0"/>
            <a:endCxn id="29702" idx="2"/>
          </p:cNvCxnSpPr>
          <p:nvPr/>
        </p:nvCxnSpPr>
        <p:spPr bwMode="auto">
          <a:xfrm rot="5400000" flipH="1">
            <a:off x="3399631" y="1367632"/>
            <a:ext cx="525463" cy="1746250"/>
          </a:xfrm>
          <a:prstGeom prst="bentConnector3">
            <a:avLst>
              <a:gd name="adj1" fmla="val 49847"/>
            </a:avLst>
          </a:prstGeom>
          <a:noFill/>
          <a:ln w="28575">
            <a:solidFill>
              <a:schemeClr val="tx1"/>
            </a:solidFill>
            <a:miter lim="800000"/>
            <a:headEnd/>
            <a:tailEnd/>
          </a:ln>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cs-CZ" dirty="0" smtClean="0">
                <a:solidFill>
                  <a:schemeClr val="tx1"/>
                </a:solidFill>
              </a:rPr>
              <a:t>Pravidlo tří</a:t>
            </a:r>
            <a:endParaRPr lang="en-US" dirty="0">
              <a:solidFill>
                <a:schemeClr val="tx1"/>
              </a:solidFill>
            </a:endParaRPr>
          </a:p>
        </p:txBody>
      </p:sp>
      <p:sp>
        <p:nvSpPr>
          <p:cNvPr id="113667" name="Down Arrow 34"/>
          <p:cNvSpPr>
            <a:spLocks noChangeArrowheads="1"/>
          </p:cNvSpPr>
          <p:nvPr/>
        </p:nvSpPr>
        <p:spPr bwMode="auto">
          <a:xfrm>
            <a:off x="8286750" y="1857375"/>
            <a:ext cx="1571625" cy="857250"/>
          </a:xfrm>
          <a:prstGeom prst="downArrow">
            <a:avLst>
              <a:gd name="adj1" fmla="val 50000"/>
              <a:gd name="adj2" fmla="val 50000"/>
            </a:avLst>
          </a:prstGeom>
          <a:noFill/>
          <a:ln w="9525" algn="ctr">
            <a:noFill/>
            <a:round/>
            <a:headEnd/>
            <a:tailEnd/>
          </a:ln>
        </p:spPr>
        <p:txBody>
          <a:bodyPr lIns="0" tIns="0" rIns="0" bIns="0"/>
          <a:lstStyle/>
          <a:p>
            <a:pPr algn="l"/>
            <a:endParaRPr lang="en-US">
              <a:solidFill>
                <a:srgbClr val="646464"/>
              </a:solidFill>
              <a:cs typeface="Arial" pitchFamily="34" charset="0"/>
            </a:endParaRPr>
          </a:p>
        </p:txBody>
      </p:sp>
      <p:sp>
        <p:nvSpPr>
          <p:cNvPr id="34" name="Rectangle 8"/>
          <p:cNvSpPr txBox="1">
            <a:spLocks noChangeArrowheads="1"/>
          </p:cNvSpPr>
          <p:nvPr/>
        </p:nvSpPr>
        <p:spPr bwMode="auto">
          <a:xfrm>
            <a:off x="357188" y="1214438"/>
            <a:ext cx="8215312" cy="4429125"/>
          </a:xfrm>
          <a:prstGeom prst="rect">
            <a:avLst/>
          </a:prstGeom>
          <a:noFill/>
          <a:ln w="9525">
            <a:noFill/>
            <a:miter lim="800000"/>
            <a:headEnd/>
            <a:tailEnd/>
          </a:ln>
        </p:spPr>
        <p:txBody>
          <a:bodyPr lIns="0" tIns="0" rIns="0" bIns="0"/>
          <a:lstStyle/>
          <a:p>
            <a:pPr marL="360363" indent="-360363" algn="l">
              <a:spcBef>
                <a:spcPct val="20000"/>
              </a:spcBef>
              <a:buClr>
                <a:srgbClr val="FFD200"/>
              </a:buClr>
              <a:buSzPct val="75000"/>
              <a:buFont typeface="Arial" charset="0"/>
              <a:buNone/>
              <a:defRPr/>
            </a:pPr>
            <a:endParaRPr lang="en-GB" sz="2000" kern="0" dirty="0">
              <a:latin typeface="Arial"/>
              <a:cs typeface="Arial" pitchFamily="34" charset="0"/>
            </a:endParaRPr>
          </a:p>
          <a:p>
            <a:pPr marL="360363" indent="-360363">
              <a:spcBef>
                <a:spcPct val="20000"/>
              </a:spcBef>
              <a:buClr>
                <a:srgbClr val="FFD200"/>
              </a:buClr>
              <a:buSzPct val="75000"/>
              <a:buFont typeface="Arial" charset="0"/>
              <a:buChar char="►"/>
              <a:defRPr/>
            </a:pPr>
            <a:r>
              <a:rPr lang="cs-CZ" sz="2400" kern="0" dirty="0" smtClean="0">
                <a:latin typeface="Arial"/>
                <a:cs typeface="Arial" pitchFamily="34" charset="0"/>
              </a:rPr>
              <a:t>Toto pravidlo bylo často používáno v průběhu historie v řečnictví a kreativním psaní</a:t>
            </a:r>
          </a:p>
          <a:p>
            <a:pPr marL="360363" indent="-360363">
              <a:spcBef>
                <a:spcPct val="20000"/>
              </a:spcBef>
              <a:buClr>
                <a:srgbClr val="FFD200"/>
              </a:buClr>
              <a:buSzPct val="75000"/>
              <a:buFont typeface="Arial" charset="0"/>
              <a:buChar char="►"/>
              <a:defRPr/>
            </a:pPr>
            <a:endParaRPr lang="cs-CZ" sz="2400" kern="0" dirty="0" smtClean="0">
              <a:latin typeface="Arial"/>
              <a:cs typeface="Arial" pitchFamily="34" charset="0"/>
            </a:endParaRPr>
          </a:p>
          <a:p>
            <a:pPr marL="360363" indent="-360363">
              <a:spcBef>
                <a:spcPct val="20000"/>
              </a:spcBef>
              <a:buClr>
                <a:srgbClr val="FFD200"/>
              </a:buClr>
              <a:buSzPct val="75000"/>
              <a:buFont typeface="Arial" charset="0"/>
              <a:buChar char="►"/>
              <a:defRPr/>
            </a:pPr>
            <a:r>
              <a:rPr lang="cs-CZ" sz="2400" kern="0" dirty="0" smtClean="0">
                <a:latin typeface="Arial"/>
                <a:cs typeface="Arial" pitchFamily="34" charset="0"/>
              </a:rPr>
              <a:t>Pro lidi je snadnější si zapamatovat tři body</a:t>
            </a:r>
          </a:p>
          <a:p>
            <a:pPr marL="360363" indent="-360363">
              <a:spcBef>
                <a:spcPct val="20000"/>
              </a:spcBef>
              <a:buClr>
                <a:srgbClr val="FFD200"/>
              </a:buClr>
              <a:buSzPct val="75000"/>
              <a:buFont typeface="Arial" charset="0"/>
              <a:buChar char="►"/>
              <a:defRPr/>
            </a:pPr>
            <a:endParaRPr lang="cs-CZ" sz="2400" kern="0" dirty="0" smtClean="0">
              <a:latin typeface="Arial"/>
              <a:cs typeface="Arial" pitchFamily="34" charset="0"/>
            </a:endParaRPr>
          </a:p>
          <a:p>
            <a:pPr marL="817563" lvl="1" indent="-360363" algn="l">
              <a:spcBef>
                <a:spcPct val="20000"/>
              </a:spcBef>
              <a:buClr>
                <a:srgbClr val="FFD200"/>
              </a:buClr>
              <a:buSzPct val="75000"/>
              <a:buFont typeface="Arial" charset="0"/>
              <a:buChar char="►"/>
              <a:defRPr/>
            </a:pPr>
            <a:r>
              <a:rPr lang="en-US" sz="2400" dirty="0" err="1" smtClean="0">
                <a:latin typeface="Arial" charset="0"/>
                <a:cs typeface="Arial" charset="0"/>
              </a:rPr>
              <a:t>Vini</a:t>
            </a:r>
            <a:r>
              <a:rPr lang="en-US" sz="2400" dirty="0">
                <a:latin typeface="Arial" charset="0"/>
                <a:cs typeface="Arial" charset="0"/>
              </a:rPr>
              <a:t>. </a:t>
            </a:r>
            <a:r>
              <a:rPr lang="en-US" sz="2400" dirty="0" err="1">
                <a:latin typeface="Arial" charset="0"/>
                <a:cs typeface="Arial" charset="0"/>
              </a:rPr>
              <a:t>Vidi</a:t>
            </a:r>
            <a:r>
              <a:rPr lang="en-US" sz="2400" dirty="0">
                <a:latin typeface="Arial" charset="0"/>
                <a:cs typeface="Arial" charset="0"/>
              </a:rPr>
              <a:t>. </a:t>
            </a:r>
            <a:r>
              <a:rPr lang="en-US" sz="2400" dirty="0" err="1">
                <a:latin typeface="Arial" charset="0"/>
                <a:cs typeface="Arial" charset="0"/>
              </a:rPr>
              <a:t>Vici</a:t>
            </a:r>
            <a:r>
              <a:rPr lang="en-US" sz="2400" dirty="0">
                <a:latin typeface="Arial" charset="0"/>
                <a:cs typeface="Arial" charset="0"/>
              </a:rPr>
              <a:t>. </a:t>
            </a:r>
            <a:r>
              <a:rPr lang="en-US" sz="2400" dirty="0" smtClean="0">
                <a:latin typeface="Arial" charset="0"/>
                <a:cs typeface="Arial" charset="0"/>
              </a:rPr>
              <a:t>(</a:t>
            </a:r>
            <a:r>
              <a:rPr lang="cs-CZ" sz="2400" dirty="0" smtClean="0">
                <a:latin typeface="Arial" charset="0"/>
                <a:cs typeface="Arial" charset="0"/>
              </a:rPr>
              <a:t>Přišel jsem, Viděl jsem, Zvítězil jsem</a:t>
            </a:r>
            <a:r>
              <a:rPr lang="en-US" sz="2400" dirty="0" smtClean="0">
                <a:latin typeface="Arial" charset="0"/>
                <a:cs typeface="Arial" charset="0"/>
              </a:rPr>
              <a:t>)</a:t>
            </a:r>
            <a:endParaRPr lang="en-US" sz="2400" dirty="0">
              <a:latin typeface="Arial" charset="0"/>
              <a:cs typeface="Arial" charset="0"/>
            </a:endParaRPr>
          </a:p>
          <a:p>
            <a:pPr marL="817563" lvl="1" indent="-360363" algn="l">
              <a:spcBef>
                <a:spcPct val="20000"/>
              </a:spcBef>
              <a:buClr>
                <a:srgbClr val="FFD200"/>
              </a:buClr>
              <a:buSzPct val="75000"/>
              <a:buFont typeface="Arial" charset="0"/>
              <a:buChar char="►"/>
              <a:defRPr/>
            </a:pPr>
            <a:r>
              <a:rPr lang="en-US" sz="2400" dirty="0" err="1">
                <a:latin typeface="Arial" charset="0"/>
                <a:cs typeface="Arial" charset="0"/>
              </a:rPr>
              <a:t>Liberté</a:t>
            </a:r>
            <a:r>
              <a:rPr lang="en-US" sz="2400" dirty="0">
                <a:latin typeface="Arial" charset="0"/>
                <a:cs typeface="Arial" charset="0"/>
              </a:rPr>
              <a:t>, </a:t>
            </a:r>
            <a:r>
              <a:rPr lang="en-US" sz="2400" dirty="0" err="1">
                <a:latin typeface="Arial" charset="0"/>
                <a:cs typeface="Arial" charset="0"/>
              </a:rPr>
              <a:t>Egalité</a:t>
            </a:r>
            <a:r>
              <a:rPr lang="en-US" sz="2400" dirty="0">
                <a:latin typeface="Arial" charset="0"/>
                <a:cs typeface="Arial" charset="0"/>
              </a:rPr>
              <a:t>, </a:t>
            </a:r>
            <a:r>
              <a:rPr lang="en-US" sz="2400" dirty="0" err="1">
                <a:latin typeface="Arial" charset="0"/>
                <a:cs typeface="Arial" charset="0"/>
              </a:rPr>
              <a:t>Fraternité</a:t>
            </a:r>
            <a:r>
              <a:rPr lang="en-US" sz="2400" dirty="0">
                <a:latin typeface="Arial" charset="0"/>
                <a:cs typeface="Arial" charset="0"/>
              </a:rPr>
              <a:t> </a:t>
            </a:r>
            <a:r>
              <a:rPr lang="en-US" sz="2400" dirty="0" smtClean="0">
                <a:latin typeface="Arial" charset="0"/>
                <a:cs typeface="Arial" charset="0"/>
              </a:rPr>
              <a:t>(</a:t>
            </a:r>
            <a:r>
              <a:rPr lang="cs-CZ" sz="2400" dirty="0" smtClean="0">
                <a:latin typeface="Arial" charset="0"/>
                <a:cs typeface="Arial" charset="0"/>
              </a:rPr>
              <a:t>Svoboda, Rovnost, Bratrství</a:t>
            </a:r>
            <a:r>
              <a:rPr lang="en-US" sz="2400" dirty="0" smtClean="0">
                <a:latin typeface="Arial" charset="0"/>
                <a:cs typeface="Arial" charset="0"/>
              </a:rPr>
              <a:t>)</a:t>
            </a:r>
            <a:endParaRPr lang="cs-CZ" sz="2400" dirty="0" smtClean="0">
              <a:latin typeface="Arial" charset="0"/>
              <a:cs typeface="Arial" charset="0"/>
            </a:endParaRPr>
          </a:p>
          <a:p>
            <a:pPr marL="817563" lvl="1" indent="-360363" algn="l">
              <a:spcBef>
                <a:spcPct val="20000"/>
              </a:spcBef>
              <a:buClr>
                <a:srgbClr val="FFD200"/>
              </a:buClr>
              <a:buSzPct val="75000"/>
              <a:buFont typeface="Arial" charset="0"/>
              <a:buChar char="►"/>
              <a:defRPr/>
            </a:pPr>
            <a:endParaRPr lang="en-GB" sz="2400" kern="0" dirty="0">
              <a:latin typeface="Arial"/>
              <a:cs typeface="Arial" pitchFamily="34" charset="0"/>
            </a:endParaRPr>
          </a:p>
          <a:p>
            <a:pPr marL="360363" indent="-360363" algn="l">
              <a:spcBef>
                <a:spcPct val="20000"/>
              </a:spcBef>
              <a:buClr>
                <a:srgbClr val="FFD200"/>
              </a:buClr>
              <a:buSzPct val="75000"/>
              <a:defRPr/>
            </a:pPr>
            <a:endParaRPr lang="en-GB" sz="2000" kern="0" dirty="0">
              <a:latin typeface="Arial"/>
              <a:cs typeface="Arial" pitchFamily="34" charset="0"/>
            </a:endParaRPr>
          </a:p>
          <a:p>
            <a:pPr marL="360363" indent="-360363" algn="l">
              <a:spcBef>
                <a:spcPct val="20000"/>
              </a:spcBef>
              <a:buClr>
                <a:srgbClr val="FFD200"/>
              </a:buClr>
              <a:buSzPct val="75000"/>
              <a:buFont typeface="Arial" charset="0"/>
              <a:buChar char="►"/>
              <a:defRPr/>
            </a:pPr>
            <a:endParaRPr lang="en-US" sz="2000" kern="0" dirty="0">
              <a:latin typeface="Arial"/>
              <a:cs typeface="Arial"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lstStyle/>
          <a:p>
            <a:pPr eaLnBrk="1" hangingPunct="1"/>
            <a:r>
              <a:rPr lang="cs-CZ" sz="2400" dirty="0" smtClean="0">
                <a:solidFill>
                  <a:schemeClr val="tx1"/>
                </a:solidFill>
              </a:rPr>
              <a:t>Co tvoří dobrý e-mail</a:t>
            </a:r>
            <a:r>
              <a:rPr lang="en-GB" sz="2400" dirty="0" smtClean="0">
                <a:solidFill>
                  <a:schemeClr val="tx1"/>
                </a:solidFill>
              </a:rPr>
              <a:t>?</a:t>
            </a:r>
            <a:endParaRPr lang="en-US" sz="2400" dirty="0">
              <a:solidFill>
                <a:schemeClr val="tx1"/>
              </a:solidFill>
            </a:endParaRPr>
          </a:p>
        </p:txBody>
      </p:sp>
      <p:sp>
        <p:nvSpPr>
          <p:cNvPr id="163844" name="Rectangle 3"/>
          <p:cNvSpPr>
            <a:spLocks noGrp="1" noChangeArrowheads="1"/>
          </p:cNvSpPr>
          <p:nvPr>
            <p:ph type="body" idx="1"/>
          </p:nvPr>
        </p:nvSpPr>
        <p:spPr/>
        <p:txBody>
          <a:bodyPr/>
          <a:lstStyle/>
          <a:p>
            <a:pPr marL="0" indent="0" eaLnBrk="1" hangingPunct="1">
              <a:buNone/>
            </a:pPr>
            <a:r>
              <a:rPr lang="cs-CZ" sz="2800" dirty="0" smtClean="0">
                <a:solidFill>
                  <a:schemeClr val="tx1"/>
                </a:solidFill>
              </a:rPr>
              <a:t>„… Napsal bych kratší dopis, ale neměl jsem na to dost času. </a:t>
            </a:r>
            <a:r>
              <a:rPr lang="cs-CZ" sz="2800" smtClean="0">
                <a:solidFill>
                  <a:schemeClr val="tx1"/>
                </a:solidFill>
              </a:rPr>
              <a:t>…“</a:t>
            </a:r>
            <a:endParaRPr lang="cs-CZ" sz="2800" dirty="0" smtClean="0">
              <a:solidFill>
                <a:schemeClr val="tx1"/>
              </a:solidFill>
            </a:endParaRPr>
          </a:p>
          <a:p>
            <a:pPr marL="0" indent="0" eaLnBrk="1" hangingPunct="1">
              <a:buNone/>
            </a:pPr>
            <a:r>
              <a:rPr lang="en-GB" sz="2800" i="1" dirty="0" smtClean="0">
                <a:solidFill>
                  <a:schemeClr val="tx1"/>
                </a:solidFill>
              </a:rPr>
              <a:t>Abraham </a:t>
            </a:r>
            <a:r>
              <a:rPr lang="en-GB" sz="2800" i="1" dirty="0">
                <a:solidFill>
                  <a:schemeClr val="tx1"/>
                </a:solidFill>
              </a:rPr>
              <a:t>Lincoln</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cs-CZ" dirty="0" smtClean="0"/>
              <a:t>Příklad</a:t>
            </a:r>
            <a:r>
              <a:rPr lang="en-US" dirty="0" smtClean="0"/>
              <a:t>: </a:t>
            </a:r>
            <a:r>
              <a:rPr lang="en-US" dirty="0"/>
              <a:t>Grouping </a:t>
            </a:r>
            <a:r>
              <a:rPr lang="cs-CZ" dirty="0" smtClean="0"/>
              <a:t>– usnadnění hlubšího porozumění</a:t>
            </a:r>
            <a:endParaRPr lang="en-US" dirty="0"/>
          </a:p>
        </p:txBody>
      </p:sp>
      <p:sp>
        <p:nvSpPr>
          <p:cNvPr id="110595" name="Rectangle 3"/>
          <p:cNvSpPr>
            <a:spLocks noGrp="1" noChangeArrowheads="1"/>
          </p:cNvSpPr>
          <p:nvPr>
            <p:ph type="body" idx="1"/>
          </p:nvPr>
        </p:nvSpPr>
        <p:spPr>
          <a:xfrm>
            <a:off x="468313" y="1571625"/>
            <a:ext cx="8351837" cy="3408363"/>
          </a:xfrm>
        </p:spPr>
        <p:txBody>
          <a:bodyPr/>
          <a:lstStyle/>
          <a:p>
            <a:pPr eaLnBrk="1" hangingPunct="1">
              <a:buFont typeface="Arial" pitchFamily="34" charset="0"/>
              <a:buNone/>
            </a:pPr>
            <a:r>
              <a:rPr lang="cs-CZ" sz="2000" b="1" dirty="0" smtClean="0"/>
              <a:t>Čas</a:t>
            </a:r>
            <a:r>
              <a:rPr lang="en-US" sz="2000" dirty="0" smtClean="0"/>
              <a:t>: </a:t>
            </a:r>
            <a:r>
              <a:rPr lang="en-US" sz="2000" dirty="0"/>
              <a:t>15 </a:t>
            </a:r>
            <a:r>
              <a:rPr lang="en-US" sz="2000" dirty="0" err="1" smtClean="0"/>
              <a:t>minut</a:t>
            </a:r>
            <a:endParaRPr lang="en-US" sz="2000" dirty="0"/>
          </a:p>
          <a:p>
            <a:pPr eaLnBrk="1" hangingPunct="1">
              <a:buFont typeface="Arial" pitchFamily="34" charset="0"/>
              <a:buNone/>
            </a:pPr>
            <a:endParaRPr lang="en-US" sz="1600" dirty="0"/>
          </a:p>
          <a:p>
            <a:pPr eaLnBrk="1" hangingPunct="1">
              <a:buFont typeface="Arial" pitchFamily="34" charset="0"/>
              <a:buNone/>
            </a:pPr>
            <a:r>
              <a:rPr lang="en-US" sz="2000" b="1" dirty="0"/>
              <a:t>Directions:</a:t>
            </a:r>
            <a:r>
              <a:rPr lang="en-US" sz="2000" dirty="0"/>
              <a:t> </a:t>
            </a:r>
          </a:p>
          <a:p>
            <a:pPr lvl="1" eaLnBrk="1" hangingPunct="1"/>
            <a:r>
              <a:rPr lang="en-US" sz="1800" dirty="0"/>
              <a:t>Review the findings in </a:t>
            </a:r>
            <a:r>
              <a:rPr lang="en-US" sz="1800" dirty="0">
                <a:solidFill>
                  <a:schemeClr val="tx1"/>
                </a:solidFill>
              </a:rPr>
              <a:t>PM 2.4, Activity 2.4 </a:t>
            </a:r>
            <a:r>
              <a:rPr lang="en-US" sz="1800" dirty="0"/>
              <a:t>Grouping and finding the higher level of insight (report on writing at EY)</a:t>
            </a:r>
            <a:endParaRPr lang="en-US" sz="1800" dirty="0">
              <a:solidFill>
                <a:schemeClr val="tx1"/>
              </a:solidFill>
            </a:endParaRPr>
          </a:p>
          <a:p>
            <a:pPr lvl="1" eaLnBrk="1" hangingPunct="1"/>
            <a:r>
              <a:rPr lang="en-GB" sz="1800" dirty="0"/>
              <a:t>These findings are the results of a review of the writing process at EY</a:t>
            </a:r>
            <a:endParaRPr lang="en-US" sz="1800" dirty="0"/>
          </a:p>
          <a:p>
            <a:pPr lvl="1" eaLnBrk="1" hangingPunct="1"/>
            <a:r>
              <a:rPr lang="en-US" sz="1800" dirty="0"/>
              <a:t>You’ve been asked to summarize them and make a recommendation to EY’s Global Brand Team</a:t>
            </a:r>
          </a:p>
          <a:p>
            <a:pPr lvl="1" eaLnBrk="1" hangingPunct="1"/>
            <a:r>
              <a:rPr lang="en-GB" sz="1800" dirty="0">
                <a:solidFill>
                  <a:schemeClr val="tx1"/>
                </a:solidFill>
              </a:rPr>
              <a:t>Put the points into MECE groups, with a summary statement for each group</a:t>
            </a:r>
          </a:p>
          <a:p>
            <a:pPr lvl="1" eaLnBrk="1" hangingPunct="1"/>
            <a:r>
              <a:rPr lang="en-GB" sz="1800" dirty="0">
                <a:solidFill>
                  <a:schemeClr val="tx1"/>
                </a:solidFill>
              </a:rPr>
              <a:t>Draw a conclusion from these statements to find your higher level of insight</a:t>
            </a:r>
          </a:p>
          <a:p>
            <a:pPr lvl="1" eaLnBrk="1" hangingPunct="1"/>
            <a:r>
              <a:rPr lang="en-GB" sz="1800" dirty="0">
                <a:solidFill>
                  <a:schemeClr val="tx1"/>
                </a:solidFill>
              </a:rPr>
              <a:t>Work in your teams, using Post-it Notes</a:t>
            </a:r>
          </a:p>
          <a:p>
            <a:pPr lvl="1" eaLnBrk="1" hangingPunct="1"/>
            <a:r>
              <a:rPr lang="en-GB" sz="1800" b="1" dirty="0"/>
              <a:t>Hint: write the points in simple language first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GB"/>
              <a:t>Activity 2.4 – Sample answer</a:t>
            </a:r>
            <a:br>
              <a:rPr lang="en-GB"/>
            </a:br>
            <a:r>
              <a:rPr lang="en-GB"/>
              <a:t>First, simplify the points …</a:t>
            </a:r>
            <a:endParaRPr lang="en-US"/>
          </a:p>
        </p:txBody>
      </p:sp>
      <p:sp>
        <p:nvSpPr>
          <p:cNvPr id="111619" name="Rectangle 3"/>
          <p:cNvSpPr>
            <a:spLocks noGrp="1" noChangeArrowheads="1"/>
          </p:cNvSpPr>
          <p:nvPr>
            <p:ph type="body" idx="1"/>
          </p:nvPr>
        </p:nvSpPr>
        <p:spPr/>
        <p:txBody>
          <a:bodyPr/>
          <a:lstStyle/>
          <a:p>
            <a:pPr marL="457200" indent="-457200" eaLnBrk="1" hangingPunct="1">
              <a:buFont typeface="Arial" pitchFamily="34" charset="0"/>
              <a:buAutoNum type="arabicPeriod"/>
            </a:pPr>
            <a:r>
              <a:rPr lang="en-US"/>
              <a:t>We don’t proofread carefully</a:t>
            </a:r>
          </a:p>
          <a:p>
            <a:pPr marL="457200" indent="-457200" eaLnBrk="1" hangingPunct="1">
              <a:buFont typeface="Arial" pitchFamily="34" charset="0"/>
              <a:buAutoNum type="arabicPeriod"/>
            </a:pPr>
            <a:r>
              <a:rPr lang="en-US"/>
              <a:t>We don’t spend time on structure</a:t>
            </a:r>
          </a:p>
          <a:p>
            <a:pPr marL="457200" indent="-457200" eaLnBrk="1" hangingPunct="1">
              <a:buFont typeface="Arial" pitchFamily="34" charset="0"/>
              <a:buAutoNum type="arabicPeriod"/>
            </a:pPr>
            <a:r>
              <a:rPr lang="en-US"/>
              <a:t>We don’t plan our documents</a:t>
            </a:r>
          </a:p>
          <a:p>
            <a:pPr marL="457200" indent="-457200" eaLnBrk="1" hangingPunct="1">
              <a:buFont typeface="Arial" pitchFamily="34" charset="0"/>
              <a:buAutoNum type="arabicPeriod"/>
            </a:pPr>
            <a:r>
              <a:rPr lang="en-US"/>
              <a:t>We draft documents by committee</a:t>
            </a:r>
          </a:p>
          <a:p>
            <a:pPr marL="457200" indent="-457200" eaLnBrk="1" hangingPunct="1">
              <a:buFont typeface="Arial" pitchFamily="34" charset="0"/>
              <a:buAutoNum type="arabicPeriod"/>
            </a:pPr>
            <a:r>
              <a:rPr lang="en-US"/>
              <a:t>We don’t write in a consistent style</a:t>
            </a:r>
          </a:p>
          <a:p>
            <a:pPr marL="457200" indent="-457200" eaLnBrk="1" hangingPunct="1">
              <a:buFont typeface="Arial" pitchFamily="34" charset="0"/>
              <a:buAutoNum type="arabicPeriod"/>
            </a:pPr>
            <a:r>
              <a:rPr lang="en-US"/>
              <a:t>We don’t manage the review process</a:t>
            </a:r>
          </a:p>
          <a:p>
            <a:pPr marL="457200" indent="-457200" eaLnBrk="1" hangingPunct="1">
              <a:buFont typeface="Arial" pitchFamily="34" charset="0"/>
              <a:buAutoNum type="arabicPeriod"/>
            </a:pPr>
            <a:r>
              <a:rPr lang="en-US"/>
              <a:t>We don’t form our ideas first</a:t>
            </a:r>
          </a:p>
          <a:p>
            <a:pPr marL="457200" indent="-457200" eaLnBrk="1" hangingPunct="1"/>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title"/>
          </p:nvPr>
        </p:nvSpPr>
        <p:spPr>
          <a:xfrm>
            <a:off x="457200" y="457200"/>
            <a:ext cx="8401050" cy="863600"/>
          </a:xfrm>
        </p:spPr>
        <p:txBody>
          <a:bodyPr/>
          <a:lstStyle/>
          <a:p>
            <a:pPr eaLnBrk="1" hangingPunct="1"/>
            <a:r>
              <a:rPr lang="en-GB">
                <a:solidFill>
                  <a:schemeClr val="tx1"/>
                </a:solidFill>
              </a:rPr>
              <a:t>Activity 2.4: </a:t>
            </a:r>
            <a:r>
              <a:rPr lang="en-US"/>
              <a:t>Grouping and finding the higher level of insight (report on writing at EY)</a:t>
            </a:r>
            <a:r>
              <a:rPr lang="en-GB">
                <a:solidFill>
                  <a:schemeClr val="tx1"/>
                </a:solidFill>
              </a:rPr>
              <a:t> </a:t>
            </a:r>
            <a:r>
              <a:rPr lang="en-GB">
                <a:solidFill>
                  <a:schemeClr val="tx1"/>
                </a:solidFill>
                <a:cs typeface="Arial" pitchFamily="34" charset="0"/>
              </a:rPr>
              <a:t>– </a:t>
            </a:r>
            <a:r>
              <a:rPr lang="en-GB">
                <a:solidFill>
                  <a:schemeClr val="tx1"/>
                </a:solidFill>
              </a:rPr>
              <a:t>sample answer</a:t>
            </a:r>
            <a:br>
              <a:rPr lang="en-GB">
                <a:solidFill>
                  <a:schemeClr val="tx1"/>
                </a:solidFill>
              </a:rPr>
            </a:br>
            <a:r>
              <a:rPr lang="en-GB">
                <a:solidFill>
                  <a:schemeClr val="tx1"/>
                </a:solidFill>
              </a:rPr>
              <a:t/>
            </a:r>
            <a:br>
              <a:rPr lang="en-GB">
                <a:solidFill>
                  <a:schemeClr val="tx1"/>
                </a:solidFill>
              </a:rPr>
            </a:br>
            <a:endParaRPr lang="en-US">
              <a:solidFill>
                <a:schemeClr val="tx1"/>
              </a:solidFill>
            </a:endParaRPr>
          </a:p>
        </p:txBody>
      </p:sp>
      <p:grpSp>
        <p:nvGrpSpPr>
          <p:cNvPr id="2" name="Group 35"/>
          <p:cNvGrpSpPr>
            <a:grpSpLocks/>
          </p:cNvGrpSpPr>
          <p:nvPr/>
        </p:nvGrpSpPr>
        <p:grpSpPr bwMode="auto">
          <a:xfrm>
            <a:off x="354013" y="1500188"/>
            <a:ext cx="8435975" cy="3786187"/>
            <a:chOff x="354013" y="1500188"/>
            <a:chExt cx="8435975" cy="3786187"/>
          </a:xfrm>
        </p:grpSpPr>
        <p:sp>
          <p:nvSpPr>
            <p:cNvPr id="112644" name="Line 2"/>
            <p:cNvSpPr>
              <a:spLocks noChangeShapeType="1"/>
            </p:cNvSpPr>
            <p:nvPr/>
          </p:nvSpPr>
          <p:spPr bwMode="auto">
            <a:xfrm>
              <a:off x="4568825" y="1722438"/>
              <a:ext cx="0" cy="1066800"/>
            </a:xfrm>
            <a:prstGeom prst="line">
              <a:avLst/>
            </a:prstGeom>
            <a:noFill/>
            <a:ln w="25400">
              <a:solidFill>
                <a:schemeClr val="bg2"/>
              </a:solidFill>
              <a:round/>
              <a:headEnd type="none" w="sm" len="sm"/>
              <a:tailEnd type="none" w="sm" len="sm"/>
            </a:ln>
          </p:spPr>
          <p:txBody>
            <a:bodyPr/>
            <a:lstStyle/>
            <a:p>
              <a:pPr algn="l"/>
              <a:endParaRPr lang="en-GB">
                <a:solidFill>
                  <a:srgbClr val="646464"/>
                </a:solidFill>
                <a:cs typeface="Arial" pitchFamily="34" charset="0"/>
              </a:endParaRPr>
            </a:p>
          </p:txBody>
        </p:sp>
        <p:sp>
          <p:nvSpPr>
            <p:cNvPr id="112645" name="Line 3"/>
            <p:cNvSpPr>
              <a:spLocks noChangeShapeType="1"/>
            </p:cNvSpPr>
            <p:nvPr/>
          </p:nvSpPr>
          <p:spPr bwMode="auto">
            <a:xfrm flipH="1">
              <a:off x="2571750" y="2217738"/>
              <a:ext cx="2070100" cy="590550"/>
            </a:xfrm>
            <a:prstGeom prst="line">
              <a:avLst/>
            </a:prstGeom>
            <a:noFill/>
            <a:ln w="25400">
              <a:solidFill>
                <a:schemeClr val="bg2"/>
              </a:solidFill>
              <a:round/>
              <a:headEnd type="none" w="sm" len="sm"/>
              <a:tailEnd type="none" w="sm" len="sm"/>
            </a:ln>
          </p:spPr>
          <p:txBody>
            <a:bodyPr/>
            <a:lstStyle/>
            <a:p>
              <a:pPr algn="l"/>
              <a:endParaRPr lang="en-GB">
                <a:solidFill>
                  <a:srgbClr val="646464"/>
                </a:solidFill>
                <a:cs typeface="Arial" pitchFamily="34" charset="0"/>
              </a:endParaRPr>
            </a:p>
          </p:txBody>
        </p:sp>
        <p:sp>
          <p:nvSpPr>
            <p:cNvPr id="112646" name="Line 4"/>
            <p:cNvSpPr>
              <a:spLocks noChangeShapeType="1"/>
            </p:cNvSpPr>
            <p:nvPr/>
          </p:nvSpPr>
          <p:spPr bwMode="auto">
            <a:xfrm>
              <a:off x="4451350" y="2224088"/>
              <a:ext cx="1968500" cy="565150"/>
            </a:xfrm>
            <a:prstGeom prst="line">
              <a:avLst/>
            </a:prstGeom>
            <a:noFill/>
            <a:ln w="25400">
              <a:solidFill>
                <a:schemeClr val="bg2"/>
              </a:solidFill>
              <a:round/>
              <a:headEnd type="none" w="sm" len="sm"/>
              <a:tailEnd type="none" w="sm" len="sm"/>
            </a:ln>
          </p:spPr>
          <p:txBody>
            <a:bodyPr/>
            <a:lstStyle/>
            <a:p>
              <a:pPr algn="l"/>
              <a:endParaRPr lang="en-GB">
                <a:solidFill>
                  <a:srgbClr val="646464"/>
                </a:solidFill>
                <a:cs typeface="Arial" pitchFamily="34" charset="0"/>
              </a:endParaRPr>
            </a:p>
          </p:txBody>
        </p:sp>
        <p:sp>
          <p:nvSpPr>
            <p:cNvPr id="112647" name="Rectangle 5"/>
            <p:cNvSpPr>
              <a:spLocks noChangeArrowheads="1"/>
            </p:cNvSpPr>
            <p:nvPr/>
          </p:nvSpPr>
          <p:spPr bwMode="auto">
            <a:xfrm>
              <a:off x="2786063" y="1500188"/>
              <a:ext cx="3571875" cy="785812"/>
            </a:xfrm>
            <a:prstGeom prst="rect">
              <a:avLst/>
            </a:prstGeom>
            <a:solidFill>
              <a:schemeClr val="accent2"/>
            </a:solidFill>
            <a:ln w="9525">
              <a:noFill/>
              <a:miter lim="800000"/>
              <a:headEnd/>
              <a:tailEnd/>
            </a:ln>
          </p:spPr>
          <p:txBody>
            <a:bodyPr anchor="ctr"/>
            <a:lstStyle/>
            <a:p>
              <a:r>
                <a:rPr lang="en-US" sz="1600" b="1">
                  <a:solidFill>
                    <a:srgbClr val="000000"/>
                  </a:solidFill>
                  <a:cs typeface="Arial" pitchFamily="34" charset="0"/>
                </a:rPr>
                <a:t>We need implement a writing-skills learning program</a:t>
              </a:r>
              <a:endParaRPr lang="en-US" b="1">
                <a:solidFill>
                  <a:srgbClr val="000000"/>
                </a:solidFill>
                <a:cs typeface="Arial" pitchFamily="34" charset="0"/>
              </a:endParaRPr>
            </a:p>
          </p:txBody>
        </p:sp>
        <p:sp>
          <p:nvSpPr>
            <p:cNvPr id="112648" name="Rectangle 4"/>
            <p:cNvSpPr>
              <a:spLocks noChangeArrowheads="1"/>
            </p:cNvSpPr>
            <p:nvPr/>
          </p:nvSpPr>
          <p:spPr bwMode="blackWhite">
            <a:xfrm>
              <a:off x="357188" y="4295775"/>
              <a:ext cx="1285875" cy="847725"/>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12649" name="Rectangle 10"/>
            <p:cNvSpPr>
              <a:spLocks noChangeArrowheads="1"/>
            </p:cNvSpPr>
            <p:nvPr/>
          </p:nvSpPr>
          <p:spPr bwMode="auto">
            <a:xfrm>
              <a:off x="354013" y="4357688"/>
              <a:ext cx="1289050" cy="600075"/>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b="1">
                  <a:solidFill>
                    <a:srgbClr val="FFFFFF"/>
                  </a:solidFill>
                  <a:cs typeface="Arial" pitchFamily="34" charset="0"/>
                </a:rPr>
                <a:t>We draft documents by committee</a:t>
              </a:r>
            </a:p>
          </p:txBody>
        </p:sp>
        <p:cxnSp>
          <p:nvCxnSpPr>
            <p:cNvPr id="112650" name="AutoShape 11"/>
            <p:cNvCxnSpPr>
              <a:cxnSpLocks noChangeShapeType="1"/>
              <a:stCxn id="112648" idx="0"/>
            </p:cNvCxnSpPr>
            <p:nvPr/>
          </p:nvCxnSpPr>
          <p:spPr bwMode="auto">
            <a:xfrm rot="5400000" flipH="1" flipV="1">
              <a:off x="929481" y="3525044"/>
              <a:ext cx="841375" cy="700088"/>
            </a:xfrm>
            <a:prstGeom prst="straightConnector1">
              <a:avLst/>
            </a:prstGeom>
            <a:noFill/>
            <a:ln w="9525">
              <a:solidFill>
                <a:schemeClr val="tx1"/>
              </a:solidFill>
              <a:round/>
              <a:headEnd/>
              <a:tailEnd/>
            </a:ln>
          </p:spPr>
        </p:cxnSp>
        <p:cxnSp>
          <p:nvCxnSpPr>
            <p:cNvPr id="112651" name="AutoShape 13"/>
            <p:cNvCxnSpPr>
              <a:cxnSpLocks noChangeShapeType="1"/>
            </p:cNvCxnSpPr>
            <p:nvPr/>
          </p:nvCxnSpPr>
          <p:spPr bwMode="auto">
            <a:xfrm rot="16200000" flipV="1">
              <a:off x="1575594" y="3507581"/>
              <a:ext cx="841375" cy="735013"/>
            </a:xfrm>
            <a:prstGeom prst="straightConnector1">
              <a:avLst/>
            </a:prstGeom>
            <a:noFill/>
            <a:ln w="9525">
              <a:solidFill>
                <a:schemeClr val="tx1"/>
              </a:solidFill>
              <a:round/>
              <a:headEnd/>
              <a:tailEnd/>
            </a:ln>
          </p:spPr>
        </p:cxnSp>
        <p:cxnSp>
          <p:nvCxnSpPr>
            <p:cNvPr id="112652" name="AutoShape 23"/>
            <p:cNvCxnSpPr>
              <a:cxnSpLocks noChangeShapeType="1"/>
            </p:cNvCxnSpPr>
            <p:nvPr/>
          </p:nvCxnSpPr>
          <p:spPr bwMode="auto">
            <a:xfrm flipV="1">
              <a:off x="6653213" y="3440113"/>
              <a:ext cx="935037" cy="855662"/>
            </a:xfrm>
            <a:prstGeom prst="straightConnector1">
              <a:avLst/>
            </a:prstGeom>
            <a:noFill/>
            <a:ln w="9525">
              <a:solidFill>
                <a:schemeClr val="tx1"/>
              </a:solidFill>
              <a:round/>
              <a:headEnd/>
              <a:tailEnd/>
            </a:ln>
          </p:spPr>
        </p:cxnSp>
        <p:cxnSp>
          <p:nvCxnSpPr>
            <p:cNvPr id="112653" name="AutoShape 24"/>
            <p:cNvCxnSpPr>
              <a:cxnSpLocks noChangeShapeType="1"/>
            </p:cNvCxnSpPr>
            <p:nvPr/>
          </p:nvCxnSpPr>
          <p:spPr bwMode="auto">
            <a:xfrm flipH="1" flipV="1">
              <a:off x="7588250" y="3440113"/>
              <a:ext cx="12700" cy="855662"/>
            </a:xfrm>
            <a:prstGeom prst="straightConnector1">
              <a:avLst/>
            </a:prstGeom>
            <a:noFill/>
            <a:ln w="9525">
              <a:solidFill>
                <a:schemeClr val="tx1"/>
              </a:solidFill>
              <a:round/>
              <a:headEnd/>
              <a:tailEnd/>
            </a:ln>
          </p:spPr>
        </p:cxnSp>
        <p:cxnSp>
          <p:nvCxnSpPr>
            <p:cNvPr id="112654" name="AutoShape 25"/>
            <p:cNvCxnSpPr>
              <a:cxnSpLocks noChangeShapeType="1"/>
            </p:cNvCxnSpPr>
            <p:nvPr/>
          </p:nvCxnSpPr>
          <p:spPr bwMode="auto">
            <a:xfrm flipH="1" flipV="1">
              <a:off x="7588250" y="3440113"/>
              <a:ext cx="928688" cy="855662"/>
            </a:xfrm>
            <a:prstGeom prst="straightConnector1">
              <a:avLst/>
            </a:prstGeom>
            <a:noFill/>
            <a:ln w="9525">
              <a:solidFill>
                <a:schemeClr val="tx1"/>
              </a:solidFill>
              <a:round/>
              <a:headEnd/>
              <a:tailEnd/>
            </a:ln>
          </p:spPr>
        </p:cxnSp>
        <p:sp>
          <p:nvSpPr>
            <p:cNvPr id="112655" name="Rectangle 32"/>
            <p:cNvSpPr>
              <a:spLocks noChangeArrowheads="1"/>
            </p:cNvSpPr>
            <p:nvPr/>
          </p:nvSpPr>
          <p:spPr bwMode="blackWhite">
            <a:xfrm>
              <a:off x="3143250" y="4313238"/>
              <a:ext cx="874713" cy="973137"/>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12656" name="Rectangle 34"/>
            <p:cNvSpPr>
              <a:spLocks noChangeArrowheads="1"/>
            </p:cNvSpPr>
            <p:nvPr/>
          </p:nvSpPr>
          <p:spPr bwMode="auto">
            <a:xfrm>
              <a:off x="4090988" y="4454525"/>
              <a:ext cx="960437" cy="260350"/>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a:solidFill>
                    <a:srgbClr val="FFFFFF"/>
                  </a:solidFill>
                  <a:cs typeface="Arial" pitchFamily="34" charset="0"/>
                </a:rPr>
                <a:t>Example 2</a:t>
              </a:r>
            </a:p>
          </p:txBody>
        </p:sp>
        <p:sp>
          <p:nvSpPr>
            <p:cNvPr id="112657" name="Rectangle 36"/>
            <p:cNvSpPr>
              <a:spLocks noChangeArrowheads="1"/>
            </p:cNvSpPr>
            <p:nvPr/>
          </p:nvSpPr>
          <p:spPr bwMode="auto">
            <a:xfrm>
              <a:off x="3143250" y="4357688"/>
              <a:ext cx="857250" cy="769937"/>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b="1">
                  <a:solidFill>
                    <a:srgbClr val="FFFFFF"/>
                  </a:solidFill>
                  <a:cs typeface="Arial" pitchFamily="34" charset="0"/>
                </a:rPr>
                <a:t>We don’t spend time on structure</a:t>
              </a:r>
            </a:p>
          </p:txBody>
        </p:sp>
        <p:cxnSp>
          <p:nvCxnSpPr>
            <p:cNvPr id="112658" name="AutoShape 37"/>
            <p:cNvCxnSpPr>
              <a:cxnSpLocks noChangeShapeType="1"/>
              <a:stCxn id="112655" idx="0"/>
            </p:cNvCxnSpPr>
            <p:nvPr/>
          </p:nvCxnSpPr>
          <p:spPr bwMode="auto">
            <a:xfrm rot="5400000" flipH="1" flipV="1">
              <a:off x="3654425" y="3397251"/>
              <a:ext cx="841375" cy="990600"/>
            </a:xfrm>
            <a:prstGeom prst="straightConnector1">
              <a:avLst/>
            </a:prstGeom>
            <a:noFill/>
            <a:ln w="9525">
              <a:solidFill>
                <a:schemeClr val="tx1"/>
              </a:solidFill>
              <a:round/>
              <a:headEnd/>
              <a:tailEnd/>
            </a:ln>
          </p:spPr>
        </p:cxnSp>
        <p:cxnSp>
          <p:nvCxnSpPr>
            <p:cNvPr id="112659" name="AutoShape 38"/>
            <p:cNvCxnSpPr>
              <a:cxnSpLocks noChangeShapeType="1"/>
            </p:cNvCxnSpPr>
            <p:nvPr/>
          </p:nvCxnSpPr>
          <p:spPr bwMode="auto">
            <a:xfrm flipV="1">
              <a:off x="4570413" y="3471863"/>
              <a:ext cx="0" cy="841375"/>
            </a:xfrm>
            <a:prstGeom prst="straightConnector1">
              <a:avLst/>
            </a:prstGeom>
            <a:noFill/>
            <a:ln w="9525">
              <a:solidFill>
                <a:schemeClr val="tx1"/>
              </a:solidFill>
              <a:round/>
              <a:headEnd/>
              <a:tailEnd/>
            </a:ln>
          </p:spPr>
        </p:cxnSp>
        <p:cxnSp>
          <p:nvCxnSpPr>
            <p:cNvPr id="112660" name="AutoShape 39"/>
            <p:cNvCxnSpPr>
              <a:cxnSpLocks noChangeShapeType="1"/>
            </p:cNvCxnSpPr>
            <p:nvPr/>
          </p:nvCxnSpPr>
          <p:spPr bwMode="auto">
            <a:xfrm flipH="1" flipV="1">
              <a:off x="4570413" y="3471863"/>
              <a:ext cx="915987" cy="841375"/>
            </a:xfrm>
            <a:prstGeom prst="straightConnector1">
              <a:avLst/>
            </a:prstGeom>
            <a:noFill/>
            <a:ln w="9525">
              <a:solidFill>
                <a:schemeClr val="tx1"/>
              </a:solidFill>
              <a:round/>
              <a:headEnd/>
              <a:tailEnd/>
            </a:ln>
          </p:spPr>
        </p:cxnSp>
        <p:sp>
          <p:nvSpPr>
            <p:cNvPr id="112661" name="Rectangle 4"/>
            <p:cNvSpPr>
              <a:spLocks noChangeArrowheads="1"/>
            </p:cNvSpPr>
            <p:nvPr/>
          </p:nvSpPr>
          <p:spPr bwMode="blackWhite">
            <a:xfrm>
              <a:off x="1717675" y="4295775"/>
              <a:ext cx="1285875" cy="847725"/>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12662" name="Rectangle 10"/>
            <p:cNvSpPr>
              <a:spLocks noChangeArrowheads="1"/>
            </p:cNvSpPr>
            <p:nvPr/>
          </p:nvSpPr>
          <p:spPr bwMode="auto">
            <a:xfrm>
              <a:off x="1714500" y="4357688"/>
              <a:ext cx="1289050" cy="600075"/>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b="1">
                  <a:solidFill>
                    <a:srgbClr val="FFFFFF"/>
                  </a:solidFill>
                  <a:cs typeface="Arial" pitchFamily="34" charset="0"/>
                </a:rPr>
                <a:t>We don’t manage the review process</a:t>
              </a:r>
            </a:p>
          </p:txBody>
        </p:sp>
        <p:sp>
          <p:nvSpPr>
            <p:cNvPr id="112663" name="Rectangle 4"/>
            <p:cNvSpPr>
              <a:spLocks noChangeArrowheads="1"/>
            </p:cNvSpPr>
            <p:nvPr/>
          </p:nvSpPr>
          <p:spPr bwMode="blackWhite">
            <a:xfrm>
              <a:off x="6143625" y="4286250"/>
              <a:ext cx="1285875" cy="847725"/>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12664" name="Rectangle 10"/>
            <p:cNvSpPr>
              <a:spLocks noChangeArrowheads="1"/>
            </p:cNvSpPr>
            <p:nvPr/>
          </p:nvSpPr>
          <p:spPr bwMode="auto">
            <a:xfrm>
              <a:off x="6140450" y="4348163"/>
              <a:ext cx="1289050" cy="600075"/>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b="1">
                  <a:solidFill>
                    <a:srgbClr val="FFFFFF"/>
                  </a:solidFill>
                  <a:cs typeface="Arial" pitchFamily="34" charset="0"/>
                </a:rPr>
                <a:t>We don’t proofread carefully</a:t>
              </a:r>
            </a:p>
          </p:txBody>
        </p:sp>
        <p:sp>
          <p:nvSpPr>
            <p:cNvPr id="112665" name="Rectangle 4"/>
            <p:cNvSpPr>
              <a:spLocks noChangeArrowheads="1"/>
            </p:cNvSpPr>
            <p:nvPr/>
          </p:nvSpPr>
          <p:spPr bwMode="blackWhite">
            <a:xfrm>
              <a:off x="7504113" y="4286250"/>
              <a:ext cx="1285875" cy="847725"/>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12666" name="Rectangle 10"/>
            <p:cNvSpPr>
              <a:spLocks noChangeArrowheads="1"/>
            </p:cNvSpPr>
            <p:nvPr/>
          </p:nvSpPr>
          <p:spPr bwMode="auto">
            <a:xfrm>
              <a:off x="7500938" y="4348163"/>
              <a:ext cx="1289050" cy="600075"/>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b="1">
                  <a:solidFill>
                    <a:srgbClr val="FFFFFF"/>
                  </a:solidFill>
                  <a:cs typeface="Arial" pitchFamily="34" charset="0"/>
                </a:rPr>
                <a:t>We don’t write in a consistent style</a:t>
              </a:r>
            </a:p>
          </p:txBody>
        </p:sp>
        <p:sp>
          <p:nvSpPr>
            <p:cNvPr id="112667" name="Rectangle 32"/>
            <p:cNvSpPr>
              <a:spLocks noChangeArrowheads="1"/>
            </p:cNvSpPr>
            <p:nvPr/>
          </p:nvSpPr>
          <p:spPr bwMode="blackWhite">
            <a:xfrm>
              <a:off x="4125913" y="4313238"/>
              <a:ext cx="874712" cy="973137"/>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12668" name="Rectangle 36"/>
            <p:cNvSpPr>
              <a:spLocks noChangeArrowheads="1"/>
            </p:cNvSpPr>
            <p:nvPr/>
          </p:nvSpPr>
          <p:spPr bwMode="auto">
            <a:xfrm>
              <a:off x="4071938" y="4357688"/>
              <a:ext cx="946150" cy="600075"/>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b="1">
                  <a:solidFill>
                    <a:srgbClr val="FFFFFF"/>
                  </a:solidFill>
                  <a:cs typeface="Arial" pitchFamily="34" charset="0"/>
                </a:rPr>
                <a:t>We don’t plan our documents</a:t>
              </a:r>
            </a:p>
          </p:txBody>
        </p:sp>
        <p:sp>
          <p:nvSpPr>
            <p:cNvPr id="112669" name="Rectangle 32"/>
            <p:cNvSpPr>
              <a:spLocks noChangeArrowheads="1"/>
            </p:cNvSpPr>
            <p:nvPr/>
          </p:nvSpPr>
          <p:spPr bwMode="blackWhite">
            <a:xfrm>
              <a:off x="5126038" y="4313238"/>
              <a:ext cx="874712" cy="973137"/>
            </a:xfrm>
            <a:prstGeom prst="rect">
              <a:avLst/>
            </a:prstGeom>
            <a:solidFill>
              <a:schemeClr val="bg2"/>
            </a:solidFill>
            <a:ln w="12700">
              <a:noFill/>
              <a:miter lim="800000"/>
              <a:headEnd/>
              <a:tailEnd/>
            </a:ln>
          </p:spPr>
          <p:txBody>
            <a:bodyPr wrap="none" anchor="ctr"/>
            <a:lstStyle/>
            <a:p>
              <a:pPr algn="l"/>
              <a:endParaRPr lang="en-GB">
                <a:solidFill>
                  <a:srgbClr val="646464"/>
                </a:solidFill>
                <a:cs typeface="Arial" pitchFamily="34" charset="0"/>
              </a:endParaRPr>
            </a:p>
          </p:txBody>
        </p:sp>
        <p:sp>
          <p:nvSpPr>
            <p:cNvPr id="112670" name="Rectangle 36"/>
            <p:cNvSpPr>
              <a:spLocks noChangeArrowheads="1"/>
            </p:cNvSpPr>
            <p:nvPr/>
          </p:nvSpPr>
          <p:spPr bwMode="auto">
            <a:xfrm>
              <a:off x="5126038" y="4357688"/>
              <a:ext cx="857250" cy="600075"/>
            </a:xfrm>
            <a:prstGeom prst="rect">
              <a:avLst/>
            </a:prstGeom>
            <a:noFill/>
            <a:ln w="9525">
              <a:noFill/>
              <a:miter lim="800000"/>
              <a:headEnd/>
              <a:tailEnd/>
            </a:ln>
          </p:spPr>
          <p:txBody>
            <a:bodyPr lIns="92066" tIns="46033" rIns="92066" bIns="46033">
              <a:spAutoFit/>
            </a:bodyPr>
            <a:lstStyle/>
            <a:p>
              <a:pPr defTabSz="912813" eaLnBrk="0" hangingPunct="0">
                <a:spcBef>
                  <a:spcPct val="50000"/>
                </a:spcBef>
              </a:pPr>
              <a:r>
                <a:rPr lang="en-US" sz="1100" b="1">
                  <a:solidFill>
                    <a:srgbClr val="FFFFFF"/>
                  </a:solidFill>
                  <a:cs typeface="Arial" pitchFamily="34" charset="0"/>
                </a:rPr>
                <a:t>We don’t form our ideas first</a:t>
              </a:r>
            </a:p>
          </p:txBody>
        </p:sp>
        <p:sp>
          <p:nvSpPr>
            <p:cNvPr id="112671" name="Rectangle 7"/>
            <p:cNvSpPr>
              <a:spLocks noChangeArrowheads="1"/>
            </p:cNvSpPr>
            <p:nvPr/>
          </p:nvSpPr>
          <p:spPr bwMode="auto">
            <a:xfrm>
              <a:off x="6192838" y="2713038"/>
              <a:ext cx="2514600" cy="787400"/>
            </a:xfrm>
            <a:prstGeom prst="rect">
              <a:avLst/>
            </a:prstGeom>
            <a:solidFill>
              <a:schemeClr val="accent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12672" name="Rectangle 8"/>
            <p:cNvSpPr>
              <a:spLocks noChangeArrowheads="1"/>
            </p:cNvSpPr>
            <p:nvPr/>
          </p:nvSpPr>
          <p:spPr bwMode="auto">
            <a:xfrm>
              <a:off x="3286125" y="2713038"/>
              <a:ext cx="2514600" cy="787400"/>
            </a:xfrm>
            <a:prstGeom prst="rect">
              <a:avLst/>
            </a:prstGeom>
            <a:solidFill>
              <a:schemeClr val="accent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12673" name="Rectangle 9"/>
            <p:cNvSpPr>
              <a:spLocks noChangeArrowheads="1"/>
            </p:cNvSpPr>
            <p:nvPr/>
          </p:nvSpPr>
          <p:spPr bwMode="auto">
            <a:xfrm>
              <a:off x="433388" y="2717800"/>
              <a:ext cx="2514600" cy="782638"/>
            </a:xfrm>
            <a:prstGeom prst="rect">
              <a:avLst/>
            </a:prstGeom>
            <a:solidFill>
              <a:schemeClr val="accent1"/>
            </a:solidFill>
            <a:ln w="9525">
              <a:noFill/>
              <a:miter lim="800000"/>
              <a:headEnd/>
              <a:tailEnd/>
            </a:ln>
          </p:spPr>
          <p:txBody>
            <a:bodyPr wrap="none" anchor="ctr"/>
            <a:lstStyle/>
            <a:p>
              <a:pPr algn="l"/>
              <a:endParaRPr lang="en-GB">
                <a:solidFill>
                  <a:srgbClr val="646464"/>
                </a:solidFill>
                <a:cs typeface="Arial" pitchFamily="34" charset="0"/>
              </a:endParaRPr>
            </a:p>
          </p:txBody>
        </p:sp>
        <p:sp>
          <p:nvSpPr>
            <p:cNvPr id="112674" name="Rectangle 10"/>
            <p:cNvSpPr>
              <a:spLocks noChangeArrowheads="1"/>
            </p:cNvSpPr>
            <p:nvPr/>
          </p:nvSpPr>
          <p:spPr bwMode="gray">
            <a:xfrm>
              <a:off x="533400" y="2794000"/>
              <a:ext cx="2303463" cy="706989"/>
            </a:xfrm>
            <a:prstGeom prst="rect">
              <a:avLst/>
            </a:prstGeom>
            <a:noFill/>
            <a:ln w="9525">
              <a:noFill/>
              <a:miter lim="800000"/>
              <a:headEnd/>
              <a:tailEnd/>
            </a:ln>
          </p:spPr>
          <p:txBody>
            <a:bodyPr lIns="92075" tIns="46038" rIns="92075" bIns="46038">
              <a:spAutoFit/>
            </a:bodyPr>
            <a:lstStyle/>
            <a:p>
              <a:pPr eaLnBrk="0" hangingPunct="0">
                <a:lnSpc>
                  <a:spcPct val="95000"/>
                </a:lnSpc>
                <a:spcBef>
                  <a:spcPct val="50000"/>
                </a:spcBef>
              </a:pPr>
              <a:r>
                <a:rPr lang="en-US" sz="1400" b="1">
                  <a:solidFill>
                    <a:srgbClr val="FFFFFF"/>
                  </a:solidFill>
                  <a:cs typeface="Arial" pitchFamily="34" charset="0"/>
                </a:rPr>
                <a:t>We need to manage the writing process more effectively </a:t>
              </a:r>
              <a:endParaRPr lang="en-GB" sz="1400" b="1">
                <a:solidFill>
                  <a:srgbClr val="FFFFFF"/>
                </a:solidFill>
                <a:cs typeface="Arial" pitchFamily="34" charset="0"/>
              </a:endParaRPr>
            </a:p>
          </p:txBody>
        </p:sp>
        <p:sp>
          <p:nvSpPr>
            <p:cNvPr id="112675" name="Rectangle 11"/>
            <p:cNvSpPr>
              <a:spLocks noChangeArrowheads="1"/>
            </p:cNvSpPr>
            <p:nvPr/>
          </p:nvSpPr>
          <p:spPr bwMode="gray">
            <a:xfrm>
              <a:off x="3309938" y="2794000"/>
              <a:ext cx="2468562" cy="502318"/>
            </a:xfrm>
            <a:prstGeom prst="rect">
              <a:avLst/>
            </a:prstGeom>
            <a:noFill/>
            <a:ln w="9525" algn="ctr">
              <a:noFill/>
              <a:miter lim="800000"/>
              <a:headEnd/>
              <a:tailEnd/>
            </a:ln>
          </p:spPr>
          <p:txBody>
            <a:bodyPr lIns="92075" tIns="46038" rIns="92075" bIns="46038">
              <a:spAutoFit/>
            </a:bodyPr>
            <a:lstStyle/>
            <a:p>
              <a:pPr eaLnBrk="0" hangingPunct="0">
                <a:lnSpc>
                  <a:spcPct val="95000"/>
                </a:lnSpc>
                <a:spcBef>
                  <a:spcPct val="50000"/>
                </a:spcBef>
              </a:pPr>
              <a:r>
                <a:rPr lang="en-US" sz="1400" b="1">
                  <a:solidFill>
                    <a:srgbClr val="FFFFFF"/>
                  </a:solidFill>
                  <a:cs typeface="Arial" pitchFamily="34" charset="0"/>
                </a:rPr>
                <a:t>We need to think before we write</a:t>
              </a:r>
              <a:endParaRPr lang="en-GB" sz="1400" b="1">
                <a:solidFill>
                  <a:srgbClr val="FFFFFF"/>
                </a:solidFill>
                <a:cs typeface="Arial" pitchFamily="34" charset="0"/>
              </a:endParaRPr>
            </a:p>
          </p:txBody>
        </p:sp>
        <p:sp>
          <p:nvSpPr>
            <p:cNvPr id="112676" name="Rectangle 12"/>
            <p:cNvSpPr>
              <a:spLocks noChangeArrowheads="1"/>
            </p:cNvSpPr>
            <p:nvPr/>
          </p:nvSpPr>
          <p:spPr bwMode="gray">
            <a:xfrm>
              <a:off x="6286500" y="2794000"/>
              <a:ext cx="2286000" cy="706989"/>
            </a:xfrm>
            <a:prstGeom prst="rect">
              <a:avLst/>
            </a:prstGeom>
            <a:noFill/>
            <a:ln w="9525" algn="ctr">
              <a:noFill/>
              <a:miter lim="800000"/>
              <a:headEnd/>
              <a:tailEnd/>
            </a:ln>
          </p:spPr>
          <p:txBody>
            <a:bodyPr lIns="92075" tIns="46038" rIns="92075" bIns="46038">
              <a:spAutoFit/>
            </a:bodyPr>
            <a:lstStyle/>
            <a:p>
              <a:pPr eaLnBrk="0" hangingPunct="0">
                <a:lnSpc>
                  <a:spcPct val="95000"/>
                </a:lnSpc>
                <a:spcBef>
                  <a:spcPct val="50000"/>
                </a:spcBef>
              </a:pPr>
              <a:r>
                <a:rPr lang="en-US" sz="1400" b="1">
                  <a:solidFill>
                    <a:srgbClr val="FFFFFF"/>
                  </a:solidFill>
                  <a:cs typeface="Arial" pitchFamily="34" charset="0"/>
                </a:rPr>
                <a:t>We need to use language more effectively</a:t>
              </a:r>
              <a:endParaRPr lang="en-GB" sz="1400" b="1">
                <a:solidFill>
                  <a:srgbClr val="FFFFFF"/>
                </a:solidFill>
                <a:cs typeface="Arial" pitchFamily="34" charset="0"/>
              </a:endParaRPr>
            </a:p>
          </p:txBody>
        </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dirty="0"/>
              <a:t>Activity 2.4 — Suggested answer</a:t>
            </a:r>
            <a:br>
              <a:rPr lang="en-GB" dirty="0"/>
            </a:br>
            <a:r>
              <a:rPr lang="en-GB" dirty="0"/>
              <a:t>First, simplify the points …</a:t>
            </a:r>
            <a:endParaRPr lang="en-US" dirty="0"/>
          </a:p>
        </p:txBody>
      </p:sp>
      <p:sp>
        <p:nvSpPr>
          <p:cNvPr id="31747" name="Rectangle 3"/>
          <p:cNvSpPr>
            <a:spLocks noGrp="1" noChangeArrowheads="1"/>
          </p:cNvSpPr>
          <p:nvPr>
            <p:ph type="body" idx="1"/>
          </p:nvPr>
        </p:nvSpPr>
        <p:spPr/>
        <p:txBody>
          <a:bodyPr/>
          <a:lstStyle/>
          <a:p>
            <a:pPr marL="457200" indent="-457200" eaLnBrk="1" hangingPunct="1">
              <a:buFont typeface="Arial" pitchFamily="34" charset="0"/>
              <a:buAutoNum type="arabicPeriod"/>
            </a:pPr>
            <a:r>
              <a:rPr lang="en-US"/>
              <a:t>We do not proofread carefully</a:t>
            </a:r>
          </a:p>
          <a:p>
            <a:pPr marL="457200" indent="-457200" eaLnBrk="1" hangingPunct="1">
              <a:buFont typeface="Arial" pitchFamily="34" charset="0"/>
              <a:buAutoNum type="arabicPeriod"/>
            </a:pPr>
            <a:r>
              <a:rPr lang="en-US"/>
              <a:t>We do not spend time on structure</a:t>
            </a:r>
          </a:p>
          <a:p>
            <a:pPr marL="457200" indent="-457200" eaLnBrk="1" hangingPunct="1">
              <a:buFont typeface="Arial" pitchFamily="34" charset="0"/>
              <a:buAutoNum type="arabicPeriod"/>
            </a:pPr>
            <a:r>
              <a:rPr lang="en-US"/>
              <a:t>We do not plan our documents</a:t>
            </a:r>
          </a:p>
          <a:p>
            <a:pPr marL="457200" indent="-457200" eaLnBrk="1" hangingPunct="1">
              <a:buFont typeface="Arial" pitchFamily="34" charset="0"/>
              <a:buAutoNum type="arabicPeriod"/>
            </a:pPr>
            <a:r>
              <a:rPr lang="en-US"/>
              <a:t>We draft documents by committee</a:t>
            </a:r>
          </a:p>
          <a:p>
            <a:pPr marL="457200" indent="-457200" eaLnBrk="1" hangingPunct="1">
              <a:buFont typeface="Arial" pitchFamily="34" charset="0"/>
              <a:buAutoNum type="arabicPeriod"/>
            </a:pPr>
            <a:r>
              <a:rPr lang="en-US"/>
              <a:t>We do not write in a consistent style</a:t>
            </a:r>
          </a:p>
          <a:p>
            <a:pPr marL="457200" indent="-457200" eaLnBrk="1" hangingPunct="1">
              <a:buFont typeface="Arial" pitchFamily="34" charset="0"/>
              <a:buAutoNum type="arabicPeriod"/>
            </a:pPr>
            <a:r>
              <a:rPr lang="en-US"/>
              <a:t>We do not manage the review process</a:t>
            </a:r>
          </a:p>
          <a:p>
            <a:pPr marL="457200" indent="-457200" eaLnBrk="1" hangingPunct="1">
              <a:buFont typeface="Arial" pitchFamily="34" charset="0"/>
              <a:buAutoNum type="arabicPeriod"/>
            </a:pPr>
            <a:r>
              <a:rPr lang="en-US"/>
              <a:t>We do not think before we write</a:t>
            </a:r>
          </a:p>
          <a:p>
            <a:pPr marL="457200" indent="-457200" eaLnBrk="1" hangingPunct="1"/>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dirty="0"/>
              <a:t>Activity 2.4 </a:t>
            </a:r>
            <a:r>
              <a:rPr lang="en-GB" dirty="0">
                <a:cs typeface="Arial" pitchFamily="34" charset="0"/>
              </a:rPr>
              <a:t>— </a:t>
            </a:r>
            <a:r>
              <a:rPr lang="en-GB" dirty="0"/>
              <a:t>Suggested answer</a:t>
            </a:r>
            <a:br>
              <a:rPr lang="en-GB" dirty="0"/>
            </a:br>
            <a:r>
              <a:rPr lang="en-GB" dirty="0"/>
              <a:t>… then </a:t>
            </a:r>
            <a:r>
              <a:rPr lang="en-GB" dirty="0">
                <a:solidFill>
                  <a:schemeClr val="tx1"/>
                </a:solidFill>
              </a:rPr>
              <a:t>analyze</a:t>
            </a:r>
            <a:r>
              <a:rPr lang="en-GB" dirty="0"/>
              <a:t> and group them …</a:t>
            </a:r>
            <a:endParaRPr lang="en-US" dirty="0"/>
          </a:p>
        </p:txBody>
      </p:sp>
      <p:sp>
        <p:nvSpPr>
          <p:cNvPr id="32771" name="Rectangle 3"/>
          <p:cNvSpPr>
            <a:spLocks noChangeArrowheads="1"/>
          </p:cNvSpPr>
          <p:nvPr/>
        </p:nvSpPr>
        <p:spPr bwMode="auto">
          <a:xfrm>
            <a:off x="6188075" y="1911350"/>
            <a:ext cx="2514600" cy="1670050"/>
          </a:xfrm>
          <a:prstGeom prst="rect">
            <a:avLst/>
          </a:prstGeom>
          <a:solidFill>
            <a:schemeClr val="accent1"/>
          </a:solidFill>
          <a:ln w="9525">
            <a:noFill/>
            <a:miter lim="800000"/>
            <a:headEnd/>
            <a:tailEnd/>
          </a:ln>
        </p:spPr>
        <p:txBody>
          <a:bodyPr wrap="none" anchor="ctr"/>
          <a:lstStyle/>
          <a:p>
            <a:endParaRPr lang="en-GB"/>
          </a:p>
        </p:txBody>
      </p:sp>
      <p:sp>
        <p:nvSpPr>
          <p:cNvPr id="32772" name="Rectangle 4"/>
          <p:cNvSpPr>
            <a:spLocks noChangeArrowheads="1"/>
          </p:cNvSpPr>
          <p:nvPr/>
        </p:nvSpPr>
        <p:spPr bwMode="auto">
          <a:xfrm>
            <a:off x="3305175" y="1911350"/>
            <a:ext cx="2514600" cy="1670050"/>
          </a:xfrm>
          <a:prstGeom prst="rect">
            <a:avLst/>
          </a:prstGeom>
          <a:solidFill>
            <a:schemeClr val="accent1"/>
          </a:solidFill>
          <a:ln w="9525">
            <a:noFill/>
            <a:miter lim="800000"/>
            <a:headEnd/>
            <a:tailEnd/>
          </a:ln>
        </p:spPr>
        <p:txBody>
          <a:bodyPr wrap="none" anchor="ctr"/>
          <a:lstStyle/>
          <a:p>
            <a:endParaRPr lang="en-GB"/>
          </a:p>
        </p:txBody>
      </p:sp>
      <p:sp>
        <p:nvSpPr>
          <p:cNvPr id="32773" name="Rectangle 5"/>
          <p:cNvSpPr>
            <a:spLocks noChangeArrowheads="1"/>
          </p:cNvSpPr>
          <p:nvPr/>
        </p:nvSpPr>
        <p:spPr bwMode="auto">
          <a:xfrm>
            <a:off x="452438" y="1916113"/>
            <a:ext cx="2514600" cy="1670050"/>
          </a:xfrm>
          <a:prstGeom prst="rect">
            <a:avLst/>
          </a:prstGeom>
          <a:solidFill>
            <a:schemeClr val="accent1"/>
          </a:solidFill>
          <a:ln w="9525">
            <a:noFill/>
            <a:miter lim="800000"/>
            <a:headEnd/>
            <a:tailEnd/>
          </a:ln>
        </p:spPr>
        <p:txBody>
          <a:bodyPr wrap="none" anchor="ctr"/>
          <a:lstStyle/>
          <a:p>
            <a:endParaRPr lang="en-GB"/>
          </a:p>
        </p:txBody>
      </p:sp>
      <p:sp>
        <p:nvSpPr>
          <p:cNvPr id="32774" name="Rectangle 6"/>
          <p:cNvSpPr>
            <a:spLocks noChangeArrowheads="1"/>
          </p:cNvSpPr>
          <p:nvPr/>
        </p:nvSpPr>
        <p:spPr bwMode="gray">
          <a:xfrm>
            <a:off x="539750" y="2362200"/>
            <a:ext cx="2303463" cy="873125"/>
          </a:xfrm>
          <a:prstGeom prst="rect">
            <a:avLst/>
          </a:prstGeom>
          <a:noFill/>
          <a:ln w="9525">
            <a:noFill/>
            <a:miter lim="800000"/>
            <a:headEnd/>
            <a:tailEnd/>
          </a:ln>
        </p:spPr>
        <p:txBody>
          <a:bodyPr lIns="92075" tIns="46038" rIns="92075" bIns="46038">
            <a:spAutoFit/>
          </a:bodyPr>
          <a:lstStyle/>
          <a:p>
            <a:pPr algn="ctr" eaLnBrk="0" hangingPunct="0">
              <a:lnSpc>
                <a:spcPct val="95000"/>
              </a:lnSpc>
              <a:spcBef>
                <a:spcPct val="50000"/>
              </a:spcBef>
            </a:pPr>
            <a:r>
              <a:rPr lang="en-US" b="1">
                <a:solidFill>
                  <a:schemeClr val="bg1"/>
                </a:solidFill>
              </a:rPr>
              <a:t>We</a:t>
            </a:r>
            <a:r>
              <a:rPr lang="en-US" b="1"/>
              <a:t> </a:t>
            </a:r>
            <a:r>
              <a:rPr lang="en-US" b="1">
                <a:solidFill>
                  <a:schemeClr val="bg1"/>
                </a:solidFill>
              </a:rPr>
              <a:t>do not manage the writing process effectively</a:t>
            </a:r>
            <a:endParaRPr lang="en-GB" b="1">
              <a:solidFill>
                <a:schemeClr val="bg1"/>
              </a:solidFill>
            </a:endParaRPr>
          </a:p>
        </p:txBody>
      </p:sp>
      <p:sp>
        <p:nvSpPr>
          <p:cNvPr id="32775" name="Rectangle 7"/>
          <p:cNvSpPr>
            <a:spLocks noChangeArrowheads="1"/>
          </p:cNvSpPr>
          <p:nvPr/>
        </p:nvSpPr>
        <p:spPr bwMode="gray">
          <a:xfrm>
            <a:off x="3276600" y="2344738"/>
            <a:ext cx="2468563" cy="612775"/>
          </a:xfrm>
          <a:prstGeom prst="rect">
            <a:avLst/>
          </a:prstGeom>
          <a:noFill/>
          <a:ln w="9525" algn="ctr">
            <a:noFill/>
            <a:miter lim="800000"/>
            <a:headEnd/>
            <a:tailEnd/>
          </a:ln>
        </p:spPr>
        <p:txBody>
          <a:bodyPr lIns="92075" tIns="46038" rIns="92075" bIns="46038">
            <a:spAutoFit/>
          </a:bodyPr>
          <a:lstStyle/>
          <a:p>
            <a:pPr algn="ctr" eaLnBrk="0" hangingPunct="0">
              <a:lnSpc>
                <a:spcPct val="95000"/>
              </a:lnSpc>
              <a:spcBef>
                <a:spcPct val="50000"/>
              </a:spcBef>
            </a:pPr>
            <a:r>
              <a:rPr lang="en-US" b="1">
                <a:solidFill>
                  <a:schemeClr val="bg1"/>
                </a:solidFill>
              </a:rPr>
              <a:t>We do not think before we write</a:t>
            </a:r>
            <a:endParaRPr lang="en-GB" b="1">
              <a:solidFill>
                <a:schemeClr val="bg1"/>
              </a:solidFill>
            </a:endParaRPr>
          </a:p>
        </p:txBody>
      </p:sp>
      <p:sp>
        <p:nvSpPr>
          <p:cNvPr id="32776" name="Rectangle 8"/>
          <p:cNvSpPr>
            <a:spLocks noChangeArrowheads="1"/>
          </p:cNvSpPr>
          <p:nvPr/>
        </p:nvSpPr>
        <p:spPr bwMode="gray">
          <a:xfrm>
            <a:off x="6440488" y="2271713"/>
            <a:ext cx="2016125" cy="1133475"/>
          </a:xfrm>
          <a:prstGeom prst="rect">
            <a:avLst/>
          </a:prstGeom>
          <a:noFill/>
          <a:ln w="9525" algn="ctr">
            <a:noFill/>
            <a:miter lim="800000"/>
            <a:headEnd/>
            <a:tailEnd/>
          </a:ln>
        </p:spPr>
        <p:txBody>
          <a:bodyPr lIns="92075" tIns="46038" rIns="92075" bIns="46038">
            <a:spAutoFit/>
          </a:bodyPr>
          <a:lstStyle/>
          <a:p>
            <a:pPr algn="ctr" eaLnBrk="0" hangingPunct="0">
              <a:lnSpc>
                <a:spcPct val="95000"/>
              </a:lnSpc>
              <a:spcBef>
                <a:spcPct val="50000"/>
              </a:spcBef>
            </a:pPr>
            <a:r>
              <a:rPr lang="en-US" b="1">
                <a:solidFill>
                  <a:schemeClr val="bg1"/>
                </a:solidFill>
              </a:rPr>
              <a:t>We</a:t>
            </a:r>
            <a:r>
              <a:rPr lang="en-US" b="1"/>
              <a:t> </a:t>
            </a:r>
            <a:r>
              <a:rPr lang="en-US" b="1">
                <a:solidFill>
                  <a:schemeClr val="bg1"/>
                </a:solidFill>
              </a:rPr>
              <a:t>do not use language as effectively as we could</a:t>
            </a:r>
            <a:endParaRPr lang="en-GB" b="1">
              <a:solidFill>
                <a:schemeClr val="bg1"/>
              </a:solidFill>
            </a:endParaRPr>
          </a:p>
        </p:txBody>
      </p:sp>
      <p:sp>
        <p:nvSpPr>
          <p:cNvPr id="32777" name="Rectangle 9"/>
          <p:cNvSpPr>
            <a:spLocks noChangeArrowheads="1"/>
          </p:cNvSpPr>
          <p:nvPr/>
        </p:nvSpPr>
        <p:spPr bwMode="auto">
          <a:xfrm>
            <a:off x="1179513" y="3687763"/>
            <a:ext cx="1016000" cy="519112"/>
          </a:xfrm>
          <a:prstGeom prst="rect">
            <a:avLst/>
          </a:prstGeom>
          <a:noFill/>
          <a:ln w="9525">
            <a:noFill/>
            <a:miter lim="800000"/>
            <a:headEnd/>
            <a:tailEnd/>
          </a:ln>
        </p:spPr>
        <p:txBody>
          <a:bodyPr wrap="none" lIns="92075" tIns="46038" rIns="92075" bIns="46038">
            <a:spAutoFit/>
          </a:bodyPr>
          <a:lstStyle/>
          <a:p>
            <a:pPr eaLnBrk="0" hangingPunct="0"/>
            <a:r>
              <a:rPr lang="en-GB" sz="2800"/>
              <a:t>(</a:t>
            </a:r>
            <a:r>
              <a:rPr lang="en-US" sz="2800"/>
              <a:t>4, 6</a:t>
            </a:r>
            <a:r>
              <a:rPr lang="en-GB" sz="2800"/>
              <a:t>)</a:t>
            </a:r>
          </a:p>
        </p:txBody>
      </p:sp>
      <p:sp>
        <p:nvSpPr>
          <p:cNvPr id="32778" name="Rectangle 10"/>
          <p:cNvSpPr>
            <a:spLocks noChangeArrowheads="1"/>
          </p:cNvSpPr>
          <p:nvPr/>
        </p:nvSpPr>
        <p:spPr bwMode="auto">
          <a:xfrm>
            <a:off x="3808413" y="3687763"/>
            <a:ext cx="1411287" cy="519112"/>
          </a:xfrm>
          <a:prstGeom prst="rect">
            <a:avLst/>
          </a:prstGeom>
          <a:noFill/>
          <a:ln w="9525">
            <a:noFill/>
            <a:miter lim="800000"/>
            <a:headEnd/>
            <a:tailEnd/>
          </a:ln>
        </p:spPr>
        <p:txBody>
          <a:bodyPr wrap="none" lIns="92075" tIns="46038" rIns="92075" bIns="46038">
            <a:spAutoFit/>
          </a:bodyPr>
          <a:lstStyle/>
          <a:p>
            <a:pPr eaLnBrk="0" hangingPunct="0"/>
            <a:r>
              <a:rPr lang="en-GB" sz="2800"/>
              <a:t>(2, 3, 7)</a:t>
            </a:r>
          </a:p>
        </p:txBody>
      </p:sp>
      <p:sp>
        <p:nvSpPr>
          <p:cNvPr id="32779" name="Rectangle 11"/>
          <p:cNvSpPr>
            <a:spLocks noChangeArrowheads="1"/>
          </p:cNvSpPr>
          <p:nvPr/>
        </p:nvSpPr>
        <p:spPr bwMode="auto">
          <a:xfrm>
            <a:off x="6877050" y="3687763"/>
            <a:ext cx="1257300" cy="519112"/>
          </a:xfrm>
          <a:prstGeom prst="rect">
            <a:avLst/>
          </a:prstGeom>
          <a:noFill/>
          <a:ln w="9525">
            <a:noFill/>
            <a:miter lim="800000"/>
            <a:headEnd/>
            <a:tailEnd/>
          </a:ln>
        </p:spPr>
        <p:txBody>
          <a:bodyPr lIns="92075" tIns="46038" rIns="92075" bIns="46038">
            <a:spAutoFit/>
          </a:bodyPr>
          <a:lstStyle/>
          <a:p>
            <a:pPr eaLnBrk="0" hangingPunct="0"/>
            <a:r>
              <a:rPr lang="en-GB" sz="2800"/>
              <a:t>(1, 5)</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accent1">
                    <a:lumMod val="75000"/>
                  </a:schemeClr>
                </a:solidFill>
              </a:rPr>
              <a:t>Efektivní komunikace čísel zlepšuje analýzu</a:t>
            </a:r>
            <a:endParaRPr lang="en-US" sz="2400" b="0" dirty="0">
              <a:solidFill>
                <a:schemeClr val="accent1">
                  <a:lumMod val="75000"/>
                </a:schemeClr>
              </a:solidFill>
            </a:endParaRPr>
          </a:p>
        </p:txBody>
      </p:sp>
      <p:sp>
        <p:nvSpPr>
          <p:cNvPr id="51207" name="Rectangle 7"/>
          <p:cNvSpPr>
            <a:spLocks noGrp="1" noChangeArrowheads="1"/>
          </p:cNvSpPr>
          <p:nvPr>
            <p:ph idx="1"/>
          </p:nvPr>
        </p:nvSpPr>
        <p:spPr>
          <a:xfrm>
            <a:off x="457200" y="1219200"/>
            <a:ext cx="8234362" cy="4800600"/>
          </a:xfrm>
        </p:spPr>
        <p:txBody>
          <a:bodyPr/>
          <a:lstStyle/>
          <a:p>
            <a:r>
              <a:rPr lang="cs-CZ" sz="1600" b="1" dirty="0" smtClean="0"/>
              <a:t>Zjednodušujte</a:t>
            </a:r>
            <a:endParaRPr lang="en-US" sz="1600" b="1" dirty="0" smtClean="0"/>
          </a:p>
          <a:p>
            <a:pPr lvl="1"/>
            <a:r>
              <a:rPr lang="cs-CZ" sz="1400" dirty="0" smtClean="0"/>
              <a:t>Předpokládejte, že víte víc než posluchači</a:t>
            </a:r>
          </a:p>
          <a:p>
            <a:pPr lvl="1"/>
            <a:r>
              <a:rPr lang="cs-CZ" sz="1400" dirty="0" smtClean="0"/>
              <a:t>Nepište víc jak 2 sady čísel v jedné větě</a:t>
            </a:r>
            <a:endParaRPr lang="en-US" sz="1400" dirty="0" smtClean="0"/>
          </a:p>
          <a:p>
            <a:pPr lvl="2"/>
            <a:r>
              <a:rPr lang="en-US" sz="1200" dirty="0" smtClean="0"/>
              <a:t>Sales increased 10% to $3.5bn </a:t>
            </a:r>
            <a:r>
              <a:rPr lang="en-US" sz="1200" i="1" dirty="0" smtClean="0"/>
              <a:t>(1</a:t>
            </a:r>
            <a:r>
              <a:rPr lang="en-US" sz="1200" i="1" baseline="30000" dirty="0" smtClean="0"/>
              <a:t>st</a:t>
            </a:r>
            <a:r>
              <a:rPr lang="en-US" sz="1200" i="1" dirty="0" smtClean="0"/>
              <a:t> set)</a:t>
            </a:r>
            <a:r>
              <a:rPr lang="en-US" sz="1200" dirty="0" smtClean="0"/>
              <a:t>, while profits rose 5% to $25mm </a:t>
            </a:r>
            <a:r>
              <a:rPr lang="en-US" sz="1200" i="1" dirty="0" smtClean="0"/>
              <a:t>(2</a:t>
            </a:r>
            <a:r>
              <a:rPr lang="en-US" sz="1200" i="1" baseline="30000" dirty="0" smtClean="0"/>
              <a:t>nd</a:t>
            </a:r>
            <a:r>
              <a:rPr lang="en-US" sz="1200" i="1" dirty="0" smtClean="0"/>
              <a:t> set)</a:t>
            </a:r>
          </a:p>
          <a:p>
            <a:pPr lvl="1"/>
            <a:r>
              <a:rPr lang="cs-CZ" sz="1400" dirty="0" smtClean="0"/>
              <a:t>Nepředstavovat nové hodnoty nebo nové myšlenky</a:t>
            </a:r>
          </a:p>
          <a:p>
            <a:pPr lvl="2"/>
            <a:r>
              <a:rPr lang="cs-CZ" sz="1200" dirty="0" smtClean="0"/>
              <a:t>Musíme posluchače k závěrům trochu vést – aby jejich pozornost byla soustředěná na správných místech</a:t>
            </a:r>
            <a:endParaRPr lang="en-US" sz="1200" dirty="0" smtClean="0"/>
          </a:p>
          <a:p>
            <a:pPr lvl="2"/>
            <a:r>
              <a:rPr lang="en-US" sz="1200" dirty="0" smtClean="0"/>
              <a:t>Sales increased 10% to $3.5bn in 2012, a slight improvement from 2011’s 8%, while profits for 2012 rose 5% to $25mm, up from 4% in 2011</a:t>
            </a:r>
          </a:p>
          <a:p>
            <a:pPr lvl="1"/>
            <a:r>
              <a:rPr lang="cs-CZ" sz="1400" dirty="0" smtClean="0"/>
              <a:t>Zjištění/fakta rozdělovat </a:t>
            </a:r>
            <a:endParaRPr lang="en-US" sz="1400" dirty="0" smtClean="0"/>
          </a:p>
          <a:p>
            <a:pPr lvl="2"/>
            <a:r>
              <a:rPr lang="en-US" sz="1200" dirty="0" smtClean="0"/>
              <a:t>Sales increased 10% to $3.5bn in 2012, a slight improvement from 2011’s 8%</a:t>
            </a:r>
          </a:p>
          <a:p>
            <a:pPr lvl="2"/>
            <a:r>
              <a:rPr lang="en-US" sz="1200" dirty="0" smtClean="0"/>
              <a:t>Profits for 2012 rose 5% to $25mm, up from 4% in 2011</a:t>
            </a:r>
            <a:endParaRPr lang="en-US" sz="1200" dirty="0"/>
          </a:p>
          <a:p>
            <a:endParaRPr lang="en-US" sz="1600" baseline="30000" dirty="0"/>
          </a:p>
          <a:p>
            <a:r>
              <a:rPr lang="cs-CZ" sz="1600" b="1" dirty="0" smtClean="0"/>
              <a:t>Náznaky </a:t>
            </a:r>
            <a:r>
              <a:rPr lang="en-US" sz="1600" b="1" dirty="0" smtClean="0"/>
              <a:t>/ </a:t>
            </a:r>
            <a:r>
              <a:rPr lang="en-US" sz="1600" b="1" dirty="0" err="1" smtClean="0"/>
              <a:t>Ind</a:t>
            </a:r>
            <a:r>
              <a:rPr lang="cs-CZ" sz="1600" b="1" dirty="0" err="1" smtClean="0"/>
              <a:t>ície</a:t>
            </a:r>
            <a:endParaRPr lang="en-US" sz="1600" b="1" dirty="0" smtClean="0"/>
          </a:p>
          <a:p>
            <a:pPr lvl="1"/>
            <a:r>
              <a:rPr lang="cs-CZ" sz="1400" dirty="0" smtClean="0"/>
              <a:t>Vyvarujte se příliš detailním informacím v jednom odstavci. Každý z posluchačů hledá trochu jiné  informace. Někdo má rád detailní sdělení, jiný zas nikoliv. (např. prodej aut dosáhl téměř 10 tisíc kusů vs. Prodej aut dosáhl 9789 kusů)</a:t>
            </a:r>
            <a:endParaRPr lang="en-US" sz="1400" dirty="0" smtClean="0"/>
          </a:p>
          <a:p>
            <a:pPr lvl="2"/>
            <a:r>
              <a:rPr lang="en-US" sz="1200" dirty="0" smtClean="0"/>
              <a:t>Underlying net revenues, the best metrics for sales, increased 9.7% to $2.7bn, while profits made strong progress, increased 5% to $23mm</a:t>
            </a:r>
          </a:p>
          <a:p>
            <a:pPr lvl="2"/>
            <a:r>
              <a:rPr lang="en-US" sz="1200" dirty="0" smtClean="0"/>
              <a:t>Sales and profits both </a:t>
            </a:r>
            <a:r>
              <a:rPr lang="en-US" sz="1200" u="sng" dirty="0" smtClean="0"/>
              <a:t>grew strongly </a:t>
            </a:r>
            <a:r>
              <a:rPr lang="en-US" sz="1200" dirty="0" smtClean="0"/>
              <a:t>on the </a:t>
            </a:r>
            <a:r>
              <a:rPr lang="en-US" sz="1200" u="sng" dirty="0" smtClean="0"/>
              <a:t>company’s key metrics</a:t>
            </a:r>
            <a:r>
              <a:rPr lang="en-US" sz="1200" dirty="0" smtClean="0"/>
              <a:t>. Underlying net revenues increased 9.7% to $2.7bn, and profit grew 5% to $23mm</a:t>
            </a:r>
          </a:p>
          <a:p>
            <a:pPr lvl="1"/>
            <a:r>
              <a:rPr lang="cs-CZ" sz="1400" dirty="0" err="1" smtClean="0"/>
              <a:t>Indície</a:t>
            </a:r>
            <a:r>
              <a:rPr lang="cs-CZ" sz="1400" dirty="0" smtClean="0"/>
              <a:t> musí být krátké a jednoduché</a:t>
            </a:r>
            <a:endParaRPr lang="en-US" sz="14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4568825" y="2222500"/>
            <a:ext cx="0" cy="1066800"/>
          </a:xfrm>
          <a:prstGeom prst="line">
            <a:avLst/>
          </a:prstGeom>
          <a:noFill/>
          <a:ln w="25400">
            <a:solidFill>
              <a:schemeClr val="bg2"/>
            </a:solidFill>
            <a:round/>
            <a:headEnd type="none" w="sm" len="sm"/>
            <a:tailEnd type="none" w="sm" len="sm"/>
          </a:ln>
        </p:spPr>
        <p:txBody>
          <a:bodyPr/>
          <a:lstStyle/>
          <a:p>
            <a:endParaRPr lang="en-GB"/>
          </a:p>
        </p:txBody>
      </p:sp>
      <p:sp>
        <p:nvSpPr>
          <p:cNvPr id="33795" name="Line 3"/>
          <p:cNvSpPr>
            <a:spLocks noChangeShapeType="1"/>
          </p:cNvSpPr>
          <p:nvPr/>
        </p:nvSpPr>
        <p:spPr bwMode="auto">
          <a:xfrm flipH="1">
            <a:off x="2571750" y="2717800"/>
            <a:ext cx="2070100" cy="590550"/>
          </a:xfrm>
          <a:prstGeom prst="line">
            <a:avLst/>
          </a:prstGeom>
          <a:noFill/>
          <a:ln w="25400">
            <a:solidFill>
              <a:schemeClr val="bg2"/>
            </a:solidFill>
            <a:round/>
            <a:headEnd type="none" w="sm" len="sm"/>
            <a:tailEnd type="none" w="sm" len="sm"/>
          </a:ln>
        </p:spPr>
        <p:txBody>
          <a:bodyPr/>
          <a:lstStyle/>
          <a:p>
            <a:endParaRPr lang="en-GB"/>
          </a:p>
        </p:txBody>
      </p:sp>
      <p:sp>
        <p:nvSpPr>
          <p:cNvPr id="33796" name="Line 4"/>
          <p:cNvSpPr>
            <a:spLocks noChangeShapeType="1"/>
          </p:cNvSpPr>
          <p:nvPr/>
        </p:nvSpPr>
        <p:spPr bwMode="auto">
          <a:xfrm>
            <a:off x="4451350" y="2724150"/>
            <a:ext cx="1968500" cy="565150"/>
          </a:xfrm>
          <a:prstGeom prst="line">
            <a:avLst/>
          </a:prstGeom>
          <a:noFill/>
          <a:ln w="25400">
            <a:solidFill>
              <a:schemeClr val="bg2"/>
            </a:solidFill>
            <a:round/>
            <a:headEnd type="none" w="sm" len="sm"/>
            <a:tailEnd type="none" w="sm" len="sm"/>
          </a:ln>
        </p:spPr>
        <p:txBody>
          <a:bodyPr/>
          <a:lstStyle/>
          <a:p>
            <a:endParaRPr lang="en-GB"/>
          </a:p>
        </p:txBody>
      </p:sp>
      <p:sp>
        <p:nvSpPr>
          <p:cNvPr id="33797" name="Rectangle 5"/>
          <p:cNvSpPr>
            <a:spLocks noChangeArrowheads="1"/>
          </p:cNvSpPr>
          <p:nvPr/>
        </p:nvSpPr>
        <p:spPr bwMode="auto">
          <a:xfrm>
            <a:off x="3146425" y="1438275"/>
            <a:ext cx="2797175" cy="1317625"/>
          </a:xfrm>
          <a:prstGeom prst="rect">
            <a:avLst/>
          </a:prstGeom>
          <a:solidFill>
            <a:schemeClr val="accent2"/>
          </a:solidFill>
          <a:ln w="9525">
            <a:noFill/>
            <a:miter lim="800000"/>
            <a:headEnd/>
            <a:tailEnd/>
          </a:ln>
        </p:spPr>
        <p:txBody>
          <a:bodyPr anchor="ctr"/>
          <a:lstStyle/>
          <a:p>
            <a:pPr algn="ctr"/>
            <a:r>
              <a:rPr lang="en-US" b="1">
                <a:solidFill>
                  <a:srgbClr val="000000"/>
                </a:solidFill>
              </a:rPr>
              <a:t>The way we produce documents impairs their quality</a:t>
            </a:r>
            <a:endParaRPr lang="en-US" sz="2000" b="1">
              <a:solidFill>
                <a:srgbClr val="000000"/>
              </a:solidFill>
            </a:endParaRPr>
          </a:p>
        </p:txBody>
      </p:sp>
      <p:sp>
        <p:nvSpPr>
          <p:cNvPr id="33798" name="Rectangle 7"/>
          <p:cNvSpPr>
            <a:spLocks noChangeArrowheads="1"/>
          </p:cNvSpPr>
          <p:nvPr/>
        </p:nvSpPr>
        <p:spPr bwMode="auto">
          <a:xfrm>
            <a:off x="6192838" y="3284538"/>
            <a:ext cx="2514600" cy="1670050"/>
          </a:xfrm>
          <a:prstGeom prst="rect">
            <a:avLst/>
          </a:prstGeom>
          <a:solidFill>
            <a:schemeClr val="accent1"/>
          </a:solidFill>
          <a:ln w="9525">
            <a:noFill/>
            <a:miter lim="800000"/>
            <a:headEnd/>
            <a:tailEnd/>
          </a:ln>
        </p:spPr>
        <p:txBody>
          <a:bodyPr wrap="none" anchor="ctr"/>
          <a:lstStyle/>
          <a:p>
            <a:endParaRPr lang="en-GB"/>
          </a:p>
        </p:txBody>
      </p:sp>
      <p:sp>
        <p:nvSpPr>
          <p:cNvPr id="33799" name="Rectangle 8"/>
          <p:cNvSpPr>
            <a:spLocks noChangeArrowheads="1"/>
          </p:cNvSpPr>
          <p:nvPr/>
        </p:nvSpPr>
        <p:spPr bwMode="auto">
          <a:xfrm>
            <a:off x="3309938" y="3284538"/>
            <a:ext cx="2514600" cy="1670050"/>
          </a:xfrm>
          <a:prstGeom prst="rect">
            <a:avLst/>
          </a:prstGeom>
          <a:solidFill>
            <a:schemeClr val="accent1"/>
          </a:solidFill>
          <a:ln w="9525">
            <a:noFill/>
            <a:miter lim="800000"/>
            <a:headEnd/>
            <a:tailEnd/>
          </a:ln>
        </p:spPr>
        <p:txBody>
          <a:bodyPr wrap="none" anchor="ctr"/>
          <a:lstStyle/>
          <a:p>
            <a:endParaRPr lang="en-GB"/>
          </a:p>
        </p:txBody>
      </p:sp>
      <p:sp>
        <p:nvSpPr>
          <p:cNvPr id="33800" name="Rectangle 9"/>
          <p:cNvSpPr>
            <a:spLocks noChangeArrowheads="1"/>
          </p:cNvSpPr>
          <p:nvPr/>
        </p:nvSpPr>
        <p:spPr bwMode="auto">
          <a:xfrm>
            <a:off x="457200" y="3289300"/>
            <a:ext cx="2514600" cy="1670050"/>
          </a:xfrm>
          <a:prstGeom prst="rect">
            <a:avLst/>
          </a:prstGeom>
          <a:solidFill>
            <a:schemeClr val="accent1"/>
          </a:solidFill>
          <a:ln w="9525">
            <a:noFill/>
            <a:miter lim="800000"/>
            <a:headEnd/>
            <a:tailEnd/>
          </a:ln>
        </p:spPr>
        <p:txBody>
          <a:bodyPr wrap="none" anchor="ctr"/>
          <a:lstStyle/>
          <a:p>
            <a:endParaRPr lang="en-GB"/>
          </a:p>
        </p:txBody>
      </p:sp>
      <p:sp>
        <p:nvSpPr>
          <p:cNvPr id="33801" name="Rectangle 10"/>
          <p:cNvSpPr>
            <a:spLocks noChangeArrowheads="1"/>
          </p:cNvSpPr>
          <p:nvPr/>
        </p:nvSpPr>
        <p:spPr bwMode="gray">
          <a:xfrm>
            <a:off x="533400" y="3635375"/>
            <a:ext cx="2303463" cy="873125"/>
          </a:xfrm>
          <a:prstGeom prst="rect">
            <a:avLst/>
          </a:prstGeom>
          <a:noFill/>
          <a:ln w="9525">
            <a:noFill/>
            <a:miter lim="800000"/>
            <a:headEnd/>
            <a:tailEnd/>
          </a:ln>
        </p:spPr>
        <p:txBody>
          <a:bodyPr lIns="92075" tIns="46038" rIns="92075" bIns="46038">
            <a:spAutoFit/>
          </a:bodyPr>
          <a:lstStyle/>
          <a:p>
            <a:pPr algn="ctr" eaLnBrk="0" hangingPunct="0">
              <a:lnSpc>
                <a:spcPct val="95000"/>
              </a:lnSpc>
              <a:spcBef>
                <a:spcPct val="50000"/>
              </a:spcBef>
            </a:pPr>
            <a:r>
              <a:rPr lang="en-US" b="1">
                <a:solidFill>
                  <a:schemeClr val="bg1"/>
                </a:solidFill>
              </a:rPr>
              <a:t>We do not manage the writing process effectively </a:t>
            </a:r>
            <a:endParaRPr lang="en-GB" b="1">
              <a:solidFill>
                <a:srgbClr val="FFFFFF"/>
              </a:solidFill>
            </a:endParaRPr>
          </a:p>
        </p:txBody>
      </p:sp>
      <p:sp>
        <p:nvSpPr>
          <p:cNvPr id="33802" name="Rectangle 11"/>
          <p:cNvSpPr>
            <a:spLocks noChangeArrowheads="1"/>
          </p:cNvSpPr>
          <p:nvPr/>
        </p:nvSpPr>
        <p:spPr bwMode="gray">
          <a:xfrm>
            <a:off x="3309938" y="3765550"/>
            <a:ext cx="2468562" cy="612775"/>
          </a:xfrm>
          <a:prstGeom prst="rect">
            <a:avLst/>
          </a:prstGeom>
          <a:noFill/>
          <a:ln w="9525" algn="ctr">
            <a:noFill/>
            <a:miter lim="800000"/>
            <a:headEnd/>
            <a:tailEnd/>
          </a:ln>
        </p:spPr>
        <p:txBody>
          <a:bodyPr lIns="92075" tIns="46038" rIns="92075" bIns="46038">
            <a:spAutoFit/>
          </a:bodyPr>
          <a:lstStyle/>
          <a:p>
            <a:pPr algn="ctr" eaLnBrk="0" hangingPunct="0">
              <a:lnSpc>
                <a:spcPct val="95000"/>
              </a:lnSpc>
              <a:spcBef>
                <a:spcPct val="50000"/>
              </a:spcBef>
            </a:pPr>
            <a:r>
              <a:rPr lang="en-US" b="1">
                <a:solidFill>
                  <a:schemeClr val="bg1"/>
                </a:solidFill>
              </a:rPr>
              <a:t>We do not think before we write</a:t>
            </a:r>
            <a:endParaRPr lang="en-GB" b="1">
              <a:solidFill>
                <a:schemeClr val="bg1"/>
              </a:solidFill>
            </a:endParaRPr>
          </a:p>
        </p:txBody>
      </p:sp>
      <p:sp>
        <p:nvSpPr>
          <p:cNvPr id="33803" name="Rectangle 12"/>
          <p:cNvSpPr>
            <a:spLocks noChangeArrowheads="1"/>
          </p:cNvSpPr>
          <p:nvPr/>
        </p:nvSpPr>
        <p:spPr bwMode="gray">
          <a:xfrm>
            <a:off x="6445250" y="3505200"/>
            <a:ext cx="2016125" cy="1133475"/>
          </a:xfrm>
          <a:prstGeom prst="rect">
            <a:avLst/>
          </a:prstGeom>
          <a:noFill/>
          <a:ln w="9525" algn="ctr">
            <a:noFill/>
            <a:miter lim="800000"/>
            <a:headEnd/>
            <a:tailEnd/>
          </a:ln>
        </p:spPr>
        <p:txBody>
          <a:bodyPr lIns="92075" tIns="46038" rIns="92075" bIns="46038">
            <a:spAutoFit/>
          </a:bodyPr>
          <a:lstStyle/>
          <a:p>
            <a:pPr algn="ctr" eaLnBrk="0" hangingPunct="0">
              <a:lnSpc>
                <a:spcPct val="95000"/>
              </a:lnSpc>
              <a:spcBef>
                <a:spcPct val="50000"/>
              </a:spcBef>
            </a:pPr>
            <a:r>
              <a:rPr lang="en-US" b="1">
                <a:solidFill>
                  <a:schemeClr val="bg1"/>
                </a:solidFill>
              </a:rPr>
              <a:t>We do not use language as effectively as  we could</a:t>
            </a:r>
            <a:endParaRPr lang="en-GB" b="1">
              <a:solidFill>
                <a:schemeClr val="bg1"/>
              </a:solidFill>
            </a:endParaRPr>
          </a:p>
        </p:txBody>
      </p:sp>
      <p:sp>
        <p:nvSpPr>
          <p:cNvPr id="33804" name="Rectangle 13"/>
          <p:cNvSpPr>
            <a:spLocks noChangeArrowheads="1"/>
          </p:cNvSpPr>
          <p:nvPr/>
        </p:nvSpPr>
        <p:spPr bwMode="auto">
          <a:xfrm>
            <a:off x="1179513" y="5060950"/>
            <a:ext cx="1016000" cy="519113"/>
          </a:xfrm>
          <a:prstGeom prst="rect">
            <a:avLst/>
          </a:prstGeom>
          <a:noFill/>
          <a:ln w="9525">
            <a:noFill/>
            <a:miter lim="800000"/>
            <a:headEnd/>
            <a:tailEnd/>
          </a:ln>
        </p:spPr>
        <p:txBody>
          <a:bodyPr wrap="none" lIns="92075" tIns="46038" rIns="92075" bIns="46038">
            <a:spAutoFit/>
          </a:bodyPr>
          <a:lstStyle/>
          <a:p>
            <a:pPr eaLnBrk="0" hangingPunct="0"/>
            <a:r>
              <a:rPr lang="en-GB" sz="2800"/>
              <a:t>(</a:t>
            </a:r>
            <a:r>
              <a:rPr lang="en-US" sz="2800"/>
              <a:t>4, 6</a:t>
            </a:r>
            <a:r>
              <a:rPr lang="en-GB" sz="2800"/>
              <a:t>)</a:t>
            </a:r>
          </a:p>
        </p:txBody>
      </p:sp>
      <p:sp>
        <p:nvSpPr>
          <p:cNvPr id="33805" name="Rectangle 14"/>
          <p:cNvSpPr>
            <a:spLocks noChangeArrowheads="1"/>
          </p:cNvSpPr>
          <p:nvPr/>
        </p:nvSpPr>
        <p:spPr bwMode="auto">
          <a:xfrm>
            <a:off x="3808413" y="5060950"/>
            <a:ext cx="1411287" cy="519113"/>
          </a:xfrm>
          <a:prstGeom prst="rect">
            <a:avLst/>
          </a:prstGeom>
          <a:noFill/>
          <a:ln w="9525">
            <a:noFill/>
            <a:miter lim="800000"/>
            <a:headEnd/>
            <a:tailEnd/>
          </a:ln>
        </p:spPr>
        <p:txBody>
          <a:bodyPr wrap="none" lIns="92075" tIns="46038" rIns="92075" bIns="46038">
            <a:spAutoFit/>
          </a:bodyPr>
          <a:lstStyle/>
          <a:p>
            <a:pPr eaLnBrk="0" hangingPunct="0"/>
            <a:r>
              <a:rPr lang="en-GB" sz="2800"/>
              <a:t>(2, 3, 7)</a:t>
            </a:r>
          </a:p>
        </p:txBody>
      </p:sp>
      <p:sp>
        <p:nvSpPr>
          <p:cNvPr id="33806" name="Rectangle 15"/>
          <p:cNvSpPr>
            <a:spLocks noChangeArrowheads="1"/>
          </p:cNvSpPr>
          <p:nvPr/>
        </p:nvSpPr>
        <p:spPr bwMode="auto">
          <a:xfrm>
            <a:off x="7002463" y="5060950"/>
            <a:ext cx="1100137" cy="519113"/>
          </a:xfrm>
          <a:prstGeom prst="rect">
            <a:avLst/>
          </a:prstGeom>
          <a:noFill/>
          <a:ln w="9525">
            <a:noFill/>
            <a:miter lim="800000"/>
            <a:headEnd/>
            <a:tailEnd/>
          </a:ln>
        </p:spPr>
        <p:txBody>
          <a:bodyPr lIns="92075" tIns="46038" rIns="92075" bIns="46038">
            <a:spAutoFit/>
          </a:bodyPr>
          <a:lstStyle/>
          <a:p>
            <a:pPr eaLnBrk="0" hangingPunct="0"/>
            <a:r>
              <a:rPr lang="en-GB" sz="2800"/>
              <a:t>(1, 5)</a:t>
            </a:r>
          </a:p>
        </p:txBody>
      </p:sp>
      <p:sp>
        <p:nvSpPr>
          <p:cNvPr id="33807" name="Rectangle 6"/>
          <p:cNvSpPr>
            <a:spLocks noGrp="1" noChangeArrowheads="1"/>
          </p:cNvSpPr>
          <p:nvPr>
            <p:ph type="title"/>
          </p:nvPr>
        </p:nvSpPr>
        <p:spPr/>
        <p:txBody>
          <a:bodyPr/>
          <a:lstStyle/>
          <a:p>
            <a:pPr eaLnBrk="1" hangingPunct="1"/>
            <a:r>
              <a:rPr lang="en-GB" dirty="0">
                <a:solidFill>
                  <a:schemeClr val="tx1"/>
                </a:solidFill>
              </a:rPr>
              <a:t>Activity 2.4 </a:t>
            </a:r>
            <a:r>
              <a:rPr lang="en-GB" dirty="0">
                <a:solidFill>
                  <a:schemeClr val="tx1"/>
                </a:solidFill>
                <a:cs typeface="Arial" pitchFamily="34" charset="0"/>
              </a:rPr>
              <a:t>— </a:t>
            </a:r>
            <a:r>
              <a:rPr lang="en-GB" dirty="0">
                <a:solidFill>
                  <a:schemeClr val="tx1"/>
                </a:solidFill>
              </a:rPr>
              <a:t>Suggested answer</a:t>
            </a:r>
            <a:br>
              <a:rPr lang="en-GB" dirty="0">
                <a:solidFill>
                  <a:schemeClr val="tx1"/>
                </a:solidFill>
              </a:rPr>
            </a:br>
            <a:r>
              <a:rPr lang="en-GB" dirty="0">
                <a:solidFill>
                  <a:schemeClr val="tx1"/>
                </a:solidFill>
              </a:rPr>
              <a:t>… then make and support your point …</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dirty="0" smtClean="0"/>
              <a:t>Konec hodiny</a:t>
            </a: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dirty="0" smtClean="0"/>
              <a:t>Konec hodiny</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dirty="0" smtClean="0"/>
              <a:t>Příklad</a:t>
            </a:r>
            <a:r>
              <a:rPr lang="en-US" dirty="0" smtClean="0"/>
              <a:t>: </a:t>
            </a:r>
            <a:r>
              <a:rPr lang="cs-CZ" dirty="0" smtClean="0"/>
              <a:t>Celý proces</a:t>
            </a:r>
            <a:r>
              <a:rPr lang="en-US" dirty="0" smtClean="0"/>
              <a:t>!</a:t>
            </a:r>
            <a:endParaRPr lang="en-US" dirty="0"/>
          </a:p>
        </p:txBody>
      </p:sp>
      <p:sp>
        <p:nvSpPr>
          <p:cNvPr id="45059" name="Rectangle 3"/>
          <p:cNvSpPr>
            <a:spLocks noGrp="1" noChangeArrowheads="1"/>
          </p:cNvSpPr>
          <p:nvPr>
            <p:ph type="body" idx="1"/>
          </p:nvPr>
        </p:nvSpPr>
        <p:spPr>
          <a:xfrm>
            <a:off x="455613" y="1341438"/>
            <a:ext cx="7331097" cy="4297362"/>
          </a:xfrm>
        </p:spPr>
        <p:txBody>
          <a:bodyPr/>
          <a:lstStyle/>
          <a:p>
            <a:pPr marL="347663" indent="-347663" eaLnBrk="1" hangingPunct="1">
              <a:buFont typeface="Arial" charset="0"/>
              <a:buNone/>
              <a:defRPr/>
            </a:pPr>
            <a:r>
              <a:rPr lang="cs-CZ" sz="2000" b="1" dirty="0" smtClean="0"/>
              <a:t>Čas</a:t>
            </a:r>
            <a:r>
              <a:rPr lang="en-US" sz="2000" b="1" dirty="0" smtClean="0"/>
              <a:t>:</a:t>
            </a:r>
            <a:r>
              <a:rPr lang="en-US" sz="2000" dirty="0" smtClean="0"/>
              <a:t> </a:t>
            </a:r>
            <a:r>
              <a:rPr lang="en-US" sz="2000" dirty="0"/>
              <a:t>60 minutes</a:t>
            </a:r>
          </a:p>
          <a:p>
            <a:pPr marL="347663" indent="-347663" eaLnBrk="1" hangingPunct="1">
              <a:buFont typeface="Arial" charset="0"/>
              <a:buNone/>
              <a:defRPr/>
            </a:pPr>
            <a:r>
              <a:rPr lang="en-US" sz="2000" b="1" dirty="0"/>
              <a:t>Directions:</a:t>
            </a:r>
            <a:r>
              <a:rPr lang="en-US" dirty="0"/>
              <a:t> </a:t>
            </a:r>
          </a:p>
          <a:p>
            <a:pPr lvl="1"/>
            <a:r>
              <a:rPr lang="en-US" sz="1800" dirty="0"/>
              <a:t>Your task is to write a high-level assessment for </a:t>
            </a:r>
            <a:r>
              <a:rPr lang="en-US" sz="1800" dirty="0" smtClean="0"/>
              <a:t>an</a:t>
            </a:r>
            <a:r>
              <a:rPr lang="cs-CZ" sz="1800" dirty="0" smtClean="0"/>
              <a:t> </a:t>
            </a:r>
            <a:r>
              <a:rPr lang="en-US" sz="1800" dirty="0" smtClean="0"/>
              <a:t>client</a:t>
            </a:r>
            <a:r>
              <a:rPr lang="en-US" sz="1800" dirty="0"/>
              <a:t>, Amazing </a:t>
            </a:r>
            <a:r>
              <a:rPr lang="en-US" sz="1800" dirty="0" smtClean="0"/>
              <a:t>Chemicals</a:t>
            </a:r>
            <a:r>
              <a:rPr lang="cs-CZ" sz="1800" dirty="0" smtClean="0"/>
              <a:t> (AC)</a:t>
            </a:r>
            <a:r>
              <a:rPr lang="en-US" sz="1800" dirty="0" smtClean="0"/>
              <a:t>, </a:t>
            </a:r>
            <a:r>
              <a:rPr lang="en-US" sz="1800" dirty="0"/>
              <a:t>of the key risk(s) involved in moving the manufacture of all of its automotive chemicals to South America.</a:t>
            </a:r>
          </a:p>
          <a:p>
            <a:pPr lvl="1"/>
            <a:r>
              <a:rPr lang="en-US" sz="1800" dirty="0"/>
              <a:t>Working in your teams, create a four- to six-slide presentation on your assessment, using large Post-it Notes to arrange your thoughts first. You can use flip charts as slides.</a:t>
            </a:r>
          </a:p>
          <a:p>
            <a:pPr lvl="1"/>
            <a:r>
              <a:rPr lang="en-US" sz="1800" dirty="0"/>
              <a:t>You need to provide an introduction, strong main message and supporting evidence.</a:t>
            </a:r>
          </a:p>
          <a:p>
            <a:pPr lvl="1"/>
            <a:r>
              <a:rPr lang="en-US" sz="1800" dirty="0"/>
              <a:t>Aim to create a coherent storyline – you can do this in the way you use your summary statements.</a:t>
            </a:r>
          </a:p>
          <a:p>
            <a:pPr lvl="1"/>
            <a:r>
              <a:rPr lang="en-US" sz="1800" b="1" dirty="0"/>
              <a:t>Hint: simplify and group the statements first </a:t>
            </a:r>
          </a:p>
          <a:p>
            <a:pPr marL="817563" lvl="1" eaLnBrk="1" hangingPunct="1">
              <a:defRPr/>
            </a:pPr>
            <a:endParaRPr lang="en-US" sz="1800" dirty="0"/>
          </a:p>
        </p:txBody>
      </p:sp>
      <p:sp>
        <p:nvSpPr>
          <p:cNvPr id="7" name="Rectangle 6"/>
          <p:cNvSpPr/>
          <p:nvPr/>
        </p:nvSpPr>
        <p:spPr>
          <a:xfrm>
            <a:off x="6084168" y="1331476"/>
            <a:ext cx="5275803" cy="1477328"/>
          </a:xfrm>
          <a:prstGeom prst="rect">
            <a:avLst/>
          </a:prstGeom>
        </p:spPr>
        <p:txBody>
          <a:bodyPr wrap="none">
            <a:spAutoFit/>
          </a:bodyPr>
          <a:lstStyle/>
          <a:p>
            <a:r>
              <a:rPr lang="cs-CZ" dirty="0" smtClean="0">
                <a:solidFill>
                  <a:srgbClr val="FF0000"/>
                </a:solidFill>
              </a:rPr>
              <a:t>Není to moc komplikované?</a:t>
            </a:r>
          </a:p>
          <a:p>
            <a:endParaRPr lang="cs-CZ" dirty="0" smtClean="0">
              <a:solidFill>
                <a:srgbClr val="FF0000"/>
              </a:solidFill>
            </a:endParaRPr>
          </a:p>
          <a:p>
            <a:r>
              <a:rPr lang="cs-CZ" dirty="0" smtClean="0">
                <a:solidFill>
                  <a:srgbClr val="FF0000"/>
                </a:solidFill>
              </a:rPr>
              <a:t>Já si myslím, že není. Podle mě je dobré, </a:t>
            </a:r>
          </a:p>
          <a:p>
            <a:r>
              <a:rPr lang="cs-CZ" dirty="0" smtClean="0">
                <a:solidFill>
                  <a:srgbClr val="FF0000"/>
                </a:solidFill>
              </a:rPr>
              <a:t>že tento úkol obsahuje výše zmíněné metody.</a:t>
            </a:r>
          </a:p>
          <a:p>
            <a:r>
              <a:rPr lang="cs-CZ" dirty="0" smtClean="0">
                <a:solidFill>
                  <a:srgbClr val="FF0000"/>
                </a:solidFill>
              </a:rPr>
              <a:t>Tím se nám přiblíží, nebude to už tolik abstraktní.</a:t>
            </a:r>
            <a:endParaRPr lang="cs-CZ"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GB" dirty="0"/>
              <a:t>Activity </a:t>
            </a:r>
            <a:r>
              <a:rPr lang="cs-CZ" dirty="0" smtClean="0"/>
              <a:t>(AC)</a:t>
            </a:r>
            <a:r>
              <a:rPr lang="en-GB" dirty="0" smtClean="0"/>
              <a:t>: </a:t>
            </a:r>
            <a:r>
              <a:rPr lang="en-GB" dirty="0"/>
              <a:t>Case study – sample report</a:t>
            </a:r>
            <a:endParaRPr lang="en-US" dirty="0"/>
          </a:p>
        </p:txBody>
      </p:sp>
      <p:sp>
        <p:nvSpPr>
          <p:cNvPr id="132099" name="Rectangle 3"/>
          <p:cNvSpPr>
            <a:spLocks noGrp="1" noChangeArrowheads="1"/>
          </p:cNvSpPr>
          <p:nvPr>
            <p:ph type="body" idx="1"/>
          </p:nvPr>
        </p:nvSpPr>
        <p:spPr>
          <a:xfrm>
            <a:off x="2214563" y="1500188"/>
            <a:ext cx="6477000" cy="4214812"/>
          </a:xfrm>
        </p:spPr>
        <p:txBody>
          <a:bodyPr/>
          <a:lstStyle/>
          <a:p>
            <a:pPr>
              <a:spcBef>
                <a:spcPct val="0"/>
              </a:spcBef>
            </a:pPr>
            <a:r>
              <a:rPr lang="en-US" sz="2000" dirty="0"/>
              <a:t>Amazing Chemicals (AC) is looking to reduce costs by off-shoring to SA</a:t>
            </a:r>
          </a:p>
          <a:p>
            <a:pPr>
              <a:spcBef>
                <a:spcPct val="0"/>
              </a:spcBef>
              <a:buFont typeface="Arial" pitchFamily="34" charset="0"/>
              <a:buNone/>
            </a:pPr>
            <a:endParaRPr lang="en-US" sz="2000" b="1" dirty="0"/>
          </a:p>
          <a:p>
            <a:pPr>
              <a:spcBef>
                <a:spcPct val="0"/>
              </a:spcBef>
            </a:pPr>
            <a:endParaRPr lang="en-GB" sz="2000" dirty="0"/>
          </a:p>
          <a:p>
            <a:pPr>
              <a:spcBef>
                <a:spcPct val="0"/>
              </a:spcBef>
            </a:pPr>
            <a:r>
              <a:rPr lang="en-GB" sz="2000" dirty="0"/>
              <a:t>This is a key strategic move which will fundamentally alter the firm’s market position</a:t>
            </a:r>
            <a:endParaRPr lang="en-GB" sz="1400" b="1" dirty="0"/>
          </a:p>
          <a:p>
            <a:pPr lvl="1">
              <a:spcBef>
                <a:spcPct val="0"/>
              </a:spcBef>
            </a:pPr>
            <a:endParaRPr lang="en-GB" sz="1400" b="1" dirty="0"/>
          </a:p>
          <a:p>
            <a:pPr>
              <a:spcBef>
                <a:spcPct val="0"/>
              </a:spcBef>
            </a:pPr>
            <a:endParaRPr lang="en-US" sz="2000" dirty="0"/>
          </a:p>
          <a:p>
            <a:pPr>
              <a:spcBef>
                <a:spcPct val="0"/>
              </a:spcBef>
            </a:pPr>
            <a:r>
              <a:rPr lang="en-US" sz="2000" dirty="0"/>
              <a:t>Will the rewards generated  by this move out weigh the risks  ? </a:t>
            </a:r>
          </a:p>
        </p:txBody>
      </p:sp>
      <p:sp>
        <p:nvSpPr>
          <p:cNvPr id="4" name="Rectangle 3"/>
          <p:cNvSpPr txBox="1">
            <a:spLocks noChangeArrowheads="1"/>
          </p:cNvSpPr>
          <p:nvPr/>
        </p:nvSpPr>
        <p:spPr bwMode="auto">
          <a:xfrm>
            <a:off x="428625" y="1571625"/>
            <a:ext cx="1571625" cy="785813"/>
          </a:xfrm>
          <a:prstGeom prst="rect">
            <a:avLst/>
          </a:prstGeom>
          <a:solidFill>
            <a:schemeClr val="accent2"/>
          </a:solidFill>
          <a:ln w="9525">
            <a:noFill/>
            <a:miter lim="800000"/>
            <a:headEnd/>
            <a:tailEnd/>
          </a:ln>
        </p:spPr>
        <p:txBody>
          <a:bodyPr lIns="0" tIns="0" rIns="0" bIns="0"/>
          <a:lstStyle/>
          <a:p>
            <a:pPr marL="360363" indent="-360363" eaLnBrk="0" hangingPunct="0">
              <a:lnSpc>
                <a:spcPct val="200000"/>
              </a:lnSpc>
              <a:spcBef>
                <a:spcPct val="20000"/>
              </a:spcBef>
              <a:buClr>
                <a:srgbClr val="FFD200"/>
              </a:buClr>
              <a:buSzPct val="75000"/>
              <a:defRPr/>
            </a:pPr>
            <a:r>
              <a:rPr lang="en-US" sz="2000" b="1" kern="0" dirty="0">
                <a:solidFill>
                  <a:srgbClr val="646464"/>
                </a:solidFill>
                <a:latin typeface="Arial"/>
                <a:cs typeface="Arial" pitchFamily="34" charset="0"/>
              </a:rPr>
              <a:t>Context</a:t>
            </a:r>
          </a:p>
          <a:p>
            <a:pPr marL="360363" indent="-360363" algn="l" eaLnBrk="0" hangingPunct="0">
              <a:spcBef>
                <a:spcPct val="20000"/>
              </a:spcBef>
              <a:buClr>
                <a:srgbClr val="FFD200"/>
              </a:buClr>
              <a:buSzPct val="75000"/>
              <a:defRPr/>
            </a:pPr>
            <a:endParaRPr lang="en-US" sz="2000" b="1" kern="0" dirty="0">
              <a:solidFill>
                <a:srgbClr val="646464"/>
              </a:solidFill>
              <a:latin typeface="Arial"/>
              <a:cs typeface="Arial" pitchFamily="34" charset="0"/>
            </a:endParaRPr>
          </a:p>
          <a:p>
            <a:pPr marL="360363" indent="-360363" algn="l" eaLnBrk="0" hangingPunct="0">
              <a:spcBef>
                <a:spcPct val="20000"/>
              </a:spcBef>
              <a:buClr>
                <a:srgbClr val="FFD200"/>
              </a:buClr>
              <a:buSzPct val="75000"/>
              <a:defRPr/>
            </a:pPr>
            <a:endParaRPr lang="en-US" sz="2000" b="1" kern="0" dirty="0">
              <a:solidFill>
                <a:srgbClr val="646464"/>
              </a:solidFill>
              <a:latin typeface="Arial"/>
              <a:cs typeface="Arial" pitchFamily="34" charset="0"/>
            </a:endParaRPr>
          </a:p>
          <a:p>
            <a:pPr marL="360363" indent="-360363" algn="l" eaLnBrk="0" hangingPunct="0">
              <a:spcBef>
                <a:spcPct val="20000"/>
              </a:spcBef>
              <a:buClr>
                <a:srgbClr val="FFD200"/>
              </a:buClr>
              <a:buSzPct val="75000"/>
              <a:defRPr/>
            </a:pPr>
            <a:endParaRPr lang="en-US" sz="2000" kern="0" dirty="0">
              <a:solidFill>
                <a:srgbClr val="646464"/>
              </a:solidFill>
              <a:latin typeface="Arial"/>
              <a:cs typeface="Arial" pitchFamily="34" charset="0"/>
            </a:endParaRPr>
          </a:p>
        </p:txBody>
      </p:sp>
      <p:sp>
        <p:nvSpPr>
          <p:cNvPr id="5" name="Rectangle 3"/>
          <p:cNvSpPr txBox="1">
            <a:spLocks noChangeArrowheads="1"/>
          </p:cNvSpPr>
          <p:nvPr/>
        </p:nvSpPr>
        <p:spPr bwMode="auto">
          <a:xfrm>
            <a:off x="428625" y="2786063"/>
            <a:ext cx="1571625" cy="785812"/>
          </a:xfrm>
          <a:prstGeom prst="rect">
            <a:avLst/>
          </a:prstGeom>
          <a:solidFill>
            <a:schemeClr val="accent2"/>
          </a:solidFill>
          <a:ln w="9525">
            <a:noFill/>
            <a:miter lim="800000"/>
            <a:headEnd/>
            <a:tailEnd/>
          </a:ln>
        </p:spPr>
        <p:txBody>
          <a:bodyPr lIns="0" tIns="0" rIns="0" bIns="0"/>
          <a:lstStyle/>
          <a:p>
            <a:pPr marL="360363" indent="-360363" eaLnBrk="0" hangingPunct="0">
              <a:lnSpc>
                <a:spcPct val="200000"/>
              </a:lnSpc>
              <a:spcBef>
                <a:spcPct val="20000"/>
              </a:spcBef>
              <a:buClr>
                <a:srgbClr val="FFD200"/>
              </a:buClr>
              <a:buSzPct val="75000"/>
              <a:defRPr/>
            </a:pPr>
            <a:r>
              <a:rPr lang="en-US" sz="2000" b="1" kern="0" dirty="0">
                <a:solidFill>
                  <a:srgbClr val="646464"/>
                </a:solidFill>
                <a:latin typeface="Arial"/>
                <a:cs typeface="Arial" pitchFamily="34" charset="0"/>
              </a:rPr>
              <a:t>Trigger</a:t>
            </a:r>
          </a:p>
          <a:p>
            <a:pPr marL="360363" indent="-360363" algn="l" eaLnBrk="0" hangingPunct="0">
              <a:spcBef>
                <a:spcPct val="20000"/>
              </a:spcBef>
              <a:buClr>
                <a:srgbClr val="FFD200"/>
              </a:buClr>
              <a:buSzPct val="75000"/>
              <a:defRPr/>
            </a:pPr>
            <a:endParaRPr lang="en-US" sz="2000" b="1" kern="0" dirty="0">
              <a:solidFill>
                <a:srgbClr val="646464"/>
              </a:solidFill>
              <a:latin typeface="Arial"/>
              <a:cs typeface="Arial" pitchFamily="34" charset="0"/>
            </a:endParaRPr>
          </a:p>
          <a:p>
            <a:pPr marL="360363" indent="-360363" algn="l" eaLnBrk="0" hangingPunct="0">
              <a:spcBef>
                <a:spcPct val="20000"/>
              </a:spcBef>
              <a:buClr>
                <a:srgbClr val="FFD200"/>
              </a:buClr>
              <a:buSzPct val="75000"/>
              <a:defRPr/>
            </a:pPr>
            <a:endParaRPr lang="en-US" sz="2000" b="1" kern="0" dirty="0">
              <a:solidFill>
                <a:srgbClr val="646464"/>
              </a:solidFill>
              <a:latin typeface="Arial"/>
              <a:cs typeface="Arial" pitchFamily="34" charset="0"/>
            </a:endParaRPr>
          </a:p>
          <a:p>
            <a:pPr marL="360363" indent="-360363" algn="l" eaLnBrk="0" hangingPunct="0">
              <a:spcBef>
                <a:spcPct val="20000"/>
              </a:spcBef>
              <a:buClr>
                <a:srgbClr val="FFD200"/>
              </a:buClr>
              <a:buSzPct val="75000"/>
              <a:defRPr/>
            </a:pPr>
            <a:endParaRPr lang="en-US" sz="2000" kern="0" dirty="0">
              <a:solidFill>
                <a:srgbClr val="646464"/>
              </a:solidFill>
              <a:latin typeface="Arial"/>
              <a:cs typeface="Arial" pitchFamily="34" charset="0"/>
            </a:endParaRPr>
          </a:p>
        </p:txBody>
      </p:sp>
      <p:sp>
        <p:nvSpPr>
          <p:cNvPr id="6" name="Rectangle 3"/>
          <p:cNvSpPr txBox="1">
            <a:spLocks noChangeArrowheads="1"/>
          </p:cNvSpPr>
          <p:nvPr/>
        </p:nvSpPr>
        <p:spPr bwMode="auto">
          <a:xfrm>
            <a:off x="468313" y="3933825"/>
            <a:ext cx="1571625" cy="785813"/>
          </a:xfrm>
          <a:prstGeom prst="rect">
            <a:avLst/>
          </a:prstGeom>
          <a:solidFill>
            <a:schemeClr val="accent2"/>
          </a:solidFill>
          <a:ln w="9525">
            <a:noFill/>
            <a:miter lim="800000"/>
            <a:headEnd/>
            <a:tailEnd/>
          </a:ln>
        </p:spPr>
        <p:txBody>
          <a:bodyPr lIns="0" tIns="0" rIns="0" bIns="0"/>
          <a:lstStyle/>
          <a:p>
            <a:pPr marL="360363" indent="-360363" eaLnBrk="0" hangingPunct="0">
              <a:lnSpc>
                <a:spcPct val="150000"/>
              </a:lnSpc>
              <a:spcBef>
                <a:spcPts val="600"/>
              </a:spcBef>
              <a:buClr>
                <a:srgbClr val="FFD200"/>
              </a:buClr>
              <a:buSzPct val="75000"/>
              <a:defRPr/>
            </a:pPr>
            <a:r>
              <a:rPr lang="en-US" sz="2000" b="1" kern="0" dirty="0">
                <a:solidFill>
                  <a:srgbClr val="646464"/>
                </a:solidFill>
                <a:latin typeface="Arial"/>
                <a:cs typeface="Arial" pitchFamily="34" charset="0"/>
              </a:rPr>
              <a:t>Exam</a:t>
            </a:r>
          </a:p>
          <a:p>
            <a:pPr marL="360363" indent="-360363" eaLnBrk="0" hangingPunct="0">
              <a:lnSpc>
                <a:spcPts val="1600"/>
              </a:lnSpc>
              <a:spcBef>
                <a:spcPts val="0"/>
              </a:spcBef>
              <a:buClr>
                <a:srgbClr val="FFD200"/>
              </a:buClr>
              <a:buSzPct val="75000"/>
              <a:defRPr/>
            </a:pPr>
            <a:r>
              <a:rPr lang="en-US" sz="2000" b="1" kern="0" dirty="0">
                <a:solidFill>
                  <a:srgbClr val="646464"/>
                </a:solidFill>
                <a:latin typeface="Arial"/>
                <a:cs typeface="Arial" pitchFamily="34" charset="0"/>
              </a:rPr>
              <a:t>Question</a:t>
            </a:r>
          </a:p>
          <a:p>
            <a:pPr marL="360363" indent="-360363" algn="l" eaLnBrk="0" hangingPunct="0">
              <a:spcBef>
                <a:spcPct val="20000"/>
              </a:spcBef>
              <a:buClr>
                <a:srgbClr val="FFD200"/>
              </a:buClr>
              <a:buSzPct val="75000"/>
              <a:defRPr/>
            </a:pPr>
            <a:endParaRPr lang="en-US" sz="2000" b="1" kern="0" dirty="0">
              <a:solidFill>
                <a:srgbClr val="646464"/>
              </a:solidFill>
              <a:latin typeface="Arial"/>
              <a:cs typeface="Arial" pitchFamily="34" charset="0"/>
            </a:endParaRPr>
          </a:p>
          <a:p>
            <a:pPr marL="360363" indent="-360363" algn="l" eaLnBrk="0" hangingPunct="0">
              <a:spcBef>
                <a:spcPct val="20000"/>
              </a:spcBef>
              <a:buClr>
                <a:srgbClr val="FFD200"/>
              </a:buClr>
              <a:buSzPct val="75000"/>
              <a:defRPr/>
            </a:pPr>
            <a:endParaRPr lang="en-US" sz="2000" b="1" kern="0" dirty="0">
              <a:solidFill>
                <a:srgbClr val="646464"/>
              </a:solidFill>
              <a:latin typeface="Arial"/>
              <a:cs typeface="Arial" pitchFamily="34" charset="0"/>
            </a:endParaRPr>
          </a:p>
          <a:p>
            <a:pPr marL="360363" indent="-360363" algn="l" eaLnBrk="0" hangingPunct="0">
              <a:spcBef>
                <a:spcPct val="20000"/>
              </a:spcBef>
              <a:buClr>
                <a:srgbClr val="FFD200"/>
              </a:buClr>
              <a:buSzPct val="75000"/>
              <a:defRPr/>
            </a:pPr>
            <a:endParaRPr lang="en-US" sz="2000" kern="0" dirty="0">
              <a:solidFill>
                <a:srgbClr val="646464"/>
              </a:solidFill>
              <a:latin typeface="Arial"/>
              <a:cs typeface="Arial" pitchFamily="34" charset="0"/>
            </a:endParaRPr>
          </a:p>
        </p:txBody>
      </p:sp>
      <p:sp>
        <p:nvSpPr>
          <p:cNvPr id="7" name="Rectangle 6"/>
          <p:cNvSpPr/>
          <p:nvPr/>
        </p:nvSpPr>
        <p:spPr>
          <a:xfrm>
            <a:off x="7884368" y="188640"/>
            <a:ext cx="966931" cy="369332"/>
          </a:xfrm>
          <a:prstGeom prst="rect">
            <a:avLst/>
          </a:prstGeom>
        </p:spPr>
        <p:txBody>
          <a:bodyPr wrap="none">
            <a:spAutoFit/>
          </a:bodyPr>
          <a:lstStyle/>
          <a:p>
            <a:r>
              <a:rPr lang="cs-CZ" dirty="0" smtClean="0">
                <a:solidFill>
                  <a:srgbClr val="FF0000"/>
                </a:solidFill>
              </a:rPr>
              <a:t>Překlad</a:t>
            </a:r>
            <a:endParaRPr lang="cs-CZ" dirty="0"/>
          </a:p>
        </p:txBody>
      </p:sp>
      <p:sp>
        <p:nvSpPr>
          <p:cNvPr id="8" name="Rectangle 7"/>
          <p:cNvSpPr/>
          <p:nvPr/>
        </p:nvSpPr>
        <p:spPr>
          <a:xfrm>
            <a:off x="6084168" y="1331476"/>
            <a:ext cx="3031599" cy="369332"/>
          </a:xfrm>
          <a:prstGeom prst="rect">
            <a:avLst/>
          </a:prstGeom>
        </p:spPr>
        <p:txBody>
          <a:bodyPr wrap="none">
            <a:spAutoFit/>
          </a:bodyPr>
          <a:lstStyle/>
          <a:p>
            <a:r>
              <a:rPr lang="cs-CZ" dirty="0" smtClean="0">
                <a:solidFill>
                  <a:srgbClr val="FF0000"/>
                </a:solidFill>
              </a:rPr>
              <a:t>Není to moc komplikované?</a:t>
            </a:r>
            <a:endParaRPr lang="cs-CZ"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dirty="0"/>
              <a:t>Activity </a:t>
            </a:r>
            <a:r>
              <a:rPr lang="cs-CZ" dirty="0" smtClean="0"/>
              <a:t>(AC)</a:t>
            </a:r>
            <a:r>
              <a:rPr lang="en-US" dirty="0" smtClean="0"/>
              <a:t>: </a:t>
            </a:r>
            <a:r>
              <a:rPr lang="en-US" dirty="0"/>
              <a:t>Response</a:t>
            </a:r>
          </a:p>
        </p:txBody>
      </p:sp>
      <p:sp>
        <p:nvSpPr>
          <p:cNvPr id="133123" name="Rectangle 3"/>
          <p:cNvSpPr>
            <a:spLocks noGrp="1" noChangeArrowheads="1"/>
          </p:cNvSpPr>
          <p:nvPr>
            <p:ph type="body" idx="1"/>
          </p:nvPr>
        </p:nvSpPr>
        <p:spPr>
          <a:xfrm>
            <a:off x="2214563" y="1500188"/>
            <a:ext cx="6477000" cy="4214812"/>
          </a:xfrm>
        </p:spPr>
        <p:txBody>
          <a:bodyPr/>
          <a:lstStyle/>
          <a:p>
            <a:r>
              <a:rPr lang="en-US" sz="2000"/>
              <a:t>No. !!!</a:t>
            </a:r>
          </a:p>
          <a:p>
            <a:r>
              <a:rPr lang="en-US" sz="2000"/>
              <a:t>The risks outweigh the rewards, based on our current knowledge</a:t>
            </a:r>
          </a:p>
          <a:p>
            <a:pPr lvl="1"/>
            <a:r>
              <a:rPr lang="en-US" sz="1600"/>
              <a:t>Distance will have a negative impact on AC’s service levels </a:t>
            </a:r>
          </a:p>
          <a:p>
            <a:pPr lvl="1"/>
            <a:r>
              <a:rPr lang="en-US" sz="1600"/>
              <a:t>The proposed costs savings are difficult to achieve </a:t>
            </a:r>
          </a:p>
          <a:p>
            <a:pPr lvl="1"/>
            <a:r>
              <a:rPr lang="en-GB" sz="1600"/>
              <a:t>Poor infrastructure and possible lack of capability may compromise productivity</a:t>
            </a:r>
            <a:endParaRPr lang="en-US" sz="1600"/>
          </a:p>
        </p:txBody>
      </p:sp>
      <p:sp>
        <p:nvSpPr>
          <p:cNvPr id="4" name="Rectangle 3"/>
          <p:cNvSpPr txBox="1">
            <a:spLocks noChangeArrowheads="1"/>
          </p:cNvSpPr>
          <p:nvPr/>
        </p:nvSpPr>
        <p:spPr bwMode="auto">
          <a:xfrm>
            <a:off x="428625" y="1571625"/>
            <a:ext cx="1571625" cy="785813"/>
          </a:xfrm>
          <a:prstGeom prst="rect">
            <a:avLst/>
          </a:prstGeom>
          <a:solidFill>
            <a:schemeClr val="accent2"/>
          </a:solidFill>
          <a:ln w="9525">
            <a:noFill/>
            <a:miter lim="800000"/>
            <a:headEnd/>
            <a:tailEnd/>
          </a:ln>
        </p:spPr>
        <p:txBody>
          <a:bodyPr lIns="0" tIns="0" rIns="0" bIns="0"/>
          <a:lstStyle/>
          <a:p>
            <a:pPr marL="360363" indent="-360363" eaLnBrk="0" hangingPunct="0">
              <a:lnSpc>
                <a:spcPct val="200000"/>
              </a:lnSpc>
              <a:spcBef>
                <a:spcPct val="20000"/>
              </a:spcBef>
              <a:buClr>
                <a:srgbClr val="FFD200"/>
              </a:buClr>
              <a:buSzPct val="75000"/>
              <a:defRPr/>
            </a:pPr>
            <a:r>
              <a:rPr lang="en-US" sz="2000" b="1" kern="0" dirty="0">
                <a:solidFill>
                  <a:srgbClr val="646464"/>
                </a:solidFill>
                <a:latin typeface="Arial"/>
                <a:cs typeface="Arial" pitchFamily="34" charset="0"/>
              </a:rPr>
              <a:t>Response</a:t>
            </a:r>
          </a:p>
          <a:p>
            <a:pPr marL="360363" indent="-360363" algn="l" eaLnBrk="0" hangingPunct="0">
              <a:spcBef>
                <a:spcPct val="20000"/>
              </a:spcBef>
              <a:buClr>
                <a:srgbClr val="FFD200"/>
              </a:buClr>
              <a:buSzPct val="75000"/>
              <a:defRPr/>
            </a:pPr>
            <a:endParaRPr lang="en-US" sz="2000" b="1" kern="0" dirty="0">
              <a:solidFill>
                <a:srgbClr val="646464"/>
              </a:solidFill>
              <a:latin typeface="Arial"/>
              <a:cs typeface="Arial" pitchFamily="34" charset="0"/>
            </a:endParaRPr>
          </a:p>
          <a:p>
            <a:pPr marL="360363" indent="-360363" algn="l" eaLnBrk="0" hangingPunct="0">
              <a:spcBef>
                <a:spcPct val="20000"/>
              </a:spcBef>
              <a:buClr>
                <a:srgbClr val="FFD200"/>
              </a:buClr>
              <a:buSzPct val="75000"/>
              <a:defRPr/>
            </a:pPr>
            <a:endParaRPr lang="en-US" sz="2000" b="1" kern="0" dirty="0">
              <a:solidFill>
                <a:srgbClr val="646464"/>
              </a:solidFill>
              <a:latin typeface="Arial"/>
              <a:cs typeface="Arial" pitchFamily="34" charset="0"/>
            </a:endParaRPr>
          </a:p>
          <a:p>
            <a:pPr marL="360363" indent="-360363" algn="l" eaLnBrk="0" hangingPunct="0">
              <a:spcBef>
                <a:spcPct val="20000"/>
              </a:spcBef>
              <a:buClr>
                <a:srgbClr val="FFD200"/>
              </a:buClr>
              <a:buSzPct val="75000"/>
              <a:defRPr/>
            </a:pPr>
            <a:endParaRPr lang="en-US" sz="2000" kern="0" dirty="0">
              <a:solidFill>
                <a:srgbClr val="646464"/>
              </a:solidFill>
              <a:latin typeface="Arial"/>
              <a:cs typeface="Arial" pitchFamily="34" charset="0"/>
            </a:endParaRPr>
          </a:p>
        </p:txBody>
      </p:sp>
      <p:sp>
        <p:nvSpPr>
          <p:cNvPr id="5" name="Rectangle 4"/>
          <p:cNvSpPr/>
          <p:nvPr/>
        </p:nvSpPr>
        <p:spPr>
          <a:xfrm>
            <a:off x="7884368" y="188640"/>
            <a:ext cx="966931" cy="369332"/>
          </a:xfrm>
          <a:prstGeom prst="rect">
            <a:avLst/>
          </a:prstGeom>
        </p:spPr>
        <p:txBody>
          <a:bodyPr wrap="none">
            <a:spAutoFit/>
          </a:bodyPr>
          <a:lstStyle/>
          <a:p>
            <a:r>
              <a:rPr lang="cs-CZ" dirty="0" smtClean="0">
                <a:solidFill>
                  <a:srgbClr val="FF0000"/>
                </a:solidFill>
              </a:rPr>
              <a:t>Překlad</a:t>
            </a:r>
            <a:endParaRPr lang="cs-CZ" dirty="0"/>
          </a:p>
        </p:txBody>
      </p:sp>
      <p:sp>
        <p:nvSpPr>
          <p:cNvPr id="6" name="Rectangle 5"/>
          <p:cNvSpPr/>
          <p:nvPr/>
        </p:nvSpPr>
        <p:spPr>
          <a:xfrm>
            <a:off x="6084168" y="1331476"/>
            <a:ext cx="3031599" cy="369332"/>
          </a:xfrm>
          <a:prstGeom prst="rect">
            <a:avLst/>
          </a:prstGeom>
        </p:spPr>
        <p:txBody>
          <a:bodyPr wrap="none">
            <a:spAutoFit/>
          </a:bodyPr>
          <a:lstStyle/>
          <a:p>
            <a:r>
              <a:rPr lang="cs-CZ" dirty="0" smtClean="0">
                <a:solidFill>
                  <a:srgbClr val="FF0000"/>
                </a:solidFill>
              </a:rPr>
              <a:t>Není to moc komplikované?</a:t>
            </a:r>
            <a:endParaRPr lang="cs-CZ"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GB"/>
              <a:t>Distance will have a negative impact on AC’s service levels</a:t>
            </a:r>
            <a:endParaRPr lang="en-US" b="0"/>
          </a:p>
        </p:txBody>
      </p:sp>
      <p:sp>
        <p:nvSpPr>
          <p:cNvPr id="134147" name="Rectangle 3"/>
          <p:cNvSpPr>
            <a:spLocks noGrp="1" noChangeArrowheads="1"/>
          </p:cNvSpPr>
          <p:nvPr>
            <p:ph type="body" idx="1"/>
          </p:nvPr>
        </p:nvSpPr>
        <p:spPr>
          <a:xfrm>
            <a:off x="5572125" y="1500188"/>
            <a:ext cx="3119438" cy="4214812"/>
          </a:xfrm>
        </p:spPr>
        <p:txBody>
          <a:bodyPr/>
          <a:lstStyle/>
          <a:p>
            <a:endParaRPr lang="en-US"/>
          </a:p>
        </p:txBody>
      </p:sp>
      <p:sp>
        <p:nvSpPr>
          <p:cNvPr id="4" name="AutoShape 4"/>
          <p:cNvSpPr>
            <a:spLocks noChangeArrowheads="1"/>
          </p:cNvSpPr>
          <p:nvPr/>
        </p:nvSpPr>
        <p:spPr bwMode="auto">
          <a:xfrm>
            <a:off x="500063" y="1438275"/>
            <a:ext cx="3254375" cy="4133850"/>
          </a:xfrm>
          <a:prstGeom prst="homePlate">
            <a:avLst>
              <a:gd name="adj" fmla="val 49928"/>
            </a:avLst>
          </a:prstGeom>
          <a:solidFill>
            <a:schemeClr val="bg2">
              <a:lumMod val="20000"/>
              <a:lumOff val="80000"/>
            </a:schemeClr>
          </a:solidFill>
          <a:ln w="12700">
            <a:noFill/>
            <a:miter lim="800000"/>
            <a:headEnd type="none" w="sm" len="sm"/>
            <a:tailEnd type="none" w="sm" len="sm"/>
          </a:ln>
          <a:effectLst/>
        </p:spPr>
        <p:txBody>
          <a:bodyPr lIns="72000" tIns="72000" rIns="72000" bIns="72000" anchor="ctr"/>
          <a:lstStyle/>
          <a:p>
            <a:pPr algn="l">
              <a:defRPr/>
            </a:pPr>
            <a:r>
              <a:rPr lang="en-US" sz="1600" b="1" dirty="0">
                <a:solidFill>
                  <a:srgbClr val="646464"/>
                </a:solidFill>
                <a:latin typeface="Arial" charset="0"/>
                <a:cs typeface="Arial" charset="0"/>
              </a:rPr>
              <a:t>There are risks of AC losing market share and not staying competitive if the impact of increased lead and delivery times, transportation costs and the cost of holding inventory are not fully taken into account.</a:t>
            </a:r>
          </a:p>
        </p:txBody>
      </p:sp>
      <p:sp>
        <p:nvSpPr>
          <p:cNvPr id="5" name="Rectangle 5"/>
          <p:cNvSpPr>
            <a:spLocks noChangeArrowheads="1"/>
          </p:cNvSpPr>
          <p:nvPr/>
        </p:nvSpPr>
        <p:spPr bwMode="auto">
          <a:xfrm>
            <a:off x="3741738" y="1474788"/>
            <a:ext cx="4902200" cy="4132262"/>
          </a:xfrm>
          <a:prstGeom prst="rect">
            <a:avLst/>
          </a:prstGeom>
          <a:solidFill>
            <a:schemeClr val="bg2">
              <a:lumMod val="20000"/>
              <a:lumOff val="80000"/>
            </a:schemeClr>
          </a:solidFill>
          <a:ln w="9525">
            <a:noFill/>
            <a:miter lim="800000"/>
            <a:headEnd/>
            <a:tailEnd/>
          </a:ln>
          <a:effectLst/>
        </p:spPr>
        <p:txBody>
          <a:bodyPr lIns="108000" tIns="108000" rIns="144000" bIns="180000"/>
          <a:lstStyle/>
          <a:p>
            <a:pPr marL="342900" indent="-342900" algn="l">
              <a:lnSpc>
                <a:spcPts val="1600"/>
              </a:lnSpc>
              <a:spcAft>
                <a:spcPts val="800"/>
              </a:spcAft>
              <a:defRPr/>
            </a:pPr>
            <a:endParaRPr lang="en-GB" sz="1200" dirty="0">
              <a:solidFill>
                <a:srgbClr val="646464"/>
              </a:solidFill>
              <a:latin typeface="Arial"/>
              <a:ea typeface="Times New Roman"/>
              <a:cs typeface="Arial" charset="0"/>
            </a:endParaRPr>
          </a:p>
        </p:txBody>
      </p:sp>
      <p:sp>
        <p:nvSpPr>
          <p:cNvPr id="6" name="Rectangle 3"/>
          <p:cNvSpPr txBox="1">
            <a:spLocks noChangeArrowheads="1"/>
          </p:cNvSpPr>
          <p:nvPr/>
        </p:nvSpPr>
        <p:spPr bwMode="auto">
          <a:xfrm>
            <a:off x="3857625" y="1643063"/>
            <a:ext cx="4643438" cy="4214812"/>
          </a:xfrm>
          <a:prstGeom prst="rect">
            <a:avLst/>
          </a:prstGeom>
          <a:noFill/>
          <a:ln w="9525">
            <a:noFill/>
            <a:miter lim="800000"/>
            <a:headEnd/>
            <a:tailEnd/>
          </a:ln>
        </p:spPr>
        <p:txBody>
          <a:bodyPr lIns="0" tIns="0" rIns="0" bIns="0"/>
          <a:lstStyle/>
          <a:p>
            <a:pPr marL="360363" indent="-360363" algn="l" eaLnBrk="0" hangingPunct="0">
              <a:spcBef>
                <a:spcPct val="20000"/>
              </a:spcBef>
              <a:buClr>
                <a:srgbClr val="FFD200"/>
              </a:buClr>
              <a:buSzPct val="75000"/>
              <a:buFont typeface="Arial" charset="0"/>
              <a:buChar char="►"/>
              <a:defRPr/>
            </a:pPr>
            <a:r>
              <a:rPr lang="en-US" sz="1400" kern="0" dirty="0">
                <a:solidFill>
                  <a:srgbClr val="646464"/>
                </a:solidFill>
                <a:latin typeface="Arial"/>
                <a:cs typeface="Arial" pitchFamily="34" charset="0"/>
              </a:rPr>
              <a:t>AC’s client base for automotive chemicals is based primarily in Europe, with the exception of two large companies in Japan and Korea.</a:t>
            </a:r>
          </a:p>
          <a:p>
            <a:pPr marL="360363" indent="-360363" algn="l" eaLnBrk="0" hangingPunct="0">
              <a:spcBef>
                <a:spcPct val="20000"/>
              </a:spcBef>
              <a:buClr>
                <a:srgbClr val="FFD200"/>
              </a:buClr>
              <a:buSzPct val="75000"/>
              <a:buFont typeface="Arial" charset="0"/>
              <a:buChar char="►"/>
              <a:defRPr/>
            </a:pPr>
            <a:r>
              <a:rPr lang="en-US" sz="1400" kern="0" dirty="0">
                <a:solidFill>
                  <a:srgbClr val="646464"/>
                </a:solidFill>
                <a:latin typeface="Arial"/>
                <a:cs typeface="Arial" pitchFamily="34" charset="0"/>
              </a:rPr>
              <a:t>Delivery lead-time for the manufactured products will increase from the current lead-time, due to the distance between South America and Europe. To maintain service levels, AC will need to increase its inventory.</a:t>
            </a:r>
          </a:p>
          <a:p>
            <a:pPr marL="360363" indent="-360363" algn="l" eaLnBrk="0" hangingPunct="0">
              <a:spcBef>
                <a:spcPct val="20000"/>
              </a:spcBef>
              <a:buClr>
                <a:srgbClr val="FFD200"/>
              </a:buClr>
              <a:buSzPct val="75000"/>
              <a:buFont typeface="Arial" charset="0"/>
              <a:buChar char="►"/>
              <a:defRPr/>
            </a:pPr>
            <a:r>
              <a:rPr lang="en-US" sz="1400" kern="0" dirty="0">
                <a:solidFill>
                  <a:srgbClr val="646464"/>
                </a:solidFill>
                <a:latin typeface="Arial"/>
                <a:cs typeface="Arial" pitchFamily="34" charset="0"/>
              </a:rPr>
              <a:t>The increased distance of manufacture from the German customer base will make it harder to respond quickly to new orders and fluctuation in demand.</a:t>
            </a:r>
          </a:p>
          <a:p>
            <a:pPr marL="360363" indent="-360363" algn="l" eaLnBrk="0" hangingPunct="0">
              <a:spcBef>
                <a:spcPct val="20000"/>
              </a:spcBef>
              <a:buClr>
                <a:srgbClr val="FFD200"/>
              </a:buClr>
              <a:buSzPct val="75000"/>
              <a:buFont typeface="Arial" charset="0"/>
              <a:buChar char="►"/>
              <a:defRPr/>
            </a:pPr>
            <a:r>
              <a:rPr lang="en-US" sz="1400" kern="0" dirty="0">
                <a:solidFill>
                  <a:srgbClr val="646464"/>
                </a:solidFill>
                <a:latin typeface="Arial"/>
                <a:cs typeface="Arial" pitchFamily="34" charset="0"/>
              </a:rPr>
              <a:t>Reliance on inventories will result in a lack of flexibility. AC will have to increase the inventory levels of existing products. It will have to estimate the volume to secure the period of downtime, ensuring it accounts for any delays in the timetable for reinstallation.</a:t>
            </a:r>
          </a:p>
        </p:txBody>
      </p:sp>
      <p:sp>
        <p:nvSpPr>
          <p:cNvPr id="7" name="Rectangle 6"/>
          <p:cNvSpPr/>
          <p:nvPr/>
        </p:nvSpPr>
        <p:spPr>
          <a:xfrm>
            <a:off x="7884368" y="188640"/>
            <a:ext cx="966931" cy="369332"/>
          </a:xfrm>
          <a:prstGeom prst="rect">
            <a:avLst/>
          </a:prstGeom>
        </p:spPr>
        <p:txBody>
          <a:bodyPr wrap="none">
            <a:spAutoFit/>
          </a:bodyPr>
          <a:lstStyle/>
          <a:p>
            <a:r>
              <a:rPr lang="cs-CZ" dirty="0" smtClean="0">
                <a:solidFill>
                  <a:srgbClr val="FF0000"/>
                </a:solidFill>
              </a:rPr>
              <a:t>Překlad</a:t>
            </a:r>
            <a:endParaRPr lang="cs-CZ" dirty="0"/>
          </a:p>
        </p:txBody>
      </p:sp>
      <p:sp>
        <p:nvSpPr>
          <p:cNvPr id="8" name="Rectangle 7"/>
          <p:cNvSpPr/>
          <p:nvPr/>
        </p:nvSpPr>
        <p:spPr>
          <a:xfrm>
            <a:off x="6084168" y="1331476"/>
            <a:ext cx="3031599" cy="369332"/>
          </a:xfrm>
          <a:prstGeom prst="rect">
            <a:avLst/>
          </a:prstGeom>
        </p:spPr>
        <p:txBody>
          <a:bodyPr wrap="none">
            <a:spAutoFit/>
          </a:bodyPr>
          <a:lstStyle/>
          <a:p>
            <a:r>
              <a:rPr lang="cs-CZ" dirty="0" smtClean="0">
                <a:solidFill>
                  <a:srgbClr val="FF0000"/>
                </a:solidFill>
              </a:rPr>
              <a:t>Není to moc komplikované?</a:t>
            </a:r>
            <a:endParaRPr lang="cs-CZ"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GB"/>
              <a:t>...and the proposed cost savings are difficult to achieve...</a:t>
            </a:r>
            <a:endParaRPr lang="en-US" b="0"/>
          </a:p>
        </p:txBody>
      </p:sp>
      <p:sp>
        <p:nvSpPr>
          <p:cNvPr id="135171" name="Rectangle 3"/>
          <p:cNvSpPr>
            <a:spLocks noGrp="1" noChangeArrowheads="1"/>
          </p:cNvSpPr>
          <p:nvPr>
            <p:ph type="body" idx="1"/>
          </p:nvPr>
        </p:nvSpPr>
        <p:spPr>
          <a:xfrm>
            <a:off x="5572125" y="1500188"/>
            <a:ext cx="3119438" cy="4214812"/>
          </a:xfrm>
        </p:spPr>
        <p:txBody>
          <a:bodyPr/>
          <a:lstStyle/>
          <a:p>
            <a:endParaRPr lang="en-US"/>
          </a:p>
        </p:txBody>
      </p:sp>
      <p:sp>
        <p:nvSpPr>
          <p:cNvPr id="4" name="AutoShape 4"/>
          <p:cNvSpPr>
            <a:spLocks noChangeArrowheads="1"/>
          </p:cNvSpPr>
          <p:nvPr/>
        </p:nvSpPr>
        <p:spPr bwMode="auto">
          <a:xfrm>
            <a:off x="500063" y="1438275"/>
            <a:ext cx="3254375" cy="4133850"/>
          </a:xfrm>
          <a:prstGeom prst="homePlate">
            <a:avLst>
              <a:gd name="adj" fmla="val 49928"/>
            </a:avLst>
          </a:prstGeom>
          <a:solidFill>
            <a:schemeClr val="bg2">
              <a:lumMod val="20000"/>
              <a:lumOff val="80000"/>
            </a:schemeClr>
          </a:solidFill>
          <a:ln w="12700">
            <a:noFill/>
            <a:miter lim="800000"/>
            <a:headEnd type="none" w="sm" len="sm"/>
            <a:tailEnd type="none" w="sm" len="sm"/>
          </a:ln>
          <a:effectLst/>
        </p:spPr>
        <p:txBody>
          <a:bodyPr lIns="72000" tIns="72000" rIns="72000" bIns="72000" anchor="ctr"/>
          <a:lstStyle/>
          <a:p>
            <a:pPr algn="l">
              <a:defRPr/>
            </a:pPr>
            <a:r>
              <a:rPr lang="en-GB" sz="1600" b="1" dirty="0">
                <a:solidFill>
                  <a:srgbClr val="646464"/>
                </a:solidFill>
                <a:latin typeface="Arial" charset="0"/>
                <a:cs typeface="Arial" charset="0"/>
              </a:rPr>
              <a:t>The 10% desired cost reduction is dependent upon lower production costs, but greater transport, manufacturing and labour costs will make this difficult. </a:t>
            </a:r>
            <a:endParaRPr lang="en-US" sz="1600" b="1" dirty="0">
              <a:solidFill>
                <a:srgbClr val="646464"/>
              </a:solidFill>
              <a:latin typeface="Arial" charset="0"/>
              <a:cs typeface="Arial" charset="0"/>
            </a:endParaRPr>
          </a:p>
        </p:txBody>
      </p:sp>
      <p:sp>
        <p:nvSpPr>
          <p:cNvPr id="5" name="Rectangle 5"/>
          <p:cNvSpPr>
            <a:spLocks noChangeArrowheads="1"/>
          </p:cNvSpPr>
          <p:nvPr/>
        </p:nvSpPr>
        <p:spPr bwMode="auto">
          <a:xfrm>
            <a:off x="3741738" y="1474788"/>
            <a:ext cx="4902200" cy="4132262"/>
          </a:xfrm>
          <a:prstGeom prst="rect">
            <a:avLst/>
          </a:prstGeom>
          <a:solidFill>
            <a:schemeClr val="bg2">
              <a:lumMod val="20000"/>
              <a:lumOff val="80000"/>
            </a:schemeClr>
          </a:solidFill>
          <a:ln w="9525">
            <a:noFill/>
            <a:miter lim="800000"/>
            <a:headEnd/>
            <a:tailEnd/>
          </a:ln>
          <a:effectLst/>
        </p:spPr>
        <p:txBody>
          <a:bodyPr lIns="108000" tIns="108000" rIns="144000" bIns="180000"/>
          <a:lstStyle/>
          <a:p>
            <a:pPr marL="342900" indent="-342900" algn="l">
              <a:lnSpc>
                <a:spcPts val="1600"/>
              </a:lnSpc>
              <a:spcAft>
                <a:spcPts val="800"/>
              </a:spcAft>
              <a:defRPr/>
            </a:pPr>
            <a:endParaRPr lang="en-GB" sz="1200" dirty="0">
              <a:solidFill>
                <a:srgbClr val="646464"/>
              </a:solidFill>
              <a:latin typeface="Arial"/>
              <a:ea typeface="Times New Roman"/>
              <a:cs typeface="Arial" charset="0"/>
            </a:endParaRPr>
          </a:p>
        </p:txBody>
      </p:sp>
      <p:sp>
        <p:nvSpPr>
          <p:cNvPr id="7" name="Rectangle 3"/>
          <p:cNvSpPr txBox="1">
            <a:spLocks noChangeArrowheads="1"/>
          </p:cNvSpPr>
          <p:nvPr/>
        </p:nvSpPr>
        <p:spPr bwMode="auto">
          <a:xfrm>
            <a:off x="3857625" y="1571625"/>
            <a:ext cx="4714875" cy="3357563"/>
          </a:xfrm>
          <a:prstGeom prst="rect">
            <a:avLst/>
          </a:prstGeom>
          <a:noFill/>
          <a:ln w="9525">
            <a:noFill/>
            <a:miter lim="800000"/>
            <a:headEnd/>
            <a:tailEnd/>
          </a:ln>
        </p:spPr>
        <p:txBody>
          <a:bodyPr lIns="0" tIns="0" rIns="0" bIns="0"/>
          <a:lstStyle/>
          <a:p>
            <a:pPr marL="360363" indent="-360363" algn="l" eaLnBrk="0" hangingPunct="0">
              <a:spcBef>
                <a:spcPct val="20000"/>
              </a:spcBef>
              <a:buClr>
                <a:srgbClr val="FFD200"/>
              </a:buClr>
              <a:buSzPct val="75000"/>
              <a:buFont typeface="Arial" charset="0"/>
              <a:buChar char="►"/>
              <a:defRPr/>
            </a:pPr>
            <a:r>
              <a:rPr lang="en-US" sz="1400" kern="0" dirty="0">
                <a:solidFill>
                  <a:srgbClr val="646464"/>
                </a:solidFill>
                <a:latin typeface="Arial"/>
                <a:cs typeface="Arial" pitchFamily="34" charset="0"/>
              </a:rPr>
              <a:t>This chemical is currently being manufactured in AC’s factory in Germany. Closing this factory would incur costs.</a:t>
            </a:r>
          </a:p>
          <a:p>
            <a:pPr marL="360363" indent="-360363" algn="l" eaLnBrk="0" hangingPunct="0">
              <a:spcBef>
                <a:spcPct val="20000"/>
              </a:spcBef>
              <a:buClr>
                <a:srgbClr val="FFD200"/>
              </a:buClr>
              <a:buSzPct val="75000"/>
              <a:buFont typeface="Arial" charset="0"/>
              <a:buChar char="►"/>
              <a:defRPr/>
            </a:pPr>
            <a:r>
              <a:rPr lang="en-US" sz="1400" kern="0" dirty="0">
                <a:solidFill>
                  <a:srgbClr val="646464"/>
                </a:solidFill>
                <a:latin typeface="Arial"/>
                <a:cs typeface="Arial" pitchFamily="34" charset="0"/>
              </a:rPr>
              <a:t>Some of the raw materials for this product are supplied from the Middle East, resulting in new import requirements and procedures, increased transportation costs and longer lead-times. </a:t>
            </a:r>
          </a:p>
          <a:p>
            <a:pPr marL="360363" indent="-360363" algn="l" eaLnBrk="0" hangingPunct="0">
              <a:spcBef>
                <a:spcPct val="20000"/>
              </a:spcBef>
              <a:buClr>
                <a:srgbClr val="FFD200"/>
              </a:buClr>
              <a:buSzPct val="75000"/>
              <a:buFont typeface="Arial" charset="0"/>
              <a:buChar char="►"/>
              <a:defRPr/>
            </a:pPr>
            <a:r>
              <a:rPr lang="en-US" sz="1400" kern="0" dirty="0">
                <a:solidFill>
                  <a:srgbClr val="646464"/>
                </a:solidFill>
                <a:latin typeface="Arial"/>
                <a:cs typeface="Arial" pitchFamily="34" charset="0"/>
              </a:rPr>
              <a:t>AC will be able to make savings in running costs, due to lower labor costs. But these savings will not be as significant as expected, due to the anticipated need to relocate staff with particular skills from the United States and Europe.</a:t>
            </a:r>
          </a:p>
          <a:p>
            <a:pPr marL="360363" indent="-360363" algn="l" eaLnBrk="0" hangingPunct="0">
              <a:spcBef>
                <a:spcPct val="20000"/>
              </a:spcBef>
              <a:buClr>
                <a:srgbClr val="FFD200"/>
              </a:buClr>
              <a:buSzPct val="75000"/>
              <a:buFont typeface="Arial" charset="0"/>
              <a:buChar char="►"/>
              <a:defRPr/>
            </a:pPr>
            <a:r>
              <a:rPr lang="en-US" sz="1400" kern="0" dirty="0">
                <a:solidFill>
                  <a:srgbClr val="646464"/>
                </a:solidFill>
                <a:latin typeface="Arial"/>
                <a:cs typeface="Arial" pitchFamily="34" charset="0"/>
              </a:rPr>
              <a:t>The current situation, in which the chemicals are manufactured in Europe and delivered to a predominantly European client base, keeps customs payments and administration to a minimum, given that all transfers take place within the </a:t>
            </a:r>
            <a:r>
              <a:rPr lang="en-US" sz="1400" kern="0" dirty="0" err="1">
                <a:solidFill>
                  <a:srgbClr val="646464"/>
                </a:solidFill>
                <a:latin typeface="Arial"/>
                <a:cs typeface="Arial" pitchFamily="34" charset="0"/>
              </a:rPr>
              <a:t>eurozone</a:t>
            </a:r>
            <a:r>
              <a:rPr lang="en-US" sz="1400" kern="0" dirty="0">
                <a:solidFill>
                  <a:srgbClr val="646464"/>
                </a:solidFill>
                <a:latin typeface="Arial"/>
                <a:cs typeface="Arial" pitchFamily="34" charset="0"/>
              </a:rPr>
              <a:t>. There is a cost implication to AC of moving manufacture. </a:t>
            </a:r>
          </a:p>
        </p:txBody>
      </p:sp>
      <p:sp>
        <p:nvSpPr>
          <p:cNvPr id="8" name="Rectangle 7"/>
          <p:cNvSpPr/>
          <p:nvPr/>
        </p:nvSpPr>
        <p:spPr>
          <a:xfrm>
            <a:off x="7884368" y="188640"/>
            <a:ext cx="966931" cy="369332"/>
          </a:xfrm>
          <a:prstGeom prst="rect">
            <a:avLst/>
          </a:prstGeom>
        </p:spPr>
        <p:txBody>
          <a:bodyPr wrap="none">
            <a:spAutoFit/>
          </a:bodyPr>
          <a:lstStyle/>
          <a:p>
            <a:r>
              <a:rPr lang="cs-CZ" dirty="0" smtClean="0">
                <a:solidFill>
                  <a:srgbClr val="FF0000"/>
                </a:solidFill>
              </a:rPr>
              <a:t>Překlad</a:t>
            </a:r>
            <a:endParaRPr lang="cs-CZ" dirty="0"/>
          </a:p>
        </p:txBody>
      </p:sp>
      <p:sp>
        <p:nvSpPr>
          <p:cNvPr id="9" name="Rectangle 8"/>
          <p:cNvSpPr/>
          <p:nvPr/>
        </p:nvSpPr>
        <p:spPr>
          <a:xfrm>
            <a:off x="6084168" y="1331476"/>
            <a:ext cx="3031599" cy="369332"/>
          </a:xfrm>
          <a:prstGeom prst="rect">
            <a:avLst/>
          </a:prstGeom>
        </p:spPr>
        <p:txBody>
          <a:bodyPr wrap="none">
            <a:spAutoFit/>
          </a:bodyPr>
          <a:lstStyle/>
          <a:p>
            <a:r>
              <a:rPr lang="cs-CZ" dirty="0" smtClean="0">
                <a:solidFill>
                  <a:srgbClr val="FF0000"/>
                </a:solidFill>
              </a:rPr>
              <a:t>Není to moc komplikované?</a:t>
            </a:r>
            <a:endParaRPr lang="cs-CZ"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GB"/>
              <a:t>...while poor infrastructure and possible lack of capability may decrease productivity.</a:t>
            </a:r>
            <a:endParaRPr lang="en-US" b="0"/>
          </a:p>
        </p:txBody>
      </p:sp>
      <p:sp>
        <p:nvSpPr>
          <p:cNvPr id="136195" name="Rectangle 3"/>
          <p:cNvSpPr>
            <a:spLocks noGrp="1" noChangeArrowheads="1"/>
          </p:cNvSpPr>
          <p:nvPr>
            <p:ph type="body" idx="1"/>
          </p:nvPr>
        </p:nvSpPr>
        <p:spPr>
          <a:xfrm>
            <a:off x="5572125" y="1500188"/>
            <a:ext cx="3119438" cy="4214812"/>
          </a:xfrm>
        </p:spPr>
        <p:txBody>
          <a:bodyPr/>
          <a:lstStyle/>
          <a:p>
            <a:endParaRPr lang="en-US"/>
          </a:p>
        </p:txBody>
      </p:sp>
      <p:sp>
        <p:nvSpPr>
          <p:cNvPr id="4" name="AutoShape 4"/>
          <p:cNvSpPr>
            <a:spLocks noChangeArrowheads="1"/>
          </p:cNvSpPr>
          <p:nvPr/>
        </p:nvSpPr>
        <p:spPr bwMode="auto">
          <a:xfrm>
            <a:off x="500063" y="1438275"/>
            <a:ext cx="3254375" cy="4133850"/>
          </a:xfrm>
          <a:prstGeom prst="homePlate">
            <a:avLst>
              <a:gd name="adj" fmla="val 49928"/>
            </a:avLst>
          </a:prstGeom>
          <a:solidFill>
            <a:schemeClr val="bg2">
              <a:lumMod val="20000"/>
              <a:lumOff val="80000"/>
            </a:schemeClr>
          </a:solidFill>
          <a:ln w="12700">
            <a:noFill/>
            <a:miter lim="800000"/>
            <a:headEnd type="none" w="sm" len="sm"/>
            <a:tailEnd type="none" w="sm" len="sm"/>
          </a:ln>
          <a:effectLst/>
        </p:spPr>
        <p:txBody>
          <a:bodyPr lIns="72000" tIns="72000" rIns="72000" bIns="72000" anchor="ctr"/>
          <a:lstStyle/>
          <a:p>
            <a:pPr algn="l">
              <a:defRPr/>
            </a:pPr>
            <a:r>
              <a:rPr lang="en-US" sz="1600" b="1" dirty="0">
                <a:solidFill>
                  <a:srgbClr val="646464"/>
                </a:solidFill>
                <a:latin typeface="Arial" charset="0"/>
                <a:cs typeface="Arial" charset="0"/>
              </a:rPr>
              <a:t>There are risks of productivity falling due to the possible lack of capability in the local market and weak infrastructure.</a:t>
            </a:r>
          </a:p>
        </p:txBody>
      </p:sp>
      <p:sp>
        <p:nvSpPr>
          <p:cNvPr id="5" name="Rectangle 5"/>
          <p:cNvSpPr>
            <a:spLocks noChangeArrowheads="1"/>
          </p:cNvSpPr>
          <p:nvPr/>
        </p:nvSpPr>
        <p:spPr bwMode="auto">
          <a:xfrm>
            <a:off x="3741738" y="1474788"/>
            <a:ext cx="4902200" cy="4132262"/>
          </a:xfrm>
          <a:prstGeom prst="rect">
            <a:avLst/>
          </a:prstGeom>
          <a:solidFill>
            <a:schemeClr val="bg2">
              <a:lumMod val="20000"/>
              <a:lumOff val="80000"/>
            </a:schemeClr>
          </a:solidFill>
          <a:ln w="9525">
            <a:noFill/>
            <a:miter lim="800000"/>
            <a:headEnd/>
            <a:tailEnd/>
          </a:ln>
          <a:effectLst/>
        </p:spPr>
        <p:txBody>
          <a:bodyPr lIns="108000" tIns="108000" rIns="144000" bIns="180000"/>
          <a:lstStyle/>
          <a:p>
            <a:pPr marL="342900" indent="-342900" algn="l">
              <a:lnSpc>
                <a:spcPts val="1600"/>
              </a:lnSpc>
              <a:spcAft>
                <a:spcPts val="800"/>
              </a:spcAft>
              <a:defRPr/>
            </a:pPr>
            <a:endParaRPr lang="en-GB" sz="1200" dirty="0">
              <a:solidFill>
                <a:srgbClr val="646464"/>
              </a:solidFill>
              <a:latin typeface="Arial"/>
              <a:ea typeface="Times New Roman"/>
              <a:cs typeface="Arial" charset="0"/>
            </a:endParaRPr>
          </a:p>
        </p:txBody>
      </p:sp>
      <p:sp>
        <p:nvSpPr>
          <p:cNvPr id="7" name="Rectangle 3"/>
          <p:cNvSpPr txBox="1">
            <a:spLocks noChangeArrowheads="1"/>
          </p:cNvSpPr>
          <p:nvPr/>
        </p:nvSpPr>
        <p:spPr bwMode="auto">
          <a:xfrm>
            <a:off x="3857625" y="1571625"/>
            <a:ext cx="4687888" cy="4214813"/>
          </a:xfrm>
          <a:prstGeom prst="rect">
            <a:avLst/>
          </a:prstGeom>
          <a:noFill/>
          <a:ln w="9525">
            <a:noFill/>
            <a:miter lim="800000"/>
            <a:headEnd/>
            <a:tailEnd/>
          </a:ln>
        </p:spPr>
        <p:txBody>
          <a:bodyPr lIns="0" tIns="0" rIns="0" bIns="0"/>
          <a:lstStyle/>
          <a:p>
            <a:pPr marL="360363" indent="-360363" algn="l" eaLnBrk="0" hangingPunct="0">
              <a:spcBef>
                <a:spcPct val="20000"/>
              </a:spcBef>
              <a:buClr>
                <a:srgbClr val="FFD200"/>
              </a:buClr>
              <a:buSzPct val="75000"/>
              <a:buFont typeface="Arial" charset="0"/>
              <a:buChar char="►"/>
              <a:defRPr/>
            </a:pPr>
            <a:r>
              <a:rPr lang="en-US" sz="1400" kern="0" dirty="0">
                <a:solidFill>
                  <a:srgbClr val="646464"/>
                </a:solidFill>
                <a:latin typeface="Arial"/>
                <a:cs typeface="Arial" pitchFamily="34" charset="0"/>
              </a:rPr>
              <a:t>There are risks associated with undertaking building works at the existing factory in South America. For example, power supplies might need upgrading, and access to the factory will sometimes be restricted during the installation </a:t>
            </a:r>
          </a:p>
          <a:p>
            <a:pPr marL="360363" indent="-360363" algn="l" eaLnBrk="0" hangingPunct="0">
              <a:spcBef>
                <a:spcPct val="20000"/>
              </a:spcBef>
              <a:buClr>
                <a:srgbClr val="FFD200"/>
              </a:buClr>
              <a:buSzPct val="75000"/>
              <a:buFont typeface="Arial" charset="0"/>
              <a:buChar char="►"/>
              <a:defRPr/>
            </a:pPr>
            <a:r>
              <a:rPr lang="en-US" sz="1400" kern="0" dirty="0">
                <a:solidFill>
                  <a:srgbClr val="646464"/>
                </a:solidFill>
                <a:latin typeface="Arial"/>
                <a:cs typeface="Arial" pitchFamily="34" charset="0"/>
              </a:rPr>
              <a:t>Automotive chemical manufacturing needs a ready supply of qualified engineers. There are doubts as to whether the local workforce has sufficient availability of resources with the required level of capability to meet sharp increases in demand. AC might have to bring in people from other locations, with all the relocation costs that that involves.</a:t>
            </a:r>
          </a:p>
        </p:txBody>
      </p:sp>
      <p:sp>
        <p:nvSpPr>
          <p:cNvPr id="8" name="Rectangle 7"/>
          <p:cNvSpPr/>
          <p:nvPr/>
        </p:nvSpPr>
        <p:spPr>
          <a:xfrm>
            <a:off x="7884368" y="188640"/>
            <a:ext cx="966931" cy="369332"/>
          </a:xfrm>
          <a:prstGeom prst="rect">
            <a:avLst/>
          </a:prstGeom>
        </p:spPr>
        <p:txBody>
          <a:bodyPr wrap="none">
            <a:spAutoFit/>
          </a:bodyPr>
          <a:lstStyle/>
          <a:p>
            <a:r>
              <a:rPr lang="cs-CZ" dirty="0" smtClean="0">
                <a:solidFill>
                  <a:srgbClr val="FF0000"/>
                </a:solidFill>
              </a:rPr>
              <a:t>Překlad</a:t>
            </a:r>
            <a:endParaRPr lang="cs-CZ" dirty="0"/>
          </a:p>
        </p:txBody>
      </p:sp>
      <p:sp>
        <p:nvSpPr>
          <p:cNvPr id="9" name="Rectangle 8"/>
          <p:cNvSpPr/>
          <p:nvPr/>
        </p:nvSpPr>
        <p:spPr>
          <a:xfrm>
            <a:off x="6084168" y="1331476"/>
            <a:ext cx="3031599" cy="369332"/>
          </a:xfrm>
          <a:prstGeom prst="rect">
            <a:avLst/>
          </a:prstGeom>
        </p:spPr>
        <p:txBody>
          <a:bodyPr wrap="none">
            <a:spAutoFit/>
          </a:bodyPr>
          <a:lstStyle/>
          <a:p>
            <a:r>
              <a:rPr lang="cs-CZ" dirty="0" smtClean="0">
                <a:solidFill>
                  <a:srgbClr val="FF0000"/>
                </a:solidFill>
              </a:rPr>
              <a:t>Není to moc komplikované?</a:t>
            </a:r>
            <a:endParaRPr lang="cs-CZ"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Activity 2.3: Grouping practice</a:t>
            </a:r>
          </a:p>
        </p:txBody>
      </p:sp>
      <p:sp>
        <p:nvSpPr>
          <p:cNvPr id="30723" name="Rectangle 3"/>
          <p:cNvSpPr>
            <a:spLocks noGrp="1" noChangeArrowheads="1"/>
          </p:cNvSpPr>
          <p:nvPr>
            <p:ph type="body" idx="1"/>
          </p:nvPr>
        </p:nvSpPr>
        <p:spPr>
          <a:xfrm>
            <a:off x="455613" y="2306638"/>
            <a:ext cx="8077200" cy="3408362"/>
          </a:xfrm>
        </p:spPr>
        <p:txBody>
          <a:bodyPr/>
          <a:lstStyle/>
          <a:p>
            <a:pPr eaLnBrk="1" hangingPunct="1">
              <a:buFont typeface="Arial" pitchFamily="34" charset="0"/>
              <a:buNone/>
            </a:pPr>
            <a:r>
              <a:rPr lang="en-US" sz="2000" b="1" dirty="0"/>
              <a:t>Time</a:t>
            </a:r>
            <a:r>
              <a:rPr lang="en-US" sz="2000" dirty="0"/>
              <a:t>: 20 minutes</a:t>
            </a:r>
          </a:p>
          <a:p>
            <a:pPr eaLnBrk="1" hangingPunct="1">
              <a:buFont typeface="Arial" pitchFamily="34" charset="0"/>
              <a:buNone/>
            </a:pPr>
            <a:endParaRPr lang="en-US" sz="2000" dirty="0"/>
          </a:p>
          <a:p>
            <a:pPr eaLnBrk="1" hangingPunct="1">
              <a:buFont typeface="Arial" pitchFamily="34" charset="0"/>
              <a:buNone/>
            </a:pPr>
            <a:r>
              <a:rPr lang="en-US" sz="2000" b="1" dirty="0"/>
              <a:t>Directions:</a:t>
            </a:r>
            <a:r>
              <a:rPr lang="en-US" sz="2000" dirty="0"/>
              <a:t> </a:t>
            </a:r>
          </a:p>
          <a:p>
            <a:pPr lvl="1" eaLnBrk="1" hangingPunct="1"/>
            <a:r>
              <a:rPr lang="en-US" sz="1800" dirty="0"/>
              <a:t>Review the findings in </a:t>
            </a:r>
            <a:r>
              <a:rPr lang="en-US" sz="1800" dirty="0">
                <a:solidFill>
                  <a:schemeClr val="tx1"/>
                </a:solidFill>
              </a:rPr>
              <a:t>PM 2.5, Activity 2.3: Grouping practice</a:t>
            </a:r>
          </a:p>
          <a:p>
            <a:pPr lvl="1" eaLnBrk="1" hangingPunct="1"/>
            <a:r>
              <a:rPr lang="en-GB" sz="1800" dirty="0"/>
              <a:t>These findings are the results of a recent review of the process of writing documents used in an EY office</a:t>
            </a:r>
            <a:endParaRPr lang="en-US" sz="1800" dirty="0">
              <a:solidFill>
                <a:schemeClr val="tx1"/>
              </a:solidFill>
            </a:endParaRPr>
          </a:p>
          <a:p>
            <a:pPr lvl="1" eaLnBrk="1" hangingPunct="1"/>
            <a:r>
              <a:rPr lang="en-GB" sz="1800" dirty="0"/>
              <a:t>Create one slide (on a flip chart) with a single main message supported by one level of three ideas</a:t>
            </a:r>
          </a:p>
          <a:p>
            <a:pPr lvl="1" eaLnBrk="1" hangingPunct="1"/>
            <a:r>
              <a:rPr lang="en-GB" sz="1800" dirty="0"/>
              <a:t>Below each idea, show the numbers of the points that go</a:t>
            </a:r>
            <a:br>
              <a:rPr lang="en-GB" sz="1800" dirty="0"/>
            </a:br>
            <a:r>
              <a:rPr lang="en-GB" sz="1800" dirty="0"/>
              <a:t>with each idea</a:t>
            </a:r>
          </a:p>
        </p:txBody>
      </p:sp>
      <p:pic>
        <p:nvPicPr>
          <p:cNvPr id="30724" name="Picture 4" descr="PM"/>
          <p:cNvPicPr>
            <a:picLocks noChangeAspect="1" noChangeArrowheads="1"/>
          </p:cNvPicPr>
          <p:nvPr/>
        </p:nvPicPr>
        <p:blipFill>
          <a:blip r:embed="rId3" cstate="print">
            <a:clrChange>
              <a:clrFrom>
                <a:srgbClr val="F9F9F9"/>
              </a:clrFrom>
              <a:clrTo>
                <a:srgbClr val="F9F9F9">
                  <a:alpha val="0"/>
                </a:srgbClr>
              </a:clrTo>
            </a:clrChange>
          </a:blip>
          <a:srcRect/>
          <a:stretch>
            <a:fillRect/>
          </a:stretch>
        </p:blipFill>
        <p:spPr bwMode="auto">
          <a:xfrm>
            <a:off x="7872413" y="4857750"/>
            <a:ext cx="809625" cy="628650"/>
          </a:xfrm>
          <a:prstGeom prst="rect">
            <a:avLst/>
          </a:prstGeom>
          <a:noFill/>
          <a:ln w="9525">
            <a:noFill/>
            <a:miter lim="800000"/>
            <a:headEnd/>
            <a:tailEnd/>
          </a:ln>
        </p:spPr>
      </p:pic>
      <p:sp>
        <p:nvSpPr>
          <p:cNvPr id="30725" name="Text Box 5"/>
          <p:cNvSpPr txBox="1">
            <a:spLocks noChangeArrowheads="1"/>
          </p:cNvSpPr>
          <p:nvPr/>
        </p:nvSpPr>
        <p:spPr bwMode="auto">
          <a:xfrm>
            <a:off x="7872413" y="5486400"/>
            <a:ext cx="812800" cy="152400"/>
          </a:xfrm>
          <a:prstGeom prst="rect">
            <a:avLst/>
          </a:prstGeom>
          <a:solidFill>
            <a:schemeClr val="folHlink"/>
          </a:solidFill>
          <a:ln w="3175">
            <a:noFill/>
            <a:miter lim="800000"/>
            <a:headEnd/>
            <a:tailEnd/>
          </a:ln>
        </p:spPr>
        <p:txBody>
          <a:bodyPr wrap="none" lIns="0" tIns="0" rIns="0" bIns="0" anchor="ctr" anchorCtr="1"/>
          <a:lstStyle/>
          <a:p>
            <a:pPr algn="ctr">
              <a:spcBef>
                <a:spcPct val="50000"/>
              </a:spcBef>
            </a:pPr>
            <a:r>
              <a:rPr lang="en-US" sz="800" b="1"/>
              <a:t>PM</a:t>
            </a:r>
          </a:p>
        </p:txBody>
      </p:sp>
      <p:sp>
        <p:nvSpPr>
          <p:cNvPr id="30726" name="Text Box 6"/>
          <p:cNvSpPr txBox="1">
            <a:spLocks noChangeArrowheads="1"/>
          </p:cNvSpPr>
          <p:nvPr/>
        </p:nvSpPr>
        <p:spPr bwMode="auto">
          <a:xfrm>
            <a:off x="411163" y="1401763"/>
            <a:ext cx="8305800" cy="549275"/>
          </a:xfrm>
          <a:prstGeom prst="rect">
            <a:avLst/>
          </a:prstGeom>
          <a:noFill/>
          <a:ln w="9525">
            <a:noFill/>
            <a:miter lim="800000"/>
            <a:headEnd/>
            <a:tailEnd/>
          </a:ln>
        </p:spPr>
        <p:txBody>
          <a:bodyPr lIns="0" tIns="0" rIns="0" bIns="0">
            <a:spAutoFit/>
          </a:bodyPr>
          <a:lstStyle/>
          <a:p>
            <a:pPr>
              <a:lnSpc>
                <a:spcPct val="90000"/>
              </a:lnSpc>
              <a:spcBef>
                <a:spcPct val="20000"/>
              </a:spcBef>
              <a:buClr>
                <a:srgbClr val="FFD200"/>
              </a:buClr>
              <a:buSzPct val="75000"/>
              <a:buFont typeface="Arial" pitchFamily="34" charset="0"/>
              <a:buNone/>
            </a:pPr>
            <a:r>
              <a:rPr lang="en-US" sz="2000" b="1">
                <a:solidFill>
                  <a:srgbClr val="646464"/>
                </a:solidFill>
              </a:rPr>
              <a:t>Objective</a:t>
            </a:r>
            <a:r>
              <a:rPr lang="en-US" sz="2000">
                <a:solidFill>
                  <a:srgbClr val="646464"/>
                </a:solidFill>
              </a:rPr>
              <a:t>: To turn unstructured findings into a logical structure of ideas, supporting a higher level of insight</a:t>
            </a:r>
            <a:endParaRPr lang="en-US" sz="20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Rectangle 8"/>
          <p:cNvSpPr>
            <a:spLocks noGrp="1" noChangeArrowheads="1"/>
          </p:cNvSpPr>
          <p:nvPr>
            <p:ph type="title"/>
          </p:nvPr>
        </p:nvSpPr>
        <p:spPr/>
        <p:txBody>
          <a:bodyPr/>
          <a:lstStyle/>
          <a:p>
            <a:r>
              <a:rPr lang="cs-CZ" sz="2400" dirty="0" smtClean="0">
                <a:solidFill>
                  <a:schemeClr val="accent1">
                    <a:lumMod val="75000"/>
                  </a:schemeClr>
                </a:solidFill>
              </a:rPr>
              <a:t>Efektivní komunikace čísel zlepšuje analýzu</a:t>
            </a:r>
            <a:endParaRPr lang="en-US" sz="2400" dirty="0">
              <a:solidFill>
                <a:schemeClr val="accent1">
                  <a:lumMod val="75000"/>
                </a:schemeClr>
              </a:solidFill>
            </a:endParaRPr>
          </a:p>
        </p:txBody>
      </p:sp>
      <p:sp>
        <p:nvSpPr>
          <p:cNvPr id="7" name="Rectangle 7"/>
          <p:cNvSpPr>
            <a:spLocks noGrp="1" noChangeArrowheads="1"/>
          </p:cNvSpPr>
          <p:nvPr>
            <p:ph idx="1"/>
          </p:nvPr>
        </p:nvSpPr>
        <p:spPr>
          <a:xfrm>
            <a:off x="457200" y="1143000"/>
            <a:ext cx="8234362" cy="4835525"/>
          </a:xfrm>
        </p:spPr>
        <p:txBody>
          <a:bodyPr/>
          <a:lstStyle/>
          <a:p>
            <a:r>
              <a:rPr lang="cs-CZ" sz="1800" dirty="0" smtClean="0"/>
              <a:t>Buďte specifičtí</a:t>
            </a:r>
            <a:endParaRPr lang="en-US" sz="1800" dirty="0" smtClean="0"/>
          </a:p>
          <a:p>
            <a:pPr lvl="1"/>
            <a:r>
              <a:rPr lang="cs-CZ" sz="1600" dirty="0" smtClean="0"/>
              <a:t>Jednotky a desetinná čísla </a:t>
            </a:r>
            <a:endParaRPr lang="en-US" sz="1600" dirty="0" smtClean="0"/>
          </a:p>
          <a:p>
            <a:pPr lvl="2"/>
            <a:r>
              <a:rPr lang="cs-CZ" sz="1400" dirty="0" smtClean="0"/>
              <a:t>Volte vhodné jednotky,  pro většinu posluchačů se snažte vyvarovat desetinných míst </a:t>
            </a:r>
            <a:endParaRPr lang="en-US" sz="1400" dirty="0" smtClean="0"/>
          </a:p>
          <a:p>
            <a:pPr lvl="2"/>
            <a:r>
              <a:rPr lang="cs-CZ" sz="1400" dirty="0" smtClean="0"/>
              <a:t>Někde je naopak přesnost žádoucí. Např. kurzy měn – 4 desetinná místa, ceny akcií – 2 desetinná místa </a:t>
            </a:r>
            <a:endParaRPr lang="cs-CZ" sz="1600" dirty="0" smtClean="0"/>
          </a:p>
          <a:p>
            <a:r>
              <a:rPr lang="en-US" sz="1800" dirty="0" err="1" smtClean="0"/>
              <a:t>Alternativ</a:t>
            </a:r>
            <a:r>
              <a:rPr lang="cs-CZ" sz="1800" dirty="0" smtClean="0"/>
              <a:t>ní popis </a:t>
            </a:r>
            <a:endParaRPr lang="en-US" sz="1800" dirty="0" smtClean="0"/>
          </a:p>
          <a:p>
            <a:pPr lvl="2"/>
            <a:r>
              <a:rPr lang="en-US" sz="1400" dirty="0" smtClean="0"/>
              <a:t>20% of people in my class is taller than 6 feet</a:t>
            </a:r>
          </a:p>
          <a:p>
            <a:pPr lvl="2"/>
            <a:r>
              <a:rPr lang="en-US" sz="1400" dirty="0" smtClean="0"/>
              <a:t>One in five people in my class is taller than 6 feet</a:t>
            </a:r>
            <a:endParaRPr lang="cs-CZ" sz="1400" dirty="0" smtClean="0"/>
          </a:p>
          <a:p>
            <a:pPr lvl="2"/>
            <a:endParaRPr lang="en-US" sz="1400" dirty="0" smtClean="0"/>
          </a:p>
          <a:p>
            <a:pPr lvl="2"/>
            <a:r>
              <a:rPr lang="en-US" sz="1400" dirty="0" smtClean="0"/>
              <a:t>The chance of hurricane has increased threefold</a:t>
            </a:r>
          </a:p>
          <a:p>
            <a:pPr lvl="2"/>
            <a:r>
              <a:rPr lang="en-US" sz="1400" dirty="0" smtClean="0"/>
              <a:t>The chance of hurricane has increased from 1% to 3%</a:t>
            </a:r>
            <a:endParaRPr lang="cs-CZ" sz="1600" dirty="0" smtClean="0"/>
          </a:p>
          <a:p>
            <a:r>
              <a:rPr lang="cs-CZ" sz="1800" dirty="0" smtClean="0"/>
              <a:t>Při projekcích či chybějících údajích je akceptovatelná určitá míra nepřesnosti </a:t>
            </a:r>
            <a:endParaRPr lang="en-US" sz="1800" dirty="0" smtClean="0"/>
          </a:p>
          <a:p>
            <a:pPr lvl="2"/>
            <a:r>
              <a:rPr lang="en-US" sz="1400" dirty="0" smtClean="0"/>
              <a:t>Sales are expected to be 10,825 units next year</a:t>
            </a:r>
          </a:p>
          <a:p>
            <a:pPr lvl="2"/>
            <a:r>
              <a:rPr lang="en-US" sz="1400" dirty="0" smtClean="0"/>
              <a:t>Sales are expected to reach 10,000 units next year</a:t>
            </a:r>
            <a:endParaRPr lang="en-US" sz="1600" dirty="0" smtClean="0"/>
          </a:p>
          <a:p>
            <a:pPr>
              <a:buNone/>
            </a:pPr>
            <a:endParaRPr lang="cs-CZ" sz="1600" dirty="0" smtClean="0"/>
          </a:p>
          <a:p>
            <a:pPr>
              <a:buNone/>
            </a:pPr>
            <a:r>
              <a:rPr lang="cs-CZ" sz="1600" dirty="0" smtClean="0"/>
              <a:t>K dostudování</a:t>
            </a:r>
            <a:r>
              <a:rPr lang="en-US" sz="1600" dirty="0" smtClean="0"/>
              <a:t>:</a:t>
            </a:r>
          </a:p>
          <a:p>
            <a:pPr>
              <a:buNone/>
            </a:pPr>
            <a:r>
              <a:rPr lang="en-US" sz="1600" dirty="0" smtClean="0"/>
              <a:t>“How to communicate numbers”, </a:t>
            </a:r>
            <a:r>
              <a:rPr lang="en-US" sz="1600" i="1" dirty="0" smtClean="0"/>
              <a:t>James Ball, emphasis business writing trainers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GB"/>
              <a:t>…and therefore helps clarify your thinking…</a:t>
            </a:r>
            <a:endParaRPr lang="en-US"/>
          </a:p>
        </p:txBody>
      </p:sp>
      <p:sp>
        <p:nvSpPr>
          <p:cNvPr id="109571" name="Rectangle 3"/>
          <p:cNvSpPr>
            <a:spLocks noGrp="1" noChangeArrowheads="1"/>
          </p:cNvSpPr>
          <p:nvPr>
            <p:ph type="body" idx="1"/>
          </p:nvPr>
        </p:nvSpPr>
        <p:spPr/>
        <p:txBody>
          <a:bodyPr/>
          <a:lstStyle/>
          <a:p>
            <a:pPr marL="1092200" indent="-1092200" eaLnBrk="1" hangingPunct="1">
              <a:spcAft>
                <a:spcPct val="20000"/>
              </a:spcAft>
              <a:buFont typeface="Arial" pitchFamily="34" charset="0"/>
              <a:buNone/>
              <a:tabLst>
                <a:tab pos="1028700" algn="l"/>
              </a:tabLst>
            </a:pPr>
            <a:r>
              <a:rPr lang="en-US"/>
              <a:t>The process for working out your thinking </a:t>
            </a:r>
          </a:p>
          <a:p>
            <a:pPr marL="1092200" indent="-1092200" eaLnBrk="1" hangingPunct="1">
              <a:spcAft>
                <a:spcPct val="20000"/>
              </a:spcAft>
              <a:buFont typeface="Arial" pitchFamily="34" charset="0"/>
              <a:buNone/>
              <a:tabLst>
                <a:tab pos="1028700" algn="l"/>
              </a:tabLst>
            </a:pPr>
            <a:r>
              <a:rPr lang="en-US">
                <a:solidFill>
                  <a:schemeClr val="accent2"/>
                </a:solidFill>
              </a:rPr>
              <a:t>Step 1.</a:t>
            </a:r>
            <a:r>
              <a:rPr lang="en-US"/>
              <a:t> List the points</a:t>
            </a:r>
          </a:p>
          <a:p>
            <a:pPr marL="1092200" indent="-1092200" eaLnBrk="1" hangingPunct="1">
              <a:spcAft>
                <a:spcPct val="20000"/>
              </a:spcAft>
              <a:buFont typeface="Arial" pitchFamily="34" charset="0"/>
              <a:buNone/>
              <a:tabLst>
                <a:tab pos="1028700" algn="l"/>
              </a:tabLst>
            </a:pPr>
            <a:r>
              <a:rPr lang="en-US">
                <a:solidFill>
                  <a:schemeClr val="accent2"/>
                </a:solidFill>
              </a:rPr>
              <a:t>Step 2.</a:t>
            </a:r>
            <a:r>
              <a:rPr lang="en-US"/>
              <a:t> State the essence of each point</a:t>
            </a:r>
          </a:p>
          <a:p>
            <a:pPr marL="1092200" indent="-1092200" eaLnBrk="1" hangingPunct="1">
              <a:spcAft>
                <a:spcPct val="20000"/>
              </a:spcAft>
              <a:buFont typeface="Arial" pitchFamily="34" charset="0"/>
              <a:buNone/>
              <a:tabLst>
                <a:tab pos="1028700" algn="l"/>
              </a:tabLst>
            </a:pPr>
            <a:r>
              <a:rPr lang="en-US">
                <a:solidFill>
                  <a:schemeClr val="accent2"/>
                </a:solidFill>
              </a:rPr>
              <a:t>Step 3.</a:t>
            </a:r>
            <a:r>
              <a:rPr lang="en-US"/>
              <a:t> Group like ideas by similar subject or predicate by 	 same end effect</a:t>
            </a:r>
          </a:p>
          <a:p>
            <a:pPr marL="1092200" indent="-1092200" eaLnBrk="1" hangingPunct="1">
              <a:spcAft>
                <a:spcPct val="20000"/>
              </a:spcAft>
              <a:buFont typeface="Arial" pitchFamily="34" charset="0"/>
              <a:buNone/>
              <a:tabLst>
                <a:tab pos="1028700" algn="l"/>
              </a:tabLst>
            </a:pPr>
            <a:r>
              <a:rPr lang="en-US">
                <a:solidFill>
                  <a:schemeClr val="accent2"/>
                </a:solidFill>
              </a:rPr>
              <a:t>Step 4.</a:t>
            </a:r>
            <a:r>
              <a:rPr lang="en-US"/>
              <a:t> Identify the source of grouping</a:t>
            </a:r>
          </a:p>
          <a:p>
            <a:pPr marL="1092200" indent="-1092200" eaLnBrk="1" hangingPunct="1">
              <a:spcAft>
                <a:spcPct val="20000"/>
              </a:spcAft>
              <a:buFont typeface="Arial" pitchFamily="34" charset="0"/>
              <a:buNone/>
              <a:tabLst>
                <a:tab pos="1028700" algn="l"/>
              </a:tabLst>
            </a:pPr>
            <a:r>
              <a:rPr lang="en-US">
                <a:solidFill>
                  <a:schemeClr val="accent2"/>
                </a:solidFill>
              </a:rPr>
              <a:t>Step 5.</a:t>
            </a:r>
            <a:r>
              <a:rPr lang="en-US"/>
              <a:t> Order</a:t>
            </a:r>
          </a:p>
          <a:p>
            <a:pPr marL="1092200" indent="-1092200" eaLnBrk="1" hangingPunct="1">
              <a:spcAft>
                <a:spcPct val="20000"/>
              </a:spcAft>
              <a:buFont typeface="Arial" pitchFamily="34" charset="0"/>
              <a:buNone/>
              <a:tabLst>
                <a:tab pos="1028700" algn="l"/>
              </a:tabLst>
            </a:pPr>
            <a:r>
              <a:rPr lang="en-US">
                <a:solidFill>
                  <a:schemeClr val="accent2"/>
                </a:solidFill>
              </a:rPr>
              <a:t>Step 6.</a:t>
            </a:r>
            <a:r>
              <a:rPr lang="en-US"/>
              <a:t> Summarize</a:t>
            </a:r>
          </a:p>
          <a:p>
            <a:pPr marL="1092200" indent="-1092200" eaLnBrk="1" hangingPunct="1">
              <a:buFont typeface="Arial" pitchFamily="34" charset="0"/>
              <a:buNone/>
              <a:tabLst>
                <a:tab pos="1028700" algn="l"/>
              </a:tabLst>
            </a:pP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accent1">
                    <a:lumMod val="75000"/>
                  </a:schemeClr>
                </a:solidFill>
              </a:rPr>
              <a:t>Analýza dat / </a:t>
            </a:r>
            <a:r>
              <a:rPr lang="cs-CZ" sz="2400" dirty="0" err="1" smtClean="0">
                <a:solidFill>
                  <a:schemeClr val="accent1">
                    <a:lumMod val="75000"/>
                  </a:schemeClr>
                </a:solidFill>
              </a:rPr>
              <a:t>benchmarking</a:t>
            </a:r>
            <a:endParaRPr lang="en-US" sz="2600" b="0" dirty="0">
              <a:solidFill>
                <a:schemeClr val="accent1">
                  <a:lumMod val="75000"/>
                </a:schemeClr>
              </a:solidFill>
            </a:endParaRPr>
          </a:p>
        </p:txBody>
      </p:sp>
      <p:sp>
        <p:nvSpPr>
          <p:cNvPr id="51207" name="Rectangle 7"/>
          <p:cNvSpPr>
            <a:spLocks noGrp="1" noChangeArrowheads="1"/>
          </p:cNvSpPr>
          <p:nvPr>
            <p:ph idx="1"/>
          </p:nvPr>
        </p:nvSpPr>
        <p:spPr>
          <a:xfrm>
            <a:off x="457200" y="1143000"/>
            <a:ext cx="8234362" cy="4759325"/>
          </a:xfrm>
        </p:spPr>
        <p:txBody>
          <a:bodyPr/>
          <a:lstStyle/>
          <a:p>
            <a:r>
              <a:rPr lang="cs-CZ" sz="1600" b="1" dirty="0" smtClean="0"/>
              <a:t>Kvantifikovaný údaj je silnější a přesvědčivější</a:t>
            </a:r>
            <a:endParaRPr lang="en-US" sz="1600" b="1" dirty="0" smtClean="0"/>
          </a:p>
          <a:p>
            <a:pPr lvl="1"/>
            <a:r>
              <a:rPr lang="en-US" sz="1100" dirty="0" smtClean="0"/>
              <a:t>Job opportunity in Spain is bad</a:t>
            </a:r>
            <a:r>
              <a:rPr lang="cs-CZ" sz="1100" dirty="0" smtClean="0"/>
              <a:t> (nevím jak moc špatný znamená „</a:t>
            </a:r>
            <a:r>
              <a:rPr lang="cs-CZ" sz="1100" dirty="0" err="1" smtClean="0"/>
              <a:t>bad</a:t>
            </a:r>
            <a:r>
              <a:rPr lang="cs-CZ" sz="1100" dirty="0" smtClean="0"/>
              <a:t>“)</a:t>
            </a:r>
            <a:endParaRPr lang="en-US" sz="1100" dirty="0" smtClean="0"/>
          </a:p>
          <a:p>
            <a:pPr lvl="1"/>
            <a:r>
              <a:rPr lang="en-US" sz="1100" dirty="0" smtClean="0"/>
              <a:t>Job opportunity in Spain is bad. Unemployment rate at the end of Q3 was 25%. Youth unemployment rate, age between 15 and 24, is above 50% </a:t>
            </a:r>
            <a:endParaRPr lang="cs-CZ" sz="1100" dirty="0" smtClean="0"/>
          </a:p>
          <a:p>
            <a:pPr lvl="1"/>
            <a:endParaRPr lang="en-US" sz="1100" dirty="0" smtClean="0"/>
          </a:p>
          <a:p>
            <a:r>
              <a:rPr lang="cs-CZ" sz="1600" b="1" dirty="0" smtClean="0"/>
              <a:t>Musíme srovnávat srovnatelné (</a:t>
            </a:r>
            <a:r>
              <a:rPr lang="en-US" sz="1600" b="1" dirty="0" smtClean="0"/>
              <a:t>apple</a:t>
            </a:r>
            <a:r>
              <a:rPr lang="cs-CZ" sz="1600" b="1" dirty="0" smtClean="0"/>
              <a:t>s</a:t>
            </a:r>
            <a:r>
              <a:rPr lang="en-US" sz="1600" b="1" dirty="0" smtClean="0"/>
              <a:t> with apple</a:t>
            </a:r>
            <a:r>
              <a:rPr lang="cs-CZ" sz="1600" b="1" dirty="0" smtClean="0"/>
              <a:t>s)</a:t>
            </a:r>
            <a:endParaRPr lang="en-US" sz="1600" b="1" dirty="0" smtClean="0"/>
          </a:p>
          <a:p>
            <a:pPr lvl="1"/>
            <a:r>
              <a:rPr lang="en-US" sz="1100" dirty="0" smtClean="0"/>
              <a:t>Merck’s 2013 price to earnings ratio is 11.7x. Amgen 2013 P/E ratio is 11.4x. Can we say both stock prices are trading with similar premium?</a:t>
            </a:r>
            <a:r>
              <a:rPr lang="cs-CZ" sz="1100" dirty="0" smtClean="0"/>
              <a:t> </a:t>
            </a:r>
          </a:p>
          <a:p>
            <a:pPr lvl="1"/>
            <a:r>
              <a:rPr lang="en-GB" sz="1100" dirty="0" smtClean="0"/>
              <a:t>Merck is a big pharmaceutical company. Amgen is biotech company. Products and business model are different. They have different peers.</a:t>
            </a:r>
            <a:r>
              <a:rPr lang="en-US" sz="1100" dirty="0" smtClean="0"/>
              <a:t> 2013 P/E average for US major </a:t>
            </a:r>
            <a:r>
              <a:rPr lang="en-US" sz="1100" dirty="0" err="1" smtClean="0"/>
              <a:t>pharma</a:t>
            </a:r>
            <a:r>
              <a:rPr lang="en-US" sz="1100" dirty="0" smtClean="0"/>
              <a:t> is 12.2x. Average for US biotech is 16.0x. Merck P/E is in line with peer average while Amgen is significant below peer average</a:t>
            </a:r>
          </a:p>
          <a:p>
            <a:pPr lvl="1"/>
            <a:endParaRPr lang="en-US" sz="1100" dirty="0" smtClean="0"/>
          </a:p>
          <a:p>
            <a:r>
              <a:rPr lang="cs-CZ" sz="1600" b="1" dirty="0" smtClean="0"/>
              <a:t>Data pomáhají kontrolovat úhel pohledu</a:t>
            </a:r>
            <a:endParaRPr lang="en-US" sz="1600" b="1" dirty="0" smtClean="0"/>
          </a:p>
          <a:p>
            <a:pPr lvl="1"/>
            <a:r>
              <a:rPr lang="en-US" sz="1100" dirty="0" smtClean="0"/>
              <a:t>“A market in which winners tend to take all. By the end of 2011, top four players accounted for over 56% of the total online video market share”</a:t>
            </a:r>
            <a:r>
              <a:rPr lang="cs-CZ" sz="1100" dirty="0" smtClean="0"/>
              <a:t> </a:t>
            </a:r>
            <a:r>
              <a:rPr lang="en-US" sz="1100" dirty="0" smtClean="0"/>
              <a:t>Can we say 56% market share is all? </a:t>
            </a:r>
            <a:endParaRPr lang="cs-CZ" sz="1100" dirty="0" smtClean="0"/>
          </a:p>
          <a:p>
            <a:pPr lvl="1"/>
            <a:r>
              <a:rPr lang="en-GB" sz="1100" dirty="0" smtClean="0"/>
              <a:t>Winners take all to me is close to 95% market share. 56% market share isn’t all. Statement is not correct.</a:t>
            </a:r>
          </a:p>
          <a:p>
            <a:pPr lvl="1">
              <a:buNone/>
            </a:pPr>
            <a:endParaRPr lang="en-US" sz="1100" dirty="0" smtClean="0"/>
          </a:p>
          <a:p>
            <a:r>
              <a:rPr lang="en-US" sz="1600" b="1" dirty="0" smtClean="0"/>
              <a:t>Data </a:t>
            </a:r>
            <a:r>
              <a:rPr lang="cs-CZ" sz="1600" b="1" dirty="0" smtClean="0"/>
              <a:t>pomáhají vidět trendy a získat pochopení</a:t>
            </a:r>
            <a:endParaRPr lang="en-US" sz="1600" b="1" dirty="0" smtClean="0"/>
          </a:p>
          <a:p>
            <a:pPr lvl="1"/>
            <a:r>
              <a:rPr lang="en-US" sz="1100" dirty="0" smtClean="0"/>
              <a:t>Xerox 2009 revenue was $15.2bn. 2010 revenue was $21.6bn, 42% increase from 2009</a:t>
            </a:r>
            <a:endParaRPr lang="cs-CZ" sz="1100" dirty="0" smtClean="0"/>
          </a:p>
          <a:p>
            <a:pPr lvl="1"/>
            <a:r>
              <a:rPr lang="cs-CZ" sz="1100" dirty="0" smtClean="0"/>
              <a:t>Musíme zjistit odkud se takový nárůst vzal, v tomto případě je to akvizicí, (není možné růst tak moc organicky, muselo dojít k akvizici, proč akvizice? Chystají změnu?)</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7">
                                            <p:txEl>
                                              <p:pRg st="6" end="6"/>
                                            </p:txEl>
                                          </p:spTgt>
                                        </p:tgtEl>
                                        <p:attrNameLst>
                                          <p:attrName>style.visibility</p:attrName>
                                        </p:attrNameLst>
                                      </p:cBhvr>
                                      <p:to>
                                        <p:strVal val="visible"/>
                                      </p:to>
                                    </p:set>
                                    <p:animEffect transition="in" filter="blinds(horizontal)">
                                      <p:cBhvr>
                                        <p:cTn id="7" dur="500"/>
                                        <p:tgtEl>
                                          <p:spTgt spid="5120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07">
                                            <p:txEl>
                                              <p:pRg st="10" end="10"/>
                                            </p:txEl>
                                          </p:spTgt>
                                        </p:tgtEl>
                                        <p:attrNameLst>
                                          <p:attrName>style.visibility</p:attrName>
                                        </p:attrNameLst>
                                      </p:cBhvr>
                                      <p:to>
                                        <p:strVal val="visible"/>
                                      </p:to>
                                    </p:set>
                                    <p:animEffect transition="in" filter="diamond(in)">
                                      <p:cBhvr>
                                        <p:cTn id="12" dur="2000"/>
                                        <p:tgtEl>
                                          <p:spTgt spid="51207">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1207">
                                            <p:txEl>
                                              <p:pRg st="14" end="14"/>
                                            </p:txEl>
                                          </p:spTgt>
                                        </p:tgtEl>
                                        <p:attrNameLst>
                                          <p:attrName>style.visibility</p:attrName>
                                        </p:attrNameLst>
                                      </p:cBhvr>
                                      <p:to>
                                        <p:strVal val="visible"/>
                                      </p:to>
                                    </p:set>
                                    <p:animEffect transition="in" filter="diamond(in)">
                                      <p:cBhvr>
                                        <p:cTn id="17" dur="2000"/>
                                        <p:tgtEl>
                                          <p:spTgt spid="5120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en-US" sz="2400" dirty="0" smtClean="0">
                <a:solidFill>
                  <a:schemeClr val="tx2"/>
                </a:solidFill>
              </a:rPr>
              <a:t>Benchmarking </a:t>
            </a:r>
            <a:r>
              <a:rPr lang="cs-CZ" sz="2400" dirty="0" smtClean="0">
                <a:solidFill>
                  <a:schemeClr val="tx2"/>
                </a:solidFill>
              </a:rPr>
              <a:t>– porovnání skupiny stejných firem</a:t>
            </a:r>
            <a:endParaRPr lang="en-US" sz="2600" b="0" dirty="0">
              <a:solidFill>
                <a:schemeClr val="tx2"/>
              </a:solidFill>
            </a:endParaRPr>
          </a:p>
        </p:txBody>
      </p:sp>
      <p:sp>
        <p:nvSpPr>
          <p:cNvPr id="51207" name="Rectangle 7"/>
          <p:cNvSpPr>
            <a:spLocks noGrp="1" noChangeArrowheads="1"/>
          </p:cNvSpPr>
          <p:nvPr>
            <p:ph idx="1"/>
          </p:nvPr>
        </p:nvSpPr>
        <p:spPr>
          <a:xfrm>
            <a:off x="457200" y="1143000"/>
            <a:ext cx="8234362" cy="4759325"/>
          </a:xfrm>
        </p:spPr>
        <p:txBody>
          <a:bodyPr/>
          <a:lstStyle/>
          <a:p>
            <a:r>
              <a:rPr lang="en-US" sz="1800" dirty="0" smtClean="0">
                <a:solidFill>
                  <a:schemeClr val="tx2"/>
                </a:solidFill>
              </a:rPr>
              <a:t>Benchmarking </a:t>
            </a:r>
            <a:r>
              <a:rPr lang="cs-CZ" sz="1800" dirty="0" smtClean="0">
                <a:solidFill>
                  <a:schemeClr val="tx2"/>
                </a:solidFill>
              </a:rPr>
              <a:t>zvyšuje kvalitu a pomáhá zjistit: </a:t>
            </a:r>
            <a:endParaRPr lang="en-US" sz="1800" dirty="0" smtClean="0">
              <a:solidFill>
                <a:schemeClr val="tx2"/>
              </a:solidFill>
            </a:endParaRPr>
          </a:p>
          <a:p>
            <a:pPr lvl="1"/>
            <a:r>
              <a:rPr lang="cs-CZ" sz="1600" dirty="0" smtClean="0">
                <a:solidFill>
                  <a:schemeClr val="tx2"/>
                </a:solidFill>
              </a:rPr>
              <a:t>Co hledaná firma dělá </a:t>
            </a:r>
            <a:endParaRPr lang="en-US" sz="1600" dirty="0" smtClean="0">
              <a:solidFill>
                <a:schemeClr val="tx2"/>
              </a:solidFill>
            </a:endParaRPr>
          </a:p>
          <a:p>
            <a:pPr lvl="1"/>
            <a:r>
              <a:rPr lang="cs-CZ" sz="1600" dirty="0" smtClean="0">
                <a:solidFill>
                  <a:schemeClr val="tx2"/>
                </a:solidFill>
              </a:rPr>
              <a:t>Jak to firma a ostatní dělají </a:t>
            </a:r>
            <a:endParaRPr lang="en-US" sz="1600" dirty="0" smtClean="0">
              <a:solidFill>
                <a:schemeClr val="tx2"/>
              </a:solidFill>
            </a:endParaRPr>
          </a:p>
          <a:p>
            <a:pPr lvl="1"/>
            <a:r>
              <a:rPr lang="cs-CZ" sz="1600" dirty="0" smtClean="0">
                <a:solidFill>
                  <a:schemeClr val="tx2"/>
                </a:solidFill>
              </a:rPr>
              <a:t>Jak dobře to daná firma dělá ve srovnání se sobě rovnými </a:t>
            </a:r>
            <a:endParaRPr lang="en-US" sz="1600" dirty="0" smtClean="0">
              <a:solidFill>
                <a:schemeClr val="tx2"/>
              </a:solidFill>
            </a:endParaRPr>
          </a:p>
          <a:p>
            <a:pPr lvl="1"/>
            <a:endParaRPr lang="en-US" sz="1800" dirty="0" smtClean="0">
              <a:solidFill>
                <a:schemeClr val="tx2"/>
              </a:solidFill>
            </a:endParaRPr>
          </a:p>
          <a:p>
            <a:r>
              <a:rPr lang="cs-CZ" sz="1800" dirty="0" smtClean="0">
                <a:solidFill>
                  <a:schemeClr val="tx2"/>
                </a:solidFill>
              </a:rPr>
              <a:t>Proč dělat </a:t>
            </a:r>
            <a:r>
              <a:rPr lang="cs-CZ" sz="1800" dirty="0" err="1" smtClean="0">
                <a:solidFill>
                  <a:schemeClr val="tx2"/>
                </a:solidFill>
              </a:rPr>
              <a:t>benchmarking</a:t>
            </a:r>
            <a:r>
              <a:rPr lang="cs-CZ" sz="1800" dirty="0" smtClean="0">
                <a:solidFill>
                  <a:schemeClr val="tx2"/>
                </a:solidFill>
              </a:rPr>
              <a:t>? </a:t>
            </a:r>
            <a:endParaRPr lang="en-US" sz="1800" dirty="0" smtClean="0">
              <a:solidFill>
                <a:schemeClr val="tx2"/>
              </a:solidFill>
            </a:endParaRPr>
          </a:p>
          <a:p>
            <a:pPr lvl="1"/>
            <a:r>
              <a:rPr lang="cs-CZ" sz="1600" dirty="0" smtClean="0">
                <a:solidFill>
                  <a:schemeClr val="tx2"/>
                </a:solidFill>
              </a:rPr>
              <a:t>Většina trhů je značně konkurenčních</a:t>
            </a:r>
            <a:endParaRPr lang="en-US" sz="1600" dirty="0" smtClean="0">
              <a:solidFill>
                <a:schemeClr val="tx2"/>
              </a:solidFill>
            </a:endParaRPr>
          </a:p>
          <a:p>
            <a:pPr lvl="1"/>
            <a:r>
              <a:rPr lang="cs-CZ" sz="1600" dirty="0" smtClean="0">
                <a:solidFill>
                  <a:schemeClr val="tx2"/>
                </a:solidFill>
              </a:rPr>
              <a:t>Když jsou ostatní lepší, můžeme se od nich učit</a:t>
            </a:r>
            <a:endParaRPr lang="en-US" sz="1600" dirty="0" smtClean="0">
              <a:solidFill>
                <a:schemeClr val="tx2"/>
              </a:solidFill>
            </a:endParaRPr>
          </a:p>
          <a:p>
            <a:pPr lvl="1"/>
            <a:endParaRPr lang="en-US" sz="1800" dirty="0" smtClean="0">
              <a:solidFill>
                <a:schemeClr val="tx2"/>
              </a:solidFill>
            </a:endParaRPr>
          </a:p>
          <a:p>
            <a:r>
              <a:rPr lang="cs-CZ" sz="1800" dirty="0" smtClean="0">
                <a:solidFill>
                  <a:schemeClr val="tx2"/>
                </a:solidFill>
              </a:rPr>
              <a:t>Musíme vědět co porovnávat</a:t>
            </a:r>
            <a:endParaRPr lang="en-US" sz="1800" dirty="0" smtClean="0">
              <a:solidFill>
                <a:schemeClr val="tx2"/>
              </a:solidFill>
            </a:endParaRPr>
          </a:p>
          <a:p>
            <a:pPr lvl="1"/>
            <a:r>
              <a:rPr lang="cs-CZ" sz="1600" dirty="0" smtClean="0">
                <a:solidFill>
                  <a:schemeClr val="tx2"/>
                </a:solidFill>
              </a:rPr>
              <a:t>Firmy musí být srovnatelné </a:t>
            </a:r>
            <a:r>
              <a:rPr lang="cs-CZ" sz="1600" dirty="0" err="1" smtClean="0">
                <a:solidFill>
                  <a:schemeClr val="tx2"/>
                </a:solidFill>
              </a:rPr>
              <a:t>Tescan</a:t>
            </a:r>
            <a:r>
              <a:rPr lang="cs-CZ" sz="1600" dirty="0" smtClean="0">
                <a:solidFill>
                  <a:schemeClr val="tx2"/>
                </a:solidFill>
              </a:rPr>
              <a:t> vs. </a:t>
            </a:r>
            <a:r>
              <a:rPr lang="cs-CZ" sz="1600" dirty="0" err="1" smtClean="0">
                <a:solidFill>
                  <a:schemeClr val="tx2"/>
                </a:solidFill>
              </a:rPr>
              <a:t>Olympus</a:t>
            </a:r>
            <a:endParaRPr lang="en-US" sz="1600" dirty="0" smtClean="0">
              <a:solidFill>
                <a:schemeClr val="tx2"/>
              </a:solidFill>
            </a:endParaRPr>
          </a:p>
          <a:p>
            <a:pPr lvl="1"/>
            <a:r>
              <a:rPr lang="cs-CZ" sz="1600" dirty="0" smtClean="0">
                <a:solidFill>
                  <a:schemeClr val="tx2"/>
                </a:solidFill>
              </a:rPr>
              <a:t>Porozumět významu nejvyššího, průměrného a nízkého výkonu ve skupině</a:t>
            </a:r>
            <a:endParaRPr lang="en-US" sz="1600" dirty="0" smtClean="0">
              <a:solidFill>
                <a:schemeClr val="tx2"/>
              </a:solidFill>
            </a:endParaRPr>
          </a:p>
          <a:p>
            <a:pPr lvl="1"/>
            <a:r>
              <a:rPr lang="cs-CZ" sz="1600" dirty="0" smtClean="0">
                <a:solidFill>
                  <a:schemeClr val="tx2"/>
                </a:solidFill>
              </a:rPr>
              <a:t>Použijte výsledky </a:t>
            </a:r>
            <a:r>
              <a:rPr lang="cs-CZ" sz="1600" dirty="0" err="1" smtClean="0">
                <a:solidFill>
                  <a:schemeClr val="tx2"/>
                </a:solidFill>
              </a:rPr>
              <a:t>benchmarkingu</a:t>
            </a:r>
            <a:r>
              <a:rPr lang="cs-CZ" sz="1600" dirty="0" smtClean="0">
                <a:solidFill>
                  <a:schemeClr val="tx2"/>
                </a:solidFill>
              </a:rPr>
              <a:t> k vyhledání klíčových faktorů a trendů </a:t>
            </a:r>
            <a:endParaRPr lang="en-US" sz="1600" dirty="0" smtClean="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12395</TotalTime>
  <Words>4567</Words>
  <Application>Microsoft Office PowerPoint</Application>
  <PresentationFormat>On-screen Show (4:3)</PresentationFormat>
  <Paragraphs>593</Paragraphs>
  <Slides>70</Slides>
  <Notes>51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7" baseType="lpstr">
      <vt:lpstr>Arial</vt:lpstr>
      <vt:lpstr>Lucida Sans Unicode</vt:lpstr>
      <vt:lpstr>Times New Roman</vt:lpstr>
      <vt:lpstr>Calibri</vt:lpstr>
      <vt:lpstr>Blank</vt:lpstr>
      <vt:lpstr>1_Blank</vt:lpstr>
      <vt:lpstr>Bitmap Image</vt:lpstr>
      <vt:lpstr>Informační průmysl 2013/14</vt:lpstr>
      <vt:lpstr>analýza</vt:lpstr>
      <vt:lpstr>Analýza dat</vt:lpstr>
      <vt:lpstr>Typy analýzy dat</vt:lpstr>
      <vt:lpstr>Kvantitativní přístup</vt:lpstr>
      <vt:lpstr>Efektivní komunikace čísel zlepšuje analýzu</vt:lpstr>
      <vt:lpstr>Efektivní komunikace čísel zlepšuje analýzu</vt:lpstr>
      <vt:lpstr>Analýza dat / benchmarking</vt:lpstr>
      <vt:lpstr>Benchmarking – porovnání skupiny stejných firem</vt:lpstr>
      <vt:lpstr>Pro benchmarking je je klíčové mít správné firmy</vt:lpstr>
      <vt:lpstr>K interpretaci výsledů benchmarkingu jsou nutné znalosti</vt:lpstr>
      <vt:lpstr>Převod Kvanti. výsledků na kvali. a opačně</vt:lpstr>
      <vt:lpstr>Kolik je jakých křížků?</vt:lpstr>
      <vt:lpstr>Kolik je jakých křížků? Co dalšího vidíme?</vt:lpstr>
      <vt:lpstr>Příklad – čistě kvalitativní konverze Využití vizualizací k vytvoření sdělení</vt:lpstr>
      <vt:lpstr>Příklad - Občas reálný život nepasuje k datům Jak reprodukovat složitá zjištění</vt:lpstr>
      <vt:lpstr>Převod – techniky, problémy</vt:lpstr>
      <vt:lpstr>Vizualizace a předávání výsledků</vt:lpstr>
      <vt:lpstr>Příklad : Pozornost</vt:lpstr>
      <vt:lpstr>CTQR – výkonný přístup ke strukturované komunikaci</vt:lpstr>
      <vt:lpstr>Nejprve si zvolte souvislosti pro vaši komunikací</vt:lpstr>
      <vt:lpstr>...potom vysvětlete, PROČ něco sdělujete, co je spouštěčem…</vt:lpstr>
      <vt:lpstr>Slide 23</vt:lpstr>
      <vt:lpstr>Zaměřte se ve svém sdělení na otázku „Co by klienta zajímalo?“</vt:lpstr>
      <vt:lpstr>Odpověď na danou otázku</vt:lpstr>
      <vt:lpstr>Příklad CTQR struktury </vt:lpstr>
      <vt:lpstr>Příklad CTQR struktury</vt:lpstr>
      <vt:lpstr>Příklad: Vytvoření CTQR</vt:lpstr>
      <vt:lpstr>Strukturování výsledků</vt:lpstr>
      <vt:lpstr>Co může Jeff vyvodit z tohoto dopisu?</vt:lpstr>
      <vt:lpstr>Buďte srozumitelní, struční a přesvědčivý – uveďte nejprve závěr . . .</vt:lpstr>
      <vt:lpstr>Nejprve při sdělení výsledků formulujte finální odpověď </vt:lpstr>
      <vt:lpstr>Co byste vyvodili z tohoto prohlášení? </vt:lpstr>
      <vt:lpstr>Nejprve jasně, stručně a výstižně uvést svůj závěr…  </vt:lpstr>
      <vt:lpstr>… potom poskytnout argumenty pro svůj závěr </vt:lpstr>
      <vt:lpstr> Příklad: Dejte věcem strukturu …</vt:lpstr>
      <vt:lpstr>Příklad: Co je hlavní myšlenkou? </vt:lpstr>
      <vt:lpstr>Použijte tuto hierarchickou strukturu pro organizování vašich myšlenek podporujících váš závěr</vt:lpstr>
      <vt:lpstr>„Vymáčkněte“ z dat víc informací… </vt:lpstr>
      <vt:lpstr>Storyboarding</vt:lpstr>
      <vt:lpstr>Slide 41</vt:lpstr>
      <vt:lpstr>Vytváření znalostí</vt:lpstr>
      <vt:lpstr>Vytváření myšlenek</vt:lpstr>
      <vt:lpstr>Zásady pro kvalitní „brainstorming“</vt:lpstr>
      <vt:lpstr>Mind mapping    </vt:lpstr>
      <vt:lpstr>Příklad: Slučování a objevování nových informací</vt:lpstr>
      <vt:lpstr>Příklad: Slučování a objevování nových informací (turistický průvodce) – ukázková odpověď</vt:lpstr>
      <vt:lpstr>Myšlenky spolu vzájemně vertikálně souvisí a tvoří dialog otázek a odpovědí… </vt:lpstr>
      <vt:lpstr>...každé shrnutí sumarizuje fakta pod sebou a tato fakta podporují shrnutí nad sebou… </vt:lpstr>
      <vt:lpstr>Přesvědčte se, že vaše fakta se nepřekrývají a pokrývají všechny uvedené oblasti </vt:lpstr>
      <vt:lpstr>Příklad skupiny a faktů, které se vzájemně podporují </vt:lpstr>
      <vt:lpstr>Příklad skupiny a faktů, které se vzájemně podporují (pokračování)</vt:lpstr>
      <vt:lpstr>Pravidlo tří</vt:lpstr>
      <vt:lpstr>Co tvoří dobrý e-mail?</vt:lpstr>
      <vt:lpstr>Příklad: Grouping – usnadnění hlubšího porozumění</vt:lpstr>
      <vt:lpstr>Activity 2.4 – Sample answer First, simplify the points …</vt:lpstr>
      <vt:lpstr>Activity 2.4: Grouping and finding the higher level of insight (report on writing at EY) – sample answer  </vt:lpstr>
      <vt:lpstr>Activity 2.4 — Suggested answer First, simplify the points …</vt:lpstr>
      <vt:lpstr>Activity 2.4 — Suggested answer … then analyze and group them …</vt:lpstr>
      <vt:lpstr>Activity 2.4 — Suggested answer … then make and support your point …</vt:lpstr>
      <vt:lpstr>Konec hodiny</vt:lpstr>
      <vt:lpstr>Konec hodiny</vt:lpstr>
      <vt:lpstr>Příklad: Celý proces!</vt:lpstr>
      <vt:lpstr>Activity (AC): Case study – sample report</vt:lpstr>
      <vt:lpstr>Activity (AC): Response</vt:lpstr>
      <vt:lpstr>Distance will have a negative impact on AC’s service levels</vt:lpstr>
      <vt:lpstr>...and the proposed cost savings are difficult to achieve...</vt:lpstr>
      <vt:lpstr>...while poor infrastructure and possible lack of capability may decrease productivity.</vt:lpstr>
      <vt:lpstr>Activity 2.3: Grouping practice</vt:lpstr>
      <vt:lpstr>…and therefore helps clarify your thinking…</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Petr Smejkal</dc:creator>
  <cp:lastModifiedBy>Petr Smejkal</cp:lastModifiedBy>
  <cp:revision>214</cp:revision>
  <dcterms:created xsi:type="dcterms:W3CDTF">2010-09-06T12:20:12Z</dcterms:created>
  <dcterms:modified xsi:type="dcterms:W3CDTF">2013-11-14T16:52:20Z</dcterms:modified>
</cp:coreProperties>
</file>