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83" r:id="rId2"/>
    <p:sldMasterId id="2147483670" r:id="rId3"/>
    <p:sldMasterId id="2147483695" r:id="rId4"/>
    <p:sldMasterId id="2147483710" r:id="rId5"/>
  </p:sldMasterIdLst>
  <p:notesMasterIdLst>
    <p:notesMasterId r:id="rId54"/>
  </p:notesMasterIdLst>
  <p:handoutMasterIdLst>
    <p:handoutMasterId r:id="rId55"/>
  </p:handoutMasterIdLst>
  <p:sldIdLst>
    <p:sldId id="259" r:id="rId6"/>
    <p:sldId id="260" r:id="rId7"/>
    <p:sldId id="261" r:id="rId8"/>
    <p:sldId id="262" r:id="rId9"/>
    <p:sldId id="274" r:id="rId10"/>
    <p:sldId id="275" r:id="rId11"/>
    <p:sldId id="276" r:id="rId12"/>
    <p:sldId id="263" r:id="rId13"/>
    <p:sldId id="264" r:id="rId14"/>
    <p:sldId id="265" r:id="rId15"/>
    <p:sldId id="266" r:id="rId16"/>
    <p:sldId id="306" r:id="rId17"/>
    <p:sldId id="307" r:id="rId18"/>
    <p:sldId id="267" r:id="rId19"/>
    <p:sldId id="277" r:id="rId20"/>
    <p:sldId id="278" r:id="rId21"/>
    <p:sldId id="279" r:id="rId22"/>
    <p:sldId id="268" r:id="rId23"/>
    <p:sldId id="269" r:id="rId24"/>
    <p:sldId id="270" r:id="rId25"/>
    <p:sldId id="271" r:id="rId26"/>
    <p:sldId id="272" r:id="rId27"/>
    <p:sldId id="273"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Lst>
  <p:sldSz cx="9144000" cy="6858000" type="screen4x3"/>
  <p:notesSz cx="7086600" cy="9410700"/>
  <p:embeddedFontLst>
    <p:embeddedFont>
      <p:font typeface="Calibri" pitchFamily="34" charset="0"/>
      <p:regular r:id="rId56"/>
      <p:bold r:id="rId57"/>
      <p:italic r:id="rId58"/>
      <p:boldItalic r:id="rId59"/>
    </p:embeddedFont>
    <p:embeddedFont>
      <p:font typeface="EYInterstate Regular" pitchFamily="2" charset="0"/>
      <p:regular r:id="rId60"/>
    </p:embeddedFont>
    <p:embeddedFont>
      <p:font typeface="Times" pitchFamily="18" charset="0"/>
      <p:regular r:id="rId61"/>
      <p:bold r:id="rId62"/>
      <p:italic r:id="rId63"/>
      <p:boldItalic r:id="rId64"/>
    </p:embeddedFont>
    <p:embeddedFont>
      <p:font typeface="EYInterstate Light" pitchFamily="2" charset="0"/>
      <p:regular r:id="rId65"/>
      <p:bold r:id="rId66"/>
      <p:italic r:id="rId67"/>
      <p:boldItalic r:id="rId68"/>
    </p:embeddedFont>
    <p:embeddedFont>
      <p:font typeface="EYInterstate" pitchFamily="2" charset="0"/>
      <p:regular r:id="rId69"/>
      <p:bold r:id="rId70"/>
      <p:italic r:id="rId71"/>
      <p:boldItalic r:id="rId72"/>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C2828"/>
    <a:srgbClr val="F1F1F1"/>
    <a:srgbClr val="FAE600"/>
    <a:srgbClr val="B4B4B4"/>
    <a:srgbClr val="FFD200"/>
    <a:srgbClr val="646464"/>
    <a:srgbClr val="8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50" autoAdjust="0"/>
    <p:restoredTop sz="96000" autoAdjust="0"/>
  </p:normalViewPr>
  <p:slideViewPr>
    <p:cSldViewPr>
      <p:cViewPr varScale="1">
        <p:scale>
          <a:sx n="40" d="100"/>
          <a:sy n="40" d="100"/>
        </p:scale>
        <p:origin x="-792" y="-114"/>
      </p:cViewPr>
      <p:guideLst>
        <p:guide orient="horz" pos="3884"/>
        <p:guide orient="horz" pos="2051"/>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63" Type="http://schemas.openxmlformats.org/officeDocument/2006/relationships/font" Target="fonts/font8.fntdata"/><Relationship Id="rId68" Type="http://schemas.openxmlformats.org/officeDocument/2006/relationships/font" Target="fonts/font13.fntdata"/><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font" Target="fonts/font16.fntdata"/><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font" Target="fonts/font3.fntdata"/><Relationship Id="rId66" Type="http://schemas.openxmlformats.org/officeDocument/2006/relationships/font" Target="fonts/font11.fntdata"/><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2.fntdata"/><Relationship Id="rId61" Type="http://schemas.openxmlformats.org/officeDocument/2006/relationships/font" Target="fonts/font6.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font" Target="fonts/font14.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17.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62" Type="http://schemas.openxmlformats.org/officeDocument/2006/relationships/font" Target="fonts/font7.fntdata"/><Relationship Id="rId70" Type="http://schemas.openxmlformats.org/officeDocument/2006/relationships/font" Target="fonts/font15.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8" name="Rectangle 6"/>
          <p:cNvSpPr>
            <a:spLocks noChangeArrowheads="1"/>
          </p:cNvSpPr>
          <p:nvPr/>
        </p:nvSpPr>
        <p:spPr bwMode="auto">
          <a:xfrm>
            <a:off x="158750" y="9136063"/>
            <a:ext cx="1289050" cy="144462"/>
          </a:xfrm>
          <a:prstGeom prst="rect">
            <a:avLst/>
          </a:prstGeom>
          <a:noFill/>
          <a:ln w="9525">
            <a:noFill/>
            <a:miter lim="800000"/>
            <a:headEnd/>
            <a:tailEnd/>
          </a:ln>
          <a:effectLst/>
        </p:spPr>
        <p:txBody>
          <a:bodyPr lIns="0" tIns="0" rIns="0" bIns="0"/>
          <a:lstStyle/>
          <a:p>
            <a:r>
              <a:rPr lang="en-US" sz="1100">
                <a:cs typeface="Arial" charset="0"/>
              </a:rPr>
              <a:t>May 22, 2008</a:t>
            </a:r>
          </a:p>
        </p:txBody>
      </p:sp>
      <p:sp>
        <p:nvSpPr>
          <p:cNvPr id="69639" name="Rectangle 7"/>
          <p:cNvSpPr>
            <a:spLocks noChangeArrowheads="1"/>
          </p:cNvSpPr>
          <p:nvPr/>
        </p:nvSpPr>
        <p:spPr bwMode="auto">
          <a:xfrm>
            <a:off x="2481263" y="9136063"/>
            <a:ext cx="2057400" cy="196850"/>
          </a:xfrm>
          <a:prstGeom prst="rect">
            <a:avLst/>
          </a:prstGeom>
          <a:noFill/>
          <a:ln w="9525">
            <a:noFill/>
            <a:miter lim="800000"/>
            <a:headEnd/>
            <a:tailEnd/>
          </a:ln>
          <a:effectLst/>
        </p:spPr>
        <p:txBody>
          <a:bodyPr lIns="0" tIns="0" rIns="0" bIns="0"/>
          <a:lstStyle/>
          <a:p>
            <a:r>
              <a:rPr lang="en-US" sz="1100">
                <a:cs typeface="Arial" charset="0"/>
              </a:rPr>
              <a:t>Presentation title</a:t>
            </a:r>
          </a:p>
        </p:txBody>
      </p:sp>
      <p:sp>
        <p:nvSpPr>
          <p:cNvPr id="69640" name="Rectangle 8"/>
          <p:cNvSpPr>
            <a:spLocks noChangeArrowheads="1"/>
          </p:cNvSpPr>
          <p:nvPr/>
        </p:nvSpPr>
        <p:spPr bwMode="auto">
          <a:xfrm>
            <a:off x="1635125" y="9136063"/>
            <a:ext cx="663575" cy="196850"/>
          </a:xfrm>
          <a:prstGeom prst="rect">
            <a:avLst/>
          </a:prstGeom>
          <a:noFill/>
          <a:ln w="9525">
            <a:noFill/>
            <a:miter lim="800000"/>
            <a:headEnd/>
            <a:tailEnd/>
          </a:ln>
          <a:effectLst/>
        </p:spPr>
        <p:txBody>
          <a:bodyPr lIns="0" tIns="0" rIns="0" bIns="0"/>
          <a:lstStyle/>
          <a:p>
            <a:r>
              <a:rPr lang="en-US" sz="1100">
                <a:cs typeface="Arial" charset="0"/>
              </a:rPr>
              <a:t>Page </a:t>
            </a:r>
            <a:fld id="{74984DEF-64B7-4B0D-9CAD-88AC71C7ACA2}" type="slidenum">
              <a:rPr lang="en-US" sz="1100">
                <a:cs typeface="Arial" charset="0"/>
              </a:rPr>
              <a:pPr/>
              <a:t>‹#›</a:t>
            </a:fld>
            <a:endParaRPr lang="en-US" sz="1100">
              <a:cs typeface="Arial" charset="0"/>
            </a:endParaRPr>
          </a:p>
        </p:txBody>
      </p:sp>
      <p:pic>
        <p:nvPicPr>
          <p:cNvPr id="69641" name="Picture 9" descr="logo_tagblack"/>
          <p:cNvPicPr>
            <a:picLocks noChangeAspect="1" noChangeArrowheads="1"/>
          </p:cNvPicPr>
          <p:nvPr/>
        </p:nvPicPr>
        <p:blipFill>
          <a:blip r:embed="rId2" cstate="print"/>
          <a:srcRect/>
          <a:stretch>
            <a:fillRect/>
          </a:stretch>
        </p:blipFill>
        <p:spPr bwMode="auto">
          <a:xfrm>
            <a:off x="5462588" y="8953500"/>
            <a:ext cx="1485900" cy="333375"/>
          </a:xfrm>
          <a:prstGeom prst="rect">
            <a:avLst/>
          </a:prstGeom>
          <a:noFill/>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4"/>
          <p:cNvSpPr>
            <a:spLocks noGrp="1" noRot="1" noChangeAspect="1" noChangeArrowheads="1" noTextEdit="1"/>
          </p:cNvSpPr>
          <p:nvPr>
            <p:ph type="sldImg" idx="2"/>
          </p:nvPr>
        </p:nvSpPr>
        <p:spPr bwMode="auto">
          <a:xfrm>
            <a:off x="1190625" y="706438"/>
            <a:ext cx="4705350" cy="3529012"/>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708025" y="4470400"/>
            <a:ext cx="5670550" cy="4233863"/>
          </a:xfrm>
          <a:prstGeom prst="rect">
            <a:avLst/>
          </a:prstGeom>
          <a:noFill/>
          <a:ln w="9525">
            <a:noFill/>
            <a:miter lim="800000"/>
            <a:headEnd/>
            <a:tailEnd/>
          </a:ln>
          <a:effectLst/>
        </p:spPr>
        <p:txBody>
          <a:bodyPr vert="horz" wrap="square" lIns="94265" tIns="47133" rIns="94265" bIns="4713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200" name="Rectangle 8"/>
          <p:cNvSpPr>
            <a:spLocks noChangeArrowheads="1"/>
          </p:cNvSpPr>
          <p:nvPr/>
        </p:nvSpPr>
        <p:spPr bwMode="auto">
          <a:xfrm>
            <a:off x="158750" y="9136063"/>
            <a:ext cx="1289050" cy="144462"/>
          </a:xfrm>
          <a:prstGeom prst="rect">
            <a:avLst/>
          </a:prstGeom>
          <a:noFill/>
          <a:ln w="9525">
            <a:noFill/>
            <a:miter lim="800000"/>
            <a:headEnd/>
            <a:tailEnd/>
          </a:ln>
          <a:effectLst/>
        </p:spPr>
        <p:txBody>
          <a:bodyPr lIns="0" tIns="0" rIns="0" bIns="0"/>
          <a:lstStyle/>
          <a:p>
            <a:r>
              <a:rPr lang="en-US" sz="1100">
                <a:cs typeface="Arial" charset="0"/>
              </a:rPr>
              <a:t>May 22, 2008</a:t>
            </a:r>
          </a:p>
        </p:txBody>
      </p:sp>
      <p:sp>
        <p:nvSpPr>
          <p:cNvPr id="8201" name="Rectangle 9"/>
          <p:cNvSpPr>
            <a:spLocks noChangeArrowheads="1"/>
          </p:cNvSpPr>
          <p:nvPr/>
        </p:nvSpPr>
        <p:spPr bwMode="auto">
          <a:xfrm>
            <a:off x="2481263" y="9136063"/>
            <a:ext cx="2057400" cy="196850"/>
          </a:xfrm>
          <a:prstGeom prst="rect">
            <a:avLst/>
          </a:prstGeom>
          <a:noFill/>
          <a:ln w="9525">
            <a:noFill/>
            <a:miter lim="800000"/>
            <a:headEnd/>
            <a:tailEnd/>
          </a:ln>
          <a:effectLst/>
        </p:spPr>
        <p:txBody>
          <a:bodyPr lIns="0" tIns="0" rIns="0" bIns="0"/>
          <a:lstStyle/>
          <a:p>
            <a:r>
              <a:rPr lang="en-US" sz="1100">
                <a:cs typeface="Arial" charset="0"/>
              </a:rPr>
              <a:t>Presentation title</a:t>
            </a:r>
          </a:p>
        </p:txBody>
      </p:sp>
      <p:sp>
        <p:nvSpPr>
          <p:cNvPr id="8202" name="Rectangle 10"/>
          <p:cNvSpPr>
            <a:spLocks noChangeArrowheads="1"/>
          </p:cNvSpPr>
          <p:nvPr/>
        </p:nvSpPr>
        <p:spPr bwMode="auto">
          <a:xfrm>
            <a:off x="1635125" y="9136063"/>
            <a:ext cx="663575" cy="196850"/>
          </a:xfrm>
          <a:prstGeom prst="rect">
            <a:avLst/>
          </a:prstGeom>
          <a:noFill/>
          <a:ln w="9525">
            <a:noFill/>
            <a:miter lim="800000"/>
            <a:headEnd/>
            <a:tailEnd/>
          </a:ln>
          <a:effectLst/>
        </p:spPr>
        <p:txBody>
          <a:bodyPr lIns="0" tIns="0" rIns="0" bIns="0"/>
          <a:lstStyle/>
          <a:p>
            <a:r>
              <a:rPr lang="en-US" sz="1100">
                <a:cs typeface="Arial" charset="0"/>
              </a:rPr>
              <a:t>Page </a:t>
            </a:r>
            <a:fld id="{FA5FCB97-0EDB-4471-BEA3-C3A3F240EE22}" type="slidenum">
              <a:rPr lang="en-US" sz="1100">
                <a:cs typeface="Arial" charset="0"/>
              </a:rPr>
              <a:pPr/>
              <a:t>‹#›</a:t>
            </a:fld>
            <a:endParaRPr lang="en-US" sz="1100">
              <a:cs typeface="Arial" charset="0"/>
            </a:endParaRPr>
          </a:p>
        </p:txBody>
      </p:sp>
      <p:pic>
        <p:nvPicPr>
          <p:cNvPr id="8203" name="Picture 11" descr="logo_tagblack"/>
          <p:cNvPicPr>
            <a:picLocks noChangeAspect="1" noChangeArrowheads="1"/>
          </p:cNvPicPr>
          <p:nvPr/>
        </p:nvPicPr>
        <p:blipFill>
          <a:blip r:embed="rId2"/>
          <a:srcRect/>
          <a:stretch>
            <a:fillRect/>
          </a:stretch>
        </p:blipFill>
        <p:spPr bwMode="auto">
          <a:xfrm>
            <a:off x="5462588" y="8953500"/>
            <a:ext cx="1485900" cy="333375"/>
          </a:xfrm>
          <a:prstGeom prst="rect">
            <a:avLst/>
          </a:prstGeom>
          <a:noFill/>
        </p:spPr>
      </p:pic>
    </p:spTree>
  </p:cSld>
  <p:clrMap bg1="lt1" tx1="dk1" bg2="lt2" tx2="dk2" accent1="accent1" accent2="accent2" accent3="accent3" accent4="accent4" accent5="accent5" accent6="accent6" hlink="hlink" folHlink="folHlink"/>
  <p:notesStyle>
    <a:lvl1pPr algn="l" rtl="0" fontAlgn="base">
      <a:spcBef>
        <a:spcPct val="30000"/>
      </a:spcBef>
      <a:spcAft>
        <a:spcPct val="0"/>
      </a:spcAft>
      <a:buClr>
        <a:srgbClr val="FFD200"/>
      </a:buClr>
      <a:buSzPct val="75000"/>
      <a:buFont typeface="Arial" charset="0"/>
      <a:defRPr sz="1200" kern="1200">
        <a:solidFill>
          <a:schemeClr val="tx1"/>
        </a:solidFill>
        <a:latin typeface="Arial" charset="0"/>
        <a:ea typeface="+mn-ea"/>
        <a:cs typeface="+mn-cs"/>
      </a:defRPr>
    </a:lvl1pPr>
    <a:lvl2pPr marL="1588" indent="179388" algn="l" rtl="0" fontAlgn="base">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2pPr>
    <a:lvl3pPr marL="360363" indent="190500" algn="l" rtl="0" fontAlgn="base">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3pPr>
    <a:lvl4pPr marL="723900" indent="177800" algn="l" rtl="0" fontAlgn="base">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4pPr>
    <a:lvl5pPr marL="1081088" indent="176213" algn="l" rtl="0" fontAlgn="base">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pPr>
              <a:lnSpc>
                <a:spcPct val="90000"/>
              </a:lnSpc>
            </a:pPr>
            <a:endParaRPr lang="en-US" sz="10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xfrm>
            <a:off x="4014459" y="8938720"/>
            <a:ext cx="3070540" cy="470375"/>
          </a:xfrm>
          <a:prstGeom prst="rect">
            <a:avLst/>
          </a:prstGeom>
          <a:noFill/>
        </p:spPr>
        <p:txBody>
          <a:bodyPr lIns="92389" tIns="46195" rIns="92389" bIns="46195"/>
          <a:lstStyle/>
          <a:p>
            <a:fld id="{4979B22C-0DC3-4F89-BB10-3F1B4184B933}" type="slidenum">
              <a:rPr lang="en-US" smtClean="0"/>
              <a:pPr/>
              <a:t>21</a:t>
            </a:fld>
            <a:endParaRPr lang="en-US" smtClean="0"/>
          </a:p>
        </p:txBody>
      </p:sp>
      <p:sp>
        <p:nvSpPr>
          <p:cNvPr id="57347" name="Rectangle 2"/>
          <p:cNvSpPr>
            <a:spLocks noGrp="1" noRot="1" noChangeAspect="1" noChangeArrowheads="1" noTextEdit="1"/>
          </p:cNvSpPr>
          <p:nvPr>
            <p:ph type="sldImg"/>
          </p:nvPr>
        </p:nvSpPr>
        <p:spPr>
          <a:xfrm>
            <a:off x="1193800" y="708025"/>
            <a:ext cx="4702175" cy="3527425"/>
          </a:xfrm>
          <a:ln/>
        </p:spPr>
      </p:sp>
      <p:sp>
        <p:nvSpPr>
          <p:cNvPr id="57348" name="Notes Placeholder 4"/>
          <p:cNvSpPr>
            <a:spLocks noGrp="1"/>
          </p:cNvSpPr>
          <p:nvPr/>
        </p:nvSpPr>
        <p:spPr bwMode="auto">
          <a:xfrm>
            <a:off x="708340" y="4469361"/>
            <a:ext cx="5669921" cy="4234976"/>
          </a:xfrm>
          <a:prstGeom prst="rect">
            <a:avLst/>
          </a:prstGeom>
          <a:noFill/>
          <a:ln w="9525">
            <a:noFill/>
            <a:miter lim="800000"/>
            <a:headEnd/>
            <a:tailEnd/>
          </a:ln>
        </p:spPr>
        <p:txBody>
          <a:bodyPr lIns="94256" tIns="47128" rIns="94256" bIns="47128"/>
          <a:lstStyle/>
          <a:p>
            <a:pPr eaLnBrk="0" hangingPunct="0">
              <a:spcBef>
                <a:spcPct val="30000"/>
              </a:spcBef>
            </a:pPr>
            <a:endParaRPr lang="en-US" sz="1200" dirty="0"/>
          </a:p>
        </p:txBody>
      </p:sp>
      <p:sp>
        <p:nvSpPr>
          <p:cNvPr id="5" name="Notes Placeholder 4"/>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59113" y="3457575"/>
            <a:ext cx="5541962" cy="908050"/>
          </a:xfrm>
        </p:spPr>
        <p:txBody>
          <a:bodyPr tIns="0"/>
          <a:lstStyle>
            <a:lvl1pPr>
              <a:defRPr sz="4400"/>
            </a:lvl1pPr>
          </a:lstStyle>
          <a:p>
            <a:endParaRPr lang="en-US" dirty="0"/>
          </a:p>
        </p:txBody>
      </p:sp>
      <p:sp>
        <p:nvSpPr>
          <p:cNvPr id="3075" name="Rectangle 3"/>
          <p:cNvSpPr>
            <a:spLocks noGrp="1" noChangeArrowheads="1"/>
          </p:cNvSpPr>
          <p:nvPr>
            <p:ph type="subTitle" idx="1"/>
          </p:nvPr>
        </p:nvSpPr>
        <p:spPr>
          <a:xfrm>
            <a:off x="3062288" y="4653136"/>
            <a:ext cx="5541962" cy="720552"/>
          </a:xfrm>
        </p:spPr>
        <p:txBody>
          <a:bodyPr/>
          <a:lstStyle>
            <a:lvl1pPr marL="0" indent="0">
              <a:lnSpc>
                <a:spcPct val="85000"/>
              </a:lnSpc>
              <a:buFont typeface="Arial" charset="0"/>
              <a:buNone/>
              <a:defRPr sz="1600"/>
            </a:lvl1pPr>
          </a:lstStyle>
          <a:p>
            <a:endParaRPr lang="en-US" dirty="0"/>
          </a:p>
        </p:txBody>
      </p:sp>
      <p:pic>
        <p:nvPicPr>
          <p:cNvPr id="1026" name="Picture 2"/>
          <p:cNvPicPr>
            <a:picLocks noChangeAspect="1" noChangeArrowheads="1"/>
          </p:cNvPicPr>
          <p:nvPr userDrawn="1"/>
        </p:nvPicPr>
        <p:blipFill>
          <a:blip r:embed="rId2" cstate="print"/>
          <a:srcRect/>
          <a:stretch>
            <a:fillRect/>
          </a:stretch>
        </p:blipFill>
        <p:spPr bwMode="auto">
          <a:xfrm>
            <a:off x="3077264" y="5569454"/>
            <a:ext cx="2170212" cy="1171914"/>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print"/>
          <a:srcRect/>
          <a:stretch>
            <a:fillRect/>
          </a:stretch>
        </p:blipFill>
        <p:spPr bwMode="auto">
          <a:xfrm rot="10800000" flipV="1">
            <a:off x="0" y="1329466"/>
            <a:ext cx="8604448" cy="947405"/>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575" y="200025"/>
            <a:ext cx="2057400" cy="5732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00025"/>
            <a:ext cx="6024562"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cs-CZ"/>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cs-CZ"/>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A56ADBE-2232-471C-8BAC-A36BD88E7CF3}" type="datetimeFigureOut">
              <a:rPr lang="cs-CZ" smtClean="0"/>
              <a:pPr/>
              <a:t>6.12.2013</a:t>
            </a:fld>
            <a:endParaRPr lang="cs-CZ"/>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cs-CZ"/>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5FBB343-10DB-4628-8F16-78620F307C94}" type="slidenum">
              <a:rPr lang="cs-CZ" smtClean="0"/>
              <a:pPr/>
              <a:t>‹#›</a:t>
            </a:fld>
            <a:endParaRPr lang="cs-CZ"/>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cs-CZ"/>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A56ADBE-2232-471C-8BAC-A36BD88E7CF3}" type="datetimeFigureOut">
              <a:rPr lang="cs-CZ" smtClean="0"/>
              <a:pPr/>
              <a:t>6.12.2013</a:t>
            </a:fld>
            <a:endParaRPr lang="cs-CZ"/>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cs-CZ"/>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5FBB343-10DB-4628-8F16-78620F307C94}" type="slidenum">
              <a:rPr lang="cs-CZ" smtClean="0"/>
              <a:pPr/>
              <a:t>‹#›</a:t>
            </a:fld>
            <a:endParaRPr lang="cs-CZ"/>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cs-CZ"/>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A56ADBE-2232-471C-8BAC-A36BD88E7CF3}" type="datetimeFigureOut">
              <a:rPr lang="cs-CZ" smtClean="0"/>
              <a:pPr/>
              <a:t>6.12.2013</a:t>
            </a:fld>
            <a:endParaRPr lang="cs-CZ"/>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cs-CZ"/>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5FBB343-10DB-4628-8F16-78620F307C94}" type="slidenum">
              <a:rPr lang="cs-CZ" smtClean="0"/>
              <a:pPr/>
              <a:t>‹#›</a:t>
            </a:fld>
            <a:endParaRPr lang="cs-CZ"/>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cs-CZ"/>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A56ADBE-2232-471C-8BAC-A36BD88E7CF3}" type="datetimeFigureOut">
              <a:rPr lang="cs-CZ" smtClean="0"/>
              <a:pPr/>
              <a:t>6.12.2013</a:t>
            </a:fld>
            <a:endParaRPr lang="cs-CZ"/>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cs-CZ"/>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5FBB343-10DB-4628-8F16-78620F307C94}" type="slidenum">
              <a:rPr lang="cs-CZ" smtClean="0"/>
              <a:pPr/>
              <a:t>‹#›</a:t>
            </a:fld>
            <a:endParaRPr lang="cs-CZ"/>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cs-CZ"/>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A56ADBE-2232-471C-8BAC-A36BD88E7CF3}" type="datetimeFigureOut">
              <a:rPr lang="cs-CZ" smtClean="0"/>
              <a:pPr/>
              <a:t>6.12.2013</a:t>
            </a:fld>
            <a:endParaRPr lang="cs-CZ"/>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cs-CZ"/>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5FBB343-10DB-4628-8F16-78620F307C94}" type="slidenum">
              <a:rPr lang="cs-CZ" smtClean="0"/>
              <a:pPr/>
              <a:t>‹#›</a:t>
            </a:fld>
            <a:endParaRPr lang="cs-CZ"/>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cs-CZ"/>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A56ADBE-2232-471C-8BAC-A36BD88E7CF3}" type="datetimeFigureOut">
              <a:rPr lang="cs-CZ" smtClean="0"/>
              <a:pPr/>
              <a:t>6.12.2013</a:t>
            </a:fld>
            <a:endParaRPr lang="cs-CZ"/>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cs-CZ"/>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5FBB343-10DB-4628-8F16-78620F307C94}" type="slidenum">
              <a:rPr lang="cs-CZ" smtClean="0"/>
              <a:pPr/>
              <a:t>‹#›</a:t>
            </a:fld>
            <a:endParaRPr lang="cs-CZ"/>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A56ADBE-2232-471C-8BAC-A36BD88E7CF3}" type="datetimeFigureOut">
              <a:rPr lang="cs-CZ" smtClean="0"/>
              <a:pPr/>
              <a:t>6.12.2013</a:t>
            </a:fld>
            <a:endParaRPr lang="cs-CZ"/>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cs-CZ"/>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5FBB343-10DB-4628-8F16-78620F307C9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00025"/>
            <a:ext cx="7560841" cy="863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cs-CZ"/>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A56ADBE-2232-471C-8BAC-A36BD88E7CF3}" type="datetimeFigureOut">
              <a:rPr lang="cs-CZ" smtClean="0"/>
              <a:pPr/>
              <a:t>6.12.2013</a:t>
            </a:fld>
            <a:endParaRPr lang="cs-CZ"/>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cs-CZ"/>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5FBB343-10DB-4628-8F16-78620F307C94}" type="slidenum">
              <a:rPr lang="cs-CZ" smtClean="0"/>
              <a:pPr/>
              <a:t>‹#›</a:t>
            </a:fld>
            <a:endParaRPr lang="cs-CZ"/>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cs-CZ"/>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A56ADBE-2232-471C-8BAC-A36BD88E7CF3}" type="datetimeFigureOut">
              <a:rPr lang="cs-CZ" smtClean="0"/>
              <a:pPr/>
              <a:t>6.12.2013</a:t>
            </a:fld>
            <a:endParaRPr lang="cs-CZ"/>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cs-CZ"/>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5FBB343-10DB-4628-8F16-78620F307C94}" type="slidenum">
              <a:rPr lang="cs-CZ" smtClean="0"/>
              <a:pPr/>
              <a:t>‹#›</a:t>
            </a:fld>
            <a:endParaRPr lang="cs-CZ"/>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cs-CZ"/>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A56ADBE-2232-471C-8BAC-A36BD88E7CF3}" type="datetimeFigureOut">
              <a:rPr lang="cs-CZ" smtClean="0"/>
              <a:pPr/>
              <a:t>6.12.2013</a:t>
            </a:fld>
            <a:endParaRPr lang="cs-CZ"/>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cs-CZ"/>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5FBB343-10DB-4628-8F16-78620F307C94}" type="slidenum">
              <a:rPr lang="cs-CZ" smtClean="0"/>
              <a:pPr/>
              <a:t>‹#›</a:t>
            </a:fld>
            <a:endParaRPr lang="cs-CZ"/>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cs-CZ"/>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A56ADBE-2232-471C-8BAC-A36BD88E7CF3}" type="datetimeFigureOut">
              <a:rPr lang="cs-CZ" smtClean="0"/>
              <a:pPr/>
              <a:t>6.12.2013</a:t>
            </a:fld>
            <a:endParaRPr lang="cs-CZ"/>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cs-CZ"/>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5FBB343-10DB-4628-8F16-78620F307C94}" type="slidenum">
              <a:rPr lang="cs-CZ" smtClean="0"/>
              <a:pPr/>
              <a:t>‹#›</a:t>
            </a:fld>
            <a:endParaRPr lang="cs-CZ"/>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dirty="0" smtClean="0"/>
              <a:t>  </a:t>
            </a:r>
            <a:r>
              <a:rPr lang="en-US" dirty="0" smtClean="0"/>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59113" y="3457575"/>
            <a:ext cx="5541962" cy="908050"/>
          </a:xfrm>
          <a:prstGeom prst="rect">
            <a:avLst/>
          </a:prstGeom>
        </p:spPr>
        <p:txBody>
          <a:bodyPr tIns="0"/>
          <a:lstStyle>
            <a:lvl1pPr>
              <a:defRPr sz="4400"/>
            </a:lvl1pPr>
          </a:lstStyle>
          <a:p>
            <a:endParaRPr lang="en-US" dirty="0"/>
          </a:p>
        </p:txBody>
      </p:sp>
      <p:sp>
        <p:nvSpPr>
          <p:cNvPr id="3075" name="Rectangle 3"/>
          <p:cNvSpPr>
            <a:spLocks noGrp="1" noChangeArrowheads="1"/>
          </p:cNvSpPr>
          <p:nvPr>
            <p:ph type="subTitle" idx="1"/>
          </p:nvPr>
        </p:nvSpPr>
        <p:spPr>
          <a:xfrm>
            <a:off x="3062288" y="4653136"/>
            <a:ext cx="5541962" cy="720552"/>
          </a:xfrm>
        </p:spPr>
        <p:txBody>
          <a:bodyPr/>
          <a:lstStyle>
            <a:lvl1pPr marL="0" indent="0">
              <a:lnSpc>
                <a:spcPct val="85000"/>
              </a:lnSpc>
              <a:buFont typeface="Arial" charset="0"/>
              <a:buNone/>
              <a:defRPr sz="1600"/>
            </a:lvl1pPr>
          </a:lstStyle>
          <a:p>
            <a:endParaRPr lang="en-US" dirty="0"/>
          </a:p>
        </p:txBody>
      </p:sp>
      <p:pic>
        <p:nvPicPr>
          <p:cNvPr id="1026" name="Picture 2"/>
          <p:cNvPicPr>
            <a:picLocks noChangeAspect="1" noChangeArrowheads="1"/>
          </p:cNvPicPr>
          <p:nvPr userDrawn="1"/>
        </p:nvPicPr>
        <p:blipFill>
          <a:blip r:embed="rId2" cstate="print"/>
          <a:srcRect/>
          <a:stretch>
            <a:fillRect/>
          </a:stretch>
        </p:blipFill>
        <p:spPr bwMode="auto">
          <a:xfrm>
            <a:off x="3077264" y="5569454"/>
            <a:ext cx="2170212" cy="1171914"/>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print"/>
          <a:srcRect/>
          <a:stretch>
            <a:fillRect/>
          </a:stretch>
        </p:blipFill>
        <p:spPr bwMode="auto">
          <a:xfrm rot="10800000" flipV="1">
            <a:off x="0" y="1329466"/>
            <a:ext cx="8604448" cy="947405"/>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00025"/>
            <a:ext cx="7560841" cy="8636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lIns="0"/>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1"/>
            <a:ext cx="8222431" cy="874984"/>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412875"/>
            <a:ext cx="40401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2875"/>
            <a:ext cx="404177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1"/>
            <a:ext cx="8222431" cy="874984"/>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1"/>
            <a:ext cx="8222431" cy="874984"/>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575" y="200025"/>
            <a:ext cx="2057400" cy="57324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00025"/>
            <a:ext cx="6024562"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0E6752B4-28C5-4FC5-A57E-CED3F6AD82FC}" type="datetimeFigureOut">
              <a:rPr lang="cs-CZ" smtClean="0">
                <a:solidFill>
                  <a:prstClr val="black">
                    <a:tint val="75000"/>
                  </a:prstClr>
                </a:solidFill>
              </a:rPr>
              <a:pPr/>
              <a:t>6.12.2013</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D9284742-3562-4BC3-9A20-6CD41FA72406}"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 xmlns:p14="http://schemas.microsoft.com/office/powerpoint/2010/main" val="42591234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E6752B4-28C5-4FC5-A57E-CED3F6AD82FC}" type="datetimeFigureOut">
              <a:rPr lang="cs-CZ" smtClean="0">
                <a:solidFill>
                  <a:prstClr val="black">
                    <a:tint val="75000"/>
                  </a:prstClr>
                </a:solidFill>
              </a:rPr>
              <a:pPr/>
              <a:t>6.12.2013</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D9284742-3562-4BC3-9A20-6CD41FA72406}"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 xmlns:p14="http://schemas.microsoft.com/office/powerpoint/2010/main" val="35934611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0E6752B4-28C5-4FC5-A57E-CED3F6AD82FC}" type="datetimeFigureOut">
              <a:rPr lang="cs-CZ" smtClean="0">
                <a:solidFill>
                  <a:prstClr val="black">
                    <a:tint val="75000"/>
                  </a:prstClr>
                </a:solidFill>
              </a:rPr>
              <a:pPr/>
              <a:t>6.12.2013</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D9284742-3562-4BC3-9A20-6CD41FA72406}"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 xmlns:p14="http://schemas.microsoft.com/office/powerpoint/2010/main" val="38252250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0E6752B4-28C5-4FC5-A57E-CED3F6AD82FC}" type="datetimeFigureOut">
              <a:rPr lang="cs-CZ" smtClean="0">
                <a:solidFill>
                  <a:prstClr val="black">
                    <a:tint val="75000"/>
                  </a:prstClr>
                </a:solidFill>
              </a:rPr>
              <a:pPr/>
              <a:t>6.12.2013</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D9284742-3562-4BC3-9A20-6CD41FA72406}"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 xmlns:p14="http://schemas.microsoft.com/office/powerpoint/2010/main" val="4027039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0E6752B4-28C5-4FC5-A57E-CED3F6AD82FC}" type="datetimeFigureOut">
              <a:rPr lang="cs-CZ" smtClean="0">
                <a:solidFill>
                  <a:prstClr val="black">
                    <a:tint val="75000"/>
                  </a:prstClr>
                </a:solidFill>
              </a:rPr>
              <a:pPr/>
              <a:t>6.12.2013</a:t>
            </a:fld>
            <a:endParaRPr lang="cs-CZ">
              <a:solidFill>
                <a:prstClr val="black">
                  <a:tint val="75000"/>
                </a:prstClr>
              </a:solidFill>
            </a:endParaRPr>
          </a:p>
        </p:txBody>
      </p:sp>
      <p:sp>
        <p:nvSpPr>
          <p:cNvPr id="8" name="Zástupný symbol pro zápatí 7"/>
          <p:cNvSpPr>
            <a:spLocks noGrp="1"/>
          </p:cNvSpPr>
          <p:nvPr>
            <p:ph type="ftr" sz="quarter" idx="11"/>
          </p:nvPr>
        </p:nvSpPr>
        <p:spPr/>
        <p:txBody>
          <a:bodyPr/>
          <a:lstStyle/>
          <a:p>
            <a:endParaRPr lang="cs-CZ">
              <a:solidFill>
                <a:prstClr val="black">
                  <a:tint val="75000"/>
                </a:prstClr>
              </a:solidFill>
            </a:endParaRPr>
          </a:p>
        </p:txBody>
      </p:sp>
      <p:sp>
        <p:nvSpPr>
          <p:cNvPr id="9" name="Zástupný symbol pro číslo snímku 8"/>
          <p:cNvSpPr>
            <a:spLocks noGrp="1"/>
          </p:cNvSpPr>
          <p:nvPr>
            <p:ph type="sldNum" sz="quarter" idx="12"/>
          </p:nvPr>
        </p:nvSpPr>
        <p:spPr/>
        <p:txBody>
          <a:bodyPr/>
          <a:lstStyle/>
          <a:p>
            <a:fld id="{D9284742-3562-4BC3-9A20-6CD41FA72406}"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 xmlns:p14="http://schemas.microsoft.com/office/powerpoint/2010/main" val="38490481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0E6752B4-28C5-4FC5-A57E-CED3F6AD82FC}" type="datetimeFigureOut">
              <a:rPr lang="cs-CZ" smtClean="0">
                <a:solidFill>
                  <a:prstClr val="black">
                    <a:tint val="75000"/>
                  </a:prstClr>
                </a:solidFill>
              </a:rPr>
              <a:pPr/>
              <a:t>6.12.2013</a:t>
            </a:fld>
            <a:endParaRPr lang="cs-CZ">
              <a:solidFill>
                <a:prstClr val="black">
                  <a:tint val="75000"/>
                </a:prstClr>
              </a:solidFill>
            </a:endParaRPr>
          </a:p>
        </p:txBody>
      </p:sp>
      <p:sp>
        <p:nvSpPr>
          <p:cNvPr id="4" name="Zástupný symbol pro zápatí 3"/>
          <p:cNvSpPr>
            <a:spLocks noGrp="1"/>
          </p:cNvSpPr>
          <p:nvPr>
            <p:ph type="ftr" sz="quarter" idx="11"/>
          </p:nvPr>
        </p:nvSpPr>
        <p:spPr/>
        <p:txBody>
          <a:bodyPr/>
          <a:lstStyle/>
          <a:p>
            <a:endParaRPr lang="cs-CZ">
              <a:solidFill>
                <a:prstClr val="black">
                  <a:tint val="75000"/>
                </a:prstClr>
              </a:solidFill>
            </a:endParaRPr>
          </a:p>
        </p:txBody>
      </p:sp>
      <p:sp>
        <p:nvSpPr>
          <p:cNvPr id="5" name="Zástupný symbol pro číslo snímku 4"/>
          <p:cNvSpPr>
            <a:spLocks noGrp="1"/>
          </p:cNvSpPr>
          <p:nvPr>
            <p:ph type="sldNum" sz="quarter" idx="12"/>
          </p:nvPr>
        </p:nvSpPr>
        <p:spPr/>
        <p:txBody>
          <a:bodyPr/>
          <a:lstStyle/>
          <a:p>
            <a:fld id="{D9284742-3562-4BC3-9A20-6CD41FA72406}"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 xmlns:p14="http://schemas.microsoft.com/office/powerpoint/2010/main" val="42823668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E6752B4-28C5-4FC5-A57E-CED3F6AD82FC}" type="datetimeFigureOut">
              <a:rPr lang="cs-CZ" smtClean="0">
                <a:solidFill>
                  <a:prstClr val="black">
                    <a:tint val="75000"/>
                  </a:prstClr>
                </a:solidFill>
              </a:rPr>
              <a:pPr/>
              <a:t>6.12.2013</a:t>
            </a:fld>
            <a:endParaRPr lang="cs-CZ">
              <a:solidFill>
                <a:prstClr val="black">
                  <a:tint val="75000"/>
                </a:prstClr>
              </a:solidFill>
            </a:endParaRPr>
          </a:p>
        </p:txBody>
      </p:sp>
      <p:sp>
        <p:nvSpPr>
          <p:cNvPr id="3" name="Zástupný symbol pro zápatí 2"/>
          <p:cNvSpPr>
            <a:spLocks noGrp="1"/>
          </p:cNvSpPr>
          <p:nvPr>
            <p:ph type="ftr" sz="quarter" idx="11"/>
          </p:nvPr>
        </p:nvSpPr>
        <p:spPr/>
        <p:txBody>
          <a:bodyPr/>
          <a:lstStyle/>
          <a:p>
            <a:endParaRPr lang="cs-CZ">
              <a:solidFill>
                <a:prstClr val="black">
                  <a:tint val="75000"/>
                </a:prstClr>
              </a:solidFill>
            </a:endParaRPr>
          </a:p>
        </p:txBody>
      </p:sp>
      <p:sp>
        <p:nvSpPr>
          <p:cNvPr id="4" name="Zástupný symbol pro číslo snímku 3"/>
          <p:cNvSpPr>
            <a:spLocks noGrp="1"/>
          </p:cNvSpPr>
          <p:nvPr>
            <p:ph type="sldNum" sz="quarter" idx="12"/>
          </p:nvPr>
        </p:nvSpPr>
        <p:spPr/>
        <p:txBody>
          <a:bodyPr/>
          <a:lstStyle/>
          <a:p>
            <a:fld id="{D9284742-3562-4BC3-9A20-6CD41FA72406}"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 xmlns:p14="http://schemas.microsoft.com/office/powerpoint/2010/main" val="24817313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0E6752B4-28C5-4FC5-A57E-CED3F6AD82FC}" type="datetimeFigureOut">
              <a:rPr lang="cs-CZ" smtClean="0">
                <a:solidFill>
                  <a:prstClr val="black">
                    <a:tint val="75000"/>
                  </a:prstClr>
                </a:solidFill>
              </a:rPr>
              <a:pPr/>
              <a:t>6.12.2013</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D9284742-3562-4BC3-9A20-6CD41FA72406}"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 xmlns:p14="http://schemas.microsoft.com/office/powerpoint/2010/main" val="27691832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0E6752B4-28C5-4FC5-A57E-CED3F6AD82FC}" type="datetimeFigureOut">
              <a:rPr lang="cs-CZ" smtClean="0">
                <a:solidFill>
                  <a:prstClr val="black">
                    <a:tint val="75000"/>
                  </a:prstClr>
                </a:solidFill>
              </a:rPr>
              <a:pPr/>
              <a:t>6.12.2013</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D9284742-3562-4BC3-9A20-6CD41FA72406}"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 xmlns:p14="http://schemas.microsoft.com/office/powerpoint/2010/main" val="36805626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E6752B4-28C5-4FC5-A57E-CED3F6AD82FC}" type="datetimeFigureOut">
              <a:rPr lang="cs-CZ" smtClean="0">
                <a:solidFill>
                  <a:prstClr val="black">
                    <a:tint val="75000"/>
                  </a:prstClr>
                </a:solidFill>
              </a:rPr>
              <a:pPr/>
              <a:t>6.12.2013</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D9284742-3562-4BC3-9A20-6CD41FA72406}"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 xmlns:p14="http://schemas.microsoft.com/office/powerpoint/2010/main" val="34438254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E6752B4-28C5-4FC5-A57E-CED3F6AD82FC}" type="datetimeFigureOut">
              <a:rPr lang="cs-CZ" smtClean="0">
                <a:solidFill>
                  <a:prstClr val="black">
                    <a:tint val="75000"/>
                  </a:prstClr>
                </a:solidFill>
              </a:rPr>
              <a:pPr/>
              <a:t>6.12.2013</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D9284742-3562-4BC3-9A20-6CD41FA72406}"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 xmlns:p14="http://schemas.microsoft.com/office/powerpoint/2010/main" val="23647974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smtClean="0">
                <a:solidFill>
                  <a:prstClr val="black">
                    <a:tint val="75000"/>
                  </a:prstClr>
                </a:solidFill>
              </a:rPr>
              <a:t>Presentation title</a:t>
            </a:r>
            <a:endParaRPr lang="en-GB" dirty="0">
              <a:solidFill>
                <a:prstClr val="black">
                  <a:tint val="75000"/>
                </a:prstClr>
              </a:solidFill>
            </a:endParaRPr>
          </a:p>
        </p:txBody>
      </p:sp>
      <p:sp>
        <p:nvSpPr>
          <p:cNvPr id="7" name="Line 10"/>
          <p:cNvSpPr>
            <a:spLocks noChangeShapeType="1"/>
          </p:cNvSpPr>
          <p:nvPr userDrawn="1"/>
        </p:nvSpPr>
        <p:spPr bwMode="auto">
          <a:xfrm>
            <a:off x="457201" y="1044000"/>
            <a:ext cx="8229600" cy="0"/>
          </a:xfrm>
          <a:prstGeom prst="line">
            <a:avLst/>
          </a:prstGeom>
          <a:noFill/>
          <a:ln w="19050">
            <a:solidFill>
              <a:schemeClr val="accent2"/>
            </a:solidFill>
            <a:round/>
            <a:headEnd/>
            <a:tailEnd/>
          </a:ln>
          <a:effectLst/>
        </p:spPr>
        <p:txBody>
          <a:bodyPr wrap="none" lIns="80001" tIns="40000" rIns="80001" bIns="40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dirty="0">
              <a:solidFill>
                <a:prstClr val="white"/>
              </a:solidFill>
            </a:endParaRPr>
          </a:p>
        </p:txBody>
      </p:sp>
      <p:sp>
        <p:nvSpPr>
          <p:cNvPr id="8" name="Line 11"/>
          <p:cNvSpPr>
            <a:spLocks noChangeShapeType="1"/>
          </p:cNvSpPr>
          <p:nvPr userDrawn="1"/>
        </p:nvSpPr>
        <p:spPr bwMode="auto">
          <a:xfrm>
            <a:off x="457201" y="6242400"/>
            <a:ext cx="8229600" cy="0"/>
          </a:xfrm>
          <a:prstGeom prst="line">
            <a:avLst/>
          </a:prstGeom>
          <a:noFill/>
          <a:ln w="3175">
            <a:solidFill>
              <a:srgbClr val="808080"/>
            </a:solidFill>
            <a:round/>
            <a:headEnd/>
            <a:tailEnd/>
          </a:ln>
          <a:effectLst/>
        </p:spPr>
        <p:txBody>
          <a:bodyPr wrap="none" lIns="80001" tIns="40000" rIns="80001" bIns="40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dirty="0">
              <a:solidFill>
                <a:prstClr val="white"/>
              </a:solidFill>
            </a:endParaRPr>
          </a:p>
        </p:txBody>
      </p:sp>
    </p:spTree>
    <p:extLst>
      <p:ext uri="{BB962C8B-B14F-4D97-AF65-F5344CB8AC3E}">
        <p14:creationId xmlns="" xmlns:p14="http://schemas.microsoft.com/office/powerpoint/2010/main" val="40761658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1" y="273242"/>
            <a:ext cx="8229600" cy="779462"/>
          </a:xfrm>
        </p:spPr>
        <p:txBody>
          <a:bodyPr vert="horz" lIns="0" tIns="0" rIns="0" bIns="0" rtlCol="0" anchor="t" anchorCtr="0">
            <a:noAutofit/>
          </a:bodyPr>
          <a:lstStyle>
            <a:lvl1pPr algn="l" defTabSz="800100" rtl="0" eaLnBrk="1" latinLnBrk="0" hangingPunct="1">
              <a:lnSpc>
                <a:spcPct val="85000"/>
              </a:lnSpc>
              <a:spcBef>
                <a:spcPct val="0"/>
              </a:spcBef>
              <a:buNone/>
              <a:defRPr lang="en-GB" sz="2600" b="1" kern="1200" dirty="0">
                <a:solidFill>
                  <a:schemeClr val="bg2"/>
                </a:solidFill>
                <a:latin typeface="EYInterstate Light" pitchFamily="2" charset="0"/>
                <a:ea typeface="+mj-ea"/>
                <a:cs typeface="Arial" pitchFamily="34" charset="0"/>
              </a:defRPr>
            </a:lvl1pPr>
          </a:lstStyle>
          <a:p>
            <a:r>
              <a:rPr lang="en-US" dirty="0" smtClean="0"/>
              <a:t>Click to edit Master title style</a:t>
            </a:r>
            <a:endParaRPr lang="en-GB" dirty="0"/>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Presentation title</a:t>
            </a:r>
            <a:endParaRPr lang="en-GB" dirty="0">
              <a:solidFill>
                <a:prstClr val="black">
                  <a:tint val="75000"/>
                </a:prstClr>
              </a:solidFill>
            </a:endParaRPr>
          </a:p>
        </p:txBody>
      </p:sp>
      <p:sp>
        <p:nvSpPr>
          <p:cNvPr id="7" name="Line 10"/>
          <p:cNvSpPr>
            <a:spLocks noChangeShapeType="1"/>
          </p:cNvSpPr>
          <p:nvPr userDrawn="1"/>
        </p:nvSpPr>
        <p:spPr bwMode="auto">
          <a:xfrm>
            <a:off x="457201" y="1066950"/>
            <a:ext cx="8229600" cy="0"/>
          </a:xfrm>
          <a:prstGeom prst="line">
            <a:avLst/>
          </a:prstGeom>
          <a:noFill/>
          <a:ln w="19050">
            <a:solidFill>
              <a:schemeClr val="accent2"/>
            </a:solidFill>
            <a:round/>
            <a:headEnd/>
            <a:tailEnd/>
          </a:ln>
          <a:effectLst/>
        </p:spPr>
        <p:txBody>
          <a:bodyPr wrap="none" lIns="80001" tIns="40000" rIns="80001" bIns="40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dirty="0">
              <a:solidFill>
                <a:prstClr val="white"/>
              </a:solidFill>
            </a:endParaRPr>
          </a:p>
        </p:txBody>
      </p:sp>
      <p:sp>
        <p:nvSpPr>
          <p:cNvPr id="8" name="Line 11"/>
          <p:cNvSpPr>
            <a:spLocks noChangeShapeType="1"/>
          </p:cNvSpPr>
          <p:nvPr userDrawn="1"/>
        </p:nvSpPr>
        <p:spPr bwMode="auto">
          <a:xfrm>
            <a:off x="457201" y="6242400"/>
            <a:ext cx="8229600" cy="0"/>
          </a:xfrm>
          <a:prstGeom prst="line">
            <a:avLst/>
          </a:prstGeom>
          <a:noFill/>
          <a:ln w="3175">
            <a:solidFill>
              <a:srgbClr val="808080"/>
            </a:solidFill>
            <a:round/>
            <a:headEnd/>
            <a:tailEnd/>
          </a:ln>
          <a:effectLst/>
        </p:spPr>
        <p:txBody>
          <a:bodyPr wrap="none" lIns="80001" tIns="40000" rIns="80001" bIns="40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dirty="0">
              <a:solidFill>
                <a:prstClr val="white"/>
              </a:solidFill>
            </a:endParaRPr>
          </a:p>
        </p:txBody>
      </p:sp>
    </p:spTree>
    <p:extLst>
      <p:ext uri="{BB962C8B-B14F-4D97-AF65-F5344CB8AC3E}">
        <p14:creationId xmlns="" xmlns:p14="http://schemas.microsoft.com/office/powerpoint/2010/main" val="39721385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Back cover_CZ">
    <p:spTree>
      <p:nvGrpSpPr>
        <p:cNvPr id="1" name=""/>
        <p:cNvGrpSpPr/>
        <p:nvPr/>
      </p:nvGrpSpPr>
      <p:grpSpPr>
        <a:xfrm>
          <a:off x="0" y="0"/>
          <a:ext cx="0" cy="0"/>
          <a:chOff x="0" y="0"/>
          <a:chExt cx="0" cy="0"/>
        </a:xfrm>
      </p:grpSpPr>
      <p:sp>
        <p:nvSpPr>
          <p:cNvPr id="4" name="Text Box 2"/>
          <p:cNvSpPr txBox="1">
            <a:spLocks noChangeArrowheads="1"/>
          </p:cNvSpPr>
          <p:nvPr userDrawn="1"/>
        </p:nvSpPr>
        <p:spPr bwMode="auto">
          <a:xfrm>
            <a:off x="1" y="0"/>
            <a:ext cx="4143736" cy="4745037"/>
          </a:xfrm>
          <a:prstGeom prst="rect">
            <a:avLst/>
          </a:prstGeom>
          <a:noFill/>
          <a:ln w="9525">
            <a:noFill/>
            <a:miter lim="800000"/>
            <a:headEnd/>
            <a:tailEnd/>
          </a:ln>
        </p:spPr>
        <p:txBody>
          <a:bodyPr vert="horz" wrap="square" lIns="468000" tIns="468000" rIns="309600" bIns="0" numCol="1" anchor="t" anchorCtr="0" compatLnSpc="1">
            <a:prstTxWarp prst="textNoShape">
              <a:avLst/>
            </a:prstTxWarp>
          </a:bodyPr>
          <a:lstStyle/>
          <a:p>
            <a:pPr>
              <a:spcAft>
                <a:spcPts val="525"/>
              </a:spcAft>
              <a:defRPr/>
            </a:pPr>
            <a:r>
              <a:rPr lang="cs-CZ" sz="900" kern="0" dirty="0" smtClean="0">
                <a:solidFill>
                  <a:srgbClr val="000000"/>
                </a:solidFill>
                <a:latin typeface="EYInterstate" pitchFamily="2" charset="0"/>
              </a:rPr>
              <a:t>EY</a:t>
            </a:r>
            <a:r>
              <a:rPr lang="cs-CZ" sz="900" kern="0" dirty="0" smtClean="0">
                <a:solidFill>
                  <a:srgbClr val="000000"/>
                </a:solidFill>
                <a:latin typeface="EYInterstate Regular" charset="0"/>
              </a:rPr>
              <a:t> </a:t>
            </a:r>
            <a:r>
              <a:rPr lang="cs-CZ" sz="900" kern="0" dirty="0" smtClean="0">
                <a:solidFill>
                  <a:srgbClr val="000000"/>
                </a:solidFill>
                <a:latin typeface="EYInterstate Light" pitchFamily="2" charset="0"/>
              </a:rPr>
              <a:t>| Assurance | Tax | Transactions | Advisory</a:t>
            </a:r>
            <a:endParaRPr lang="cs-CZ" sz="900" kern="0" dirty="0" smtClean="0">
              <a:solidFill>
                <a:srgbClr val="000000"/>
              </a:solidFill>
              <a:latin typeface="EYInterstate-Light" charset="0"/>
            </a:endParaRPr>
          </a:p>
          <a:p>
            <a:pPr>
              <a:spcAft>
                <a:spcPts val="1000"/>
              </a:spcAft>
              <a:defRPr/>
            </a:pPr>
            <a:endParaRPr lang="cs-CZ" sz="900" kern="0" dirty="0" smtClean="0">
              <a:solidFill>
                <a:srgbClr val="7F7E82"/>
              </a:solidFill>
              <a:latin typeface="Times New Roman" pitchFamily="18" charset="0"/>
            </a:endParaRPr>
          </a:p>
          <a:p>
            <a:pPr>
              <a:spcAft>
                <a:spcPts val="100"/>
              </a:spcAft>
              <a:defRPr/>
            </a:pPr>
            <a:r>
              <a:rPr lang="cs-CZ" sz="700" kern="0" dirty="0" smtClean="0">
                <a:solidFill>
                  <a:srgbClr val="000000"/>
                </a:solidFill>
                <a:latin typeface="EYInterstate" pitchFamily="2" charset="0"/>
              </a:rPr>
              <a:t>Informace o EY</a:t>
            </a:r>
          </a:p>
          <a:p>
            <a:pPr>
              <a:spcAft>
                <a:spcPts val="0"/>
              </a:spcAft>
            </a:pPr>
            <a:r>
              <a:rPr lang="cs-CZ" sz="700" kern="0" dirty="0" smtClean="0">
                <a:solidFill>
                  <a:srgbClr val="000000"/>
                </a:solidFill>
                <a:latin typeface="EYInterstate Light" pitchFamily="2" charset="0"/>
              </a:rPr>
              <a:t>EY je předním celosvětovým poskytovatelem odborných poradenských služeb </a:t>
            </a:r>
          </a:p>
          <a:p>
            <a:pPr>
              <a:spcAft>
                <a:spcPts val="0"/>
              </a:spcAft>
            </a:pPr>
            <a:r>
              <a:rPr lang="cs-CZ" sz="700" kern="0" dirty="0" smtClean="0">
                <a:solidFill>
                  <a:srgbClr val="000000"/>
                </a:solidFill>
                <a:latin typeface="EYInterstate Light" pitchFamily="2" charset="0"/>
              </a:rPr>
              <a:t>v oblasti auditu, daní, transakčního a podnikového poradenství. Znalost </a:t>
            </a:r>
          </a:p>
          <a:p>
            <a:pPr>
              <a:spcAft>
                <a:spcPts val="0"/>
              </a:spcAft>
            </a:pPr>
            <a:r>
              <a:rPr lang="cs-CZ" sz="700" kern="0" dirty="0" smtClean="0">
                <a:solidFill>
                  <a:srgbClr val="000000"/>
                </a:solidFill>
                <a:latin typeface="EYInterstate Light" pitchFamily="2" charset="0"/>
              </a:rPr>
              <a:t>problematiky a kvalita služeb, které poskytujeme, přispívají k posilování důvěry </a:t>
            </a:r>
          </a:p>
          <a:p>
            <a:pPr>
              <a:spcAft>
                <a:spcPts val="0"/>
              </a:spcAft>
            </a:pPr>
            <a:r>
              <a:rPr lang="cs-CZ" sz="700" kern="0" dirty="0" smtClean="0">
                <a:solidFill>
                  <a:srgbClr val="000000"/>
                </a:solidFill>
                <a:latin typeface="EYInterstate Light" pitchFamily="2" charset="0"/>
              </a:rPr>
              <a:t>v kapitálové trhy i v ekonomiky celého světa. Výjimečný lidský a odborný potenciál nám umožňuje hrát významnou roli při vytváření lepšího prostředí pro naše zaměstnance, klienty i pro širší společnost.</a:t>
            </a:r>
          </a:p>
          <a:p>
            <a:pPr>
              <a:spcAft>
                <a:spcPts val="525"/>
              </a:spcAft>
              <a:defRPr/>
            </a:pPr>
            <a:endParaRPr lang="cs-CZ" sz="700" kern="0" dirty="0" smtClean="0">
              <a:solidFill>
                <a:srgbClr val="000000"/>
              </a:solidFill>
              <a:latin typeface="EYInterstate Light" pitchFamily="2" charset="0"/>
            </a:endParaRPr>
          </a:p>
          <a:p>
            <a:pPr>
              <a:spcAft>
                <a:spcPts val="525"/>
              </a:spcAft>
              <a:defRPr/>
            </a:pPr>
            <a:r>
              <a:rPr lang="cs-CZ" sz="700" kern="0" dirty="0" smtClean="0">
                <a:solidFill>
                  <a:srgbClr val="000000"/>
                </a:solidFill>
                <a:latin typeface="EYInterstate Light" pitchFamily="2" charset="0"/>
              </a:rPr>
              <a:t>Název EY zahrnuje celosvětovou organizaci a může zahrnovat jednu či více členských firem Ernst &amp; Young Global Limited, z nichž každá je samostatnou právnickou osobou. Ernst &amp; Young Global Limited, britská společnost s ručením omezeným garancí, služby klientům neposkytuje. Pro podrobnější informace o naší organizaci navštivte prosím naše webové stránky ey.com.</a:t>
            </a:r>
          </a:p>
          <a:p>
            <a:pPr>
              <a:spcAft>
                <a:spcPts val="1013"/>
              </a:spcAft>
              <a:defRPr/>
            </a:pPr>
            <a:endParaRPr lang="cs-CZ" sz="700" kern="0" dirty="0" smtClean="0">
              <a:solidFill>
                <a:srgbClr val="000000"/>
              </a:solidFill>
              <a:latin typeface="EYInterstate Light" pitchFamily="2" charset="0"/>
            </a:endParaRPr>
          </a:p>
          <a:p>
            <a:pPr>
              <a:spcAft>
                <a:spcPts val="525"/>
              </a:spcAft>
              <a:defRPr/>
            </a:pPr>
            <a:r>
              <a:rPr lang="cs-CZ" sz="700" kern="0" dirty="0" smtClean="0">
                <a:solidFill>
                  <a:srgbClr val="000000"/>
                </a:solidFill>
                <a:latin typeface="EYInterstate Light" pitchFamily="2" charset="0"/>
              </a:rPr>
              <a:t>© 2013  Ernst &amp; Young, s.r.o. </a:t>
            </a:r>
            <a:r>
              <a:rPr lang="cs-CZ" sz="900" kern="0" dirty="0" smtClean="0">
                <a:solidFill>
                  <a:srgbClr val="000000"/>
                </a:solidFill>
                <a:latin typeface="EYInterstate Light" pitchFamily="2" charset="0"/>
              </a:rPr>
              <a:t>|</a:t>
            </a:r>
            <a:r>
              <a:rPr lang="cs-CZ" sz="700" kern="0" dirty="0" smtClean="0">
                <a:solidFill>
                  <a:srgbClr val="000000"/>
                </a:solidFill>
                <a:latin typeface="EYInterstate Light" pitchFamily="2" charset="0"/>
              </a:rPr>
              <a:t> Ernst &amp; Young Audit, s.r.o. </a:t>
            </a:r>
            <a:r>
              <a:rPr lang="cs-CZ" sz="900" kern="0" dirty="0" smtClean="0">
                <a:solidFill>
                  <a:srgbClr val="000000"/>
                </a:solidFill>
                <a:latin typeface="EYInterstate Light" pitchFamily="2" charset="0"/>
              </a:rPr>
              <a:t>|</a:t>
            </a:r>
            <a:r>
              <a:rPr lang="cs-CZ" sz="700" kern="0" dirty="0" smtClean="0">
                <a:solidFill>
                  <a:srgbClr val="000000"/>
                </a:solidFill>
                <a:latin typeface="EYInterstate Light" pitchFamily="2" charset="0"/>
              </a:rPr>
              <a:t> E &amp; Y Valuations s.r.o.</a:t>
            </a:r>
            <a:br>
              <a:rPr lang="cs-CZ" sz="700" kern="0" dirty="0" smtClean="0">
                <a:solidFill>
                  <a:srgbClr val="000000"/>
                </a:solidFill>
                <a:latin typeface="EYInterstate Light" pitchFamily="2" charset="0"/>
              </a:rPr>
            </a:br>
            <a:r>
              <a:rPr lang="cs-CZ" sz="700" kern="0" dirty="0" smtClean="0">
                <a:solidFill>
                  <a:srgbClr val="000000"/>
                </a:solidFill>
                <a:latin typeface="EYInterstate Light" pitchFamily="2" charset="0"/>
              </a:rPr>
              <a:t>Všechna práva vyhrazena.</a:t>
            </a:r>
          </a:p>
          <a:p>
            <a:pPr>
              <a:spcAft>
                <a:spcPts val="1013"/>
              </a:spcAft>
              <a:defRPr/>
            </a:pPr>
            <a:endParaRPr lang="cs-CZ" sz="700" kern="0" dirty="0" smtClean="0">
              <a:solidFill>
                <a:srgbClr val="000000"/>
              </a:solidFill>
              <a:latin typeface="EYInterstate Light" pitchFamily="2" charset="0"/>
            </a:endParaRPr>
          </a:p>
          <a:p>
            <a:pPr fontAlgn="auto">
              <a:spcBef>
                <a:spcPts val="0"/>
              </a:spcBef>
              <a:spcAft>
                <a:spcPts val="0"/>
              </a:spcAft>
            </a:pPr>
            <a:r>
              <a:rPr lang="cs-CZ" sz="600" kern="0" dirty="0" smtClean="0">
                <a:solidFill>
                  <a:srgbClr val="000000"/>
                </a:solidFill>
                <a:latin typeface="EYInterstate Light" pitchFamily="2" charset="0"/>
              </a:rPr>
              <a:t>Tento materiál má pouze všeobecný informační charakter, na který není možné spoléhat se jako na poskytnutí účetního, daňového ani jiného odborného poradenství. V případě potřeby se prosím obraťte na svého konkrétního poradce.</a:t>
            </a:r>
          </a:p>
          <a:p>
            <a:pPr fontAlgn="auto">
              <a:spcBef>
                <a:spcPts val="0"/>
              </a:spcBef>
              <a:spcAft>
                <a:spcPts val="525"/>
              </a:spcAft>
            </a:pPr>
            <a:endParaRPr lang="cs-CZ" sz="700" kern="0" dirty="0" smtClean="0">
              <a:solidFill>
                <a:srgbClr val="000000"/>
              </a:solidFill>
              <a:latin typeface="EYInterstate Light" pitchFamily="2" charset="0"/>
            </a:endParaRPr>
          </a:p>
          <a:p>
            <a:pPr>
              <a:spcAft>
                <a:spcPts val="525"/>
              </a:spcAft>
              <a:defRPr/>
            </a:pPr>
            <a:r>
              <a:rPr lang="cs-CZ" sz="900" kern="0" dirty="0" smtClean="0">
                <a:solidFill>
                  <a:srgbClr val="000000"/>
                </a:solidFill>
                <a:latin typeface="EYInterstate" pitchFamily="2" charset="0"/>
              </a:rPr>
              <a:t>ey.com</a:t>
            </a:r>
            <a:endParaRPr lang="cs-CZ" sz="700" kern="0" dirty="0" smtClean="0">
              <a:solidFill>
                <a:srgbClr val="000000"/>
              </a:solidFill>
              <a:latin typeface="EYInterstate" pitchFamily="2" charset="0"/>
            </a:endParaRPr>
          </a:p>
          <a:p>
            <a:pPr>
              <a:defRPr/>
            </a:pPr>
            <a:endParaRPr lang="cs-CZ" sz="1600" kern="0" dirty="0" smtClean="0">
              <a:solidFill>
                <a:srgbClr val="7F7E82"/>
              </a:solidFill>
              <a:latin typeface="Arial" pitchFamily="34" charset="0"/>
            </a:endParaRPr>
          </a:p>
        </p:txBody>
      </p:sp>
    </p:spTree>
    <p:extLst>
      <p:ext uri="{BB962C8B-B14F-4D97-AF65-F5344CB8AC3E}">
        <p14:creationId xmlns="" xmlns:p14="http://schemas.microsoft.com/office/powerpoint/2010/main" val="1468560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412875"/>
            <a:ext cx="40401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2875"/>
            <a:ext cx="404177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Front cover">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srcRect/>
          <a:stretch>
            <a:fillRect/>
          </a:stretch>
        </p:blipFill>
        <p:spPr bwMode="auto">
          <a:xfrm>
            <a:off x="2271261" y="5747990"/>
            <a:ext cx="983483" cy="745200"/>
          </a:xfrm>
          <a:prstGeom prst="rect">
            <a:avLst/>
          </a:prstGeom>
          <a:noFill/>
          <a:ln w="9525">
            <a:noFill/>
            <a:miter lim="800000"/>
            <a:headEnd/>
            <a:tailEnd/>
          </a:ln>
          <a:effectLst/>
        </p:spPr>
      </p:pic>
      <p:sp>
        <p:nvSpPr>
          <p:cNvPr id="2" name="Title 1"/>
          <p:cNvSpPr>
            <a:spLocks noGrp="1"/>
          </p:cNvSpPr>
          <p:nvPr>
            <p:ph type="ctrTitle"/>
          </p:nvPr>
        </p:nvSpPr>
        <p:spPr>
          <a:xfrm>
            <a:off x="2277384" y="777600"/>
            <a:ext cx="5490000" cy="860400"/>
          </a:xfrm>
        </p:spPr>
        <p:txBody>
          <a:bodyPr/>
          <a:lstStyle/>
          <a:p>
            <a:r>
              <a:rPr lang="en-US" noProof="0" dirty="0" smtClean="0"/>
              <a:t>Click to edit Master title style</a:t>
            </a:r>
            <a:endParaRPr lang="en-GB" dirty="0"/>
          </a:p>
        </p:txBody>
      </p:sp>
      <p:sp>
        <p:nvSpPr>
          <p:cNvPr id="3" name="Subtitle 2"/>
          <p:cNvSpPr>
            <a:spLocks noGrp="1"/>
          </p:cNvSpPr>
          <p:nvPr>
            <p:ph type="subTitle" idx="1"/>
          </p:nvPr>
        </p:nvSpPr>
        <p:spPr>
          <a:xfrm>
            <a:off x="2277384" y="1753200"/>
            <a:ext cx="5490000" cy="968400"/>
          </a:xfrm>
        </p:spPr>
        <p:txBody>
          <a:bodyPr/>
          <a:lstStyle>
            <a:lvl1pPr marL="0" indent="0" algn="l">
              <a:buNone/>
              <a:defRPr sz="2000">
                <a:solidFill>
                  <a:srgbClr val="646464"/>
                </a:solidFill>
              </a:defRPr>
            </a:lvl1pPr>
            <a:lvl2pPr marL="0" indent="0" algn="l">
              <a:buNone/>
              <a:defRPr sz="1600">
                <a:solidFill>
                  <a:schemeClr val="tx1">
                    <a:tint val="75000"/>
                  </a:schemeClr>
                </a:solidFill>
              </a:defRPr>
            </a:lvl2pPr>
            <a:lvl3pPr marL="914077" indent="0" algn="ctr">
              <a:buNone/>
              <a:defRPr>
                <a:solidFill>
                  <a:schemeClr val="tx1">
                    <a:tint val="75000"/>
                  </a:schemeClr>
                </a:solidFill>
              </a:defRPr>
            </a:lvl3pPr>
            <a:lvl4pPr marL="1371116" indent="0" algn="ctr">
              <a:buNone/>
              <a:defRPr>
                <a:solidFill>
                  <a:schemeClr val="tx1">
                    <a:tint val="75000"/>
                  </a:schemeClr>
                </a:solidFill>
              </a:defRPr>
            </a:lvl4pPr>
            <a:lvl5pPr marL="1828155" indent="0" algn="ctr">
              <a:buNone/>
              <a:defRPr>
                <a:solidFill>
                  <a:schemeClr val="tx1">
                    <a:tint val="75000"/>
                  </a:schemeClr>
                </a:solidFill>
              </a:defRPr>
            </a:lvl5pPr>
            <a:lvl6pPr marL="2285192" indent="0" algn="ctr">
              <a:buNone/>
              <a:defRPr>
                <a:solidFill>
                  <a:schemeClr val="tx1">
                    <a:tint val="75000"/>
                  </a:schemeClr>
                </a:solidFill>
              </a:defRPr>
            </a:lvl6pPr>
            <a:lvl7pPr marL="2742232" indent="0" algn="ctr">
              <a:buNone/>
              <a:defRPr>
                <a:solidFill>
                  <a:schemeClr val="tx1">
                    <a:tint val="75000"/>
                  </a:schemeClr>
                </a:solidFill>
              </a:defRPr>
            </a:lvl7pPr>
            <a:lvl8pPr marL="3199271" indent="0" algn="ctr">
              <a:buNone/>
              <a:defRPr>
                <a:solidFill>
                  <a:schemeClr val="tx1">
                    <a:tint val="75000"/>
                  </a:schemeClr>
                </a:solidFill>
              </a:defRPr>
            </a:lvl8pPr>
            <a:lvl9pPr marL="3656308" indent="0" algn="ctr">
              <a:buNone/>
              <a:defRPr>
                <a:solidFill>
                  <a:schemeClr val="tx1">
                    <a:tint val="75000"/>
                  </a:schemeClr>
                </a:solidFill>
              </a:defRPr>
            </a:lvl9pPr>
          </a:lstStyle>
          <a:p>
            <a:r>
              <a:rPr lang="en-US" dirty="0" smtClean="0"/>
              <a:t>Click to edit Master subtitle style</a:t>
            </a:r>
            <a:endParaRPr lang="en-GB" dirty="0"/>
          </a:p>
        </p:txBody>
      </p:sp>
      <p:grpSp>
        <p:nvGrpSpPr>
          <p:cNvPr id="4" name="Group 11"/>
          <p:cNvGrpSpPr/>
          <p:nvPr userDrawn="1"/>
        </p:nvGrpSpPr>
        <p:grpSpPr>
          <a:xfrm>
            <a:off x="-6532" y="2405086"/>
            <a:ext cx="9150532" cy="3349170"/>
            <a:chOff x="-6532" y="2405084"/>
            <a:chExt cx="9150532" cy="3349170"/>
          </a:xfrm>
        </p:grpSpPr>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defTabSz="914077" fontAlgn="auto">
                <a:spcBef>
                  <a:spcPts val="0"/>
                </a:spcBef>
                <a:spcAft>
                  <a:spcPts val="0"/>
                </a:spcAft>
              </a:pPr>
              <a:endParaRPr lang="en-GB">
                <a:solidFill>
                  <a:srgbClr val="000000"/>
                </a:solidFill>
                <a:latin typeface="Arial"/>
              </a:endParaRPr>
            </a:p>
          </p:txBody>
        </p:sp>
        <p:pic>
          <p:nvPicPr>
            <p:cNvPr id="8" name="Picture 3"/>
            <p:cNvPicPr>
              <a:picLocks noChangeAspect="1" noChangeArrowheads="1"/>
            </p:cNvPicPr>
            <p:nvPr userDrawn="1"/>
          </p:nvPicPr>
          <p:blipFill>
            <a:blip r:embed="rId3" cstate="print"/>
            <a:srcRect/>
            <a:stretch>
              <a:fillRect/>
            </a:stretch>
          </p:blipFill>
          <p:spPr bwMode="auto">
            <a:xfrm>
              <a:off x="-6532" y="4411503"/>
              <a:ext cx="2289891" cy="1342751"/>
            </a:xfrm>
            <a:prstGeom prst="rect">
              <a:avLst/>
            </a:prstGeom>
            <a:noFill/>
            <a:ln w="9525">
              <a:noFill/>
              <a:miter lim="800000"/>
              <a:headEnd/>
              <a:tailEnd/>
            </a:ln>
            <a:effectLst/>
          </p:spPr>
        </p:pic>
      </p:gr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defRPr/>
            </a:lvl2pPr>
            <a:lvl3pPr>
              <a:defRPr lang="en-US" noProof="0" dirty="0" err="1" smtClean="0"/>
            </a:lvl3pPr>
            <a:lvl4pPr>
              <a:defRPr/>
            </a:lvl4pPr>
            <a:lvl5pPr>
              <a:defRPr/>
            </a:lvl5pPr>
          </a:lstStyle>
          <a:p>
            <a:pPr lvl="0"/>
            <a:r>
              <a:rPr lang="en-US" noProof="0" smtClean="0"/>
              <a:t>Click to edit Master text styles</a:t>
            </a:r>
            <a:endParaRPr lang="en-US" smtClean="0"/>
          </a:p>
          <a:p>
            <a:pPr lvl="1"/>
            <a:r>
              <a:rPr lang="en-US" noProof="0" smtClean="0"/>
              <a:t>Second level</a:t>
            </a:r>
            <a:endParaRPr lang="en-US" smtClean="0"/>
          </a:p>
          <a:p>
            <a:pPr lvl="2"/>
            <a:r>
              <a:rPr lang="en-US" smtClean="0"/>
              <a:t>Third level</a:t>
            </a:r>
          </a:p>
          <a:p>
            <a:pPr lvl="3"/>
            <a:r>
              <a:rPr lang="en-US" noProof="0" smtClean="0"/>
              <a:t>Fourth </a:t>
            </a:r>
            <a:r>
              <a:rPr lang="en-US" smtClean="0"/>
              <a:t>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smtClean="0">
                <a:solidFill>
                  <a:srgbClr val="646464"/>
                </a:solidFill>
              </a:rPr>
              <a:t>Presentation title</a:t>
            </a:r>
            <a:endParaRPr lang="en-US">
              <a:solidFill>
                <a:srgbClr val="646464"/>
              </a:solidFill>
            </a:endParaRPr>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lIns="91408" tIns="45704" rIns="91408" bIns="45704"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dirty="0">
              <a:solidFill>
                <a:srgbClr val="646464"/>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lIns="91408" tIns="45704" rIns="91408" bIns="45704"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dirty="0">
              <a:solidFill>
                <a:srgbClr val="646464"/>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5" name="Footer Placeholder 4"/>
          <p:cNvSpPr>
            <a:spLocks noGrp="1"/>
          </p:cNvSpPr>
          <p:nvPr>
            <p:ph type="ftr" sz="quarter" idx="11"/>
          </p:nvPr>
        </p:nvSpPr>
        <p:spPr/>
        <p:txBody>
          <a:bodyPr/>
          <a:lstStyle/>
          <a:p>
            <a:r>
              <a:rPr lang="en-GB" smtClean="0">
                <a:solidFill>
                  <a:srgbClr val="646464"/>
                </a:solidFill>
              </a:rPr>
              <a:t>Presentation title</a:t>
            </a:r>
            <a:endParaRPr lang="en-GB">
              <a:solidFill>
                <a:srgbClr val="646464"/>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lIns="91408" tIns="45704" rIns="91408" bIns="45704"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dirty="0">
              <a:solidFill>
                <a:srgbClr val="646464"/>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63551" y="1417638"/>
            <a:ext cx="4010411" cy="47117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dirty="0" smtClean="0"/>
              <a:t>Click to edit Master text styles</a:t>
            </a:r>
            <a:endParaRPr lang="en-US" dirty="0" smtClean="0"/>
          </a:p>
          <a:p>
            <a:pPr lvl="1"/>
            <a:r>
              <a:rPr lang="en-US" noProof="0" dirty="0" smtClean="0"/>
              <a:t>Second </a:t>
            </a:r>
            <a:r>
              <a:rPr lang="en-US" dirty="0" smtClean="0"/>
              <a:t>level</a:t>
            </a:r>
          </a:p>
          <a:p>
            <a:pPr lvl="2"/>
            <a:r>
              <a:rPr lang="en-US" dirty="0" smtClean="0"/>
              <a:t>Third level</a:t>
            </a:r>
          </a:p>
          <a:p>
            <a:pPr lvl="3"/>
            <a:r>
              <a:rPr lang="en-US" noProof="0" dirty="0" smtClean="0"/>
              <a:t>Fourth </a:t>
            </a:r>
            <a:r>
              <a:rPr lang="en-US" dirty="0" smtClean="0"/>
              <a:t>level</a:t>
            </a:r>
          </a:p>
          <a:p>
            <a:pPr lvl="4"/>
            <a:r>
              <a:rPr lang="en-US" dirty="0" smtClean="0"/>
              <a:t>Fifth level</a:t>
            </a:r>
            <a:endParaRPr lang="en-US" dirty="0"/>
          </a:p>
        </p:txBody>
      </p:sp>
      <p:sp>
        <p:nvSpPr>
          <p:cNvPr id="4" name="Content Placeholder 3"/>
          <p:cNvSpPr>
            <a:spLocks noGrp="1"/>
          </p:cNvSpPr>
          <p:nvPr>
            <p:ph sz="half" idx="2"/>
          </p:nvPr>
        </p:nvSpPr>
        <p:spPr>
          <a:xfrm>
            <a:off x="4648200" y="1417638"/>
            <a:ext cx="4032000" cy="4711701"/>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endParaRPr lang="en-US" smtClean="0"/>
          </a:p>
          <a:p>
            <a:pPr lvl="1"/>
            <a:r>
              <a:rPr lang="en-US" noProof="0" smtClean="0"/>
              <a:t>Second </a:t>
            </a:r>
            <a:r>
              <a:rPr lang="en-US" smtClean="0"/>
              <a:t>level</a:t>
            </a:r>
          </a:p>
          <a:p>
            <a:pPr lvl="2"/>
            <a:r>
              <a:rPr lang="en-US" smtClean="0"/>
              <a:t>Third level</a:t>
            </a:r>
          </a:p>
          <a:p>
            <a:pPr lvl="3"/>
            <a:r>
              <a:rPr lang="en-US" noProof="0" smtClean="0"/>
              <a:t>Fourth </a:t>
            </a:r>
            <a:r>
              <a:rPr lang="en-US" smtClean="0"/>
              <a:t>level</a:t>
            </a:r>
          </a:p>
          <a:p>
            <a:pPr lvl="4"/>
            <a:r>
              <a:rPr lang="en-US" smtClean="0"/>
              <a:t>Fifth level</a:t>
            </a:r>
            <a:endParaRPr lang="en-US" dirty="0"/>
          </a:p>
        </p:txBody>
      </p:sp>
      <p:sp>
        <p:nvSpPr>
          <p:cNvPr id="6" name="Footer Placeholder 5"/>
          <p:cNvSpPr>
            <a:spLocks noGrp="1"/>
          </p:cNvSpPr>
          <p:nvPr>
            <p:ph type="ftr" sz="quarter" idx="11"/>
          </p:nvPr>
        </p:nvSpPr>
        <p:spPr>
          <a:xfrm>
            <a:off x="2588400" y="6323013"/>
            <a:ext cx="3434400" cy="201600"/>
          </a:xfrm>
        </p:spPr>
        <p:txBody>
          <a:bodyPr/>
          <a:lstStyle/>
          <a:p>
            <a:r>
              <a:rPr lang="en-US" smtClean="0">
                <a:solidFill>
                  <a:srgbClr val="646464"/>
                </a:solidFill>
              </a:rPr>
              <a:t>Presentation title</a:t>
            </a:r>
            <a:endParaRPr lang="en-US" dirty="0">
              <a:solidFill>
                <a:srgbClr val="646464"/>
              </a:solidFill>
            </a:endParaRPr>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lIns="91408" tIns="45704" rIns="91408" bIns="45704"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dirty="0">
              <a:solidFill>
                <a:srgbClr val="646464"/>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lIns="91408" tIns="45704" rIns="91408" bIns="45704"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dirty="0">
              <a:solidFill>
                <a:srgbClr val="646464"/>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04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146794"/>
            <a:ext cx="4017400" cy="39600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a:t>
            </a:r>
          </a:p>
          <a:p>
            <a:pPr lvl="1"/>
            <a:r>
              <a:rPr lang="en-US" noProof="0" dirty="0" smtClean="0"/>
              <a:t>Second </a:t>
            </a:r>
            <a:r>
              <a:rPr lang="en-US" dirty="0" smtClean="0"/>
              <a:t>level</a:t>
            </a:r>
          </a:p>
          <a:p>
            <a:pPr lvl="2"/>
            <a:r>
              <a:rPr lang="en-US" dirty="0" smtClean="0"/>
              <a:t>Third level</a:t>
            </a:r>
          </a:p>
          <a:p>
            <a:pPr lvl="3"/>
            <a:r>
              <a:rPr lang="en-US" noProof="0" dirty="0" smtClean="0"/>
              <a:t>Fourth </a:t>
            </a:r>
            <a:r>
              <a:rPr lang="en-US" dirty="0" smtClean="0"/>
              <a:t>level</a:t>
            </a:r>
          </a:p>
          <a:p>
            <a:pPr lvl="4"/>
            <a:r>
              <a:rPr lang="en-US" dirty="0" smtClean="0"/>
              <a:t>Fifth level</a:t>
            </a:r>
            <a:endParaRPr lang="en-US" dirty="0"/>
          </a:p>
        </p:txBody>
      </p:sp>
      <p:sp>
        <p:nvSpPr>
          <p:cNvPr id="4" name="Content Placeholder 3"/>
          <p:cNvSpPr>
            <a:spLocks noGrp="1"/>
          </p:cNvSpPr>
          <p:nvPr>
            <p:ph sz="half" idx="2"/>
          </p:nvPr>
        </p:nvSpPr>
        <p:spPr>
          <a:xfrm>
            <a:off x="4651200" y="2146794"/>
            <a:ext cx="4042800" cy="39600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a:t>
            </a:r>
          </a:p>
          <a:p>
            <a:pPr lvl="1"/>
            <a:r>
              <a:rPr lang="en-US" noProof="0" smtClean="0"/>
              <a:t>Second </a:t>
            </a:r>
            <a:r>
              <a:rPr lang="en-US" smtClean="0"/>
              <a:t>level</a:t>
            </a:r>
          </a:p>
          <a:p>
            <a:pPr lvl="2"/>
            <a:r>
              <a:rPr lang="en-US" smtClean="0"/>
              <a:t>Third level</a:t>
            </a:r>
          </a:p>
          <a:p>
            <a:pPr lvl="3"/>
            <a:r>
              <a:rPr lang="en-US" noProof="0" smtClean="0"/>
              <a:t>Fourth </a:t>
            </a:r>
            <a:r>
              <a:rPr lang="en-US" smtClean="0"/>
              <a:t>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smtClean="0">
                <a:solidFill>
                  <a:srgbClr val="646464"/>
                </a:solidFill>
              </a:rPr>
              <a:t>Presentation title</a:t>
            </a:r>
            <a:endParaRPr lang="en-US">
              <a:solidFill>
                <a:srgbClr val="646464"/>
              </a:solidFill>
            </a:endParaRPr>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lIns="91408" tIns="45704" rIns="91408" bIns="45704"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dirty="0">
              <a:solidFill>
                <a:srgbClr val="646464"/>
              </a:solidFill>
            </a:endParaRPr>
          </a:p>
        </p:txBody>
      </p:sp>
      <p:sp>
        <p:nvSpPr>
          <p:cNvPr id="10" name="Text Placeholder 9"/>
          <p:cNvSpPr>
            <a:spLocks noGrp="1"/>
          </p:cNvSpPr>
          <p:nvPr>
            <p:ph type="body" sz="quarter" idx="12"/>
          </p:nvPr>
        </p:nvSpPr>
        <p:spPr>
          <a:xfrm>
            <a:off x="463550" y="1413474"/>
            <a:ext cx="4011050" cy="640800"/>
          </a:xfrm>
        </p:spPr>
        <p:txBody>
          <a:bodyPr anchor="t" anchorCtr="0"/>
          <a:lstStyle>
            <a:lvl1pPr marL="0" indent="0">
              <a:buNone/>
              <a:tabLst/>
              <a:defRPr b="1"/>
            </a:lvl1pPr>
          </a:lstStyle>
          <a:p>
            <a:pPr lvl="0"/>
            <a:r>
              <a:rPr lang="en-US" dirty="0" smtClean="0"/>
              <a:t>Click to edit Master text style</a:t>
            </a:r>
          </a:p>
        </p:txBody>
      </p:sp>
      <p:sp>
        <p:nvSpPr>
          <p:cNvPr id="11" name="Text Placeholder 9"/>
          <p:cNvSpPr>
            <a:spLocks noGrp="1"/>
          </p:cNvSpPr>
          <p:nvPr>
            <p:ph type="body" sz="quarter" idx="13"/>
          </p:nvPr>
        </p:nvSpPr>
        <p:spPr>
          <a:xfrm>
            <a:off x="4651200" y="1413474"/>
            <a:ext cx="4042800" cy="640800"/>
          </a:xfrm>
        </p:spPr>
        <p:txBody>
          <a:bodyPr anchor="t" anchorCtr="0"/>
          <a:lstStyle>
            <a:lvl1pPr marL="0" indent="0">
              <a:buNone/>
              <a:defRPr b="1"/>
            </a:lvl1pPr>
          </a:lstStyle>
          <a:p>
            <a:pPr lvl="0"/>
            <a:r>
              <a:rPr lang="en-US" dirty="0" smtClean="0"/>
              <a:t>Click to edit Master text style</a:t>
            </a:r>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lIns="91408" tIns="45704" rIns="91408" bIns="45704"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dirty="0">
              <a:solidFill>
                <a:srgbClr val="646464"/>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smtClean="0">
                <a:solidFill>
                  <a:srgbClr val="646464"/>
                </a:solidFill>
              </a:rPr>
              <a:t>Presentation title</a:t>
            </a:r>
            <a:endParaRPr lang="en-US" dirty="0">
              <a:solidFill>
                <a:srgbClr val="646464"/>
              </a:solidFill>
            </a:endParaRPr>
          </a:p>
        </p:txBody>
      </p:sp>
      <p:sp>
        <p:nvSpPr>
          <p:cNvPr id="3" name="Text Placeholder 2"/>
          <p:cNvSpPr>
            <a:spLocks noGrp="1"/>
          </p:cNvSpPr>
          <p:nvPr>
            <p:ph type="body" sz="quarter" idx="11"/>
          </p:nvPr>
        </p:nvSpPr>
        <p:spPr>
          <a:xfrm>
            <a:off x="455614" y="1025527"/>
            <a:ext cx="8229600" cy="1643063"/>
          </a:xfrm>
        </p:spPr>
        <p:txBody>
          <a:bodyPr/>
          <a:lstStyle>
            <a:lvl1pPr marL="0" indent="0" algn="l">
              <a:lnSpc>
                <a:spcPct val="85000"/>
              </a:lnSpc>
              <a:spcBef>
                <a:spcPts val="0"/>
              </a:spcBef>
              <a:buNone/>
              <a:defRPr sz="50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a:t>
            </a:r>
            <a:r>
              <a:rPr lang="cs-CZ" dirty="0" smtClean="0"/>
              <a:t>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lIns="91408" tIns="45704" rIns="91408" bIns="45704"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dirty="0">
              <a:solidFill>
                <a:srgbClr val="646464"/>
              </a:solidFill>
            </a:endParaRPr>
          </a:p>
        </p:txBody>
      </p:sp>
    </p:spTree>
    <p:extLst>
      <p:ext uri="{BB962C8B-B14F-4D97-AF65-F5344CB8AC3E}">
        <p14:creationId xmlns="" xmlns:p14="http://schemas.microsoft.com/office/powerpoint/2010/main" val="39130112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35986" rIns="0" bIns="0" numCol="1" anchor="t" anchorCtr="0" compatLnSpc="1">
            <a:prstTxWarp prst="textNoShape">
              <a:avLst/>
            </a:prstTxWarp>
          </a:bodyPr>
          <a:lstStyle>
            <a:lvl1pPr algn="l" fontAlgn="base">
              <a:lnSpc>
                <a:spcPct val="85000"/>
              </a:lnSpc>
              <a:spcAft>
                <a:spcPct val="0"/>
              </a:spcAft>
              <a:defRPr/>
            </a:lvl1pPr>
          </a:lstStyle>
          <a:p>
            <a:pPr lvl="0" algn="l" fontAlgn="base">
              <a:lnSpc>
                <a:spcPct val="85000"/>
              </a:lnSpc>
              <a:spcAft>
                <a:spcPct val="0"/>
              </a:spcAft>
            </a:pPr>
            <a:r>
              <a:rPr lang="en-US" dirty="0" smtClean="0"/>
              <a:t>Click to edit Master title style</a:t>
            </a:r>
            <a:endParaRPr lang="en-US" dirty="0"/>
          </a:p>
        </p:txBody>
      </p:sp>
      <p:sp>
        <p:nvSpPr>
          <p:cNvPr id="12" name="Footer Placeholder 11"/>
          <p:cNvSpPr>
            <a:spLocks noGrp="1"/>
          </p:cNvSpPr>
          <p:nvPr>
            <p:ph type="ftr" sz="quarter" idx="10"/>
          </p:nvPr>
        </p:nvSpPr>
        <p:spPr/>
        <p:txBody>
          <a:bodyPr/>
          <a:lstStyle/>
          <a:p>
            <a:r>
              <a:rPr lang="en-US" smtClean="0">
                <a:solidFill>
                  <a:srgbClr val="646464"/>
                </a:solidFill>
              </a:rPr>
              <a:t>Presentation title</a:t>
            </a:r>
            <a:endParaRPr lang="en-US" dirty="0">
              <a:solidFill>
                <a:srgbClr val="646464"/>
              </a:solidFill>
            </a:endParaRPr>
          </a:p>
        </p:txBody>
      </p:sp>
      <p:sp>
        <p:nvSpPr>
          <p:cNvPr id="3077" name="Freeform 5"/>
          <p:cNvSpPr>
            <a:spLocks/>
          </p:cNvSpPr>
          <p:nvPr userDrawn="1"/>
        </p:nvSpPr>
        <p:spPr bwMode="gray">
          <a:xfrm>
            <a:off x="457200" y="1039815"/>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08" tIns="45704" rIns="91408" bIns="45704" numCol="1" anchor="t" anchorCtr="0" compatLnSpc="1">
            <a:prstTxWarp prst="textNoShape">
              <a:avLst/>
            </a:prstTxWarp>
          </a:bodyPr>
          <a:lstStyle/>
          <a:p>
            <a:pPr defTabSz="914077" fontAlgn="auto">
              <a:spcBef>
                <a:spcPts val="0"/>
              </a:spcBef>
              <a:spcAft>
                <a:spcPts val="0"/>
              </a:spcAft>
            </a:pPr>
            <a:endParaRPr lang="en-GB">
              <a:solidFill>
                <a:srgbClr val="000000"/>
              </a:solidFill>
              <a:latin typeface="Arial"/>
            </a:endParaRPr>
          </a:p>
        </p:txBody>
      </p:sp>
    </p:spTree>
    <p:extLst>
      <p:ext uri="{BB962C8B-B14F-4D97-AF65-F5344CB8AC3E}">
        <p14:creationId xmlns="" xmlns:p14="http://schemas.microsoft.com/office/powerpoint/2010/main" val="19999408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35986" rIns="0" bIns="0" numCol="1" anchor="t" anchorCtr="0" compatLnSpc="1">
            <a:prstTxWarp prst="textNoShape">
              <a:avLst/>
            </a:prstTxWarp>
          </a:bodyPr>
          <a:lstStyle>
            <a:lvl1pPr algn="l" fontAlgn="base">
              <a:lnSpc>
                <a:spcPct val="85000"/>
              </a:lnSpc>
              <a:spcAft>
                <a:spcPct val="0"/>
              </a:spcAft>
              <a:defRPr/>
            </a:lvl1pPr>
          </a:lstStyle>
          <a:p>
            <a:pPr lvl="0" algn="l" fontAlgn="base">
              <a:lnSpc>
                <a:spcPct val="85000"/>
              </a:lnSpc>
              <a:spcAft>
                <a:spcPct val="0"/>
              </a:spcAft>
            </a:pPr>
            <a:r>
              <a:rPr lang="en-US" dirty="0" smtClean="0"/>
              <a:t>Click to edit Master title style</a:t>
            </a:r>
            <a:endParaRPr lang="en-US" dirty="0"/>
          </a:p>
        </p:txBody>
      </p:sp>
      <p:sp>
        <p:nvSpPr>
          <p:cNvPr id="12" name="Footer Placeholder 11"/>
          <p:cNvSpPr>
            <a:spLocks noGrp="1"/>
          </p:cNvSpPr>
          <p:nvPr>
            <p:ph type="ftr" sz="quarter" idx="10"/>
          </p:nvPr>
        </p:nvSpPr>
        <p:spPr/>
        <p:txBody>
          <a:bodyPr/>
          <a:lstStyle/>
          <a:p>
            <a:r>
              <a:rPr lang="en-US" smtClean="0">
                <a:solidFill>
                  <a:srgbClr val="646464"/>
                </a:solidFill>
              </a:rPr>
              <a:t>Presentation title</a:t>
            </a:r>
            <a:endParaRPr lang="en-US" dirty="0">
              <a:solidFill>
                <a:srgbClr val="646464"/>
              </a:solidFill>
            </a:endParaRPr>
          </a:p>
        </p:txBody>
      </p:sp>
      <p:sp>
        <p:nvSpPr>
          <p:cNvPr id="4101" name="Freeform 5"/>
          <p:cNvSpPr>
            <a:spLocks/>
          </p:cNvSpPr>
          <p:nvPr userDrawn="1"/>
        </p:nvSpPr>
        <p:spPr bwMode="gray">
          <a:xfrm>
            <a:off x="457200" y="1040402"/>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08" tIns="45704" rIns="91408" bIns="45704" numCol="1" anchor="t" anchorCtr="0" compatLnSpc="1">
            <a:prstTxWarp prst="textNoShape">
              <a:avLst/>
            </a:prstTxWarp>
          </a:bodyPr>
          <a:lstStyle/>
          <a:p>
            <a:pPr defTabSz="914077" fontAlgn="auto">
              <a:spcBef>
                <a:spcPts val="0"/>
              </a:spcBef>
              <a:spcAft>
                <a:spcPts val="0"/>
              </a:spcAft>
            </a:pPr>
            <a:endParaRPr lang="en-GB">
              <a:solidFill>
                <a:srgbClr val="000000"/>
              </a:solidFill>
              <a:latin typeface="Arial"/>
            </a:endParaRPr>
          </a:p>
        </p:txBody>
      </p:sp>
    </p:spTree>
    <p:extLst>
      <p:ext uri="{BB962C8B-B14F-4D97-AF65-F5344CB8AC3E}">
        <p14:creationId xmlns="" xmlns:p14="http://schemas.microsoft.com/office/powerpoint/2010/main" val="252864780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35986" rIns="0" bIns="0" numCol="1" anchor="t" anchorCtr="0" compatLnSpc="1">
            <a:prstTxWarp prst="textNoShape">
              <a:avLst/>
            </a:prstTxWarp>
          </a:bodyPr>
          <a:lstStyle>
            <a:lvl1pPr algn="l" fontAlgn="base">
              <a:lnSpc>
                <a:spcPct val="85000"/>
              </a:lnSpc>
              <a:spcAft>
                <a:spcPct val="0"/>
              </a:spcAft>
              <a:defRPr/>
            </a:lvl1pPr>
          </a:lstStyle>
          <a:p>
            <a:pPr lvl="0" algn="l" fontAlgn="base">
              <a:lnSpc>
                <a:spcPct val="85000"/>
              </a:lnSpc>
              <a:spcAft>
                <a:spcPct val="0"/>
              </a:spcAft>
            </a:pPr>
            <a:r>
              <a:rPr lang="en-US" dirty="0" smtClean="0"/>
              <a:t>Click to edit Master title style</a:t>
            </a:r>
            <a:endParaRPr lang="en-US" dirty="0"/>
          </a:p>
        </p:txBody>
      </p:sp>
      <p:sp>
        <p:nvSpPr>
          <p:cNvPr id="12" name="Footer Placeholder 11"/>
          <p:cNvSpPr>
            <a:spLocks noGrp="1"/>
          </p:cNvSpPr>
          <p:nvPr>
            <p:ph type="ftr" sz="quarter" idx="10"/>
          </p:nvPr>
        </p:nvSpPr>
        <p:spPr/>
        <p:txBody>
          <a:bodyPr/>
          <a:lstStyle/>
          <a:p>
            <a:r>
              <a:rPr lang="en-US" smtClean="0">
                <a:solidFill>
                  <a:srgbClr val="646464"/>
                </a:solidFill>
              </a:rPr>
              <a:t>Presentation title</a:t>
            </a:r>
            <a:endParaRPr lang="en-US" dirty="0">
              <a:solidFill>
                <a:srgbClr val="646464"/>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457202" y="1044000"/>
            <a:ext cx="8225549" cy="5184000"/>
          </a:xfrm>
          <a:prstGeom prst="rect">
            <a:avLst/>
          </a:prstGeom>
          <a:noFill/>
          <a:ln w="9525">
            <a:noFill/>
            <a:miter lim="800000"/>
            <a:headEnd/>
            <a:tailEnd/>
          </a:ln>
          <a:effectLst/>
        </p:spPr>
      </p:pic>
    </p:spTree>
    <p:extLst>
      <p:ext uri="{BB962C8B-B14F-4D97-AF65-F5344CB8AC3E}">
        <p14:creationId xmlns="" xmlns:p14="http://schemas.microsoft.com/office/powerpoint/2010/main" val="319552107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smtClean="0">
                <a:solidFill>
                  <a:srgbClr val="646464"/>
                </a:solidFill>
              </a:rPr>
              <a:t>Presentation title</a:t>
            </a:r>
            <a:endParaRPr lang="en-US" dirty="0">
              <a:solidFill>
                <a:srgbClr val="646464"/>
              </a:solidFill>
            </a:endParaRPr>
          </a:p>
        </p:txBody>
      </p:sp>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lIns="91408" tIns="45704" rIns="91408" bIns="45704" anchor="ctr"/>
          <a:lstStyle/>
          <a:p>
            <a:pPr defTabSz="914077" fontAlgn="auto">
              <a:spcBef>
                <a:spcPts val="0"/>
              </a:spcBef>
              <a:spcAft>
                <a:spcPts val="0"/>
              </a:spcAft>
            </a:pPr>
            <a:endParaRPr lang="en-US" dirty="0">
              <a:solidFill>
                <a:srgbClr val="646464"/>
              </a:solidFill>
              <a:latin typeface="Arial"/>
            </a:endParaRPr>
          </a:p>
        </p:txBody>
      </p:sp>
    </p:spTree>
    <p:extLst>
      <p:ext uri="{BB962C8B-B14F-4D97-AF65-F5344CB8AC3E}">
        <p14:creationId xmlns="" xmlns:p14="http://schemas.microsoft.com/office/powerpoint/2010/main" val="335068083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Back cover_EN">
    <p:spTree>
      <p:nvGrpSpPr>
        <p:cNvPr id="1" name=""/>
        <p:cNvGrpSpPr/>
        <p:nvPr/>
      </p:nvGrpSpPr>
      <p:grpSpPr>
        <a:xfrm>
          <a:off x="0" y="0"/>
          <a:ext cx="0" cy="0"/>
          <a:chOff x="0" y="0"/>
          <a:chExt cx="0" cy="0"/>
        </a:xfrm>
      </p:grpSpPr>
      <p:sp>
        <p:nvSpPr>
          <p:cNvPr id="5" name="Text Box 2"/>
          <p:cNvSpPr txBox="1">
            <a:spLocks noChangeArrowheads="1"/>
          </p:cNvSpPr>
          <p:nvPr userDrawn="1"/>
        </p:nvSpPr>
        <p:spPr bwMode="auto">
          <a:xfrm>
            <a:off x="1" y="0"/>
            <a:ext cx="4662488" cy="4743450"/>
          </a:xfrm>
          <a:prstGeom prst="rect">
            <a:avLst/>
          </a:prstGeom>
          <a:noFill/>
          <a:ln w="9525">
            <a:noFill/>
            <a:miter lim="800000"/>
            <a:headEnd/>
            <a:tailEnd/>
          </a:ln>
        </p:spPr>
        <p:txBody>
          <a:bodyPr vert="horz" wrap="square" lIns="467835" tIns="467835" rIns="309491" bIns="0" numCol="1" anchor="t" anchorCtr="0" compatLnSpc="1">
            <a:prstTxWarp prst="textNoShape">
              <a:avLst/>
            </a:prstTxWarp>
          </a:bodyPr>
          <a:lstStyle/>
          <a:p>
            <a:pPr defTabSz="914077">
              <a:spcAft>
                <a:spcPts val="525"/>
              </a:spcAft>
              <a:defRPr/>
            </a:pPr>
            <a:r>
              <a:rPr lang="en-GB" sz="900" kern="0" dirty="0" smtClean="0">
                <a:solidFill>
                  <a:srgbClr val="000000"/>
                </a:solidFill>
                <a:latin typeface="EYInterstate" pitchFamily="2" charset="0"/>
              </a:rPr>
              <a:t>EY</a:t>
            </a:r>
            <a:r>
              <a:rPr lang="en-GB" sz="900" kern="0" dirty="0" smtClean="0">
                <a:solidFill>
                  <a:srgbClr val="000000"/>
                </a:solidFill>
                <a:latin typeface="EYInterstate Regular" charset="0"/>
              </a:rPr>
              <a:t> </a:t>
            </a:r>
            <a:r>
              <a:rPr lang="en-GB" sz="900" kern="0" dirty="0" smtClean="0">
                <a:solidFill>
                  <a:srgbClr val="000000"/>
                </a:solidFill>
                <a:latin typeface="EYInterstate Light" pitchFamily="2" charset="0"/>
              </a:rPr>
              <a:t>| Assurance | Tax | Transactions | Advisory</a:t>
            </a:r>
            <a:endParaRPr lang="en-GB" sz="900" kern="0" dirty="0" smtClean="0">
              <a:solidFill>
                <a:srgbClr val="000000"/>
              </a:solidFill>
              <a:latin typeface="EYInterstate-Light" charset="0"/>
            </a:endParaRPr>
          </a:p>
          <a:p>
            <a:pPr defTabSz="914077">
              <a:spcAft>
                <a:spcPts val="1000"/>
              </a:spcAft>
              <a:defRPr/>
            </a:pPr>
            <a:endParaRPr lang="cs-CZ" sz="900" kern="0" dirty="0" smtClean="0">
              <a:solidFill>
                <a:srgbClr val="7F7E82"/>
              </a:solidFill>
              <a:latin typeface="Times New Roman" pitchFamily="18" charset="0"/>
            </a:endParaRPr>
          </a:p>
          <a:p>
            <a:pPr defTabSz="914077">
              <a:spcAft>
                <a:spcPts val="100"/>
              </a:spcAft>
              <a:defRPr/>
            </a:pPr>
            <a:r>
              <a:rPr lang="en-GB" sz="700" kern="0" dirty="0" smtClean="0">
                <a:solidFill>
                  <a:srgbClr val="000000"/>
                </a:solidFill>
                <a:latin typeface="EYInterstate" pitchFamily="2" charset="0"/>
              </a:rPr>
              <a:t>About EY</a:t>
            </a:r>
          </a:p>
          <a:p>
            <a:pPr defTabSz="914077">
              <a:spcAft>
                <a:spcPts val="0"/>
              </a:spcAft>
              <a:defRPr/>
            </a:pPr>
            <a:r>
              <a:rPr lang="en-US" sz="700" kern="0" dirty="0" smtClean="0">
                <a:solidFill>
                  <a:srgbClr val="000000"/>
                </a:solidFill>
                <a:latin typeface="EYInterstate Light" pitchFamily="2" charset="0"/>
              </a:rPr>
              <a:t>EY is a global leader in assurance, tax, transaction and advisory </a:t>
            </a:r>
          </a:p>
          <a:p>
            <a:pPr defTabSz="914077">
              <a:spcAft>
                <a:spcPts val="0"/>
              </a:spcAft>
              <a:defRPr/>
            </a:pPr>
            <a:r>
              <a:rPr lang="en-US" sz="700" kern="0" dirty="0" smtClean="0">
                <a:solidFill>
                  <a:srgbClr val="000000"/>
                </a:solidFill>
                <a:latin typeface="EYInterstate Light" pitchFamily="2" charset="0"/>
              </a:rPr>
              <a:t>services. The insights and quality services we deliver help build trust and </a:t>
            </a:r>
            <a:endParaRPr lang="cs-CZ" sz="700" kern="0" dirty="0" smtClean="0">
              <a:solidFill>
                <a:srgbClr val="000000"/>
              </a:solidFill>
              <a:latin typeface="EYInterstate Light" pitchFamily="2" charset="0"/>
            </a:endParaRPr>
          </a:p>
          <a:p>
            <a:pPr defTabSz="914077">
              <a:spcAft>
                <a:spcPts val="0"/>
              </a:spcAft>
              <a:defRPr/>
            </a:pPr>
            <a:r>
              <a:rPr lang="en-US" sz="700" kern="0" dirty="0" smtClean="0">
                <a:solidFill>
                  <a:srgbClr val="000000"/>
                </a:solidFill>
                <a:latin typeface="EYInterstate Light" pitchFamily="2" charset="0"/>
              </a:rPr>
              <a:t>confidence in the capital markets and in economies the world over. We </a:t>
            </a:r>
          </a:p>
          <a:p>
            <a:pPr defTabSz="914077">
              <a:spcAft>
                <a:spcPts val="0"/>
              </a:spcAft>
              <a:defRPr/>
            </a:pPr>
            <a:r>
              <a:rPr lang="en-US" sz="700" kern="0" dirty="0" smtClean="0">
                <a:solidFill>
                  <a:srgbClr val="000000"/>
                </a:solidFill>
                <a:latin typeface="EYInterstate Light" pitchFamily="2" charset="0"/>
              </a:rPr>
              <a:t>develop outstanding leaders who team to deliver on our promises to all </a:t>
            </a:r>
          </a:p>
          <a:p>
            <a:pPr defTabSz="914077">
              <a:spcAft>
                <a:spcPts val="0"/>
              </a:spcAft>
              <a:defRPr/>
            </a:pPr>
            <a:r>
              <a:rPr lang="en-US" sz="700" kern="0" dirty="0" smtClean="0">
                <a:solidFill>
                  <a:srgbClr val="000000"/>
                </a:solidFill>
                <a:latin typeface="EYInterstate Light" pitchFamily="2" charset="0"/>
              </a:rPr>
              <a:t>of our stakeholders. In so doing, we play a critical role in building a better </a:t>
            </a:r>
          </a:p>
          <a:p>
            <a:pPr defTabSz="914077">
              <a:spcAft>
                <a:spcPts val="0"/>
              </a:spcAft>
              <a:defRPr/>
            </a:pPr>
            <a:r>
              <a:rPr lang="en-US" sz="700" kern="0" dirty="0" smtClean="0">
                <a:solidFill>
                  <a:srgbClr val="000000"/>
                </a:solidFill>
                <a:latin typeface="EYInterstate Light" pitchFamily="2" charset="0"/>
              </a:rPr>
              <a:t>working world for our people, for our clients and for our communities.</a:t>
            </a:r>
          </a:p>
          <a:p>
            <a:pPr defTabSz="914077">
              <a:spcAft>
                <a:spcPts val="525"/>
              </a:spcAft>
              <a:defRPr/>
            </a:pPr>
            <a:endParaRPr lang="en-US" sz="700" kern="0" dirty="0" smtClean="0">
              <a:solidFill>
                <a:srgbClr val="000000"/>
              </a:solidFill>
              <a:latin typeface="EYInterstate Light" pitchFamily="2" charset="0"/>
            </a:endParaRPr>
          </a:p>
          <a:p>
            <a:pPr defTabSz="914077">
              <a:spcAft>
                <a:spcPts val="0"/>
              </a:spcAft>
              <a:defRPr/>
            </a:pPr>
            <a:r>
              <a:rPr lang="en-US" sz="700" kern="0" dirty="0" smtClean="0">
                <a:solidFill>
                  <a:srgbClr val="000000"/>
                </a:solidFill>
                <a:latin typeface="EYInterstate Light" pitchFamily="2" charset="0"/>
              </a:rPr>
              <a:t>EY refers to the global organization</a:t>
            </a:r>
            <a:r>
              <a:rPr lang="cs-CZ" sz="700" kern="0" dirty="0" smtClean="0">
                <a:solidFill>
                  <a:srgbClr val="000000"/>
                </a:solidFill>
                <a:latin typeface="EYInterstate Light" pitchFamily="2" charset="0"/>
              </a:rPr>
              <a:t>, </a:t>
            </a:r>
            <a:r>
              <a:rPr lang="en-US" sz="700" kern="0" dirty="0" smtClean="0">
                <a:solidFill>
                  <a:srgbClr val="000000"/>
                </a:solidFill>
                <a:latin typeface="EYInterstate Light" pitchFamily="2" charset="0"/>
              </a:rPr>
              <a:t>and may refer to one or more</a:t>
            </a:r>
            <a:r>
              <a:rPr lang="cs-CZ" sz="700" kern="0" dirty="0" smtClean="0">
                <a:solidFill>
                  <a:srgbClr val="000000"/>
                </a:solidFill>
                <a:latin typeface="EYInterstate Light" pitchFamily="2" charset="0"/>
              </a:rPr>
              <a:t>,</a:t>
            </a:r>
            <a:r>
              <a:rPr lang="en-US" sz="700" kern="0" dirty="0" smtClean="0">
                <a:solidFill>
                  <a:srgbClr val="000000"/>
                </a:solidFill>
                <a:latin typeface="EYInterstate Light" pitchFamily="2" charset="0"/>
              </a:rPr>
              <a:t> of the</a:t>
            </a:r>
            <a:br>
              <a:rPr lang="en-US" sz="700" kern="0" dirty="0" smtClean="0">
                <a:solidFill>
                  <a:srgbClr val="000000"/>
                </a:solidFill>
                <a:latin typeface="EYInterstate Light" pitchFamily="2" charset="0"/>
              </a:rPr>
            </a:br>
            <a:r>
              <a:rPr lang="en-US" sz="700" kern="0" dirty="0" smtClean="0">
                <a:solidFill>
                  <a:srgbClr val="000000"/>
                </a:solidFill>
                <a:latin typeface="EYInterstate Light" pitchFamily="2" charset="0"/>
              </a:rPr>
              <a:t>member firms of Ernst &amp; Young Global Limited, each of which is a separate legal </a:t>
            </a:r>
          </a:p>
          <a:p>
            <a:pPr defTabSz="914077">
              <a:spcAft>
                <a:spcPts val="0"/>
              </a:spcAft>
              <a:defRPr/>
            </a:pPr>
            <a:r>
              <a:rPr lang="en-US" sz="700" kern="0" dirty="0" smtClean="0">
                <a:solidFill>
                  <a:srgbClr val="000000"/>
                </a:solidFill>
                <a:latin typeface="EYInterstate Light" pitchFamily="2" charset="0"/>
              </a:rPr>
              <a:t>entity. Ernst &amp; Young Global Limited, a UK company limited by guarantee, </a:t>
            </a:r>
          </a:p>
          <a:p>
            <a:pPr defTabSz="914077">
              <a:spcAft>
                <a:spcPts val="0"/>
              </a:spcAft>
              <a:defRPr/>
            </a:pPr>
            <a:r>
              <a:rPr lang="en-US" sz="700" kern="0" dirty="0" smtClean="0">
                <a:solidFill>
                  <a:srgbClr val="000000"/>
                </a:solidFill>
                <a:latin typeface="EYInterstate Light" pitchFamily="2" charset="0"/>
              </a:rPr>
              <a:t>does not provide services to clients. For more information about our </a:t>
            </a:r>
          </a:p>
          <a:p>
            <a:pPr defTabSz="914077">
              <a:spcAft>
                <a:spcPts val="525"/>
              </a:spcAft>
              <a:defRPr/>
            </a:pPr>
            <a:r>
              <a:rPr lang="en-US" sz="700" kern="0" dirty="0" smtClean="0">
                <a:solidFill>
                  <a:srgbClr val="000000"/>
                </a:solidFill>
                <a:latin typeface="EYInterstate Light" pitchFamily="2" charset="0"/>
              </a:rPr>
              <a:t>organization, please visit ey.com.</a:t>
            </a:r>
          </a:p>
          <a:p>
            <a:pPr defTabSz="914077">
              <a:spcAft>
                <a:spcPts val="1013"/>
              </a:spcAft>
              <a:defRPr/>
            </a:pPr>
            <a:endParaRPr lang="en-US" sz="700" kern="0" dirty="0" smtClean="0">
              <a:solidFill>
                <a:srgbClr val="000000"/>
              </a:solidFill>
              <a:latin typeface="EYInterstate Light" pitchFamily="2" charset="0"/>
            </a:endParaRPr>
          </a:p>
          <a:p>
            <a:pPr defTabSz="914077">
              <a:spcAft>
                <a:spcPts val="525"/>
              </a:spcAft>
              <a:defRPr/>
            </a:pPr>
            <a:r>
              <a:rPr lang="en-US" sz="700" kern="0" dirty="0" smtClean="0">
                <a:solidFill>
                  <a:srgbClr val="000000"/>
                </a:solidFill>
                <a:latin typeface="EYInterstate Light" pitchFamily="2" charset="0"/>
              </a:rPr>
              <a:t>© 2013  Ernst &amp; Young, </a:t>
            </a:r>
            <a:r>
              <a:rPr lang="en-US" sz="700" kern="0" dirty="0" err="1" smtClean="0">
                <a:solidFill>
                  <a:srgbClr val="000000"/>
                </a:solidFill>
                <a:latin typeface="EYInterstate Light" pitchFamily="2" charset="0"/>
              </a:rPr>
              <a:t>s.r.o</a:t>
            </a:r>
            <a:r>
              <a:rPr lang="en-US" sz="700" kern="0" dirty="0" smtClean="0">
                <a:solidFill>
                  <a:srgbClr val="000000"/>
                </a:solidFill>
                <a:latin typeface="EYInterstate Light" pitchFamily="2" charset="0"/>
              </a:rPr>
              <a:t>. | Ernst &amp; Young Audit, </a:t>
            </a:r>
            <a:r>
              <a:rPr lang="en-US" sz="700" kern="0" dirty="0" err="1" smtClean="0">
                <a:solidFill>
                  <a:srgbClr val="000000"/>
                </a:solidFill>
                <a:latin typeface="EYInterstate Light" pitchFamily="2" charset="0"/>
              </a:rPr>
              <a:t>s.r.o</a:t>
            </a:r>
            <a:r>
              <a:rPr lang="en-US" sz="700" kern="0" dirty="0" smtClean="0">
                <a:solidFill>
                  <a:srgbClr val="000000"/>
                </a:solidFill>
                <a:latin typeface="EYInterstate Light" pitchFamily="2" charset="0"/>
              </a:rPr>
              <a:t>. | E &amp; Y Valuations </a:t>
            </a:r>
            <a:r>
              <a:rPr lang="en-US" sz="700" kern="0" dirty="0" err="1" smtClean="0">
                <a:solidFill>
                  <a:srgbClr val="000000"/>
                </a:solidFill>
                <a:latin typeface="EYInterstate Light" pitchFamily="2" charset="0"/>
              </a:rPr>
              <a:t>s.r.o</a:t>
            </a:r>
            <a:r>
              <a:rPr lang="en-US" sz="700" kern="0" dirty="0" smtClean="0">
                <a:solidFill>
                  <a:srgbClr val="000000"/>
                </a:solidFill>
                <a:latin typeface="EYInterstate Light" pitchFamily="2" charset="0"/>
              </a:rPr>
              <a:t>.</a:t>
            </a:r>
            <a:br>
              <a:rPr lang="en-US" sz="700" kern="0" dirty="0" smtClean="0">
                <a:solidFill>
                  <a:srgbClr val="000000"/>
                </a:solidFill>
                <a:latin typeface="EYInterstate Light" pitchFamily="2" charset="0"/>
              </a:rPr>
            </a:br>
            <a:r>
              <a:rPr lang="en-US" sz="700" kern="0" dirty="0" smtClean="0">
                <a:solidFill>
                  <a:srgbClr val="000000"/>
                </a:solidFill>
                <a:latin typeface="EYInterstate Light" pitchFamily="2" charset="0"/>
              </a:rPr>
              <a:t>All Rights Reserved.</a:t>
            </a:r>
            <a:endParaRPr lang="cs-CZ" sz="700" kern="0" dirty="0" smtClean="0">
              <a:solidFill>
                <a:srgbClr val="000000"/>
              </a:solidFill>
              <a:latin typeface="EYInterstate Light" pitchFamily="2" charset="0"/>
            </a:endParaRPr>
          </a:p>
          <a:p>
            <a:pPr defTabSz="914077">
              <a:spcAft>
                <a:spcPts val="1013"/>
              </a:spcAft>
              <a:defRPr/>
            </a:pPr>
            <a:endParaRPr lang="cs-CZ" sz="700" kern="0" dirty="0" smtClean="0">
              <a:solidFill>
                <a:srgbClr val="000000"/>
              </a:solidFill>
              <a:latin typeface="EYInterstate Light" pitchFamily="2" charset="0"/>
            </a:endParaRPr>
          </a:p>
          <a:p>
            <a:pPr defTabSz="914077">
              <a:spcAft>
                <a:spcPts val="525"/>
              </a:spcAft>
              <a:defRPr/>
            </a:pPr>
            <a:r>
              <a:rPr lang="en-GB" sz="600" kern="0" dirty="0" smtClean="0">
                <a:solidFill>
                  <a:srgbClr val="000000"/>
                </a:solidFill>
                <a:latin typeface="EYInterstate Light" pitchFamily="2" charset="0"/>
              </a:rPr>
              <a:t>This material has been prepared for general informational purposes only and is not </a:t>
            </a:r>
            <a:r>
              <a:rPr lang="cs-CZ" sz="600" kern="0" dirty="0" smtClean="0">
                <a:solidFill>
                  <a:srgbClr val="000000"/>
                </a:solidFill>
                <a:latin typeface="EYInterstate Light" pitchFamily="2" charset="0"/>
              </a:rPr>
              <a:t/>
            </a:r>
            <a:br>
              <a:rPr lang="cs-CZ" sz="600" kern="0" dirty="0" smtClean="0">
                <a:solidFill>
                  <a:srgbClr val="000000"/>
                </a:solidFill>
                <a:latin typeface="EYInterstate Light" pitchFamily="2" charset="0"/>
              </a:rPr>
            </a:br>
            <a:r>
              <a:rPr lang="en-GB" sz="600" kern="0" dirty="0" smtClean="0">
                <a:solidFill>
                  <a:srgbClr val="000000"/>
                </a:solidFill>
                <a:latin typeface="EYInterstate Light" pitchFamily="2" charset="0"/>
              </a:rPr>
              <a:t>intended to be relied upon as accounting, tax, or other professional advice. Please refer </a:t>
            </a:r>
            <a:r>
              <a:rPr lang="cs-CZ" sz="600" kern="0" dirty="0" smtClean="0">
                <a:solidFill>
                  <a:srgbClr val="000000"/>
                </a:solidFill>
                <a:latin typeface="EYInterstate Light" pitchFamily="2" charset="0"/>
              </a:rPr>
              <a:t/>
            </a:r>
            <a:br>
              <a:rPr lang="cs-CZ" sz="600" kern="0" dirty="0" smtClean="0">
                <a:solidFill>
                  <a:srgbClr val="000000"/>
                </a:solidFill>
                <a:latin typeface="EYInterstate Light" pitchFamily="2" charset="0"/>
              </a:rPr>
            </a:br>
            <a:r>
              <a:rPr lang="en-GB" sz="600" kern="0" dirty="0" smtClean="0">
                <a:solidFill>
                  <a:srgbClr val="000000"/>
                </a:solidFill>
                <a:latin typeface="EYInterstate Light" pitchFamily="2" charset="0"/>
              </a:rPr>
              <a:t>to your advisors for specific advice</a:t>
            </a:r>
            <a:r>
              <a:rPr lang="cs-CZ" sz="600" kern="0" dirty="0" smtClean="0">
                <a:solidFill>
                  <a:srgbClr val="000000"/>
                </a:solidFill>
                <a:latin typeface="EYInterstate Light" pitchFamily="2" charset="0"/>
              </a:rPr>
              <a:t>.</a:t>
            </a:r>
            <a:r>
              <a:rPr lang="cs-CZ" sz="700" kern="0" dirty="0" smtClean="0">
                <a:solidFill>
                  <a:srgbClr val="000000"/>
                </a:solidFill>
                <a:latin typeface="EYInterstate Light" pitchFamily="2" charset="0"/>
              </a:rPr>
              <a:t/>
            </a:r>
            <a:br>
              <a:rPr lang="cs-CZ" sz="700" kern="0" dirty="0" smtClean="0">
                <a:solidFill>
                  <a:srgbClr val="000000"/>
                </a:solidFill>
                <a:latin typeface="EYInterstate Light" pitchFamily="2" charset="0"/>
              </a:rPr>
            </a:br>
            <a:endParaRPr lang="en-GB" sz="700" kern="0" dirty="0" smtClean="0">
              <a:solidFill>
                <a:srgbClr val="000000"/>
              </a:solidFill>
              <a:latin typeface="EYInterstate Light" pitchFamily="2" charset="0"/>
            </a:endParaRPr>
          </a:p>
          <a:p>
            <a:pPr defTabSz="914077">
              <a:spcAft>
                <a:spcPts val="525"/>
              </a:spcAft>
              <a:defRPr/>
            </a:pPr>
            <a:r>
              <a:rPr lang="en-GB" sz="900" kern="0" dirty="0" smtClean="0">
                <a:solidFill>
                  <a:srgbClr val="000000"/>
                </a:solidFill>
                <a:latin typeface="EYInterstate" pitchFamily="2" charset="0"/>
              </a:rPr>
              <a:t>ey.com</a:t>
            </a:r>
          </a:p>
          <a:p>
            <a:pPr defTabSz="914077">
              <a:defRPr/>
            </a:pPr>
            <a:endParaRPr lang="cs-CZ" sz="1600" kern="0" dirty="0" smtClean="0">
              <a:solidFill>
                <a:srgbClr val="7F7E82"/>
              </a:solidFill>
              <a:latin typeface="Arial" pitchFamily="34" charset="0"/>
            </a:endParaRPr>
          </a:p>
        </p:txBody>
      </p:sp>
    </p:spTree>
    <p:extLst>
      <p:ext uri="{BB962C8B-B14F-4D97-AF65-F5344CB8AC3E}">
        <p14:creationId xmlns="" xmlns:p14="http://schemas.microsoft.com/office/powerpoint/2010/main" val="10900077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Back cover_CZ">
    <p:spTree>
      <p:nvGrpSpPr>
        <p:cNvPr id="1" name=""/>
        <p:cNvGrpSpPr/>
        <p:nvPr/>
      </p:nvGrpSpPr>
      <p:grpSpPr>
        <a:xfrm>
          <a:off x="0" y="0"/>
          <a:ext cx="0" cy="0"/>
          <a:chOff x="0" y="0"/>
          <a:chExt cx="0" cy="0"/>
        </a:xfrm>
      </p:grpSpPr>
      <p:sp>
        <p:nvSpPr>
          <p:cNvPr id="4" name="Text Box 2"/>
          <p:cNvSpPr txBox="1">
            <a:spLocks noChangeArrowheads="1"/>
          </p:cNvSpPr>
          <p:nvPr userDrawn="1"/>
        </p:nvSpPr>
        <p:spPr bwMode="auto">
          <a:xfrm>
            <a:off x="1" y="2"/>
            <a:ext cx="4143736" cy="4745037"/>
          </a:xfrm>
          <a:prstGeom prst="rect">
            <a:avLst/>
          </a:prstGeom>
          <a:noFill/>
          <a:ln w="9525">
            <a:noFill/>
            <a:miter lim="800000"/>
            <a:headEnd/>
            <a:tailEnd/>
          </a:ln>
        </p:spPr>
        <p:txBody>
          <a:bodyPr vert="horz" wrap="square" lIns="467835" tIns="467835" rIns="309491" bIns="0" numCol="1" anchor="t" anchorCtr="0" compatLnSpc="1">
            <a:prstTxWarp prst="textNoShape">
              <a:avLst/>
            </a:prstTxWarp>
          </a:bodyPr>
          <a:lstStyle/>
          <a:p>
            <a:pPr defTabSz="914077">
              <a:spcAft>
                <a:spcPts val="525"/>
              </a:spcAft>
              <a:defRPr/>
            </a:pPr>
            <a:r>
              <a:rPr lang="cs-CZ" sz="900" kern="0" dirty="0" smtClean="0">
                <a:solidFill>
                  <a:srgbClr val="000000"/>
                </a:solidFill>
                <a:latin typeface="EYInterstate" pitchFamily="2" charset="0"/>
              </a:rPr>
              <a:t>EY</a:t>
            </a:r>
            <a:r>
              <a:rPr lang="cs-CZ" sz="900" kern="0" dirty="0" smtClean="0">
                <a:solidFill>
                  <a:srgbClr val="000000"/>
                </a:solidFill>
                <a:latin typeface="EYInterstate Regular" charset="0"/>
              </a:rPr>
              <a:t> </a:t>
            </a:r>
            <a:r>
              <a:rPr lang="cs-CZ" sz="900" kern="0" dirty="0" smtClean="0">
                <a:solidFill>
                  <a:srgbClr val="000000"/>
                </a:solidFill>
                <a:latin typeface="EYInterstate Light" pitchFamily="2" charset="0"/>
              </a:rPr>
              <a:t>| Assurance | Tax | Transactions | Advisory</a:t>
            </a:r>
            <a:endParaRPr lang="cs-CZ" sz="900" kern="0" dirty="0" smtClean="0">
              <a:solidFill>
                <a:srgbClr val="000000"/>
              </a:solidFill>
              <a:latin typeface="EYInterstate-Light" charset="0"/>
            </a:endParaRPr>
          </a:p>
          <a:p>
            <a:pPr defTabSz="914077">
              <a:spcAft>
                <a:spcPts val="1000"/>
              </a:spcAft>
              <a:defRPr/>
            </a:pPr>
            <a:endParaRPr lang="cs-CZ" sz="900" kern="0" dirty="0" smtClean="0">
              <a:solidFill>
                <a:srgbClr val="7F7E82"/>
              </a:solidFill>
              <a:latin typeface="Times New Roman" pitchFamily="18" charset="0"/>
            </a:endParaRPr>
          </a:p>
          <a:p>
            <a:pPr defTabSz="914077">
              <a:spcAft>
                <a:spcPts val="100"/>
              </a:spcAft>
              <a:defRPr/>
            </a:pPr>
            <a:r>
              <a:rPr lang="cs-CZ" sz="700" kern="0" dirty="0" smtClean="0">
                <a:solidFill>
                  <a:srgbClr val="000000"/>
                </a:solidFill>
                <a:latin typeface="EYInterstate" pitchFamily="2" charset="0"/>
              </a:rPr>
              <a:t>Informace o EY</a:t>
            </a:r>
          </a:p>
          <a:p>
            <a:pPr defTabSz="914077">
              <a:spcAft>
                <a:spcPts val="0"/>
              </a:spcAft>
            </a:pPr>
            <a:r>
              <a:rPr lang="cs-CZ" sz="700" kern="0" dirty="0" smtClean="0">
                <a:solidFill>
                  <a:srgbClr val="000000"/>
                </a:solidFill>
                <a:latin typeface="EYInterstate Light" pitchFamily="2" charset="0"/>
              </a:rPr>
              <a:t>EY je předním celosvětovým poskytovatelem odborných poradenských služeb </a:t>
            </a:r>
          </a:p>
          <a:p>
            <a:pPr defTabSz="914077">
              <a:spcAft>
                <a:spcPts val="0"/>
              </a:spcAft>
            </a:pPr>
            <a:r>
              <a:rPr lang="cs-CZ" sz="700" kern="0" dirty="0" smtClean="0">
                <a:solidFill>
                  <a:srgbClr val="000000"/>
                </a:solidFill>
                <a:latin typeface="EYInterstate Light" pitchFamily="2" charset="0"/>
              </a:rPr>
              <a:t>v oblasti auditu, daní, transakčního a podnikového poradenství. Znalost </a:t>
            </a:r>
          </a:p>
          <a:p>
            <a:pPr defTabSz="914077">
              <a:spcAft>
                <a:spcPts val="0"/>
              </a:spcAft>
            </a:pPr>
            <a:r>
              <a:rPr lang="cs-CZ" sz="700" kern="0" dirty="0" smtClean="0">
                <a:solidFill>
                  <a:srgbClr val="000000"/>
                </a:solidFill>
                <a:latin typeface="EYInterstate Light" pitchFamily="2" charset="0"/>
              </a:rPr>
              <a:t>problematiky a kvalita služeb, které poskytujeme, přispívají k posilování důvěry </a:t>
            </a:r>
          </a:p>
          <a:p>
            <a:pPr defTabSz="914077">
              <a:spcAft>
                <a:spcPts val="0"/>
              </a:spcAft>
            </a:pPr>
            <a:r>
              <a:rPr lang="cs-CZ" sz="700" kern="0" dirty="0" smtClean="0">
                <a:solidFill>
                  <a:srgbClr val="000000"/>
                </a:solidFill>
                <a:latin typeface="EYInterstate Light" pitchFamily="2" charset="0"/>
              </a:rPr>
              <a:t>v kapitálové trhy i v ekonomiky celého světa. Výjimečný lidský a odborný potenciál nám umožňuje hrát významnou roli při vytváření lepšího prostředí pro naše zaměstnance, klienty i pro širší společnost.</a:t>
            </a:r>
          </a:p>
          <a:p>
            <a:pPr defTabSz="914077">
              <a:spcAft>
                <a:spcPts val="525"/>
              </a:spcAft>
              <a:defRPr/>
            </a:pPr>
            <a:endParaRPr lang="cs-CZ" sz="700" kern="0" dirty="0" smtClean="0">
              <a:solidFill>
                <a:srgbClr val="000000"/>
              </a:solidFill>
              <a:latin typeface="EYInterstate Light" pitchFamily="2" charset="0"/>
            </a:endParaRPr>
          </a:p>
          <a:p>
            <a:pPr defTabSz="914077">
              <a:spcAft>
                <a:spcPts val="525"/>
              </a:spcAft>
              <a:defRPr/>
            </a:pPr>
            <a:r>
              <a:rPr lang="cs-CZ" sz="700" kern="0" dirty="0" smtClean="0">
                <a:solidFill>
                  <a:srgbClr val="000000"/>
                </a:solidFill>
                <a:latin typeface="EYInterstate Light" pitchFamily="2" charset="0"/>
              </a:rPr>
              <a:t>Název EY zahrnuje celosvětovou organizaci a může zahrnovat jednu či více členských firem Ernst &amp; Young Global Limited, z nichž každá je samostatnou právnickou osobou. Ernst &amp; Young Global Limited, britská společnost s ručením omezeným garancí, služby klientům neposkytuje. Pro podrobnější informace o naší organizaci navštivte prosím naše webové stránky ey.com.</a:t>
            </a:r>
          </a:p>
          <a:p>
            <a:pPr defTabSz="914077">
              <a:spcAft>
                <a:spcPts val="1013"/>
              </a:spcAft>
              <a:defRPr/>
            </a:pPr>
            <a:endParaRPr lang="cs-CZ" sz="700" kern="0" dirty="0" smtClean="0">
              <a:solidFill>
                <a:srgbClr val="000000"/>
              </a:solidFill>
              <a:latin typeface="EYInterstate Light" pitchFamily="2" charset="0"/>
            </a:endParaRPr>
          </a:p>
          <a:p>
            <a:pPr defTabSz="914077">
              <a:spcAft>
                <a:spcPts val="525"/>
              </a:spcAft>
              <a:defRPr/>
            </a:pPr>
            <a:r>
              <a:rPr lang="cs-CZ" sz="700" kern="0" dirty="0" smtClean="0">
                <a:solidFill>
                  <a:srgbClr val="000000"/>
                </a:solidFill>
                <a:latin typeface="EYInterstate Light" pitchFamily="2" charset="0"/>
              </a:rPr>
              <a:t>© 2013  Ernst &amp; Young, s.r.o. </a:t>
            </a:r>
            <a:r>
              <a:rPr lang="cs-CZ" sz="900" kern="0" dirty="0" smtClean="0">
                <a:solidFill>
                  <a:srgbClr val="000000"/>
                </a:solidFill>
                <a:latin typeface="EYInterstate Light" pitchFamily="2" charset="0"/>
              </a:rPr>
              <a:t>|</a:t>
            </a:r>
            <a:r>
              <a:rPr lang="cs-CZ" sz="700" kern="0" dirty="0" smtClean="0">
                <a:solidFill>
                  <a:srgbClr val="000000"/>
                </a:solidFill>
                <a:latin typeface="EYInterstate Light" pitchFamily="2" charset="0"/>
              </a:rPr>
              <a:t> Ernst &amp; Young Audit, s.r.o. </a:t>
            </a:r>
            <a:r>
              <a:rPr lang="cs-CZ" sz="900" kern="0" dirty="0" smtClean="0">
                <a:solidFill>
                  <a:srgbClr val="000000"/>
                </a:solidFill>
                <a:latin typeface="EYInterstate Light" pitchFamily="2" charset="0"/>
              </a:rPr>
              <a:t>|</a:t>
            </a:r>
            <a:r>
              <a:rPr lang="cs-CZ" sz="700" kern="0" dirty="0" smtClean="0">
                <a:solidFill>
                  <a:srgbClr val="000000"/>
                </a:solidFill>
                <a:latin typeface="EYInterstate Light" pitchFamily="2" charset="0"/>
              </a:rPr>
              <a:t> E &amp; Y Valuations s.r.o.</a:t>
            </a:r>
            <a:br>
              <a:rPr lang="cs-CZ" sz="700" kern="0" dirty="0" smtClean="0">
                <a:solidFill>
                  <a:srgbClr val="000000"/>
                </a:solidFill>
                <a:latin typeface="EYInterstate Light" pitchFamily="2" charset="0"/>
              </a:rPr>
            </a:br>
            <a:r>
              <a:rPr lang="cs-CZ" sz="700" kern="0" dirty="0" smtClean="0">
                <a:solidFill>
                  <a:srgbClr val="000000"/>
                </a:solidFill>
                <a:latin typeface="EYInterstate Light" pitchFamily="2" charset="0"/>
              </a:rPr>
              <a:t>Všechna práva vyhrazena.</a:t>
            </a:r>
          </a:p>
          <a:p>
            <a:pPr defTabSz="914077">
              <a:spcAft>
                <a:spcPts val="1013"/>
              </a:spcAft>
              <a:defRPr/>
            </a:pPr>
            <a:endParaRPr lang="cs-CZ" sz="700" kern="0" dirty="0" smtClean="0">
              <a:solidFill>
                <a:srgbClr val="000000"/>
              </a:solidFill>
              <a:latin typeface="EYInterstate Light" pitchFamily="2" charset="0"/>
            </a:endParaRPr>
          </a:p>
          <a:p>
            <a:pPr defTabSz="914077" fontAlgn="auto">
              <a:spcBef>
                <a:spcPts val="0"/>
              </a:spcBef>
              <a:spcAft>
                <a:spcPts val="0"/>
              </a:spcAft>
            </a:pPr>
            <a:r>
              <a:rPr lang="cs-CZ" sz="600" kern="0" dirty="0" smtClean="0">
                <a:solidFill>
                  <a:srgbClr val="000000"/>
                </a:solidFill>
                <a:latin typeface="EYInterstate Light" pitchFamily="2" charset="0"/>
              </a:rPr>
              <a:t>Tento materiál má pouze všeobecný informační charakter, na který není možné spoléhat se jako na poskytnutí účetního, daňového ani jiného odborného poradenství. V případě potřeby se prosím obraťte na svého konkrétního poradce.</a:t>
            </a:r>
          </a:p>
          <a:p>
            <a:pPr defTabSz="914077" fontAlgn="auto">
              <a:spcBef>
                <a:spcPts val="0"/>
              </a:spcBef>
              <a:spcAft>
                <a:spcPts val="525"/>
              </a:spcAft>
            </a:pPr>
            <a:endParaRPr lang="cs-CZ" sz="700" kern="0" dirty="0" smtClean="0">
              <a:solidFill>
                <a:srgbClr val="000000"/>
              </a:solidFill>
              <a:latin typeface="EYInterstate Light" pitchFamily="2" charset="0"/>
            </a:endParaRPr>
          </a:p>
          <a:p>
            <a:pPr defTabSz="914077">
              <a:spcAft>
                <a:spcPts val="525"/>
              </a:spcAft>
              <a:defRPr/>
            </a:pPr>
            <a:r>
              <a:rPr lang="cs-CZ" sz="900" kern="0" dirty="0" smtClean="0">
                <a:solidFill>
                  <a:srgbClr val="000000"/>
                </a:solidFill>
                <a:latin typeface="EYInterstate" pitchFamily="2" charset="0"/>
              </a:rPr>
              <a:t>ey.com</a:t>
            </a:r>
            <a:endParaRPr lang="cs-CZ" sz="700" kern="0" dirty="0" smtClean="0">
              <a:solidFill>
                <a:srgbClr val="000000"/>
              </a:solidFill>
              <a:latin typeface="EYInterstate" pitchFamily="2" charset="0"/>
            </a:endParaRPr>
          </a:p>
          <a:p>
            <a:pPr defTabSz="914077">
              <a:defRPr/>
            </a:pPr>
            <a:endParaRPr lang="cs-CZ" sz="1600" kern="0" dirty="0" smtClean="0">
              <a:solidFill>
                <a:srgbClr val="7F7E82"/>
              </a:solidFill>
              <a:latin typeface="Arial" pitchFamily="34" charset="0"/>
            </a:endParaRPr>
          </a:p>
        </p:txBody>
      </p:sp>
    </p:spTree>
    <p:extLst>
      <p:ext uri="{BB962C8B-B14F-4D97-AF65-F5344CB8AC3E}">
        <p14:creationId xmlns="" xmlns:p14="http://schemas.microsoft.com/office/powerpoint/2010/main" val="10900077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2767189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cSld name="Pouze nadpis">
    <p:spTree>
      <p:nvGrpSpPr>
        <p:cNvPr id="1" name=""/>
        <p:cNvGrpSpPr/>
        <p:nvPr/>
      </p:nvGrpSpPr>
      <p:grpSpPr>
        <a:xfrm>
          <a:off x="0" y="0"/>
          <a:ext cx="0" cy="0"/>
          <a:chOff x="0" y="0"/>
          <a:chExt cx="0" cy="0"/>
        </a:xfrm>
      </p:grpSpPr>
      <p:sp>
        <p:nvSpPr>
          <p:cNvPr id="11" name="Rectangle 10"/>
          <p:cNvSpPr/>
          <p:nvPr userDrawn="1"/>
        </p:nvSpPr>
        <p:spPr>
          <a:xfrm>
            <a:off x="0" y="-11151"/>
            <a:ext cx="9144000" cy="593284"/>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077" fontAlgn="auto">
              <a:spcBef>
                <a:spcPts val="0"/>
              </a:spcBef>
              <a:spcAft>
                <a:spcPts val="0"/>
              </a:spcAft>
            </a:pPr>
            <a:endParaRPr lang="cs-CZ" sz="1200" dirty="0">
              <a:solidFill>
                <a:srgbClr val="000000"/>
              </a:solidFill>
            </a:endParaRPr>
          </a:p>
        </p:txBody>
      </p:sp>
      <p:sp>
        <p:nvSpPr>
          <p:cNvPr id="12" name="Rectangle 11"/>
          <p:cNvSpPr/>
          <p:nvPr userDrawn="1"/>
        </p:nvSpPr>
        <p:spPr>
          <a:xfrm>
            <a:off x="2542927" y="188640"/>
            <a:ext cx="2029074" cy="432048"/>
          </a:xfrm>
          <a:prstGeom prst="rect">
            <a:avLst/>
          </a:prstGeom>
          <a:solidFill>
            <a:schemeClr val="bg1">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nchorCtr="0"/>
          <a:lstStyle/>
          <a:p>
            <a:pPr algn="ctr" defTabSz="914077" fontAlgn="auto">
              <a:spcBef>
                <a:spcPts val="0"/>
              </a:spcBef>
              <a:spcAft>
                <a:spcPts val="0"/>
              </a:spcAft>
            </a:pPr>
            <a:r>
              <a:rPr lang="cs-CZ" sz="1200" dirty="0" smtClean="0">
                <a:solidFill>
                  <a:srgbClr val="000000"/>
                </a:solidFill>
                <a:latin typeface="EYInterstate Light" pitchFamily="2" charset="0"/>
              </a:rPr>
              <a:t>Audit v kosce</a:t>
            </a:r>
            <a:endParaRPr lang="cs-CZ" sz="1200" dirty="0">
              <a:solidFill>
                <a:srgbClr val="000000"/>
              </a:solidFill>
              <a:latin typeface="EYInterstate Light" pitchFamily="2" charset="0"/>
            </a:endParaRPr>
          </a:p>
        </p:txBody>
      </p:sp>
      <p:sp>
        <p:nvSpPr>
          <p:cNvPr id="13" name="Rectangle 12"/>
          <p:cNvSpPr/>
          <p:nvPr userDrawn="1"/>
        </p:nvSpPr>
        <p:spPr>
          <a:xfrm>
            <a:off x="502638" y="188640"/>
            <a:ext cx="2029074" cy="432048"/>
          </a:xfrm>
          <a:prstGeom prst="rect">
            <a:avLst/>
          </a:prstGeom>
          <a:solidFill>
            <a:schemeClr val="bg1">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nchorCtr="0"/>
          <a:lstStyle/>
          <a:p>
            <a:pPr algn="ctr" defTabSz="914077" fontAlgn="auto">
              <a:spcBef>
                <a:spcPts val="0"/>
              </a:spcBef>
              <a:spcAft>
                <a:spcPts val="0"/>
              </a:spcAft>
            </a:pPr>
            <a:r>
              <a:rPr lang="cs-CZ" sz="1200" dirty="0" smtClean="0">
                <a:solidFill>
                  <a:srgbClr val="000000"/>
                </a:solidFill>
                <a:latin typeface="EYInterstate Light" pitchFamily="2" charset="0"/>
              </a:rPr>
              <a:t>Představení EY</a:t>
            </a:r>
            <a:endParaRPr lang="cs-CZ" sz="1200" dirty="0">
              <a:solidFill>
                <a:srgbClr val="000000"/>
              </a:solidFill>
              <a:latin typeface="EYInterstate Light" pitchFamily="2" charset="0"/>
            </a:endParaRPr>
          </a:p>
        </p:txBody>
      </p:sp>
      <p:sp>
        <p:nvSpPr>
          <p:cNvPr id="14" name="Rectangle 13"/>
          <p:cNvSpPr/>
          <p:nvPr userDrawn="1"/>
        </p:nvSpPr>
        <p:spPr>
          <a:xfrm>
            <a:off x="6612290" y="188640"/>
            <a:ext cx="2029074" cy="432048"/>
          </a:xfrm>
          <a:prstGeom prst="rect">
            <a:avLst/>
          </a:prstGeom>
          <a:solidFill>
            <a:schemeClr val="bg1">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nchorCtr="0"/>
          <a:lstStyle/>
          <a:p>
            <a:pPr algn="ctr" defTabSz="914077" fontAlgn="auto">
              <a:spcBef>
                <a:spcPts val="0"/>
              </a:spcBef>
              <a:spcAft>
                <a:spcPts val="0"/>
              </a:spcAft>
            </a:pPr>
            <a:r>
              <a:rPr lang="cs-CZ" sz="1200" dirty="0" smtClean="0">
                <a:solidFill>
                  <a:srgbClr val="000000"/>
                </a:solidFill>
                <a:latin typeface="EYInterstate Light" pitchFamily="2" charset="0"/>
              </a:rPr>
              <a:t>Práce pro EY</a:t>
            </a:r>
            <a:endParaRPr lang="cs-CZ" sz="1200" dirty="0">
              <a:solidFill>
                <a:srgbClr val="000000"/>
              </a:solidFill>
              <a:latin typeface="EYInterstate Light" pitchFamily="2" charset="0"/>
            </a:endParaRPr>
          </a:p>
        </p:txBody>
      </p:sp>
      <p:sp>
        <p:nvSpPr>
          <p:cNvPr id="15" name="Rectangle 14"/>
          <p:cNvSpPr/>
          <p:nvPr userDrawn="1"/>
        </p:nvSpPr>
        <p:spPr>
          <a:xfrm>
            <a:off x="4572000" y="188640"/>
            <a:ext cx="2029074" cy="432048"/>
          </a:xfrm>
          <a:prstGeom prst="rect">
            <a:avLst/>
          </a:prstGeom>
          <a:solidFill>
            <a:schemeClr val="bg1">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nchorCtr="0"/>
          <a:lstStyle/>
          <a:p>
            <a:pPr algn="ctr" defTabSz="914077" fontAlgn="auto">
              <a:spcBef>
                <a:spcPts val="0"/>
              </a:spcBef>
              <a:spcAft>
                <a:spcPts val="0"/>
              </a:spcAft>
            </a:pPr>
            <a:r>
              <a:rPr lang="cs-CZ" sz="1200" dirty="0" smtClean="0">
                <a:solidFill>
                  <a:srgbClr val="000000"/>
                </a:solidFill>
                <a:latin typeface="EYInterstate Light" pitchFamily="2" charset="0"/>
              </a:rPr>
              <a:t>Práce v auditu</a:t>
            </a:r>
            <a:endParaRPr lang="cs-CZ" sz="1200" dirty="0">
              <a:solidFill>
                <a:srgbClr val="000000"/>
              </a:solidFill>
              <a:latin typeface="EYInterstate Light" pitchFamily="2" charset="0"/>
            </a:endParaRPr>
          </a:p>
        </p:txBody>
      </p:sp>
      <p:sp>
        <p:nvSpPr>
          <p:cNvPr id="2" name="Nadpis 1"/>
          <p:cNvSpPr>
            <a:spLocks noGrp="1"/>
          </p:cNvSpPr>
          <p:nvPr>
            <p:ph type="title"/>
          </p:nvPr>
        </p:nvSpPr>
        <p:spPr>
          <a:xfrm>
            <a:off x="457200" y="912417"/>
            <a:ext cx="8229600" cy="860400"/>
          </a:xfrm>
        </p:spPr>
        <p:txBody>
          <a:bodyPr/>
          <a:lstStyle>
            <a:lvl1pPr>
              <a:defRPr>
                <a:latin typeface="EYInterstate Regular" pitchFamily="2" charset="0"/>
              </a:defRPr>
            </a:lvl1pPr>
          </a:lstStyle>
          <a:p>
            <a:r>
              <a:rPr lang="cs-CZ" dirty="0" smtClean="0"/>
              <a:t>Kliknutím lze upravit styl.</a:t>
            </a:r>
            <a:endParaRPr lang="cs-CZ" dirty="0"/>
          </a:p>
        </p:txBody>
      </p:sp>
      <p:cxnSp>
        <p:nvCxnSpPr>
          <p:cNvPr id="10" name="Straight Connector 9"/>
          <p:cNvCxnSpPr/>
          <p:nvPr userDrawn="1"/>
        </p:nvCxnSpPr>
        <p:spPr>
          <a:xfrm>
            <a:off x="0" y="620688"/>
            <a:ext cx="9144000" cy="0"/>
          </a:xfrm>
          <a:prstGeom prst="line">
            <a:avLst/>
          </a:prstGeom>
          <a:ln w="76200">
            <a:solidFill>
              <a:schemeClr val="accent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2823668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2_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912417"/>
            <a:ext cx="8229600" cy="860400"/>
          </a:xfrm>
        </p:spPr>
        <p:txBody>
          <a:bodyPr/>
          <a:lstStyle>
            <a:lvl1pPr>
              <a:defRPr>
                <a:latin typeface="EYInterstate Regular" pitchFamily="2" charset="0"/>
              </a:defRPr>
            </a:lvl1pPr>
          </a:lstStyle>
          <a:p>
            <a:r>
              <a:rPr lang="cs-CZ" dirty="0" smtClean="0"/>
              <a:t>Kliknutím lze upravit styl.</a:t>
            </a:r>
            <a:endParaRPr lang="cs-CZ" dirty="0"/>
          </a:p>
        </p:txBody>
      </p:sp>
      <p:sp>
        <p:nvSpPr>
          <p:cNvPr id="26" name="Rectangle 25"/>
          <p:cNvSpPr/>
          <p:nvPr userDrawn="1"/>
        </p:nvSpPr>
        <p:spPr>
          <a:xfrm>
            <a:off x="0" y="-11151"/>
            <a:ext cx="9144000" cy="593284"/>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077" fontAlgn="auto">
              <a:spcBef>
                <a:spcPts val="0"/>
              </a:spcBef>
              <a:spcAft>
                <a:spcPts val="0"/>
              </a:spcAft>
            </a:pPr>
            <a:endParaRPr lang="cs-CZ" sz="1200" dirty="0">
              <a:solidFill>
                <a:srgbClr val="000000"/>
              </a:solidFill>
            </a:endParaRPr>
          </a:p>
        </p:txBody>
      </p:sp>
      <p:sp>
        <p:nvSpPr>
          <p:cNvPr id="27" name="Rectangle 26"/>
          <p:cNvSpPr/>
          <p:nvPr userDrawn="1"/>
        </p:nvSpPr>
        <p:spPr>
          <a:xfrm>
            <a:off x="2542927" y="188640"/>
            <a:ext cx="2029074" cy="432048"/>
          </a:xfrm>
          <a:prstGeom prst="rect">
            <a:avLst/>
          </a:prstGeom>
          <a:solidFill>
            <a:schemeClr val="bg1">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nchorCtr="0"/>
          <a:lstStyle/>
          <a:p>
            <a:pPr algn="ctr" defTabSz="914077" fontAlgn="auto">
              <a:spcBef>
                <a:spcPts val="0"/>
              </a:spcBef>
              <a:spcAft>
                <a:spcPts val="0"/>
              </a:spcAft>
            </a:pPr>
            <a:r>
              <a:rPr lang="cs-CZ" sz="1200" dirty="0" smtClean="0">
                <a:solidFill>
                  <a:srgbClr val="000000"/>
                </a:solidFill>
                <a:latin typeface="EYInterstate Light" pitchFamily="2" charset="0"/>
              </a:rPr>
              <a:t>Audit v kosce</a:t>
            </a:r>
            <a:endParaRPr lang="cs-CZ" sz="1200" dirty="0">
              <a:solidFill>
                <a:srgbClr val="000000"/>
              </a:solidFill>
              <a:latin typeface="EYInterstate Light" pitchFamily="2" charset="0"/>
            </a:endParaRPr>
          </a:p>
        </p:txBody>
      </p:sp>
      <p:sp>
        <p:nvSpPr>
          <p:cNvPr id="28" name="Rectangle 27"/>
          <p:cNvSpPr/>
          <p:nvPr userDrawn="1"/>
        </p:nvSpPr>
        <p:spPr>
          <a:xfrm>
            <a:off x="502638" y="115888"/>
            <a:ext cx="2029074" cy="504800"/>
          </a:xfrm>
          <a:prstGeom prst="rect">
            <a:avLst/>
          </a:prstGeom>
          <a:solidFill>
            <a:schemeClr val="accent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nchorCtr="0"/>
          <a:lstStyle/>
          <a:p>
            <a:pPr algn="ctr" defTabSz="914077" fontAlgn="auto">
              <a:spcBef>
                <a:spcPts val="0"/>
              </a:spcBef>
              <a:spcAft>
                <a:spcPts val="0"/>
              </a:spcAft>
            </a:pPr>
            <a:r>
              <a:rPr lang="cs-CZ" sz="1200" dirty="0" smtClean="0">
                <a:solidFill>
                  <a:srgbClr val="000000"/>
                </a:solidFill>
                <a:latin typeface="EYInterstate Light" pitchFamily="2" charset="0"/>
              </a:rPr>
              <a:t>Představení EY</a:t>
            </a:r>
            <a:endParaRPr lang="cs-CZ" sz="1200" dirty="0">
              <a:solidFill>
                <a:srgbClr val="000000"/>
              </a:solidFill>
              <a:latin typeface="EYInterstate Light" pitchFamily="2" charset="0"/>
            </a:endParaRPr>
          </a:p>
        </p:txBody>
      </p:sp>
      <p:sp>
        <p:nvSpPr>
          <p:cNvPr id="29" name="Rectangle 28"/>
          <p:cNvSpPr/>
          <p:nvPr userDrawn="1"/>
        </p:nvSpPr>
        <p:spPr>
          <a:xfrm>
            <a:off x="6612290" y="188640"/>
            <a:ext cx="2029074" cy="432048"/>
          </a:xfrm>
          <a:prstGeom prst="rect">
            <a:avLst/>
          </a:prstGeom>
          <a:solidFill>
            <a:schemeClr val="bg1">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nchorCtr="0"/>
          <a:lstStyle/>
          <a:p>
            <a:pPr algn="ctr" defTabSz="914077" fontAlgn="auto">
              <a:spcBef>
                <a:spcPts val="0"/>
              </a:spcBef>
              <a:spcAft>
                <a:spcPts val="0"/>
              </a:spcAft>
            </a:pPr>
            <a:r>
              <a:rPr lang="cs-CZ" sz="1200" dirty="0" smtClean="0">
                <a:solidFill>
                  <a:srgbClr val="000000"/>
                </a:solidFill>
                <a:latin typeface="EYInterstate Light" pitchFamily="2" charset="0"/>
              </a:rPr>
              <a:t>Práce pro EY</a:t>
            </a:r>
            <a:endParaRPr lang="cs-CZ" sz="1200" dirty="0">
              <a:solidFill>
                <a:srgbClr val="000000"/>
              </a:solidFill>
              <a:latin typeface="EYInterstate Light" pitchFamily="2" charset="0"/>
            </a:endParaRPr>
          </a:p>
        </p:txBody>
      </p:sp>
      <p:sp>
        <p:nvSpPr>
          <p:cNvPr id="30" name="Rectangle 29"/>
          <p:cNvSpPr/>
          <p:nvPr userDrawn="1"/>
        </p:nvSpPr>
        <p:spPr>
          <a:xfrm>
            <a:off x="4572000" y="188640"/>
            <a:ext cx="2029074" cy="432048"/>
          </a:xfrm>
          <a:prstGeom prst="rect">
            <a:avLst/>
          </a:prstGeom>
          <a:solidFill>
            <a:schemeClr val="bg1">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nchorCtr="0"/>
          <a:lstStyle/>
          <a:p>
            <a:pPr algn="ctr" defTabSz="914077" fontAlgn="auto">
              <a:spcBef>
                <a:spcPts val="0"/>
              </a:spcBef>
              <a:spcAft>
                <a:spcPts val="0"/>
              </a:spcAft>
            </a:pPr>
            <a:r>
              <a:rPr lang="cs-CZ" sz="1200" dirty="0" smtClean="0">
                <a:solidFill>
                  <a:srgbClr val="000000"/>
                </a:solidFill>
                <a:latin typeface="EYInterstate Light" pitchFamily="2" charset="0"/>
              </a:rPr>
              <a:t>Práce v auditu</a:t>
            </a:r>
            <a:endParaRPr lang="cs-CZ" sz="1200" dirty="0">
              <a:solidFill>
                <a:srgbClr val="000000"/>
              </a:solidFill>
              <a:latin typeface="EYInterstate Light" pitchFamily="2" charset="0"/>
            </a:endParaRPr>
          </a:p>
        </p:txBody>
      </p:sp>
      <p:cxnSp>
        <p:nvCxnSpPr>
          <p:cNvPr id="31" name="Straight Connector 30"/>
          <p:cNvCxnSpPr/>
          <p:nvPr userDrawn="1"/>
        </p:nvCxnSpPr>
        <p:spPr>
          <a:xfrm>
            <a:off x="0" y="620688"/>
            <a:ext cx="9144000" cy="0"/>
          </a:xfrm>
          <a:prstGeom prst="line">
            <a:avLst/>
          </a:prstGeom>
          <a:ln w="76200">
            <a:solidFill>
              <a:schemeClr val="accent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2823668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Pouze nadpis">
    <p:spTree>
      <p:nvGrpSpPr>
        <p:cNvPr id="1" name=""/>
        <p:cNvGrpSpPr/>
        <p:nvPr/>
      </p:nvGrpSpPr>
      <p:grpSpPr>
        <a:xfrm>
          <a:off x="0" y="0"/>
          <a:ext cx="0" cy="0"/>
          <a:chOff x="0" y="0"/>
          <a:chExt cx="0" cy="0"/>
        </a:xfrm>
      </p:grpSpPr>
      <p:sp>
        <p:nvSpPr>
          <p:cNvPr id="47" name="Nadpis 1"/>
          <p:cNvSpPr>
            <a:spLocks noGrp="1"/>
          </p:cNvSpPr>
          <p:nvPr>
            <p:ph type="title"/>
          </p:nvPr>
        </p:nvSpPr>
        <p:spPr>
          <a:xfrm>
            <a:off x="457200" y="912417"/>
            <a:ext cx="8229600" cy="860400"/>
          </a:xfrm>
        </p:spPr>
        <p:txBody>
          <a:bodyPr/>
          <a:lstStyle>
            <a:lvl1pPr>
              <a:defRPr>
                <a:latin typeface="EYInterstate Regular" pitchFamily="2" charset="0"/>
              </a:defRPr>
            </a:lvl1pPr>
          </a:lstStyle>
          <a:p>
            <a:r>
              <a:rPr lang="cs-CZ" dirty="0" smtClean="0"/>
              <a:t>Kliknutím lze upravit styl.</a:t>
            </a:r>
            <a:endParaRPr lang="cs-CZ" dirty="0"/>
          </a:p>
        </p:txBody>
      </p:sp>
      <p:sp>
        <p:nvSpPr>
          <p:cNvPr id="16" name="Rectangle 15"/>
          <p:cNvSpPr/>
          <p:nvPr userDrawn="1"/>
        </p:nvSpPr>
        <p:spPr>
          <a:xfrm>
            <a:off x="0" y="-11151"/>
            <a:ext cx="9144000" cy="593284"/>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077" fontAlgn="auto">
              <a:spcBef>
                <a:spcPts val="0"/>
              </a:spcBef>
              <a:spcAft>
                <a:spcPts val="0"/>
              </a:spcAft>
            </a:pPr>
            <a:endParaRPr lang="cs-CZ" sz="1200" dirty="0">
              <a:solidFill>
                <a:srgbClr val="000000"/>
              </a:solidFill>
            </a:endParaRPr>
          </a:p>
        </p:txBody>
      </p:sp>
      <p:sp>
        <p:nvSpPr>
          <p:cNvPr id="17" name="Rectangle 16"/>
          <p:cNvSpPr/>
          <p:nvPr userDrawn="1"/>
        </p:nvSpPr>
        <p:spPr>
          <a:xfrm>
            <a:off x="2542927" y="115888"/>
            <a:ext cx="2029074" cy="504800"/>
          </a:xfrm>
          <a:prstGeom prst="rect">
            <a:avLst/>
          </a:prstGeom>
          <a:solidFill>
            <a:schemeClr val="accent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nchorCtr="0"/>
          <a:lstStyle/>
          <a:p>
            <a:pPr algn="ctr" defTabSz="914077" fontAlgn="auto">
              <a:spcBef>
                <a:spcPts val="0"/>
              </a:spcBef>
              <a:spcAft>
                <a:spcPts val="0"/>
              </a:spcAft>
            </a:pPr>
            <a:r>
              <a:rPr lang="cs-CZ" sz="1200" dirty="0" smtClean="0">
                <a:solidFill>
                  <a:srgbClr val="000000"/>
                </a:solidFill>
                <a:latin typeface="EYInterstate Light" pitchFamily="2" charset="0"/>
              </a:rPr>
              <a:t>Audit v kosce</a:t>
            </a:r>
            <a:endParaRPr lang="cs-CZ" sz="1200" dirty="0">
              <a:solidFill>
                <a:srgbClr val="000000"/>
              </a:solidFill>
              <a:latin typeface="EYInterstate Light" pitchFamily="2" charset="0"/>
            </a:endParaRPr>
          </a:p>
        </p:txBody>
      </p:sp>
      <p:sp>
        <p:nvSpPr>
          <p:cNvPr id="18" name="Rectangle 17"/>
          <p:cNvSpPr/>
          <p:nvPr userDrawn="1"/>
        </p:nvSpPr>
        <p:spPr>
          <a:xfrm>
            <a:off x="502638" y="188640"/>
            <a:ext cx="2029074" cy="432048"/>
          </a:xfrm>
          <a:prstGeom prst="rect">
            <a:avLst/>
          </a:prstGeom>
          <a:solidFill>
            <a:schemeClr val="bg1">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nchorCtr="0"/>
          <a:lstStyle/>
          <a:p>
            <a:pPr algn="ctr" defTabSz="914077" fontAlgn="auto">
              <a:spcBef>
                <a:spcPts val="0"/>
              </a:spcBef>
              <a:spcAft>
                <a:spcPts val="0"/>
              </a:spcAft>
            </a:pPr>
            <a:r>
              <a:rPr lang="cs-CZ" sz="1200" dirty="0" smtClean="0">
                <a:solidFill>
                  <a:srgbClr val="000000"/>
                </a:solidFill>
                <a:latin typeface="EYInterstate Light" pitchFamily="2" charset="0"/>
              </a:rPr>
              <a:t>Představení EY</a:t>
            </a:r>
            <a:endParaRPr lang="cs-CZ" sz="1200" dirty="0">
              <a:solidFill>
                <a:srgbClr val="000000"/>
              </a:solidFill>
              <a:latin typeface="EYInterstate Light" pitchFamily="2" charset="0"/>
            </a:endParaRPr>
          </a:p>
        </p:txBody>
      </p:sp>
      <p:sp>
        <p:nvSpPr>
          <p:cNvPr id="19" name="Rectangle 18"/>
          <p:cNvSpPr/>
          <p:nvPr userDrawn="1"/>
        </p:nvSpPr>
        <p:spPr>
          <a:xfrm>
            <a:off x="6612290" y="188640"/>
            <a:ext cx="2029074" cy="432048"/>
          </a:xfrm>
          <a:prstGeom prst="rect">
            <a:avLst/>
          </a:prstGeom>
          <a:solidFill>
            <a:schemeClr val="bg1">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nchorCtr="0"/>
          <a:lstStyle/>
          <a:p>
            <a:pPr algn="ctr" defTabSz="914077" fontAlgn="auto">
              <a:spcBef>
                <a:spcPts val="0"/>
              </a:spcBef>
              <a:spcAft>
                <a:spcPts val="0"/>
              </a:spcAft>
            </a:pPr>
            <a:r>
              <a:rPr lang="cs-CZ" sz="1200" dirty="0" smtClean="0">
                <a:solidFill>
                  <a:srgbClr val="000000"/>
                </a:solidFill>
                <a:latin typeface="EYInterstate Light" pitchFamily="2" charset="0"/>
              </a:rPr>
              <a:t>Práce pro EY</a:t>
            </a:r>
            <a:endParaRPr lang="cs-CZ" sz="1200" dirty="0">
              <a:solidFill>
                <a:srgbClr val="000000"/>
              </a:solidFill>
              <a:latin typeface="EYInterstate Light" pitchFamily="2" charset="0"/>
            </a:endParaRPr>
          </a:p>
        </p:txBody>
      </p:sp>
      <p:sp>
        <p:nvSpPr>
          <p:cNvPr id="20" name="Rectangle 19"/>
          <p:cNvSpPr/>
          <p:nvPr userDrawn="1"/>
        </p:nvSpPr>
        <p:spPr>
          <a:xfrm>
            <a:off x="4572000" y="188640"/>
            <a:ext cx="2029074" cy="432048"/>
          </a:xfrm>
          <a:prstGeom prst="rect">
            <a:avLst/>
          </a:prstGeom>
          <a:solidFill>
            <a:schemeClr val="bg1">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nchorCtr="0"/>
          <a:lstStyle/>
          <a:p>
            <a:pPr algn="ctr" defTabSz="914077" fontAlgn="auto">
              <a:spcBef>
                <a:spcPts val="0"/>
              </a:spcBef>
              <a:spcAft>
                <a:spcPts val="0"/>
              </a:spcAft>
            </a:pPr>
            <a:r>
              <a:rPr lang="cs-CZ" sz="1200" dirty="0" smtClean="0">
                <a:solidFill>
                  <a:srgbClr val="000000"/>
                </a:solidFill>
                <a:latin typeface="EYInterstate Light" pitchFamily="2" charset="0"/>
              </a:rPr>
              <a:t>Práce v auditu</a:t>
            </a:r>
            <a:endParaRPr lang="cs-CZ" sz="1200" dirty="0">
              <a:solidFill>
                <a:srgbClr val="000000"/>
              </a:solidFill>
              <a:latin typeface="EYInterstate Light" pitchFamily="2" charset="0"/>
            </a:endParaRPr>
          </a:p>
        </p:txBody>
      </p:sp>
      <p:cxnSp>
        <p:nvCxnSpPr>
          <p:cNvPr id="21" name="Straight Connector 20"/>
          <p:cNvCxnSpPr/>
          <p:nvPr userDrawn="1"/>
        </p:nvCxnSpPr>
        <p:spPr>
          <a:xfrm>
            <a:off x="0" y="620688"/>
            <a:ext cx="9144000" cy="0"/>
          </a:xfrm>
          <a:prstGeom prst="line">
            <a:avLst/>
          </a:prstGeom>
          <a:ln w="76200">
            <a:solidFill>
              <a:schemeClr val="accent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2823668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Pouze nadpis">
    <p:spTree>
      <p:nvGrpSpPr>
        <p:cNvPr id="1" name=""/>
        <p:cNvGrpSpPr/>
        <p:nvPr/>
      </p:nvGrpSpPr>
      <p:grpSpPr>
        <a:xfrm>
          <a:off x="0" y="0"/>
          <a:ext cx="0" cy="0"/>
          <a:chOff x="0" y="0"/>
          <a:chExt cx="0" cy="0"/>
        </a:xfrm>
      </p:grpSpPr>
      <p:sp>
        <p:nvSpPr>
          <p:cNvPr id="13" name="Nadpis 1"/>
          <p:cNvSpPr>
            <a:spLocks noGrp="1"/>
          </p:cNvSpPr>
          <p:nvPr>
            <p:ph type="title"/>
          </p:nvPr>
        </p:nvSpPr>
        <p:spPr>
          <a:xfrm>
            <a:off x="457200" y="912417"/>
            <a:ext cx="8229600" cy="860400"/>
          </a:xfrm>
        </p:spPr>
        <p:txBody>
          <a:bodyPr/>
          <a:lstStyle>
            <a:lvl1pPr>
              <a:defRPr>
                <a:latin typeface="EYInterstate Regular" pitchFamily="2" charset="0"/>
              </a:defRPr>
            </a:lvl1pPr>
          </a:lstStyle>
          <a:p>
            <a:r>
              <a:rPr lang="cs-CZ" dirty="0" smtClean="0"/>
              <a:t>Kliknutím lze upravit styl.</a:t>
            </a:r>
            <a:endParaRPr lang="cs-CZ" dirty="0"/>
          </a:p>
        </p:txBody>
      </p:sp>
      <p:sp>
        <p:nvSpPr>
          <p:cNvPr id="20" name="Rectangle 19"/>
          <p:cNvSpPr/>
          <p:nvPr userDrawn="1"/>
        </p:nvSpPr>
        <p:spPr>
          <a:xfrm>
            <a:off x="0" y="-11151"/>
            <a:ext cx="9144000" cy="593284"/>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077" fontAlgn="auto">
              <a:spcBef>
                <a:spcPts val="0"/>
              </a:spcBef>
              <a:spcAft>
                <a:spcPts val="0"/>
              </a:spcAft>
            </a:pPr>
            <a:endParaRPr lang="cs-CZ" sz="1200" dirty="0">
              <a:solidFill>
                <a:srgbClr val="000000"/>
              </a:solidFill>
            </a:endParaRPr>
          </a:p>
        </p:txBody>
      </p:sp>
      <p:sp>
        <p:nvSpPr>
          <p:cNvPr id="27" name="Rectangle 26"/>
          <p:cNvSpPr/>
          <p:nvPr userDrawn="1"/>
        </p:nvSpPr>
        <p:spPr>
          <a:xfrm>
            <a:off x="2542927" y="188640"/>
            <a:ext cx="2029074" cy="432048"/>
          </a:xfrm>
          <a:prstGeom prst="rect">
            <a:avLst/>
          </a:prstGeom>
          <a:solidFill>
            <a:schemeClr val="bg1">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nchorCtr="0"/>
          <a:lstStyle/>
          <a:p>
            <a:pPr algn="ctr" defTabSz="914077" fontAlgn="auto">
              <a:spcBef>
                <a:spcPts val="0"/>
              </a:spcBef>
              <a:spcAft>
                <a:spcPts val="0"/>
              </a:spcAft>
            </a:pPr>
            <a:r>
              <a:rPr lang="cs-CZ" sz="1200" dirty="0" smtClean="0">
                <a:solidFill>
                  <a:srgbClr val="000000"/>
                </a:solidFill>
                <a:latin typeface="EYInterstate Light" pitchFamily="2" charset="0"/>
              </a:rPr>
              <a:t>Audit v kosce</a:t>
            </a:r>
            <a:endParaRPr lang="cs-CZ" sz="1200" dirty="0">
              <a:solidFill>
                <a:srgbClr val="000000"/>
              </a:solidFill>
              <a:latin typeface="EYInterstate Light" pitchFamily="2" charset="0"/>
            </a:endParaRPr>
          </a:p>
        </p:txBody>
      </p:sp>
      <p:sp>
        <p:nvSpPr>
          <p:cNvPr id="28" name="Rectangle 27"/>
          <p:cNvSpPr/>
          <p:nvPr userDrawn="1"/>
        </p:nvSpPr>
        <p:spPr>
          <a:xfrm>
            <a:off x="502638" y="188640"/>
            <a:ext cx="2029074" cy="432048"/>
          </a:xfrm>
          <a:prstGeom prst="rect">
            <a:avLst/>
          </a:prstGeom>
          <a:solidFill>
            <a:schemeClr val="bg1">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nchorCtr="0"/>
          <a:lstStyle/>
          <a:p>
            <a:pPr algn="ctr" defTabSz="914077" fontAlgn="auto">
              <a:spcBef>
                <a:spcPts val="0"/>
              </a:spcBef>
              <a:spcAft>
                <a:spcPts val="0"/>
              </a:spcAft>
            </a:pPr>
            <a:r>
              <a:rPr lang="cs-CZ" sz="1200" dirty="0" smtClean="0">
                <a:solidFill>
                  <a:srgbClr val="000000"/>
                </a:solidFill>
                <a:latin typeface="EYInterstate Light" pitchFamily="2" charset="0"/>
              </a:rPr>
              <a:t>Představení EY</a:t>
            </a:r>
            <a:endParaRPr lang="cs-CZ" sz="1200" dirty="0">
              <a:solidFill>
                <a:srgbClr val="000000"/>
              </a:solidFill>
              <a:latin typeface="EYInterstate Light" pitchFamily="2" charset="0"/>
            </a:endParaRPr>
          </a:p>
        </p:txBody>
      </p:sp>
      <p:sp>
        <p:nvSpPr>
          <p:cNvPr id="29" name="Rectangle 28"/>
          <p:cNvSpPr/>
          <p:nvPr userDrawn="1"/>
        </p:nvSpPr>
        <p:spPr>
          <a:xfrm>
            <a:off x="6612290" y="188640"/>
            <a:ext cx="2029074" cy="432048"/>
          </a:xfrm>
          <a:prstGeom prst="rect">
            <a:avLst/>
          </a:prstGeom>
          <a:solidFill>
            <a:schemeClr val="bg1">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nchorCtr="0"/>
          <a:lstStyle/>
          <a:p>
            <a:pPr algn="ctr" defTabSz="914077" fontAlgn="auto">
              <a:spcBef>
                <a:spcPts val="0"/>
              </a:spcBef>
              <a:spcAft>
                <a:spcPts val="0"/>
              </a:spcAft>
            </a:pPr>
            <a:r>
              <a:rPr lang="cs-CZ" sz="1200" dirty="0" smtClean="0">
                <a:solidFill>
                  <a:srgbClr val="000000"/>
                </a:solidFill>
                <a:latin typeface="EYInterstate Light" pitchFamily="2" charset="0"/>
              </a:rPr>
              <a:t>Práce pro EY</a:t>
            </a:r>
            <a:endParaRPr lang="cs-CZ" sz="1200" dirty="0">
              <a:solidFill>
                <a:srgbClr val="000000"/>
              </a:solidFill>
              <a:latin typeface="EYInterstate Light" pitchFamily="2" charset="0"/>
            </a:endParaRPr>
          </a:p>
        </p:txBody>
      </p:sp>
      <p:sp>
        <p:nvSpPr>
          <p:cNvPr id="30" name="Rectangle 29"/>
          <p:cNvSpPr/>
          <p:nvPr userDrawn="1"/>
        </p:nvSpPr>
        <p:spPr>
          <a:xfrm>
            <a:off x="4572000" y="115888"/>
            <a:ext cx="2029074" cy="504800"/>
          </a:xfrm>
          <a:prstGeom prst="rect">
            <a:avLst/>
          </a:prstGeom>
          <a:solidFill>
            <a:schemeClr val="accent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nchorCtr="0"/>
          <a:lstStyle/>
          <a:p>
            <a:pPr algn="ctr" defTabSz="914077" fontAlgn="auto">
              <a:spcBef>
                <a:spcPts val="0"/>
              </a:spcBef>
              <a:spcAft>
                <a:spcPts val="0"/>
              </a:spcAft>
            </a:pPr>
            <a:r>
              <a:rPr lang="cs-CZ" sz="1200" dirty="0" smtClean="0">
                <a:solidFill>
                  <a:srgbClr val="000000"/>
                </a:solidFill>
                <a:latin typeface="EYInterstate Light" pitchFamily="2" charset="0"/>
              </a:rPr>
              <a:t>Práce v auditu</a:t>
            </a:r>
            <a:endParaRPr lang="cs-CZ" sz="1200" dirty="0">
              <a:solidFill>
                <a:srgbClr val="000000"/>
              </a:solidFill>
              <a:latin typeface="EYInterstate Light" pitchFamily="2" charset="0"/>
            </a:endParaRPr>
          </a:p>
        </p:txBody>
      </p:sp>
      <p:cxnSp>
        <p:nvCxnSpPr>
          <p:cNvPr id="31" name="Straight Connector 30"/>
          <p:cNvCxnSpPr/>
          <p:nvPr userDrawn="1"/>
        </p:nvCxnSpPr>
        <p:spPr>
          <a:xfrm>
            <a:off x="0" y="620688"/>
            <a:ext cx="9144000" cy="0"/>
          </a:xfrm>
          <a:prstGeom prst="line">
            <a:avLst/>
          </a:prstGeom>
          <a:ln w="76200">
            <a:solidFill>
              <a:schemeClr val="accent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2823668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Pouze nadpis">
    <p:spTree>
      <p:nvGrpSpPr>
        <p:cNvPr id="1" name=""/>
        <p:cNvGrpSpPr/>
        <p:nvPr/>
      </p:nvGrpSpPr>
      <p:grpSpPr>
        <a:xfrm>
          <a:off x="0" y="0"/>
          <a:ext cx="0" cy="0"/>
          <a:chOff x="0" y="0"/>
          <a:chExt cx="0" cy="0"/>
        </a:xfrm>
      </p:grpSpPr>
      <p:sp>
        <p:nvSpPr>
          <p:cNvPr id="13" name="Nadpis 1"/>
          <p:cNvSpPr>
            <a:spLocks noGrp="1"/>
          </p:cNvSpPr>
          <p:nvPr>
            <p:ph type="title"/>
          </p:nvPr>
        </p:nvSpPr>
        <p:spPr>
          <a:xfrm>
            <a:off x="457200" y="912417"/>
            <a:ext cx="8229600" cy="860400"/>
          </a:xfrm>
        </p:spPr>
        <p:txBody>
          <a:bodyPr/>
          <a:lstStyle>
            <a:lvl1pPr>
              <a:defRPr>
                <a:latin typeface="EYInterstate Regular" pitchFamily="2" charset="0"/>
              </a:defRPr>
            </a:lvl1pPr>
          </a:lstStyle>
          <a:p>
            <a:r>
              <a:rPr lang="cs-CZ" dirty="0" smtClean="0"/>
              <a:t>Kliknutím lze upravit styl.</a:t>
            </a:r>
            <a:endParaRPr lang="cs-CZ" dirty="0"/>
          </a:p>
        </p:txBody>
      </p:sp>
      <p:sp>
        <p:nvSpPr>
          <p:cNvPr id="20" name="Rectangle 19"/>
          <p:cNvSpPr/>
          <p:nvPr userDrawn="1"/>
        </p:nvSpPr>
        <p:spPr>
          <a:xfrm>
            <a:off x="0" y="-11151"/>
            <a:ext cx="9144000" cy="593284"/>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077" fontAlgn="auto">
              <a:spcBef>
                <a:spcPts val="0"/>
              </a:spcBef>
              <a:spcAft>
                <a:spcPts val="0"/>
              </a:spcAft>
            </a:pPr>
            <a:endParaRPr lang="cs-CZ" sz="1200" dirty="0">
              <a:solidFill>
                <a:srgbClr val="000000"/>
              </a:solidFill>
            </a:endParaRPr>
          </a:p>
        </p:txBody>
      </p:sp>
      <p:sp>
        <p:nvSpPr>
          <p:cNvPr id="27" name="Rectangle 26"/>
          <p:cNvSpPr/>
          <p:nvPr userDrawn="1"/>
        </p:nvSpPr>
        <p:spPr>
          <a:xfrm>
            <a:off x="2542927" y="188640"/>
            <a:ext cx="2029074" cy="432048"/>
          </a:xfrm>
          <a:prstGeom prst="rect">
            <a:avLst/>
          </a:prstGeom>
          <a:solidFill>
            <a:schemeClr val="bg1">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nchorCtr="0"/>
          <a:lstStyle/>
          <a:p>
            <a:pPr algn="ctr" defTabSz="914077" fontAlgn="auto">
              <a:spcBef>
                <a:spcPts val="0"/>
              </a:spcBef>
              <a:spcAft>
                <a:spcPts val="0"/>
              </a:spcAft>
            </a:pPr>
            <a:r>
              <a:rPr lang="cs-CZ" sz="1200" dirty="0" smtClean="0">
                <a:solidFill>
                  <a:srgbClr val="000000"/>
                </a:solidFill>
                <a:latin typeface="EYInterstate Light" pitchFamily="2" charset="0"/>
              </a:rPr>
              <a:t>Audit v kosce</a:t>
            </a:r>
            <a:endParaRPr lang="cs-CZ" sz="1200" dirty="0">
              <a:solidFill>
                <a:srgbClr val="000000"/>
              </a:solidFill>
              <a:latin typeface="EYInterstate Light" pitchFamily="2" charset="0"/>
            </a:endParaRPr>
          </a:p>
        </p:txBody>
      </p:sp>
      <p:sp>
        <p:nvSpPr>
          <p:cNvPr id="28" name="Rectangle 27"/>
          <p:cNvSpPr/>
          <p:nvPr userDrawn="1"/>
        </p:nvSpPr>
        <p:spPr>
          <a:xfrm>
            <a:off x="502638" y="188640"/>
            <a:ext cx="2029074" cy="432048"/>
          </a:xfrm>
          <a:prstGeom prst="rect">
            <a:avLst/>
          </a:prstGeom>
          <a:solidFill>
            <a:schemeClr val="bg1">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nchorCtr="0"/>
          <a:lstStyle/>
          <a:p>
            <a:pPr algn="ctr" defTabSz="914077" fontAlgn="auto">
              <a:spcBef>
                <a:spcPts val="0"/>
              </a:spcBef>
              <a:spcAft>
                <a:spcPts val="0"/>
              </a:spcAft>
            </a:pPr>
            <a:r>
              <a:rPr lang="cs-CZ" sz="1200" dirty="0" smtClean="0">
                <a:solidFill>
                  <a:srgbClr val="000000"/>
                </a:solidFill>
                <a:latin typeface="EYInterstate Light" pitchFamily="2" charset="0"/>
              </a:rPr>
              <a:t>Představení EY</a:t>
            </a:r>
            <a:endParaRPr lang="cs-CZ" sz="1200" dirty="0">
              <a:solidFill>
                <a:srgbClr val="000000"/>
              </a:solidFill>
              <a:latin typeface="EYInterstate Light" pitchFamily="2" charset="0"/>
            </a:endParaRPr>
          </a:p>
        </p:txBody>
      </p:sp>
      <p:sp>
        <p:nvSpPr>
          <p:cNvPr id="29" name="Rectangle 28"/>
          <p:cNvSpPr/>
          <p:nvPr userDrawn="1"/>
        </p:nvSpPr>
        <p:spPr>
          <a:xfrm>
            <a:off x="6612290" y="115888"/>
            <a:ext cx="2029074" cy="504800"/>
          </a:xfrm>
          <a:prstGeom prst="rect">
            <a:avLst/>
          </a:prstGeom>
          <a:solidFill>
            <a:schemeClr val="accent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nchorCtr="0"/>
          <a:lstStyle/>
          <a:p>
            <a:pPr algn="ctr" defTabSz="914077" fontAlgn="auto">
              <a:spcBef>
                <a:spcPts val="0"/>
              </a:spcBef>
              <a:spcAft>
                <a:spcPts val="0"/>
              </a:spcAft>
            </a:pPr>
            <a:r>
              <a:rPr lang="cs-CZ" sz="1200" dirty="0" smtClean="0">
                <a:solidFill>
                  <a:srgbClr val="000000"/>
                </a:solidFill>
                <a:latin typeface="EYInterstate Light" pitchFamily="2" charset="0"/>
              </a:rPr>
              <a:t>Práce pro EY</a:t>
            </a:r>
            <a:endParaRPr lang="cs-CZ" sz="1200" dirty="0">
              <a:solidFill>
                <a:srgbClr val="000000"/>
              </a:solidFill>
              <a:latin typeface="EYInterstate Light" pitchFamily="2" charset="0"/>
            </a:endParaRPr>
          </a:p>
        </p:txBody>
      </p:sp>
      <p:sp>
        <p:nvSpPr>
          <p:cNvPr id="30" name="Rectangle 29"/>
          <p:cNvSpPr/>
          <p:nvPr userDrawn="1"/>
        </p:nvSpPr>
        <p:spPr>
          <a:xfrm>
            <a:off x="4572000" y="188640"/>
            <a:ext cx="2029074" cy="432048"/>
          </a:xfrm>
          <a:prstGeom prst="rect">
            <a:avLst/>
          </a:prstGeom>
          <a:solidFill>
            <a:schemeClr val="bg1">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nchorCtr="0"/>
          <a:lstStyle/>
          <a:p>
            <a:pPr algn="ctr" defTabSz="914077" fontAlgn="auto">
              <a:spcBef>
                <a:spcPts val="0"/>
              </a:spcBef>
              <a:spcAft>
                <a:spcPts val="0"/>
              </a:spcAft>
            </a:pPr>
            <a:r>
              <a:rPr lang="cs-CZ" sz="1200" dirty="0" smtClean="0">
                <a:solidFill>
                  <a:srgbClr val="000000"/>
                </a:solidFill>
                <a:latin typeface="EYInterstate Light" pitchFamily="2" charset="0"/>
              </a:rPr>
              <a:t>Práce v auditu</a:t>
            </a:r>
            <a:endParaRPr lang="cs-CZ" sz="1200" dirty="0">
              <a:solidFill>
                <a:srgbClr val="000000"/>
              </a:solidFill>
              <a:latin typeface="EYInterstate Light" pitchFamily="2" charset="0"/>
            </a:endParaRPr>
          </a:p>
        </p:txBody>
      </p:sp>
      <p:cxnSp>
        <p:nvCxnSpPr>
          <p:cNvPr id="31" name="Straight Connector 30"/>
          <p:cNvCxnSpPr/>
          <p:nvPr userDrawn="1"/>
        </p:nvCxnSpPr>
        <p:spPr>
          <a:xfrm>
            <a:off x="0" y="620688"/>
            <a:ext cx="9144000" cy="0"/>
          </a:xfrm>
          <a:prstGeom prst="line">
            <a:avLst/>
          </a:prstGeom>
          <a:ln w="76200">
            <a:solidFill>
              <a:schemeClr val="accent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2823668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_Pouze nadpis">
    <p:spTree>
      <p:nvGrpSpPr>
        <p:cNvPr id="1" name=""/>
        <p:cNvGrpSpPr/>
        <p:nvPr/>
      </p:nvGrpSpPr>
      <p:grpSpPr>
        <a:xfrm>
          <a:off x="0" y="0"/>
          <a:ext cx="0" cy="0"/>
          <a:chOff x="0" y="0"/>
          <a:chExt cx="0" cy="0"/>
        </a:xfrm>
      </p:grpSpPr>
      <p:sp>
        <p:nvSpPr>
          <p:cNvPr id="12" name="Rectangle 11"/>
          <p:cNvSpPr/>
          <p:nvPr userDrawn="1"/>
        </p:nvSpPr>
        <p:spPr>
          <a:xfrm>
            <a:off x="0" y="-22302"/>
            <a:ext cx="9144000" cy="604435"/>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077" fontAlgn="auto">
              <a:spcBef>
                <a:spcPts val="0"/>
              </a:spcBef>
              <a:spcAft>
                <a:spcPts val="0"/>
              </a:spcAft>
            </a:pPr>
            <a:endParaRPr lang="cs-CZ" sz="1200" dirty="0">
              <a:solidFill>
                <a:srgbClr val="000000"/>
              </a:solidFill>
            </a:endParaRPr>
          </a:p>
        </p:txBody>
      </p:sp>
      <p:sp>
        <p:nvSpPr>
          <p:cNvPr id="13" name="Nadpis 1"/>
          <p:cNvSpPr>
            <a:spLocks noGrp="1"/>
          </p:cNvSpPr>
          <p:nvPr>
            <p:ph type="title"/>
          </p:nvPr>
        </p:nvSpPr>
        <p:spPr>
          <a:xfrm>
            <a:off x="457200" y="912417"/>
            <a:ext cx="8229600" cy="860400"/>
          </a:xfrm>
        </p:spPr>
        <p:txBody>
          <a:bodyPr/>
          <a:lstStyle>
            <a:lvl1pPr>
              <a:defRPr>
                <a:latin typeface="EYInterstate Regular" pitchFamily="2" charset="0"/>
              </a:defRPr>
            </a:lvl1pPr>
          </a:lstStyle>
          <a:p>
            <a:r>
              <a:rPr lang="cs-CZ" dirty="0" smtClean="0"/>
              <a:t>Kliknutím lze upravit styl.</a:t>
            </a:r>
            <a:endParaRPr lang="cs-CZ" dirty="0"/>
          </a:p>
        </p:txBody>
      </p:sp>
      <p:sp>
        <p:nvSpPr>
          <p:cNvPr id="14" name="Rectangle 13"/>
          <p:cNvSpPr/>
          <p:nvPr userDrawn="1"/>
        </p:nvSpPr>
        <p:spPr>
          <a:xfrm>
            <a:off x="2542927" y="188640"/>
            <a:ext cx="2029074" cy="432048"/>
          </a:xfrm>
          <a:prstGeom prst="rect">
            <a:avLst/>
          </a:prstGeom>
          <a:solidFill>
            <a:schemeClr val="bg1">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nchorCtr="0"/>
          <a:lstStyle/>
          <a:p>
            <a:pPr algn="ctr" defTabSz="914077" fontAlgn="auto">
              <a:spcBef>
                <a:spcPts val="0"/>
              </a:spcBef>
              <a:spcAft>
                <a:spcPts val="0"/>
              </a:spcAft>
            </a:pPr>
            <a:r>
              <a:rPr lang="cs-CZ" sz="1200" dirty="0" smtClean="0">
                <a:solidFill>
                  <a:srgbClr val="000000"/>
                </a:solidFill>
                <a:latin typeface="EYInterstate Light" pitchFamily="2" charset="0"/>
              </a:rPr>
              <a:t>Auditové služby</a:t>
            </a:r>
            <a:endParaRPr lang="cs-CZ" sz="1200" dirty="0">
              <a:solidFill>
                <a:srgbClr val="000000"/>
              </a:solidFill>
              <a:latin typeface="EYInterstate Light" pitchFamily="2" charset="0"/>
            </a:endParaRPr>
          </a:p>
        </p:txBody>
      </p:sp>
      <p:sp>
        <p:nvSpPr>
          <p:cNvPr id="15" name="Rectangle 14"/>
          <p:cNvSpPr/>
          <p:nvPr userDrawn="1"/>
        </p:nvSpPr>
        <p:spPr>
          <a:xfrm>
            <a:off x="502638" y="111512"/>
            <a:ext cx="2029074" cy="509176"/>
          </a:xfrm>
          <a:prstGeom prst="rect">
            <a:avLst/>
          </a:prstGeom>
          <a:solidFill>
            <a:schemeClr val="accent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nchorCtr="0"/>
          <a:lstStyle/>
          <a:p>
            <a:pPr algn="ctr" defTabSz="914077" fontAlgn="auto">
              <a:spcBef>
                <a:spcPts val="0"/>
              </a:spcBef>
              <a:spcAft>
                <a:spcPts val="0"/>
              </a:spcAft>
            </a:pPr>
            <a:r>
              <a:rPr lang="cs-CZ" sz="1200" dirty="0" smtClean="0">
                <a:solidFill>
                  <a:srgbClr val="000000"/>
                </a:solidFill>
                <a:latin typeface="EYInterstate Light" pitchFamily="2" charset="0"/>
              </a:rPr>
              <a:t>Představení EY</a:t>
            </a:r>
            <a:endParaRPr lang="cs-CZ" sz="1200" dirty="0">
              <a:solidFill>
                <a:srgbClr val="000000"/>
              </a:solidFill>
              <a:latin typeface="EYInterstate Light" pitchFamily="2" charset="0"/>
            </a:endParaRPr>
          </a:p>
        </p:txBody>
      </p:sp>
      <p:sp>
        <p:nvSpPr>
          <p:cNvPr id="16" name="Rectangle 15"/>
          <p:cNvSpPr/>
          <p:nvPr userDrawn="1"/>
        </p:nvSpPr>
        <p:spPr>
          <a:xfrm>
            <a:off x="6612290" y="188640"/>
            <a:ext cx="2029074" cy="432048"/>
          </a:xfrm>
          <a:prstGeom prst="rect">
            <a:avLst/>
          </a:prstGeom>
          <a:solidFill>
            <a:schemeClr val="bg1">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nchorCtr="0"/>
          <a:lstStyle/>
          <a:p>
            <a:pPr algn="ctr" defTabSz="914077" fontAlgn="auto">
              <a:spcBef>
                <a:spcPts val="0"/>
              </a:spcBef>
              <a:spcAft>
                <a:spcPts val="0"/>
              </a:spcAft>
            </a:pPr>
            <a:r>
              <a:rPr lang="cs-CZ" sz="1200" dirty="0" smtClean="0">
                <a:solidFill>
                  <a:srgbClr val="000000"/>
                </a:solidFill>
                <a:latin typeface="EYInterstate Light" pitchFamily="2" charset="0"/>
              </a:rPr>
              <a:t>Teorie a praxe</a:t>
            </a:r>
            <a:endParaRPr lang="cs-CZ" sz="1200" dirty="0">
              <a:solidFill>
                <a:srgbClr val="000000"/>
              </a:solidFill>
              <a:latin typeface="EYInterstate Light" pitchFamily="2" charset="0"/>
            </a:endParaRPr>
          </a:p>
        </p:txBody>
      </p:sp>
      <p:sp>
        <p:nvSpPr>
          <p:cNvPr id="17" name="Rectangle 16"/>
          <p:cNvSpPr/>
          <p:nvPr userDrawn="1"/>
        </p:nvSpPr>
        <p:spPr>
          <a:xfrm>
            <a:off x="4572000" y="188640"/>
            <a:ext cx="2029074" cy="432048"/>
          </a:xfrm>
          <a:prstGeom prst="rect">
            <a:avLst/>
          </a:prstGeom>
          <a:solidFill>
            <a:schemeClr val="bg1">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nchorCtr="0"/>
          <a:lstStyle/>
          <a:p>
            <a:pPr algn="ctr" defTabSz="914077" fontAlgn="auto">
              <a:spcBef>
                <a:spcPts val="0"/>
              </a:spcBef>
              <a:spcAft>
                <a:spcPts val="0"/>
              </a:spcAft>
            </a:pPr>
            <a:r>
              <a:rPr lang="cs-CZ" sz="1200" dirty="0" smtClean="0">
                <a:solidFill>
                  <a:srgbClr val="000000"/>
                </a:solidFill>
                <a:latin typeface="EYInterstate Light" pitchFamily="2" charset="0"/>
              </a:rPr>
              <a:t>Práce v auditu</a:t>
            </a:r>
            <a:endParaRPr lang="cs-CZ" sz="1200" dirty="0">
              <a:solidFill>
                <a:srgbClr val="000000"/>
              </a:solidFill>
              <a:latin typeface="EYInterstate Light" pitchFamily="2" charset="0"/>
            </a:endParaRPr>
          </a:p>
        </p:txBody>
      </p:sp>
      <p:cxnSp>
        <p:nvCxnSpPr>
          <p:cNvPr id="18" name="Straight Connector 17"/>
          <p:cNvCxnSpPr/>
          <p:nvPr userDrawn="1"/>
        </p:nvCxnSpPr>
        <p:spPr>
          <a:xfrm>
            <a:off x="0" y="620688"/>
            <a:ext cx="9144000" cy="0"/>
          </a:xfrm>
          <a:prstGeom prst="line">
            <a:avLst/>
          </a:prstGeom>
          <a:ln w="76200">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19" name="Rectangle 18"/>
          <p:cNvSpPr/>
          <p:nvPr userDrawn="1"/>
        </p:nvSpPr>
        <p:spPr>
          <a:xfrm>
            <a:off x="0" y="-11151"/>
            <a:ext cx="9144000" cy="593284"/>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077" fontAlgn="auto">
              <a:spcBef>
                <a:spcPts val="0"/>
              </a:spcBef>
              <a:spcAft>
                <a:spcPts val="0"/>
              </a:spcAft>
            </a:pPr>
            <a:endParaRPr lang="cs-CZ" sz="1200" dirty="0">
              <a:solidFill>
                <a:srgbClr val="000000"/>
              </a:solidFill>
            </a:endParaRPr>
          </a:p>
        </p:txBody>
      </p:sp>
      <p:sp>
        <p:nvSpPr>
          <p:cNvPr id="21" name="Rectangle 20"/>
          <p:cNvSpPr/>
          <p:nvPr userDrawn="1"/>
        </p:nvSpPr>
        <p:spPr>
          <a:xfrm>
            <a:off x="290768" y="188640"/>
            <a:ext cx="1716456" cy="432048"/>
          </a:xfrm>
          <a:prstGeom prst="rect">
            <a:avLst/>
          </a:prstGeom>
          <a:solidFill>
            <a:schemeClr val="bg1">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nchorCtr="0"/>
          <a:lstStyle/>
          <a:p>
            <a:pPr algn="ctr" defTabSz="914077" fontAlgn="auto">
              <a:spcBef>
                <a:spcPts val="0"/>
              </a:spcBef>
              <a:spcAft>
                <a:spcPts val="0"/>
              </a:spcAft>
            </a:pPr>
            <a:r>
              <a:rPr lang="cs-CZ" sz="1200" dirty="0" smtClean="0">
                <a:solidFill>
                  <a:srgbClr val="000000"/>
                </a:solidFill>
                <a:latin typeface="EYInterstate Light" pitchFamily="2" charset="0"/>
              </a:rPr>
              <a:t>Představení EY</a:t>
            </a:r>
            <a:endParaRPr lang="cs-CZ" sz="1200" dirty="0">
              <a:solidFill>
                <a:srgbClr val="000000"/>
              </a:solidFill>
              <a:latin typeface="EYInterstate Light" pitchFamily="2" charset="0"/>
            </a:endParaRPr>
          </a:p>
        </p:txBody>
      </p:sp>
      <p:sp>
        <p:nvSpPr>
          <p:cNvPr id="22" name="Rectangle 21"/>
          <p:cNvSpPr/>
          <p:nvPr userDrawn="1"/>
        </p:nvSpPr>
        <p:spPr>
          <a:xfrm>
            <a:off x="2017610" y="188640"/>
            <a:ext cx="1716456" cy="432048"/>
          </a:xfrm>
          <a:prstGeom prst="rect">
            <a:avLst/>
          </a:prstGeom>
          <a:solidFill>
            <a:schemeClr val="bg1">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nchorCtr="0"/>
          <a:lstStyle/>
          <a:p>
            <a:pPr algn="ctr" defTabSz="914077" fontAlgn="auto">
              <a:spcBef>
                <a:spcPts val="0"/>
              </a:spcBef>
              <a:spcAft>
                <a:spcPts val="0"/>
              </a:spcAft>
            </a:pPr>
            <a:r>
              <a:rPr lang="cs-CZ" sz="1200" dirty="0" smtClean="0">
                <a:solidFill>
                  <a:srgbClr val="000000"/>
                </a:solidFill>
                <a:latin typeface="EYInterstate Light" pitchFamily="2" charset="0"/>
              </a:rPr>
              <a:t>Audit v kostce</a:t>
            </a:r>
            <a:endParaRPr lang="cs-CZ" sz="1200" dirty="0">
              <a:solidFill>
                <a:srgbClr val="000000"/>
              </a:solidFill>
              <a:latin typeface="EYInterstate Light" pitchFamily="2" charset="0"/>
            </a:endParaRPr>
          </a:p>
        </p:txBody>
      </p:sp>
      <p:sp>
        <p:nvSpPr>
          <p:cNvPr id="23" name="Rectangle 22"/>
          <p:cNvSpPr/>
          <p:nvPr userDrawn="1"/>
        </p:nvSpPr>
        <p:spPr>
          <a:xfrm>
            <a:off x="3742843" y="188640"/>
            <a:ext cx="1716456" cy="432048"/>
          </a:xfrm>
          <a:prstGeom prst="rect">
            <a:avLst/>
          </a:prstGeom>
          <a:solidFill>
            <a:schemeClr val="bg1">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nchorCtr="0"/>
          <a:lstStyle/>
          <a:p>
            <a:pPr algn="ctr" defTabSz="914077" fontAlgn="auto">
              <a:spcBef>
                <a:spcPts val="0"/>
              </a:spcBef>
              <a:spcAft>
                <a:spcPts val="0"/>
              </a:spcAft>
            </a:pPr>
            <a:r>
              <a:rPr lang="cs-CZ" sz="1200" dirty="0" smtClean="0">
                <a:solidFill>
                  <a:srgbClr val="000000"/>
                </a:solidFill>
                <a:latin typeface="EYInterstate Light" pitchFamily="2" charset="0"/>
              </a:rPr>
              <a:t>Práce v auditu</a:t>
            </a:r>
            <a:endParaRPr lang="cs-CZ" sz="1200" dirty="0">
              <a:solidFill>
                <a:srgbClr val="000000"/>
              </a:solidFill>
              <a:latin typeface="EYInterstate Light" pitchFamily="2" charset="0"/>
            </a:endParaRPr>
          </a:p>
        </p:txBody>
      </p:sp>
      <p:sp>
        <p:nvSpPr>
          <p:cNvPr id="24" name="Rectangle 23"/>
          <p:cNvSpPr/>
          <p:nvPr userDrawn="1"/>
        </p:nvSpPr>
        <p:spPr>
          <a:xfrm>
            <a:off x="5468823" y="188640"/>
            <a:ext cx="1716456" cy="432048"/>
          </a:xfrm>
          <a:prstGeom prst="rect">
            <a:avLst/>
          </a:prstGeom>
          <a:solidFill>
            <a:schemeClr val="bg1">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nchorCtr="0"/>
          <a:lstStyle/>
          <a:p>
            <a:pPr algn="ctr" defTabSz="914077" fontAlgn="auto">
              <a:spcBef>
                <a:spcPts val="0"/>
              </a:spcBef>
              <a:spcAft>
                <a:spcPts val="0"/>
              </a:spcAft>
            </a:pPr>
            <a:r>
              <a:rPr lang="cs-CZ" sz="1200" dirty="0" smtClean="0">
                <a:solidFill>
                  <a:srgbClr val="000000"/>
                </a:solidFill>
                <a:latin typeface="EYInterstate Light" pitchFamily="2" charset="0"/>
              </a:rPr>
              <a:t>Teorie a praxe</a:t>
            </a:r>
            <a:endParaRPr lang="cs-CZ" sz="1200" dirty="0">
              <a:solidFill>
                <a:srgbClr val="000000"/>
              </a:solidFill>
              <a:latin typeface="EYInterstate Light" pitchFamily="2" charset="0"/>
            </a:endParaRPr>
          </a:p>
        </p:txBody>
      </p:sp>
      <p:sp>
        <p:nvSpPr>
          <p:cNvPr id="25" name="Rectangle 24"/>
          <p:cNvSpPr/>
          <p:nvPr userDrawn="1"/>
        </p:nvSpPr>
        <p:spPr>
          <a:xfrm>
            <a:off x="7194056" y="115888"/>
            <a:ext cx="1716456" cy="504800"/>
          </a:xfrm>
          <a:prstGeom prst="rect">
            <a:avLst/>
          </a:prstGeom>
          <a:solidFill>
            <a:schemeClr val="accent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nchorCtr="0"/>
          <a:lstStyle/>
          <a:p>
            <a:pPr algn="ctr" defTabSz="914077" fontAlgn="auto">
              <a:spcBef>
                <a:spcPts val="0"/>
              </a:spcBef>
              <a:spcAft>
                <a:spcPts val="0"/>
              </a:spcAft>
            </a:pPr>
            <a:r>
              <a:rPr lang="cs-CZ" sz="1200" dirty="0" smtClean="0">
                <a:solidFill>
                  <a:srgbClr val="000000"/>
                </a:solidFill>
                <a:latin typeface="EYInterstate Light" pitchFamily="2" charset="0"/>
              </a:rPr>
              <a:t>Práce pro EY</a:t>
            </a:r>
            <a:endParaRPr lang="cs-CZ" sz="1200" dirty="0">
              <a:solidFill>
                <a:srgbClr val="000000"/>
              </a:solidFill>
              <a:latin typeface="EYInterstate Light" pitchFamily="2" charset="0"/>
            </a:endParaRPr>
          </a:p>
        </p:txBody>
      </p:sp>
      <p:cxnSp>
        <p:nvCxnSpPr>
          <p:cNvPr id="26" name="Straight Connector 25"/>
          <p:cNvCxnSpPr/>
          <p:nvPr userDrawn="1"/>
        </p:nvCxnSpPr>
        <p:spPr>
          <a:xfrm>
            <a:off x="0" y="620688"/>
            <a:ext cx="9144000" cy="0"/>
          </a:xfrm>
          <a:prstGeom prst="line">
            <a:avLst/>
          </a:prstGeom>
          <a:ln w="76200">
            <a:solidFill>
              <a:schemeClr val="accent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2823668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smtClean="0">
                <a:solidFill>
                  <a:srgbClr val="646464"/>
                </a:solidFill>
              </a:rPr>
              <a:t>Presentation title</a:t>
            </a:r>
            <a:endParaRPr lang="en-GB" dirty="0">
              <a:solidFill>
                <a:srgbClr val="646464"/>
              </a:solidFill>
            </a:endParaRPr>
          </a:p>
        </p:txBody>
      </p:sp>
      <p:sp>
        <p:nvSpPr>
          <p:cNvPr id="7" name="Line 10"/>
          <p:cNvSpPr>
            <a:spLocks noChangeShapeType="1"/>
          </p:cNvSpPr>
          <p:nvPr userDrawn="1"/>
        </p:nvSpPr>
        <p:spPr bwMode="auto">
          <a:xfrm>
            <a:off x="457201" y="1044000"/>
            <a:ext cx="8229600" cy="0"/>
          </a:xfrm>
          <a:prstGeom prst="line">
            <a:avLst/>
          </a:prstGeom>
          <a:noFill/>
          <a:ln w="19050">
            <a:solidFill>
              <a:schemeClr val="accent2"/>
            </a:solidFill>
            <a:round/>
            <a:headEnd/>
            <a:tailEnd/>
          </a:ln>
          <a:effectLst/>
        </p:spPr>
        <p:txBody>
          <a:bodyPr wrap="none" lIns="79973" tIns="39986" rIns="79973" bIns="3998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dirty="0">
              <a:solidFill>
                <a:srgbClr val="646464"/>
              </a:solidFill>
            </a:endParaRPr>
          </a:p>
        </p:txBody>
      </p:sp>
      <p:sp>
        <p:nvSpPr>
          <p:cNvPr id="8" name="Line 11"/>
          <p:cNvSpPr>
            <a:spLocks noChangeShapeType="1"/>
          </p:cNvSpPr>
          <p:nvPr userDrawn="1"/>
        </p:nvSpPr>
        <p:spPr bwMode="auto">
          <a:xfrm>
            <a:off x="457201" y="6242400"/>
            <a:ext cx="8229600" cy="0"/>
          </a:xfrm>
          <a:prstGeom prst="line">
            <a:avLst/>
          </a:prstGeom>
          <a:noFill/>
          <a:ln w="3175">
            <a:solidFill>
              <a:srgbClr val="808080"/>
            </a:solidFill>
            <a:round/>
            <a:headEnd/>
            <a:tailEnd/>
          </a:ln>
          <a:effectLst/>
        </p:spPr>
        <p:txBody>
          <a:bodyPr wrap="none" lIns="79973" tIns="39986" rIns="79973" bIns="3998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dirty="0">
              <a:solidFill>
                <a:srgbClr val="646464"/>
              </a:solidFill>
            </a:endParaRPr>
          </a:p>
        </p:txBody>
      </p:sp>
    </p:spTree>
    <p:extLst>
      <p:ext uri="{BB962C8B-B14F-4D97-AF65-F5344CB8AC3E}">
        <p14:creationId xmlns="" xmlns:p14="http://schemas.microsoft.com/office/powerpoint/2010/main" val="4076165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cs-CZ" dirty="0"/>
          </a:p>
        </p:txBody>
      </p:sp>
      <p:sp>
        <p:nvSpPr>
          <p:cNvPr id="4" name="Title 3"/>
          <p:cNvSpPr>
            <a:spLocks noGrp="1"/>
          </p:cNvSpPr>
          <p:nvPr>
            <p:ph type="title"/>
          </p:nvPr>
        </p:nvSpPr>
        <p:spPr/>
        <p:txBody>
          <a:bodyPr/>
          <a:lstStyle/>
          <a:p>
            <a:r>
              <a:rPr lang="en-US" smtClean="0"/>
              <a:t>Click to edit Master title style</a:t>
            </a:r>
            <a:endParaRPr lang="cs-CZ"/>
          </a:p>
        </p:txBody>
      </p:sp>
    </p:spTree>
    <p:extLst>
      <p:ext uri="{BB962C8B-B14F-4D97-AF65-F5344CB8AC3E}">
        <p14:creationId xmlns="" xmlns:p14="http://schemas.microsoft.com/office/powerpoint/2010/main" val="1844178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hyperlink" Target="mailto:Smejkal.petr@email.cz"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mailto:43262@muni.cz"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heme" Target="../theme/theme4.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7544" y="188641"/>
            <a:ext cx="8222431" cy="874984"/>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5613" y="1412875"/>
            <a:ext cx="8234362" cy="4519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2" name="Rectangle 8"/>
          <p:cNvSpPr>
            <a:spLocks noChangeArrowheads="1"/>
          </p:cNvSpPr>
          <p:nvPr/>
        </p:nvSpPr>
        <p:spPr bwMode="auto">
          <a:xfrm>
            <a:off x="2784475" y="6419850"/>
            <a:ext cx="2057400" cy="196850"/>
          </a:xfrm>
          <a:prstGeom prst="rect">
            <a:avLst/>
          </a:prstGeom>
          <a:noFill/>
          <a:ln w="9525">
            <a:noFill/>
            <a:miter lim="800000"/>
            <a:headEnd/>
            <a:tailEnd/>
          </a:ln>
          <a:effectLst/>
        </p:spPr>
        <p:txBody>
          <a:bodyPr lIns="0" tIns="0" rIns="0" bIns="0"/>
          <a:lstStyle/>
          <a:p>
            <a:r>
              <a:rPr lang="cs-CZ" sz="1100" dirty="0" smtClean="0">
                <a:solidFill>
                  <a:srgbClr val="000000"/>
                </a:solidFill>
                <a:cs typeface="Arial" charset="0"/>
              </a:rPr>
              <a:t>Informační průmysl</a:t>
            </a:r>
            <a:r>
              <a:rPr lang="cs-CZ" sz="1100" baseline="0" dirty="0" smtClean="0">
                <a:solidFill>
                  <a:srgbClr val="000000"/>
                </a:solidFill>
                <a:cs typeface="Arial" charset="0"/>
              </a:rPr>
              <a:t> 2013/14</a:t>
            </a:r>
            <a:endParaRPr lang="en-US" sz="1100" dirty="0">
              <a:solidFill>
                <a:srgbClr val="000000"/>
              </a:solidFill>
              <a:cs typeface="Arial" charset="0"/>
            </a:endParaRPr>
          </a:p>
        </p:txBody>
      </p:sp>
      <p:sp>
        <p:nvSpPr>
          <p:cNvPr id="1033" name="Rectangle 9"/>
          <p:cNvSpPr>
            <a:spLocks noChangeArrowheads="1"/>
          </p:cNvSpPr>
          <p:nvPr/>
        </p:nvSpPr>
        <p:spPr bwMode="auto">
          <a:xfrm>
            <a:off x="457200" y="6419850"/>
            <a:ext cx="663575" cy="196850"/>
          </a:xfrm>
          <a:prstGeom prst="rect">
            <a:avLst/>
          </a:prstGeom>
          <a:noFill/>
          <a:ln w="9525">
            <a:noFill/>
            <a:miter lim="800000"/>
            <a:headEnd/>
            <a:tailEnd/>
          </a:ln>
          <a:effectLst/>
        </p:spPr>
        <p:txBody>
          <a:bodyPr lIns="0" tIns="0" rIns="0" bIns="0"/>
          <a:lstStyle/>
          <a:p>
            <a:r>
              <a:rPr lang="en-US" sz="1100">
                <a:solidFill>
                  <a:srgbClr val="000000"/>
                </a:solidFill>
                <a:cs typeface="Arial" charset="0"/>
              </a:rPr>
              <a:t>Page </a:t>
            </a:r>
            <a:fld id="{92377386-EE50-4FE3-9EAA-3F82571A0486}" type="slidenum">
              <a:rPr lang="en-US" sz="1100">
                <a:solidFill>
                  <a:srgbClr val="000000"/>
                </a:solidFill>
                <a:cs typeface="Arial" charset="0"/>
              </a:rPr>
              <a:pPr/>
              <a:t>‹#›</a:t>
            </a:fld>
            <a:endParaRPr lang="en-US" sz="1100">
              <a:solidFill>
                <a:srgbClr val="000000"/>
              </a:solidFill>
              <a:cs typeface="Arial" charset="0"/>
            </a:endParaRPr>
          </a:p>
        </p:txBody>
      </p:sp>
      <p:sp>
        <p:nvSpPr>
          <p:cNvPr id="1035" name="Line 11"/>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endParaRPr lang="en-US"/>
          </a:p>
        </p:txBody>
      </p:sp>
      <p:sp>
        <p:nvSpPr>
          <p:cNvPr id="1036" name="Line 12"/>
          <p:cNvSpPr>
            <a:spLocks noChangeShapeType="1"/>
          </p:cNvSpPr>
          <p:nvPr/>
        </p:nvSpPr>
        <p:spPr bwMode="auto">
          <a:xfrm>
            <a:off x="467545" y="187796"/>
            <a:ext cx="8208912" cy="12230"/>
          </a:xfrm>
          <a:prstGeom prst="line">
            <a:avLst/>
          </a:prstGeom>
          <a:noFill/>
          <a:ln w="6350">
            <a:solidFill>
              <a:srgbClr val="646464"/>
            </a:solidFill>
            <a:round/>
            <a:headEnd/>
            <a:tailEnd/>
          </a:ln>
          <a:effectLst/>
        </p:spPr>
        <p:txBody>
          <a:bodyPr wrap="none" anchor="ctr"/>
          <a:lstStyle/>
          <a:p>
            <a:endParaRPr lang="en-US"/>
          </a:p>
        </p:txBody>
      </p:sp>
      <p:pic>
        <p:nvPicPr>
          <p:cNvPr id="2050" name="Picture 2"/>
          <p:cNvPicPr>
            <a:picLocks noChangeAspect="1" noChangeArrowheads="1"/>
          </p:cNvPicPr>
          <p:nvPr userDrawn="1"/>
        </p:nvPicPr>
        <p:blipFill>
          <a:blip r:embed="rId14" cstate="print"/>
          <a:srcRect/>
          <a:stretch>
            <a:fillRect/>
          </a:stretch>
        </p:blipFill>
        <p:spPr bwMode="auto">
          <a:xfrm>
            <a:off x="7546630" y="6381328"/>
            <a:ext cx="1143000" cy="342900"/>
          </a:xfrm>
          <a:prstGeom prst="rect">
            <a:avLst/>
          </a:prstGeom>
          <a:noFill/>
          <a:ln w="9525">
            <a:noFill/>
            <a:miter lim="800000"/>
            <a:headEnd/>
            <a:tailEnd/>
          </a:ln>
        </p:spPr>
      </p:pic>
      <p:sp>
        <p:nvSpPr>
          <p:cNvPr id="12" name="Rectangle 8"/>
          <p:cNvSpPr>
            <a:spLocks noChangeArrowheads="1"/>
          </p:cNvSpPr>
          <p:nvPr userDrawn="1"/>
        </p:nvSpPr>
        <p:spPr bwMode="auto">
          <a:xfrm>
            <a:off x="5967776" y="6356196"/>
            <a:ext cx="1340528" cy="434898"/>
          </a:xfrm>
          <a:prstGeom prst="rect">
            <a:avLst/>
          </a:prstGeom>
          <a:noFill/>
          <a:ln w="9525">
            <a:noFill/>
            <a:miter lim="800000"/>
            <a:headEnd/>
            <a:tailEnd/>
          </a:ln>
          <a:effectLst/>
        </p:spPr>
        <p:txBody>
          <a:bodyPr lIns="0" tIns="0" rIns="0" bIns="0"/>
          <a:lstStyle/>
          <a:p>
            <a:r>
              <a:rPr lang="cs-CZ" sz="1000" dirty="0" smtClean="0">
                <a:solidFill>
                  <a:srgbClr val="000000"/>
                </a:solidFill>
                <a:cs typeface="Arial" charset="0"/>
              </a:rPr>
              <a:t>Petr</a:t>
            </a:r>
            <a:r>
              <a:rPr lang="cs-CZ" sz="1000" baseline="0" dirty="0" smtClean="0">
                <a:solidFill>
                  <a:srgbClr val="000000"/>
                </a:solidFill>
                <a:cs typeface="Arial" charset="0"/>
              </a:rPr>
              <a:t> Šmejkal, </a:t>
            </a:r>
            <a:r>
              <a:rPr lang="cs-CZ" sz="1000" baseline="0" dirty="0" smtClean="0">
                <a:solidFill>
                  <a:srgbClr val="000000"/>
                </a:solidFill>
                <a:cs typeface="Arial" charset="0"/>
                <a:hlinkClick r:id="rId15"/>
              </a:rPr>
              <a:t>43262@</a:t>
            </a:r>
            <a:r>
              <a:rPr lang="cs-CZ" sz="1000" baseline="0" dirty="0" err="1" smtClean="0">
                <a:solidFill>
                  <a:srgbClr val="000000"/>
                </a:solidFill>
                <a:cs typeface="Arial" charset="0"/>
                <a:hlinkClick r:id="rId15"/>
              </a:rPr>
              <a:t>muni.cz</a:t>
            </a:r>
            <a:endParaRPr lang="cs-CZ" sz="1000" baseline="0" dirty="0" smtClean="0">
              <a:solidFill>
                <a:srgbClr val="000000"/>
              </a:solidFill>
              <a:cs typeface="Arial" charset="0"/>
            </a:endParaRPr>
          </a:p>
          <a:p>
            <a:r>
              <a:rPr lang="cs-CZ" sz="1000" baseline="0" dirty="0" smtClean="0">
                <a:solidFill>
                  <a:srgbClr val="000000"/>
                </a:solidFill>
                <a:cs typeface="Arial" charset="0"/>
                <a:hlinkClick r:id="rId16"/>
              </a:rPr>
              <a:t>Smejkal.</a:t>
            </a:r>
            <a:r>
              <a:rPr lang="cs-CZ" sz="1000" baseline="0" dirty="0" err="1" smtClean="0">
                <a:solidFill>
                  <a:srgbClr val="000000"/>
                </a:solidFill>
                <a:cs typeface="Arial" charset="0"/>
                <a:hlinkClick r:id="rId16"/>
              </a:rPr>
              <a:t>petr</a:t>
            </a:r>
            <a:r>
              <a:rPr lang="cs-CZ" sz="1000" baseline="0" dirty="0" smtClean="0">
                <a:solidFill>
                  <a:srgbClr val="000000"/>
                </a:solidFill>
                <a:cs typeface="Arial" charset="0"/>
                <a:hlinkClick r:id="rId16"/>
              </a:rPr>
              <a:t>@email.</a:t>
            </a:r>
            <a:r>
              <a:rPr lang="cs-CZ" sz="1000" baseline="0" dirty="0" err="1" smtClean="0">
                <a:solidFill>
                  <a:srgbClr val="000000"/>
                </a:solidFill>
                <a:cs typeface="Arial" charset="0"/>
                <a:hlinkClick r:id="rId16"/>
              </a:rPr>
              <a:t>cz</a:t>
            </a:r>
            <a:endParaRPr lang="cs-CZ" sz="1000" baseline="0" dirty="0" smtClean="0">
              <a:solidFill>
                <a:srgbClr val="000000"/>
              </a:solidFill>
              <a:cs typeface="Arial" charset="0"/>
            </a:endParaRPr>
          </a:p>
          <a:p>
            <a:endParaRPr lang="en-US" sz="1000" dirty="0">
              <a:solidFill>
                <a:srgbClr val="000000"/>
              </a:solidFill>
              <a:cs typeface="Arial" charset="0"/>
            </a:endParaRPr>
          </a:p>
        </p:txBody>
      </p:sp>
      <p:sp>
        <p:nvSpPr>
          <p:cNvPr id="1034" name="Line 10"/>
          <p:cNvSpPr>
            <a:spLocks noChangeShapeType="1"/>
          </p:cNvSpPr>
          <p:nvPr/>
        </p:nvSpPr>
        <p:spPr bwMode="auto">
          <a:xfrm>
            <a:off x="455613" y="1052736"/>
            <a:ext cx="8229600" cy="0"/>
          </a:xfrm>
          <a:prstGeom prst="line">
            <a:avLst/>
          </a:prstGeom>
          <a:ln w="19050">
            <a:solidFill>
              <a:srgbClr val="DC2828">
                <a:alpha val="80000"/>
              </a:srgbClr>
            </a:solidFill>
            <a:headEnd/>
            <a:tailEnd/>
          </a:ln>
          <a:effectLst>
            <a:outerShdw blurRad="50800" dist="38100" dir="5400000" algn="t"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txBody>
          <a:bodyPr wrap="none" anchor="ctr"/>
          <a:lstStyle/>
          <a:p>
            <a:endParaRPr lang="en-US"/>
          </a:p>
        </p:txBody>
      </p:sp>
      <p:pic>
        <p:nvPicPr>
          <p:cNvPr id="15" name="Picture 4"/>
          <p:cNvPicPr>
            <a:picLocks noChangeAspect="1" noChangeArrowheads="1"/>
          </p:cNvPicPr>
          <p:nvPr userDrawn="1"/>
        </p:nvPicPr>
        <p:blipFill>
          <a:blip r:embed="rId17" cstate="print"/>
          <a:srcRect/>
          <a:stretch>
            <a:fillRect/>
          </a:stretch>
        </p:blipFill>
        <p:spPr bwMode="auto">
          <a:xfrm rot="10800000" flipH="1" flipV="1">
            <a:off x="5471592" y="620689"/>
            <a:ext cx="3672408" cy="28803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9"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p:titleStyle>
    <p:bodyStyle>
      <a:lvl1pPr marL="360363" indent="-360363" algn="l" rtl="0" eaLnBrk="1" fontAlgn="base" hangingPunct="1">
        <a:spcBef>
          <a:spcPct val="20000"/>
        </a:spcBef>
        <a:spcAft>
          <a:spcPct val="0"/>
        </a:spcAft>
        <a:buClr>
          <a:schemeClr val="bg2">
            <a:lumMod val="75000"/>
          </a:schemeClr>
        </a:buClr>
        <a:buSzPct val="75000"/>
        <a:buFont typeface="Arial" pitchFamily="34" charset="0"/>
        <a:buChar char="■"/>
        <a:defRPr sz="2400">
          <a:solidFill>
            <a:schemeClr val="accent1">
              <a:lumMod val="75000"/>
            </a:schemeClr>
          </a:solidFill>
          <a:latin typeface="+mn-lt"/>
          <a:ea typeface="+mn-ea"/>
          <a:cs typeface="+mn-cs"/>
        </a:defRPr>
      </a:lvl1pPr>
      <a:lvl2pPr marL="717550" indent="-355600" algn="l" rtl="0" eaLnBrk="1" fontAlgn="base" hangingPunct="1">
        <a:spcBef>
          <a:spcPct val="20000"/>
        </a:spcBef>
        <a:spcAft>
          <a:spcPct val="0"/>
        </a:spcAft>
        <a:buClr>
          <a:schemeClr val="bg2">
            <a:lumMod val="75000"/>
          </a:schemeClr>
        </a:buClr>
        <a:buSzPct val="75000"/>
        <a:buFont typeface="Arial" pitchFamily="34" charset="0"/>
        <a:buChar char="■"/>
        <a:defRPr sz="2000">
          <a:solidFill>
            <a:schemeClr val="accent1">
              <a:lumMod val="75000"/>
            </a:schemeClr>
          </a:solidFill>
          <a:latin typeface="+mn-lt"/>
        </a:defRPr>
      </a:lvl2pPr>
      <a:lvl3pPr marL="1081088" indent="-361950" algn="l" rtl="0" eaLnBrk="1" fontAlgn="base" hangingPunct="1">
        <a:spcBef>
          <a:spcPct val="20000"/>
        </a:spcBef>
        <a:spcAft>
          <a:spcPct val="0"/>
        </a:spcAft>
        <a:buClr>
          <a:schemeClr val="bg2">
            <a:lumMod val="75000"/>
          </a:schemeClr>
        </a:buClr>
        <a:buSzPct val="75000"/>
        <a:buFont typeface="Arial" pitchFamily="34" charset="0"/>
        <a:buChar char="■"/>
        <a:defRPr>
          <a:solidFill>
            <a:schemeClr val="accent1">
              <a:lumMod val="75000"/>
            </a:schemeClr>
          </a:solidFill>
          <a:latin typeface="+mn-lt"/>
        </a:defRPr>
      </a:lvl3pPr>
      <a:lvl4pPr marL="1441450" indent="-358775" algn="l" rtl="0" eaLnBrk="1" fontAlgn="base" hangingPunct="1">
        <a:spcBef>
          <a:spcPct val="20000"/>
        </a:spcBef>
        <a:spcAft>
          <a:spcPct val="0"/>
        </a:spcAft>
        <a:buClr>
          <a:schemeClr val="bg2">
            <a:lumMod val="75000"/>
          </a:schemeClr>
        </a:buClr>
        <a:buSzPct val="75000"/>
        <a:buFont typeface="Arial" pitchFamily="34" charset="0"/>
        <a:buChar char="■"/>
        <a:defRPr sz="1600">
          <a:solidFill>
            <a:schemeClr val="accent1">
              <a:lumMod val="75000"/>
            </a:schemeClr>
          </a:solidFill>
          <a:latin typeface="+mn-lt"/>
        </a:defRPr>
      </a:lvl4pPr>
      <a:lvl5pPr marL="1800225" indent="-357188" algn="l" rtl="0" eaLnBrk="1" fontAlgn="base" hangingPunct="1">
        <a:spcBef>
          <a:spcPct val="20000"/>
        </a:spcBef>
        <a:spcAft>
          <a:spcPct val="0"/>
        </a:spcAft>
        <a:buClr>
          <a:schemeClr val="bg2">
            <a:lumMod val="75000"/>
          </a:schemeClr>
        </a:buClr>
        <a:buSzPct val="75000"/>
        <a:buFont typeface="Arial" pitchFamily="34" charset="0"/>
        <a:buChar char="■"/>
        <a:defRPr sz="1600">
          <a:solidFill>
            <a:schemeClr val="accent1">
              <a:lumMod val="75000"/>
            </a:schemeClr>
          </a:solidFill>
          <a:latin typeface="+mn-lt"/>
        </a:defRPr>
      </a:lvl5pPr>
      <a:lvl6pPr marL="22574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5613" y="1412875"/>
            <a:ext cx="8234362" cy="4519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2" name="Rectangle 8"/>
          <p:cNvSpPr>
            <a:spLocks noChangeArrowheads="1"/>
          </p:cNvSpPr>
          <p:nvPr/>
        </p:nvSpPr>
        <p:spPr bwMode="auto">
          <a:xfrm>
            <a:off x="2784475" y="6419850"/>
            <a:ext cx="2057400" cy="196850"/>
          </a:xfrm>
          <a:prstGeom prst="rect">
            <a:avLst/>
          </a:prstGeom>
          <a:noFill/>
          <a:ln w="9525">
            <a:noFill/>
            <a:miter lim="800000"/>
            <a:headEnd/>
            <a:tailEnd/>
          </a:ln>
          <a:effectLst/>
        </p:spPr>
        <p:txBody>
          <a:bodyPr lIns="0" tIns="0" rIns="0" bIns="0"/>
          <a:lstStyle/>
          <a:p>
            <a:r>
              <a:rPr lang="cs-CZ" sz="1100" dirty="0" smtClean="0">
                <a:solidFill>
                  <a:srgbClr val="000000"/>
                </a:solidFill>
                <a:cs typeface="Arial" charset="0"/>
              </a:rPr>
              <a:t>Informační průmysl 2010</a:t>
            </a:r>
            <a:endParaRPr lang="en-US" sz="1100" dirty="0">
              <a:solidFill>
                <a:srgbClr val="000000"/>
              </a:solidFill>
              <a:cs typeface="Arial" charset="0"/>
            </a:endParaRPr>
          </a:p>
        </p:txBody>
      </p:sp>
      <p:sp>
        <p:nvSpPr>
          <p:cNvPr id="1033" name="Rectangle 9"/>
          <p:cNvSpPr>
            <a:spLocks noChangeArrowheads="1"/>
          </p:cNvSpPr>
          <p:nvPr/>
        </p:nvSpPr>
        <p:spPr bwMode="auto">
          <a:xfrm>
            <a:off x="457200" y="6419850"/>
            <a:ext cx="663575" cy="196850"/>
          </a:xfrm>
          <a:prstGeom prst="rect">
            <a:avLst/>
          </a:prstGeom>
          <a:noFill/>
          <a:ln w="9525">
            <a:noFill/>
            <a:miter lim="800000"/>
            <a:headEnd/>
            <a:tailEnd/>
          </a:ln>
          <a:effectLst/>
        </p:spPr>
        <p:txBody>
          <a:bodyPr lIns="0" tIns="0" rIns="0" bIns="0"/>
          <a:lstStyle/>
          <a:p>
            <a:r>
              <a:rPr lang="en-US" sz="1100">
                <a:solidFill>
                  <a:srgbClr val="000000"/>
                </a:solidFill>
                <a:cs typeface="Arial" charset="0"/>
              </a:rPr>
              <a:t>Page </a:t>
            </a:r>
            <a:fld id="{92377386-EE50-4FE3-9EAA-3F82571A0486}" type="slidenum">
              <a:rPr lang="en-US" sz="1100">
                <a:solidFill>
                  <a:srgbClr val="000000"/>
                </a:solidFill>
                <a:cs typeface="Arial" charset="0"/>
              </a:rPr>
              <a:pPr/>
              <a:t>‹#›</a:t>
            </a:fld>
            <a:endParaRPr lang="en-US" sz="1100">
              <a:solidFill>
                <a:srgbClr val="000000"/>
              </a:solidFill>
              <a:cs typeface="Arial" charset="0"/>
            </a:endParaRPr>
          </a:p>
        </p:txBody>
      </p:sp>
      <p:sp>
        <p:nvSpPr>
          <p:cNvPr id="1035" name="Line 11"/>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endParaRPr lang="en-US"/>
          </a:p>
        </p:txBody>
      </p:sp>
      <p:pic>
        <p:nvPicPr>
          <p:cNvPr id="2050" name="Picture 2"/>
          <p:cNvPicPr>
            <a:picLocks noChangeAspect="1" noChangeArrowheads="1"/>
          </p:cNvPicPr>
          <p:nvPr userDrawn="1"/>
        </p:nvPicPr>
        <p:blipFill>
          <a:blip r:embed="rId14" cstate="print"/>
          <a:srcRect/>
          <a:stretch>
            <a:fillRect/>
          </a:stretch>
        </p:blipFill>
        <p:spPr bwMode="auto">
          <a:xfrm>
            <a:off x="251520" y="404664"/>
            <a:ext cx="2160240" cy="648072"/>
          </a:xfrm>
          <a:prstGeom prst="rect">
            <a:avLst/>
          </a:prstGeom>
          <a:noFill/>
          <a:ln w="9525">
            <a:noFill/>
            <a:miter lim="800000"/>
            <a:headEnd/>
            <a:tailEnd/>
          </a:ln>
        </p:spPr>
      </p:pic>
      <p:sp>
        <p:nvSpPr>
          <p:cNvPr id="12" name="Rectangle 8"/>
          <p:cNvSpPr>
            <a:spLocks noChangeArrowheads="1"/>
          </p:cNvSpPr>
          <p:nvPr userDrawn="1"/>
        </p:nvSpPr>
        <p:spPr bwMode="auto">
          <a:xfrm>
            <a:off x="6543840" y="6356196"/>
            <a:ext cx="1250855" cy="434898"/>
          </a:xfrm>
          <a:prstGeom prst="rect">
            <a:avLst/>
          </a:prstGeom>
          <a:noFill/>
          <a:ln w="9525">
            <a:noFill/>
            <a:miter lim="800000"/>
            <a:headEnd/>
            <a:tailEnd/>
          </a:ln>
          <a:effectLst/>
        </p:spPr>
        <p:txBody>
          <a:bodyPr lIns="0" tIns="0" rIns="0" bIns="0"/>
          <a:lstStyle/>
          <a:p>
            <a:r>
              <a:rPr lang="cs-CZ" sz="1000" dirty="0" smtClean="0">
                <a:solidFill>
                  <a:srgbClr val="000000"/>
                </a:solidFill>
                <a:cs typeface="Arial" charset="0"/>
              </a:rPr>
              <a:t>Petr</a:t>
            </a:r>
            <a:r>
              <a:rPr lang="cs-CZ" sz="1000" baseline="0" dirty="0" smtClean="0">
                <a:solidFill>
                  <a:srgbClr val="000000"/>
                </a:solidFill>
                <a:cs typeface="Arial" charset="0"/>
              </a:rPr>
              <a:t> Šmejkal, 43262@</a:t>
            </a:r>
            <a:r>
              <a:rPr lang="cs-CZ" sz="1000" baseline="0" dirty="0" err="1" smtClean="0">
                <a:solidFill>
                  <a:srgbClr val="000000"/>
                </a:solidFill>
                <a:cs typeface="Arial" charset="0"/>
              </a:rPr>
              <a:t>muni.cz</a:t>
            </a:r>
            <a:endParaRPr lang="en-US" sz="1000" dirty="0">
              <a:solidFill>
                <a:srgbClr val="000000"/>
              </a:solidFill>
              <a:cs typeface="Arial" charset="0"/>
            </a:endParaRPr>
          </a:p>
        </p:txBody>
      </p:sp>
      <p:pic>
        <p:nvPicPr>
          <p:cNvPr id="15" name="Picture 4"/>
          <p:cNvPicPr>
            <a:picLocks noChangeAspect="1" noChangeArrowheads="1"/>
          </p:cNvPicPr>
          <p:nvPr userDrawn="1"/>
        </p:nvPicPr>
        <p:blipFill>
          <a:blip r:embed="rId15" cstate="print"/>
          <a:srcRect/>
          <a:stretch>
            <a:fillRect/>
          </a:stretch>
        </p:blipFill>
        <p:spPr bwMode="auto">
          <a:xfrm rot="10800000" flipH="1" flipV="1">
            <a:off x="2717276" y="1700809"/>
            <a:ext cx="6426724" cy="50405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71" r:id="rId2"/>
    <p:sldLayoutId id="2147483672" r:id="rId3"/>
    <p:sldLayoutId id="2147483673"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p:titleStyle>
    <p:bodyStyle>
      <a:lvl1pPr marL="360363" indent="-360363" algn="l" rtl="0" eaLnBrk="1" fontAlgn="base" hangingPunct="1">
        <a:spcBef>
          <a:spcPct val="20000"/>
        </a:spcBef>
        <a:spcAft>
          <a:spcPct val="0"/>
        </a:spcAft>
        <a:buClr>
          <a:schemeClr val="tx1">
            <a:lumMod val="50000"/>
          </a:schemeClr>
        </a:buClr>
        <a:buSzPct val="75000"/>
        <a:buFont typeface="Arial" charset="0"/>
        <a:buChar char="►"/>
        <a:defRPr sz="2400">
          <a:solidFill>
            <a:schemeClr val="accent1">
              <a:lumMod val="75000"/>
            </a:schemeClr>
          </a:solidFill>
          <a:latin typeface="+mn-lt"/>
          <a:ea typeface="+mn-ea"/>
          <a:cs typeface="+mn-cs"/>
        </a:defRPr>
      </a:lvl1pPr>
      <a:lvl2pPr marL="717550" indent="-355600" algn="l" rtl="0" eaLnBrk="1" fontAlgn="base" hangingPunct="1">
        <a:spcBef>
          <a:spcPct val="20000"/>
        </a:spcBef>
        <a:spcAft>
          <a:spcPct val="0"/>
        </a:spcAft>
        <a:buClr>
          <a:schemeClr val="tx1">
            <a:lumMod val="50000"/>
          </a:schemeClr>
        </a:buClr>
        <a:buSzPct val="75000"/>
        <a:buFont typeface="Arial" charset="0"/>
        <a:buChar char="►"/>
        <a:defRPr sz="2000">
          <a:solidFill>
            <a:schemeClr val="accent1">
              <a:lumMod val="75000"/>
            </a:schemeClr>
          </a:solidFill>
          <a:latin typeface="+mn-lt"/>
        </a:defRPr>
      </a:lvl2pPr>
      <a:lvl3pPr marL="1081088" indent="-361950" algn="l" rtl="0" eaLnBrk="1" fontAlgn="base" hangingPunct="1">
        <a:spcBef>
          <a:spcPct val="20000"/>
        </a:spcBef>
        <a:spcAft>
          <a:spcPct val="0"/>
        </a:spcAft>
        <a:buClr>
          <a:schemeClr val="tx1">
            <a:lumMod val="50000"/>
          </a:schemeClr>
        </a:buClr>
        <a:buSzPct val="75000"/>
        <a:buFont typeface="Arial" charset="0"/>
        <a:buChar char="►"/>
        <a:defRPr>
          <a:solidFill>
            <a:schemeClr val="accent1">
              <a:lumMod val="75000"/>
            </a:schemeClr>
          </a:solidFill>
          <a:latin typeface="+mn-lt"/>
        </a:defRPr>
      </a:lvl3pPr>
      <a:lvl4pPr marL="1441450" indent="-358775" algn="l" rtl="0" eaLnBrk="1" fontAlgn="base" hangingPunct="1">
        <a:spcBef>
          <a:spcPct val="20000"/>
        </a:spcBef>
        <a:spcAft>
          <a:spcPct val="0"/>
        </a:spcAft>
        <a:buClr>
          <a:schemeClr val="tx1">
            <a:lumMod val="50000"/>
          </a:schemeClr>
        </a:buClr>
        <a:buSzPct val="75000"/>
        <a:buFont typeface="Arial" charset="0"/>
        <a:buChar char="►"/>
        <a:defRPr sz="1600">
          <a:solidFill>
            <a:schemeClr val="accent1">
              <a:lumMod val="75000"/>
            </a:schemeClr>
          </a:solidFill>
          <a:latin typeface="+mn-lt"/>
        </a:defRPr>
      </a:lvl4pPr>
      <a:lvl5pPr marL="1800225" indent="-357188" algn="l" rtl="0" eaLnBrk="1" fontAlgn="base" hangingPunct="1">
        <a:spcBef>
          <a:spcPct val="20000"/>
        </a:spcBef>
        <a:spcAft>
          <a:spcPct val="0"/>
        </a:spcAft>
        <a:buClr>
          <a:schemeClr val="tx1">
            <a:lumMod val="50000"/>
          </a:schemeClr>
        </a:buClr>
        <a:buSzPct val="75000"/>
        <a:buFont typeface="Arial" charset="0"/>
        <a:buChar char="►"/>
        <a:defRPr sz="1600">
          <a:solidFill>
            <a:schemeClr val="accent1">
              <a:lumMod val="75000"/>
            </a:schemeClr>
          </a:solidFill>
          <a:latin typeface="+mn-lt"/>
        </a:defRPr>
      </a:lvl5pPr>
      <a:lvl6pPr marL="22574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E6752B4-28C5-4FC5-A57E-CED3F6AD82FC}" type="datetimeFigureOut">
              <a:rPr lang="cs-CZ" smtClean="0">
                <a:solidFill>
                  <a:prstClr val="black">
                    <a:tint val="75000"/>
                  </a:prstClr>
                </a:solidFill>
                <a:latin typeface="Calibri"/>
              </a:rPr>
              <a:pPr fontAlgn="auto">
                <a:spcBef>
                  <a:spcPts val="0"/>
                </a:spcBef>
                <a:spcAft>
                  <a:spcPts val="0"/>
                </a:spcAft>
              </a:pPr>
              <a:t>6.12.2013</a:t>
            </a:fld>
            <a:endParaRPr lang="cs-CZ">
              <a:solidFill>
                <a:prstClr val="black">
                  <a:tint val="75000"/>
                </a:prstClr>
              </a:solidFill>
              <a:latin typeface="Calibri"/>
            </a:endParaRPr>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cs-CZ">
              <a:solidFill>
                <a:prstClr val="black">
                  <a:tint val="75000"/>
                </a:prstClr>
              </a:solidFill>
              <a:latin typeface="Calibri"/>
            </a:endParaRPr>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9284742-3562-4BC3-9A20-6CD41FA72406}" type="slidenum">
              <a:rPr lang="cs-CZ" smtClean="0">
                <a:solidFill>
                  <a:prstClr val="black">
                    <a:tint val="75000"/>
                  </a:prstClr>
                </a:solidFill>
                <a:latin typeface="Calibri"/>
              </a:rPr>
              <a:pPr fontAlgn="auto">
                <a:spcBef>
                  <a:spcPts val="0"/>
                </a:spcBef>
                <a:spcAft>
                  <a:spcPts val="0"/>
                </a:spcAft>
              </a:pPr>
              <a:t>‹#›</a:t>
            </a:fld>
            <a:endParaRPr lang="cs-CZ">
              <a:solidFill>
                <a:prstClr val="black">
                  <a:tint val="75000"/>
                </a:prstClr>
              </a:solidFill>
              <a:latin typeface="Calibri"/>
            </a:endParaRPr>
          </a:p>
        </p:txBody>
      </p:sp>
    </p:spTree>
    <p:extLst>
      <p:ext uri="{BB962C8B-B14F-4D97-AF65-F5344CB8AC3E}">
        <p14:creationId xmlns="" xmlns:p14="http://schemas.microsoft.com/office/powerpoint/2010/main" val="155198407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60400"/>
          </a:xfrm>
          <a:prstGeom prst="rect">
            <a:avLst/>
          </a:prstGeom>
        </p:spPr>
        <p:txBody>
          <a:bodyPr vert="horz" lIns="0" tIns="0" rIns="0" bIns="0" rtlCol="0" anchor="t" anchorCtr="0">
            <a:noAutofit/>
          </a:bodyPr>
          <a:lstStyle/>
          <a:p>
            <a:r>
              <a:rPr lang="en-US" noProof="0" dirty="0" smtClean="0"/>
              <a:t>Click to edit Master title style</a:t>
            </a:r>
            <a:endParaRPr lang="en-US" noProof="0" dirty="0"/>
          </a:p>
        </p:txBody>
      </p:sp>
      <p:sp>
        <p:nvSpPr>
          <p:cNvPr id="3" name="Text Placeholder 2"/>
          <p:cNvSpPr>
            <a:spLocks noGrp="1"/>
          </p:cNvSpPr>
          <p:nvPr>
            <p:ph type="body" idx="1"/>
          </p:nvPr>
        </p:nvSpPr>
        <p:spPr>
          <a:xfrm>
            <a:off x="457200" y="1417640"/>
            <a:ext cx="8229600" cy="4705962"/>
          </a:xfrm>
          <a:prstGeom prst="rect">
            <a:avLst/>
          </a:prstGeom>
        </p:spPr>
        <p:txBody>
          <a:bodyPr vert="horz" lIns="0" tIns="0" rIns="0" bIns="0" rtlCol="0" anchor="t" anchorCtr="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5" name="Footer Placeholder 4"/>
          <p:cNvSpPr>
            <a:spLocks noGrp="1"/>
          </p:cNvSpPr>
          <p:nvPr>
            <p:ph type="ftr" sz="quarter" idx="3"/>
          </p:nvPr>
        </p:nvSpPr>
        <p:spPr>
          <a:xfrm>
            <a:off x="2588400" y="6415202"/>
            <a:ext cx="3434400" cy="201600"/>
          </a:xfrm>
          <a:prstGeom prst="rect">
            <a:avLst/>
          </a:prstGeom>
        </p:spPr>
        <p:txBody>
          <a:bodyPr vert="horz" lIns="0" tIns="0" rIns="0" bIns="0" rtlCol="0" anchor="t" anchorCtr="0">
            <a:noAutofit/>
          </a:bodyPr>
          <a:lstStyle>
            <a:lvl1pPr algn="l">
              <a:defRPr sz="1100">
                <a:solidFill>
                  <a:schemeClr val="bg1"/>
                </a:solidFill>
              </a:defRPr>
            </a:lvl1pPr>
          </a:lstStyle>
          <a:p>
            <a:pPr defTabSz="914077" fontAlgn="auto">
              <a:spcBef>
                <a:spcPts val="0"/>
              </a:spcBef>
              <a:spcAft>
                <a:spcPts val="0"/>
              </a:spcAft>
            </a:pPr>
            <a:r>
              <a:rPr lang="en-US" smtClean="0">
                <a:solidFill>
                  <a:srgbClr val="646464"/>
                </a:solidFill>
                <a:latin typeface="Arial"/>
              </a:rPr>
              <a:t>Presentation title</a:t>
            </a:r>
            <a:endParaRPr lang="en-US">
              <a:solidFill>
                <a:srgbClr val="646464"/>
              </a:solidFill>
              <a:latin typeface="Arial"/>
            </a:endParaRPr>
          </a:p>
        </p:txBody>
      </p:sp>
      <p:sp>
        <p:nvSpPr>
          <p:cNvPr id="7" name="TextBox 6"/>
          <p:cNvSpPr txBox="1"/>
          <p:nvPr/>
        </p:nvSpPr>
        <p:spPr>
          <a:xfrm>
            <a:off x="457200" y="6415200"/>
            <a:ext cx="720000" cy="198000"/>
          </a:xfrm>
          <a:prstGeom prst="rect">
            <a:avLst/>
          </a:prstGeom>
          <a:noFill/>
        </p:spPr>
        <p:txBody>
          <a:bodyPr wrap="square" lIns="0" tIns="0" rIns="0" bIns="0" rtlCol="0">
            <a:noAutofit/>
          </a:bodyPr>
          <a:lstStyle/>
          <a:p>
            <a:pPr defTabSz="914077" fontAlgn="auto">
              <a:spcBef>
                <a:spcPts val="0"/>
              </a:spcBef>
              <a:spcAft>
                <a:spcPts val="0"/>
              </a:spcAft>
            </a:pPr>
            <a:r>
              <a:rPr lang="en-US" sz="1100" dirty="0" smtClean="0">
                <a:solidFill>
                  <a:srgbClr val="646464"/>
                </a:solidFill>
                <a:latin typeface="Arial"/>
              </a:rPr>
              <a:t>Page </a:t>
            </a:r>
            <a:fld id="{9AE4D82F-B047-469B-AC52-A46321747EAF}" type="slidenum">
              <a:rPr lang="en-US" sz="1100" smtClean="0">
                <a:solidFill>
                  <a:srgbClr val="646464"/>
                </a:solidFill>
                <a:latin typeface="Arial"/>
              </a:rPr>
              <a:pPr defTabSz="914077" fontAlgn="auto">
                <a:spcBef>
                  <a:spcPts val="0"/>
                </a:spcBef>
                <a:spcAft>
                  <a:spcPts val="0"/>
                </a:spcAft>
              </a:pPr>
              <a:t>‹#›</a:t>
            </a:fld>
            <a:endParaRPr lang="en-US" sz="1100" dirty="0">
              <a:solidFill>
                <a:srgbClr val="646464"/>
              </a:solidFill>
              <a:latin typeface="Arial"/>
            </a:endParaRPr>
          </a:p>
        </p:txBody>
      </p:sp>
      <p:grpSp>
        <p:nvGrpSpPr>
          <p:cNvPr id="4" name="Group 7"/>
          <p:cNvGrpSpPr/>
          <p:nvPr/>
        </p:nvGrpSpPr>
        <p:grpSpPr bwMode="gray">
          <a:xfrm>
            <a:off x="8348663" y="6450015"/>
            <a:ext cx="338137" cy="204787"/>
            <a:chOff x="8348663" y="6450013"/>
            <a:chExt cx="338137" cy="204787"/>
          </a:xfrm>
          <a:solidFill>
            <a:srgbClr val="808080"/>
          </a:solidFill>
        </p:grpSpPr>
        <p:sp>
          <p:nvSpPr>
            <p:cNvPr id="10"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077" fontAlgn="auto">
                <a:spcBef>
                  <a:spcPts val="0"/>
                </a:spcBef>
                <a:spcAft>
                  <a:spcPts val="0"/>
                </a:spcAft>
              </a:pPr>
              <a:endParaRPr lang="en-US">
                <a:solidFill>
                  <a:srgbClr val="000000"/>
                </a:solidFill>
                <a:latin typeface="Arial"/>
              </a:endParaRPr>
            </a:p>
          </p:txBody>
        </p:sp>
        <p:sp>
          <p:nvSpPr>
            <p:cNvPr id="11"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077" fontAlgn="auto">
                <a:spcBef>
                  <a:spcPts val="0"/>
                </a:spcBef>
                <a:spcAft>
                  <a:spcPts val="0"/>
                </a:spcAft>
              </a:pPr>
              <a:endParaRPr lang="en-US">
                <a:solidFill>
                  <a:srgbClr val="000000"/>
                </a:solidFill>
                <a:latin typeface="Arial"/>
              </a:endParaRPr>
            </a:p>
          </p:txBody>
        </p:sp>
      </p:gr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Lst>
  <p:hf sldNum="0" hdr="0" dt="0"/>
  <p:txStyles>
    <p:titleStyle>
      <a:lvl1pPr algn="l" defTabSz="914077"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p:titleStyle>
    <p:bodyStyle>
      <a:lvl1pPr marL="342778" indent="-342778" algn="l" defTabSz="914077"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363" indent="-353889" algn="l" defTabSz="914077"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531" indent="-353889" algn="l" defTabSz="914077"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007" indent="-355474" algn="l" defTabSz="914077"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6894" indent="-353889" algn="l" defTabSz="914077"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3713" indent="-228519" algn="l" defTabSz="9140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0" indent="-228519" algn="l" defTabSz="9140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0" indent="-228519" algn="l" defTabSz="9140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29" indent="-228519" algn="l" defTabSz="9140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7" rtl="0" eaLnBrk="1" latinLnBrk="0" hangingPunct="1">
        <a:defRPr sz="1800" kern="1200">
          <a:solidFill>
            <a:schemeClr val="tx1"/>
          </a:solidFill>
          <a:latin typeface="+mn-lt"/>
          <a:ea typeface="+mn-ea"/>
          <a:cs typeface="+mn-cs"/>
        </a:defRPr>
      </a:lvl1pPr>
      <a:lvl2pPr marL="457039" algn="l" defTabSz="914077" rtl="0" eaLnBrk="1" latinLnBrk="0" hangingPunct="1">
        <a:defRPr sz="1800" kern="1200">
          <a:solidFill>
            <a:schemeClr val="tx1"/>
          </a:solidFill>
          <a:latin typeface="+mn-lt"/>
          <a:ea typeface="+mn-ea"/>
          <a:cs typeface="+mn-cs"/>
        </a:defRPr>
      </a:lvl2pPr>
      <a:lvl3pPr marL="914077" algn="l" defTabSz="914077" rtl="0" eaLnBrk="1" latinLnBrk="0" hangingPunct="1">
        <a:defRPr sz="1800" kern="1200">
          <a:solidFill>
            <a:schemeClr val="tx1"/>
          </a:solidFill>
          <a:latin typeface="+mn-lt"/>
          <a:ea typeface="+mn-ea"/>
          <a:cs typeface="+mn-cs"/>
        </a:defRPr>
      </a:lvl3pPr>
      <a:lvl4pPr marL="1371116" algn="l" defTabSz="914077" rtl="0" eaLnBrk="1" latinLnBrk="0" hangingPunct="1">
        <a:defRPr sz="1800" kern="1200">
          <a:solidFill>
            <a:schemeClr val="tx1"/>
          </a:solidFill>
          <a:latin typeface="+mn-lt"/>
          <a:ea typeface="+mn-ea"/>
          <a:cs typeface="+mn-cs"/>
        </a:defRPr>
      </a:lvl4pPr>
      <a:lvl5pPr marL="1828155" algn="l" defTabSz="914077" rtl="0" eaLnBrk="1" latinLnBrk="0" hangingPunct="1">
        <a:defRPr sz="1800" kern="1200">
          <a:solidFill>
            <a:schemeClr val="tx1"/>
          </a:solidFill>
          <a:latin typeface="+mn-lt"/>
          <a:ea typeface="+mn-ea"/>
          <a:cs typeface="+mn-cs"/>
        </a:defRPr>
      </a:lvl5pPr>
      <a:lvl6pPr marL="2285192" algn="l" defTabSz="914077" rtl="0" eaLnBrk="1" latinLnBrk="0" hangingPunct="1">
        <a:defRPr sz="1800" kern="1200">
          <a:solidFill>
            <a:schemeClr val="tx1"/>
          </a:solidFill>
          <a:latin typeface="+mn-lt"/>
          <a:ea typeface="+mn-ea"/>
          <a:cs typeface="+mn-cs"/>
        </a:defRPr>
      </a:lvl6pPr>
      <a:lvl7pPr marL="2742232" algn="l" defTabSz="914077" rtl="0" eaLnBrk="1" latinLnBrk="0" hangingPunct="1">
        <a:defRPr sz="1800" kern="1200">
          <a:solidFill>
            <a:schemeClr val="tx1"/>
          </a:solidFill>
          <a:latin typeface="+mn-lt"/>
          <a:ea typeface="+mn-ea"/>
          <a:cs typeface="+mn-cs"/>
        </a:defRPr>
      </a:lvl7pPr>
      <a:lvl8pPr marL="3199271" algn="l" defTabSz="914077" rtl="0" eaLnBrk="1" latinLnBrk="0" hangingPunct="1">
        <a:defRPr sz="1800" kern="1200">
          <a:solidFill>
            <a:schemeClr val="tx1"/>
          </a:solidFill>
          <a:latin typeface="+mn-lt"/>
          <a:ea typeface="+mn-ea"/>
          <a:cs typeface="+mn-cs"/>
        </a:defRPr>
      </a:lvl8pPr>
      <a:lvl9pPr marL="3656308" algn="l" defTabSz="9140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43262@mail.muni.cz"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smejkal.petr@email.cz"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ey.com/Publication/vwLUAssets/EY-Digital-survey-illustrative-summary/$FILE/EY-Final-digital-survey-ebook.pdf" TargetMode="External"/><Relationship Id="rId2" Type="http://schemas.openxmlformats.org/officeDocument/2006/relationships/hyperlink" Target="http://www.ey.com/Publication/vwLUAssets/IPO_activity_strong_since_JOBS_Act/$File/EY-The_JOBS_Act.pdf" TargetMode="External"/><Relationship Id="rId1" Type="http://schemas.openxmlformats.org/officeDocument/2006/relationships/slideLayout" Target="../slideLayouts/slideLayout2.xml"/><Relationship Id="rId4" Type="http://schemas.openxmlformats.org/officeDocument/2006/relationships/hyperlink" Target="http://www.ey.com/Publication/vwLUAssets/EY-Are-you-ready-to-go-public/$File/EY-Are-you-ready-to-go-public.pdf"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5"/>
          <p:cNvSpPr>
            <a:spLocks noGrp="1" noChangeArrowheads="1"/>
          </p:cNvSpPr>
          <p:nvPr>
            <p:ph type="ctrTitle"/>
          </p:nvPr>
        </p:nvSpPr>
        <p:spPr/>
        <p:txBody>
          <a:bodyPr/>
          <a:lstStyle/>
          <a:p>
            <a:r>
              <a:rPr lang="cs-CZ" dirty="0" smtClean="0"/>
              <a:t>Informační průmysl</a:t>
            </a:r>
            <a:br>
              <a:rPr lang="cs-CZ" dirty="0" smtClean="0"/>
            </a:br>
            <a:r>
              <a:rPr lang="cs-CZ" sz="2800" dirty="0" smtClean="0"/>
              <a:t>2013/14</a:t>
            </a:r>
            <a:endParaRPr lang="en-US" dirty="0"/>
          </a:p>
        </p:txBody>
      </p:sp>
      <p:sp>
        <p:nvSpPr>
          <p:cNvPr id="15366" name="Rectangle 6"/>
          <p:cNvSpPr>
            <a:spLocks noGrp="1" noChangeArrowheads="1"/>
          </p:cNvSpPr>
          <p:nvPr>
            <p:ph type="subTitle" idx="1"/>
          </p:nvPr>
        </p:nvSpPr>
        <p:spPr/>
        <p:txBody>
          <a:bodyPr/>
          <a:lstStyle/>
          <a:p>
            <a:r>
              <a:rPr lang="cs-CZ" dirty="0" smtClean="0"/>
              <a:t>Petr Šmejkal</a:t>
            </a:r>
          </a:p>
          <a:p>
            <a:r>
              <a:rPr lang="cs-CZ" dirty="0" smtClean="0">
                <a:hlinkClick r:id="rId3"/>
              </a:rPr>
              <a:t>43262@mail.</a:t>
            </a:r>
            <a:r>
              <a:rPr lang="cs-CZ" dirty="0" err="1" smtClean="0">
                <a:hlinkClick r:id="rId3"/>
              </a:rPr>
              <a:t>muni.cz</a:t>
            </a:r>
            <a:r>
              <a:rPr lang="cs-CZ" dirty="0" smtClean="0"/>
              <a:t>, </a:t>
            </a:r>
            <a:r>
              <a:rPr lang="cs-CZ" dirty="0" err="1" smtClean="0">
                <a:hlinkClick r:id="rId4"/>
              </a:rPr>
              <a:t>smejkal.petr</a:t>
            </a:r>
            <a:r>
              <a:rPr lang="cs-CZ" dirty="0" smtClean="0">
                <a:hlinkClick r:id="rId4"/>
              </a:rPr>
              <a:t>@email.</a:t>
            </a:r>
            <a:r>
              <a:rPr lang="cs-CZ" dirty="0" err="1" smtClean="0">
                <a:hlinkClick r:id="rId4"/>
              </a:rPr>
              <a:t>cz</a:t>
            </a:r>
            <a:endParaRPr lang="cs-CZ" dirty="0" smtClean="0"/>
          </a:p>
          <a:p>
            <a:endParaRPr lang="cs-CZ" dirty="0" smtClean="0"/>
          </a:p>
          <a:p>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Udržet akceschopnost doporučení</a:t>
            </a:r>
            <a:endParaRPr lang="cs-CZ" dirty="0"/>
          </a:p>
        </p:txBody>
      </p:sp>
      <p:sp>
        <p:nvSpPr>
          <p:cNvPr id="3" name="Content Placeholder 2"/>
          <p:cNvSpPr>
            <a:spLocks noGrp="1"/>
          </p:cNvSpPr>
          <p:nvPr>
            <p:ph idx="1"/>
          </p:nvPr>
        </p:nvSpPr>
        <p:spPr/>
        <p:txBody>
          <a:bodyPr/>
          <a:lstStyle/>
          <a:p>
            <a:r>
              <a:rPr lang="cs-CZ" dirty="0" smtClean="0"/>
              <a:t>Nepřinášet fakta, ale informovat o důsledcích a navrhnout řešení – být „</a:t>
            </a:r>
            <a:r>
              <a:rPr lang="en-US" dirty="0" smtClean="0"/>
              <a:t>actionable</a:t>
            </a:r>
            <a:r>
              <a:rPr lang="cs-CZ" dirty="0" smtClean="0"/>
              <a:t>“</a:t>
            </a:r>
          </a:p>
          <a:p>
            <a:r>
              <a:rPr lang="cs-CZ" dirty="0" smtClean="0"/>
              <a:t>Nemusíte vždy mít všechny dostupné informace, není to potřeba – pravidlo 80:20 (námaha/přínos za určitý čas)</a:t>
            </a:r>
          </a:p>
          <a:p>
            <a:r>
              <a:rPr lang="cs-CZ" dirty="0" smtClean="0"/>
              <a:t>Ani mít na 100% pravdu, umět se s tím smířit</a:t>
            </a:r>
          </a:p>
          <a:p>
            <a:r>
              <a:rPr lang="cs-CZ" dirty="0" smtClean="0"/>
              <a:t>Pamatovat na dvě otázky při tvorbě „</a:t>
            </a:r>
            <a:r>
              <a:rPr lang="cs-CZ" dirty="0" err="1" smtClean="0"/>
              <a:t>key</a:t>
            </a:r>
            <a:r>
              <a:rPr lang="cs-CZ" dirty="0" smtClean="0"/>
              <a:t> </a:t>
            </a:r>
            <a:r>
              <a:rPr lang="cs-CZ" dirty="0" err="1" smtClean="0"/>
              <a:t>insights</a:t>
            </a:r>
            <a:r>
              <a:rPr lang="cs-CZ" dirty="0" smtClean="0"/>
              <a:t>“</a:t>
            </a:r>
          </a:p>
          <a:p>
            <a:pPr lvl="1"/>
            <a:r>
              <a:rPr lang="en-US" dirty="0" smtClean="0"/>
              <a:t>What if? -&gt; What if this happens, how does it change the competitive landscape?</a:t>
            </a:r>
          </a:p>
          <a:p>
            <a:pPr lvl="1"/>
            <a:r>
              <a:rPr lang="en-US" dirty="0" smtClean="0"/>
              <a:t>So what? -&gt; What does this mean to us?</a:t>
            </a:r>
          </a:p>
          <a:p>
            <a:r>
              <a:rPr lang="cs-CZ" dirty="0" smtClean="0"/>
              <a:t>Stát si za svým, mít názor</a:t>
            </a:r>
            <a:endParaRPr lang="cs-CZ"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smtClean="0"/>
              <a:t>Branding</a:t>
            </a:r>
            <a:endParaRPr lang="cs-CZ" dirty="0"/>
          </a:p>
        </p:txBody>
      </p:sp>
      <p:sp>
        <p:nvSpPr>
          <p:cNvPr id="3" name="Content Placeholder 2"/>
          <p:cNvSpPr>
            <a:spLocks noGrp="1"/>
          </p:cNvSpPr>
          <p:nvPr>
            <p:ph idx="1"/>
          </p:nvPr>
        </p:nvSpPr>
        <p:spPr/>
        <p:txBody>
          <a:bodyPr/>
          <a:lstStyle/>
          <a:p>
            <a:r>
              <a:rPr lang="cs-CZ" dirty="0" smtClean="0"/>
              <a:t>Ustálená forma prezentace materiálů</a:t>
            </a:r>
          </a:p>
          <a:p>
            <a:r>
              <a:rPr lang="cs-CZ" dirty="0" smtClean="0"/>
              <a:t>Obsahuje jak vizuální stránku – barvy, formáty, obrázky, loga, písma, atd.</a:t>
            </a:r>
          </a:p>
          <a:p>
            <a:r>
              <a:rPr lang="cs-CZ" dirty="0" smtClean="0"/>
              <a:t>Tak také stylistická a lingvistická pravidla – jak psát zkratky, měny, čísla, jakou angličtinu používat, </a:t>
            </a:r>
            <a:r>
              <a:rPr lang="cs-CZ" dirty="0" err="1" smtClean="0"/>
              <a:t>atd</a:t>
            </a:r>
            <a:r>
              <a:rPr lang="cs-CZ" dirty="0" smtClean="0"/>
              <a:t>…</a:t>
            </a:r>
            <a:endParaRPr lang="cs-CZ"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cs-CZ" dirty="0" smtClean="0"/>
              <a:t>Naše služby</a:t>
            </a:r>
            <a:endParaRPr lang="en-US" dirty="0"/>
          </a:p>
        </p:txBody>
      </p:sp>
      <p:sp>
        <p:nvSpPr>
          <p:cNvPr id="27652" name="Rectangle 3"/>
          <p:cNvSpPr>
            <a:spLocks noGrp="1" noChangeArrowheads="1"/>
          </p:cNvSpPr>
          <p:nvPr>
            <p:ph idx="1"/>
          </p:nvPr>
        </p:nvSpPr>
        <p:spPr/>
        <p:txBody>
          <a:bodyPr/>
          <a:lstStyle/>
          <a:p>
            <a:pPr lvl="1"/>
            <a:r>
              <a:rPr lang="cs-CZ" dirty="0" smtClean="0"/>
              <a:t>Audit</a:t>
            </a:r>
          </a:p>
          <a:p>
            <a:pPr lvl="1"/>
            <a:r>
              <a:rPr lang="cs-CZ" dirty="0" err="1" smtClean="0"/>
              <a:t>Advisory</a:t>
            </a:r>
            <a:endParaRPr lang="cs-CZ" dirty="0" smtClean="0"/>
          </a:p>
          <a:p>
            <a:pPr lvl="1"/>
            <a:r>
              <a:rPr lang="cs-CZ" dirty="0" smtClean="0"/>
              <a:t>Daňové služby</a:t>
            </a:r>
            <a:endParaRPr lang="en-US" dirty="0" smtClean="0"/>
          </a:p>
          <a:p>
            <a:pPr lvl="1"/>
            <a:r>
              <a:rPr lang="en-US" dirty="0" err="1" smtClean="0"/>
              <a:t>Transa</a:t>
            </a:r>
            <a:r>
              <a:rPr lang="cs-CZ" dirty="0" err="1" smtClean="0"/>
              <a:t>kční</a:t>
            </a:r>
            <a:r>
              <a:rPr lang="cs-CZ" dirty="0" smtClean="0"/>
              <a:t> poradenství</a:t>
            </a:r>
            <a:endParaRPr lang="en-US" dirty="0"/>
          </a:p>
        </p:txBody>
      </p:sp>
      <p:sp>
        <p:nvSpPr>
          <p:cNvPr id="5" name="Date Placeholder 4"/>
          <p:cNvSpPr>
            <a:spLocks noGrp="1"/>
          </p:cNvSpPr>
          <p:nvPr>
            <p:ph type="dt" sz="half" idx="10"/>
          </p:nvPr>
        </p:nvSpPr>
        <p:spPr>
          <a:xfrm>
            <a:off x="0" y="6325256"/>
            <a:ext cx="1151145" cy="214537"/>
          </a:xfrm>
          <a:prstGeom prst="rect">
            <a:avLst/>
          </a:prstGeom>
        </p:spPr>
        <p:txBody>
          <a:bodyPr/>
          <a:lstStyle/>
          <a:p>
            <a:r>
              <a:rPr lang="cs-CZ">
                <a:solidFill>
                  <a:prstClr val="black">
                    <a:tint val="75000"/>
                  </a:prstClr>
                </a:solidFill>
              </a:rPr>
              <a:t>21 November 2011</a:t>
            </a:r>
            <a:endParaRPr lang="de-DE">
              <a:solidFill>
                <a:prstClr val="black">
                  <a:tint val="75000"/>
                </a:prstClr>
              </a:solidFill>
            </a:endParaRPr>
          </a:p>
        </p:txBody>
      </p:sp>
      <p:sp>
        <p:nvSpPr>
          <p:cNvPr id="11" name="Freeform 10"/>
          <p:cNvSpPr/>
          <p:nvPr/>
        </p:nvSpPr>
        <p:spPr bwMode="auto">
          <a:xfrm>
            <a:off x="5320224" y="3102437"/>
            <a:ext cx="3823776" cy="2659282"/>
          </a:xfrm>
          <a:custGeom>
            <a:avLst/>
            <a:gdLst>
              <a:gd name="connsiteX0" fmla="*/ 580571 w 4455885"/>
              <a:gd name="connsiteY0" fmla="*/ 0 h 2946400"/>
              <a:gd name="connsiteX1" fmla="*/ 4455885 w 4455885"/>
              <a:gd name="connsiteY1" fmla="*/ 0 h 2946400"/>
              <a:gd name="connsiteX2" fmla="*/ 4455885 w 4455885"/>
              <a:gd name="connsiteY2" fmla="*/ 2931885 h 2946400"/>
              <a:gd name="connsiteX3" fmla="*/ 0 w 4455885"/>
              <a:gd name="connsiteY3" fmla="*/ 2946400 h 2946400"/>
              <a:gd name="connsiteX4" fmla="*/ 580571 w 4455885"/>
              <a:gd name="connsiteY4" fmla="*/ 0 h 2946400"/>
              <a:gd name="connsiteX0" fmla="*/ 524370 w 4399684"/>
              <a:gd name="connsiteY0" fmla="*/ 0 h 2931982"/>
              <a:gd name="connsiteX1" fmla="*/ 4399684 w 4399684"/>
              <a:gd name="connsiteY1" fmla="*/ 0 h 2931982"/>
              <a:gd name="connsiteX2" fmla="*/ 4399684 w 4399684"/>
              <a:gd name="connsiteY2" fmla="*/ 2931885 h 2931982"/>
              <a:gd name="connsiteX3" fmla="*/ 0 w 4399684"/>
              <a:gd name="connsiteY3" fmla="*/ 2931982 h 2931982"/>
              <a:gd name="connsiteX4" fmla="*/ 524370 w 4399684"/>
              <a:gd name="connsiteY4" fmla="*/ 0 h 2931982"/>
              <a:gd name="connsiteX0" fmla="*/ 524371 w 4399685"/>
              <a:gd name="connsiteY0" fmla="*/ 0 h 2931982"/>
              <a:gd name="connsiteX1" fmla="*/ 4399685 w 4399685"/>
              <a:gd name="connsiteY1" fmla="*/ 0 h 2931982"/>
              <a:gd name="connsiteX2" fmla="*/ 4399685 w 4399685"/>
              <a:gd name="connsiteY2" fmla="*/ 2931885 h 2931982"/>
              <a:gd name="connsiteX3" fmla="*/ 0 w 4399685"/>
              <a:gd name="connsiteY3" fmla="*/ 2931982 h 2931982"/>
              <a:gd name="connsiteX4" fmla="*/ 524371 w 4399685"/>
              <a:gd name="connsiteY4" fmla="*/ 0 h 2931982"/>
              <a:gd name="connsiteX0" fmla="*/ 596380 w 4471694"/>
              <a:gd name="connsiteY0" fmla="*/ 0 h 2931982"/>
              <a:gd name="connsiteX1" fmla="*/ 4471694 w 4471694"/>
              <a:gd name="connsiteY1" fmla="*/ 0 h 2931982"/>
              <a:gd name="connsiteX2" fmla="*/ 4471694 w 4471694"/>
              <a:gd name="connsiteY2" fmla="*/ 2931885 h 2931982"/>
              <a:gd name="connsiteX3" fmla="*/ 0 w 4471694"/>
              <a:gd name="connsiteY3" fmla="*/ 2931982 h 2931982"/>
              <a:gd name="connsiteX4" fmla="*/ 596380 w 4471694"/>
              <a:gd name="connsiteY4" fmla="*/ 0 h 293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1694" h="2931982">
                <a:moveTo>
                  <a:pt x="596380" y="0"/>
                </a:moveTo>
                <a:lnTo>
                  <a:pt x="4471694" y="0"/>
                </a:lnTo>
                <a:lnTo>
                  <a:pt x="4471694" y="2931885"/>
                </a:lnTo>
                <a:lnTo>
                  <a:pt x="0" y="2931982"/>
                </a:lnTo>
                <a:lnTo>
                  <a:pt x="596380" y="0"/>
                </a:lnTo>
                <a:close/>
              </a:path>
            </a:pathLst>
          </a:custGeom>
          <a:blipFill>
            <a:blip r:embed="rId2" cstate="print">
              <a:lum contrast="35000"/>
            </a:blip>
            <a:stretch>
              <a:fillRect/>
            </a:stretch>
          </a:blipFill>
          <a:ln w="9525" cap="flat" cmpd="sng" algn="ctr">
            <a:noFill/>
            <a:prstDash val="solid"/>
            <a:round/>
            <a:headEnd type="none" w="med" len="med"/>
            <a:tailEnd type="none" w="med" len="med"/>
          </a:ln>
          <a:effectLst/>
        </p:spPr>
        <p:txBody>
          <a:bodyPr vert="horz" wrap="none" lIns="78885" tIns="41020" rIns="78885" bIns="41020" numCol="1" rtlCol="0" anchor="ctr" anchorCtr="0" compatLnSpc="1">
            <a:prstTxWarp prst="textNoShape">
              <a:avLst/>
            </a:prstTxWarp>
          </a:bodyPr>
          <a:lstStyle/>
          <a:p>
            <a:pPr algn="ctr" defTabSz="872436">
              <a:buClr>
                <a:srgbClr val="0000FF"/>
              </a:buClr>
              <a:buSzPct val="75000"/>
            </a:pPr>
            <a:endParaRPr lang="en-US" sz="1500">
              <a:solidFill>
                <a:prstClr val="black"/>
              </a:solidFill>
            </a:endParaRPr>
          </a:p>
        </p:txBody>
      </p:sp>
    </p:spTree>
    <p:extLst>
      <p:ext uri="{BB962C8B-B14F-4D97-AF65-F5344CB8AC3E}">
        <p14:creationId xmlns="" xmlns:p14="http://schemas.microsoft.com/office/powerpoint/2010/main" val="1891971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cs-CZ" dirty="0" smtClean="0"/>
              <a:t>Služby společnosti EY</a:t>
            </a:r>
            <a:endParaRPr lang="en-US" dirty="0"/>
          </a:p>
        </p:txBody>
      </p:sp>
      <p:grpSp>
        <p:nvGrpSpPr>
          <p:cNvPr id="2" name="Group 61"/>
          <p:cNvGrpSpPr/>
          <p:nvPr/>
        </p:nvGrpSpPr>
        <p:grpSpPr>
          <a:xfrm>
            <a:off x="463550" y="1715788"/>
            <a:ext cx="8223250" cy="3864735"/>
            <a:chOff x="593725" y="1651533"/>
            <a:chExt cx="9505950" cy="4425417"/>
          </a:xfrm>
        </p:grpSpPr>
        <p:sp>
          <p:nvSpPr>
            <p:cNvPr id="63" name="Line 3"/>
            <p:cNvSpPr>
              <a:spLocks noChangeShapeType="1"/>
            </p:cNvSpPr>
            <p:nvPr/>
          </p:nvSpPr>
          <p:spPr bwMode="gray">
            <a:xfrm>
              <a:off x="593725" y="4624197"/>
              <a:ext cx="4225925" cy="0"/>
            </a:xfrm>
            <a:prstGeom prst="line">
              <a:avLst/>
            </a:prstGeom>
            <a:noFill/>
            <a:ln w="9525">
              <a:solidFill>
                <a:srgbClr val="333333"/>
              </a:solidFill>
              <a:round/>
              <a:headEnd/>
              <a:tailEnd/>
            </a:ln>
            <a:effectLst/>
          </p:spPr>
          <p:txBody>
            <a:bodyPr wrap="none" anchor="ctr"/>
            <a:lstStyle/>
            <a:p>
              <a:pPr fontAlgn="auto">
                <a:spcBef>
                  <a:spcPts val="0"/>
                </a:spcBef>
                <a:spcAft>
                  <a:spcPts val="0"/>
                </a:spcAft>
                <a:defRPr/>
              </a:pPr>
              <a:endParaRPr lang="cs-CZ" kern="0">
                <a:solidFill>
                  <a:srgbClr val="646464"/>
                </a:solidFill>
                <a:latin typeface="Arial"/>
              </a:endParaRPr>
            </a:p>
          </p:txBody>
        </p:sp>
        <p:sp>
          <p:nvSpPr>
            <p:cNvPr id="64" name="Rectangle 4"/>
            <p:cNvSpPr>
              <a:spLocks noChangeArrowheads="1"/>
            </p:cNvSpPr>
            <p:nvPr/>
          </p:nvSpPr>
          <p:spPr bwMode="gray">
            <a:xfrm>
              <a:off x="593725" y="3850674"/>
              <a:ext cx="2665413" cy="1008062"/>
            </a:xfrm>
            <a:prstGeom prst="rect">
              <a:avLst/>
            </a:prstGeom>
            <a:noFill/>
            <a:ln w="6350">
              <a:noFill/>
              <a:miter lim="800000"/>
              <a:headEnd/>
              <a:tailEnd/>
            </a:ln>
            <a:effectLst/>
          </p:spPr>
          <p:txBody>
            <a:bodyPr lIns="90000" tIns="82800" rIns="90000" bIns="46800"/>
            <a:lstStyle/>
            <a:p>
              <a:pPr marL="0" lvl="1" defTabSz="914077" fontAlgn="auto">
                <a:spcBef>
                  <a:spcPts val="0"/>
                </a:spcBef>
                <a:spcAft>
                  <a:spcPts val="0"/>
                </a:spcAft>
              </a:pPr>
              <a:r>
                <a:rPr lang="cs-CZ" dirty="0" smtClean="0">
                  <a:solidFill>
                    <a:srgbClr val="646464"/>
                  </a:solidFill>
                  <a:latin typeface="EYInterstate Regular" pitchFamily="2" charset="0"/>
                </a:rPr>
                <a:t>Transakční poradenství </a:t>
              </a:r>
              <a:endParaRPr lang="en-US" dirty="0">
                <a:solidFill>
                  <a:srgbClr val="646464"/>
                </a:solidFill>
                <a:latin typeface="EYInterstate Regular" pitchFamily="2" charset="0"/>
              </a:endParaRPr>
            </a:p>
          </p:txBody>
        </p:sp>
        <p:sp>
          <p:nvSpPr>
            <p:cNvPr id="65" name="Line 5"/>
            <p:cNvSpPr>
              <a:spLocks noChangeShapeType="1"/>
            </p:cNvSpPr>
            <p:nvPr/>
          </p:nvSpPr>
          <p:spPr bwMode="gray">
            <a:xfrm>
              <a:off x="593725" y="2086289"/>
              <a:ext cx="3868738" cy="0"/>
            </a:xfrm>
            <a:prstGeom prst="line">
              <a:avLst/>
            </a:prstGeom>
            <a:noFill/>
            <a:ln w="9525">
              <a:solidFill>
                <a:srgbClr val="333333"/>
              </a:solidFill>
              <a:round/>
              <a:headEnd/>
              <a:tailEnd/>
            </a:ln>
            <a:effectLst/>
          </p:spPr>
          <p:txBody>
            <a:bodyPr wrap="none" anchor="ctr"/>
            <a:lstStyle/>
            <a:p>
              <a:pPr fontAlgn="auto">
                <a:spcBef>
                  <a:spcPts val="0"/>
                </a:spcBef>
                <a:spcAft>
                  <a:spcPts val="0"/>
                </a:spcAft>
                <a:defRPr/>
              </a:pPr>
              <a:endParaRPr lang="cs-CZ" kern="0">
                <a:solidFill>
                  <a:srgbClr val="646464"/>
                </a:solidFill>
                <a:latin typeface="Arial"/>
              </a:endParaRPr>
            </a:p>
          </p:txBody>
        </p:sp>
        <p:sp>
          <p:nvSpPr>
            <p:cNvPr id="66" name="Rectangle 6"/>
            <p:cNvSpPr>
              <a:spLocks noChangeArrowheads="1"/>
            </p:cNvSpPr>
            <p:nvPr/>
          </p:nvSpPr>
          <p:spPr bwMode="gray">
            <a:xfrm>
              <a:off x="593725" y="1651533"/>
              <a:ext cx="3583943" cy="1008064"/>
            </a:xfrm>
            <a:prstGeom prst="rect">
              <a:avLst/>
            </a:prstGeom>
            <a:noFill/>
            <a:ln w="6350">
              <a:noFill/>
              <a:miter lim="800000"/>
              <a:headEnd/>
              <a:tailEnd/>
            </a:ln>
            <a:effectLst/>
          </p:spPr>
          <p:txBody>
            <a:bodyPr lIns="90000" tIns="82800" rIns="90000" bIns="46800"/>
            <a:lstStyle/>
            <a:p>
              <a:pPr defTabSz="1042988" fontAlgn="auto">
                <a:spcBef>
                  <a:spcPts val="0"/>
                </a:spcBef>
                <a:spcAft>
                  <a:spcPts val="0"/>
                </a:spcAft>
              </a:pPr>
              <a:r>
                <a:rPr lang="cs-CZ" dirty="0" smtClean="0">
                  <a:solidFill>
                    <a:srgbClr val="646464"/>
                  </a:solidFill>
                  <a:latin typeface="EYInterstate Regular" pitchFamily="2" charset="0"/>
                </a:rPr>
                <a:t>Daňové poradenství</a:t>
              </a:r>
            </a:p>
            <a:p>
              <a:pPr defTabSz="1042988" fontAlgn="auto">
                <a:spcBef>
                  <a:spcPts val="0"/>
                </a:spcBef>
                <a:spcAft>
                  <a:spcPts val="0"/>
                </a:spcAft>
                <a:buFont typeface="Times" pitchFamily="18" charset="0"/>
                <a:buNone/>
                <a:defRPr/>
              </a:pPr>
              <a:endParaRPr lang="en-US" kern="0" dirty="0">
                <a:solidFill>
                  <a:srgbClr val="646464"/>
                </a:solidFill>
                <a:latin typeface="Arial"/>
              </a:endParaRPr>
            </a:p>
          </p:txBody>
        </p:sp>
        <p:sp>
          <p:nvSpPr>
            <p:cNvPr id="67" name="Line 7"/>
            <p:cNvSpPr>
              <a:spLocks noChangeShapeType="1"/>
            </p:cNvSpPr>
            <p:nvPr/>
          </p:nvSpPr>
          <p:spPr bwMode="gray">
            <a:xfrm>
              <a:off x="6156325" y="2086289"/>
              <a:ext cx="3943350" cy="0"/>
            </a:xfrm>
            <a:prstGeom prst="line">
              <a:avLst/>
            </a:prstGeom>
            <a:noFill/>
            <a:ln w="9525">
              <a:solidFill>
                <a:srgbClr val="333333"/>
              </a:solidFill>
              <a:round/>
              <a:headEnd/>
              <a:tailEnd/>
            </a:ln>
            <a:effectLst/>
          </p:spPr>
          <p:txBody>
            <a:bodyPr wrap="none" anchor="ctr"/>
            <a:lstStyle/>
            <a:p>
              <a:pPr fontAlgn="auto">
                <a:spcBef>
                  <a:spcPts val="0"/>
                </a:spcBef>
                <a:spcAft>
                  <a:spcPts val="0"/>
                </a:spcAft>
                <a:defRPr/>
              </a:pPr>
              <a:endParaRPr lang="cs-CZ" kern="0">
                <a:solidFill>
                  <a:srgbClr val="646464"/>
                </a:solidFill>
                <a:latin typeface="Arial"/>
              </a:endParaRPr>
            </a:p>
          </p:txBody>
        </p:sp>
        <p:sp>
          <p:nvSpPr>
            <p:cNvPr id="68" name="Rectangle 8"/>
            <p:cNvSpPr>
              <a:spLocks noChangeArrowheads="1"/>
            </p:cNvSpPr>
            <p:nvPr/>
          </p:nvSpPr>
          <p:spPr bwMode="gray">
            <a:xfrm>
              <a:off x="7434262" y="1651533"/>
              <a:ext cx="2665413" cy="1008063"/>
            </a:xfrm>
            <a:prstGeom prst="rect">
              <a:avLst/>
            </a:prstGeom>
            <a:noFill/>
            <a:ln w="6350">
              <a:noFill/>
              <a:miter lim="800000"/>
              <a:headEnd/>
              <a:tailEnd/>
            </a:ln>
            <a:effectLst/>
          </p:spPr>
          <p:txBody>
            <a:bodyPr lIns="90000" tIns="82800" rIns="90000" bIns="46800"/>
            <a:lstStyle/>
            <a:p>
              <a:pPr algn="r" defTabSz="1042988" fontAlgn="auto">
                <a:spcBef>
                  <a:spcPts val="0"/>
                </a:spcBef>
                <a:spcAft>
                  <a:spcPts val="0"/>
                </a:spcAft>
              </a:pPr>
              <a:r>
                <a:rPr lang="cs-CZ" dirty="0" smtClean="0">
                  <a:solidFill>
                    <a:srgbClr val="646464"/>
                  </a:solidFill>
                  <a:latin typeface="Arial"/>
                </a:rPr>
                <a:t>Audit</a:t>
              </a:r>
            </a:p>
            <a:p>
              <a:pPr algn="r" defTabSz="1042988" fontAlgn="auto">
                <a:spcBef>
                  <a:spcPts val="0"/>
                </a:spcBef>
                <a:spcAft>
                  <a:spcPts val="0"/>
                </a:spcAft>
                <a:buFont typeface="Times" pitchFamily="18" charset="0"/>
                <a:buNone/>
                <a:defRPr/>
              </a:pPr>
              <a:endParaRPr lang="en-US" kern="0" dirty="0">
                <a:solidFill>
                  <a:srgbClr val="646464"/>
                </a:solidFill>
                <a:latin typeface="Arial"/>
              </a:endParaRPr>
            </a:p>
          </p:txBody>
        </p:sp>
        <p:sp>
          <p:nvSpPr>
            <p:cNvPr id="69" name="Line 9"/>
            <p:cNvSpPr>
              <a:spLocks noChangeShapeType="1"/>
            </p:cNvSpPr>
            <p:nvPr/>
          </p:nvSpPr>
          <p:spPr bwMode="gray">
            <a:xfrm>
              <a:off x="5799138" y="4624197"/>
              <a:ext cx="4300537" cy="0"/>
            </a:xfrm>
            <a:prstGeom prst="line">
              <a:avLst/>
            </a:prstGeom>
            <a:noFill/>
            <a:ln w="9525">
              <a:solidFill>
                <a:srgbClr val="333333"/>
              </a:solidFill>
              <a:round/>
              <a:headEnd/>
              <a:tailEnd/>
            </a:ln>
            <a:effectLst/>
          </p:spPr>
          <p:txBody>
            <a:bodyPr wrap="none" anchor="ctr"/>
            <a:lstStyle/>
            <a:p>
              <a:pPr fontAlgn="auto">
                <a:spcBef>
                  <a:spcPts val="0"/>
                </a:spcBef>
                <a:spcAft>
                  <a:spcPts val="0"/>
                </a:spcAft>
                <a:defRPr/>
              </a:pPr>
              <a:endParaRPr lang="cs-CZ" kern="0">
                <a:solidFill>
                  <a:srgbClr val="646464"/>
                </a:solidFill>
                <a:latin typeface="Arial"/>
              </a:endParaRPr>
            </a:p>
          </p:txBody>
        </p:sp>
        <p:sp>
          <p:nvSpPr>
            <p:cNvPr id="70" name="Rectangle 10"/>
            <p:cNvSpPr>
              <a:spLocks noChangeArrowheads="1"/>
            </p:cNvSpPr>
            <p:nvPr/>
          </p:nvSpPr>
          <p:spPr bwMode="gray">
            <a:xfrm>
              <a:off x="7434262" y="3850674"/>
              <a:ext cx="2665413" cy="1008062"/>
            </a:xfrm>
            <a:prstGeom prst="rect">
              <a:avLst/>
            </a:prstGeom>
            <a:noFill/>
            <a:ln w="6350">
              <a:noFill/>
              <a:miter lim="800000"/>
              <a:headEnd/>
              <a:tailEnd/>
            </a:ln>
            <a:effectLst/>
          </p:spPr>
          <p:txBody>
            <a:bodyPr lIns="90000" tIns="82800" rIns="90000" bIns="46800"/>
            <a:lstStyle/>
            <a:p>
              <a:pPr marL="0" lvl="1" algn="r" defTabSz="914077" fontAlgn="auto">
                <a:spcBef>
                  <a:spcPts val="0"/>
                </a:spcBef>
                <a:spcAft>
                  <a:spcPts val="0"/>
                </a:spcAft>
              </a:pPr>
              <a:r>
                <a:rPr lang="cs-CZ" dirty="0" smtClean="0">
                  <a:solidFill>
                    <a:srgbClr val="646464"/>
                  </a:solidFill>
                  <a:latin typeface="EYInterstate Regular" pitchFamily="2" charset="0"/>
                </a:rPr>
                <a:t>Podnikové poradenství</a:t>
              </a:r>
              <a:endParaRPr lang="cs-CZ" dirty="0">
                <a:solidFill>
                  <a:srgbClr val="646464"/>
                </a:solidFill>
                <a:latin typeface="EYInterstate Regular" pitchFamily="2" charset="0"/>
              </a:endParaRPr>
            </a:p>
          </p:txBody>
        </p:sp>
        <p:sp>
          <p:nvSpPr>
            <p:cNvPr id="71" name="Oval 11"/>
            <p:cNvSpPr>
              <a:spLocks noChangeArrowheads="1"/>
            </p:cNvSpPr>
            <p:nvPr/>
          </p:nvSpPr>
          <p:spPr bwMode="gray">
            <a:xfrm>
              <a:off x="3209925" y="1784350"/>
              <a:ext cx="4281488" cy="4292600"/>
            </a:xfrm>
            <a:prstGeom prst="ellipse">
              <a:avLst/>
            </a:prstGeom>
            <a:solidFill>
              <a:srgbClr val="FFFFFF"/>
            </a:solidFill>
            <a:ln w="9525" algn="ctr">
              <a:noFill/>
              <a:round/>
              <a:headEnd/>
              <a:tailEnd/>
            </a:ln>
            <a:effectLst/>
          </p:spPr>
          <p:txBody>
            <a:bodyPr wrap="none" anchor="ctr"/>
            <a:lstStyle/>
            <a:p>
              <a:pPr fontAlgn="auto">
                <a:spcBef>
                  <a:spcPts val="0"/>
                </a:spcBef>
                <a:spcAft>
                  <a:spcPts val="0"/>
                </a:spcAft>
                <a:defRPr/>
              </a:pPr>
              <a:endParaRPr lang="cs-CZ" kern="0">
                <a:solidFill>
                  <a:srgbClr val="646464"/>
                </a:solidFill>
                <a:latin typeface="Arial"/>
              </a:endParaRPr>
            </a:p>
          </p:txBody>
        </p:sp>
        <p:sp>
          <p:nvSpPr>
            <p:cNvPr id="72" name="Freeform 13"/>
            <p:cNvSpPr>
              <a:spLocks/>
            </p:cNvSpPr>
            <p:nvPr/>
          </p:nvSpPr>
          <p:spPr bwMode="gray">
            <a:xfrm>
              <a:off x="4979988" y="3981450"/>
              <a:ext cx="2384425" cy="1966913"/>
            </a:xfrm>
            <a:custGeom>
              <a:avLst/>
              <a:gdLst/>
              <a:ahLst/>
              <a:cxnLst>
                <a:cxn ang="0">
                  <a:pos x="872" y="175"/>
                </a:cxn>
                <a:cxn ang="0">
                  <a:pos x="687" y="20"/>
                </a:cxn>
                <a:cxn ang="0">
                  <a:pos x="681" y="69"/>
                </a:cxn>
                <a:cxn ang="0">
                  <a:pos x="671" y="118"/>
                </a:cxn>
                <a:cxn ang="0">
                  <a:pos x="654" y="163"/>
                </a:cxn>
                <a:cxn ang="0">
                  <a:pos x="635" y="207"/>
                </a:cxn>
                <a:cxn ang="0">
                  <a:pos x="612" y="249"/>
                </a:cxn>
                <a:cxn ang="0">
                  <a:pos x="585" y="289"/>
                </a:cxn>
                <a:cxn ang="0">
                  <a:pos x="555" y="326"/>
                </a:cxn>
                <a:cxn ang="0">
                  <a:pos x="521" y="359"/>
                </a:cxn>
                <a:cxn ang="0">
                  <a:pos x="484" y="390"/>
                </a:cxn>
                <a:cxn ang="0">
                  <a:pos x="444" y="417"/>
                </a:cxn>
                <a:cxn ang="0">
                  <a:pos x="403" y="440"/>
                </a:cxn>
                <a:cxn ang="0">
                  <a:pos x="358" y="460"/>
                </a:cxn>
                <a:cxn ang="0">
                  <a:pos x="313" y="477"/>
                </a:cxn>
                <a:cxn ang="0">
                  <a:pos x="266" y="489"/>
                </a:cxn>
                <a:cxn ang="0">
                  <a:pos x="215" y="495"/>
                </a:cxn>
                <a:cxn ang="0">
                  <a:pos x="165" y="497"/>
                </a:cxn>
                <a:cxn ang="0">
                  <a:pos x="155" y="497"/>
                </a:cxn>
                <a:cxn ang="0">
                  <a:pos x="175" y="885"/>
                </a:cxn>
                <a:cxn ang="0">
                  <a:pos x="220" y="883"/>
                </a:cxn>
                <a:cxn ang="0">
                  <a:pos x="311" y="873"/>
                </a:cxn>
                <a:cxn ang="0">
                  <a:pos x="397" y="855"/>
                </a:cxn>
                <a:cxn ang="0">
                  <a:pos x="481" y="828"/>
                </a:cxn>
                <a:cxn ang="0">
                  <a:pos x="560" y="794"/>
                </a:cxn>
                <a:cxn ang="0">
                  <a:pos x="635" y="752"/>
                </a:cxn>
                <a:cxn ang="0">
                  <a:pos x="707" y="705"/>
                </a:cxn>
                <a:cxn ang="0">
                  <a:pos x="773" y="652"/>
                </a:cxn>
                <a:cxn ang="0">
                  <a:pos x="835" y="591"/>
                </a:cxn>
                <a:cxn ang="0">
                  <a:pos x="891" y="526"/>
                </a:cxn>
                <a:cxn ang="0">
                  <a:pos x="939" y="455"/>
                </a:cxn>
                <a:cxn ang="0">
                  <a:pos x="981" y="381"/>
                </a:cxn>
                <a:cxn ang="0">
                  <a:pos x="1017" y="302"/>
                </a:cxn>
                <a:cxn ang="0">
                  <a:pos x="1043" y="220"/>
                </a:cxn>
                <a:cxn ang="0">
                  <a:pos x="1064" y="133"/>
                </a:cxn>
                <a:cxn ang="0">
                  <a:pos x="1075" y="46"/>
                </a:cxn>
                <a:cxn ang="0">
                  <a:pos x="1077" y="0"/>
                </a:cxn>
              </a:cxnLst>
              <a:rect l="0" t="0" r="r" b="b"/>
              <a:pathLst>
                <a:path w="1077" h="885">
                  <a:moveTo>
                    <a:pt x="1077" y="0"/>
                  </a:moveTo>
                  <a:lnTo>
                    <a:pt x="872" y="175"/>
                  </a:lnTo>
                  <a:lnTo>
                    <a:pt x="687" y="20"/>
                  </a:lnTo>
                  <a:lnTo>
                    <a:pt x="687" y="20"/>
                  </a:lnTo>
                  <a:lnTo>
                    <a:pt x="686" y="46"/>
                  </a:lnTo>
                  <a:lnTo>
                    <a:pt x="681" y="69"/>
                  </a:lnTo>
                  <a:lnTo>
                    <a:pt x="676" y="94"/>
                  </a:lnTo>
                  <a:lnTo>
                    <a:pt x="671" y="118"/>
                  </a:lnTo>
                  <a:lnTo>
                    <a:pt x="662" y="140"/>
                  </a:lnTo>
                  <a:lnTo>
                    <a:pt x="654" y="163"/>
                  </a:lnTo>
                  <a:lnTo>
                    <a:pt x="645" y="185"/>
                  </a:lnTo>
                  <a:lnTo>
                    <a:pt x="635" y="207"/>
                  </a:lnTo>
                  <a:lnTo>
                    <a:pt x="624" y="229"/>
                  </a:lnTo>
                  <a:lnTo>
                    <a:pt x="612" y="249"/>
                  </a:lnTo>
                  <a:lnTo>
                    <a:pt x="598" y="269"/>
                  </a:lnTo>
                  <a:lnTo>
                    <a:pt x="585" y="289"/>
                  </a:lnTo>
                  <a:lnTo>
                    <a:pt x="570" y="307"/>
                  </a:lnTo>
                  <a:lnTo>
                    <a:pt x="555" y="326"/>
                  </a:lnTo>
                  <a:lnTo>
                    <a:pt x="538" y="343"/>
                  </a:lnTo>
                  <a:lnTo>
                    <a:pt x="521" y="359"/>
                  </a:lnTo>
                  <a:lnTo>
                    <a:pt x="503" y="375"/>
                  </a:lnTo>
                  <a:lnTo>
                    <a:pt x="484" y="390"/>
                  </a:lnTo>
                  <a:lnTo>
                    <a:pt x="464" y="403"/>
                  </a:lnTo>
                  <a:lnTo>
                    <a:pt x="444" y="417"/>
                  </a:lnTo>
                  <a:lnTo>
                    <a:pt x="424" y="430"/>
                  </a:lnTo>
                  <a:lnTo>
                    <a:pt x="403" y="440"/>
                  </a:lnTo>
                  <a:lnTo>
                    <a:pt x="382" y="452"/>
                  </a:lnTo>
                  <a:lnTo>
                    <a:pt x="358" y="460"/>
                  </a:lnTo>
                  <a:lnTo>
                    <a:pt x="336" y="469"/>
                  </a:lnTo>
                  <a:lnTo>
                    <a:pt x="313" y="477"/>
                  </a:lnTo>
                  <a:lnTo>
                    <a:pt x="289" y="484"/>
                  </a:lnTo>
                  <a:lnTo>
                    <a:pt x="266" y="489"/>
                  </a:lnTo>
                  <a:lnTo>
                    <a:pt x="241" y="492"/>
                  </a:lnTo>
                  <a:lnTo>
                    <a:pt x="215" y="495"/>
                  </a:lnTo>
                  <a:lnTo>
                    <a:pt x="190" y="497"/>
                  </a:lnTo>
                  <a:lnTo>
                    <a:pt x="165" y="497"/>
                  </a:lnTo>
                  <a:lnTo>
                    <a:pt x="165" y="497"/>
                  </a:lnTo>
                  <a:lnTo>
                    <a:pt x="155" y="497"/>
                  </a:lnTo>
                  <a:lnTo>
                    <a:pt x="0" y="680"/>
                  </a:lnTo>
                  <a:lnTo>
                    <a:pt x="175" y="885"/>
                  </a:lnTo>
                  <a:lnTo>
                    <a:pt x="175" y="885"/>
                  </a:lnTo>
                  <a:lnTo>
                    <a:pt x="220" y="883"/>
                  </a:lnTo>
                  <a:lnTo>
                    <a:pt x="266" y="878"/>
                  </a:lnTo>
                  <a:lnTo>
                    <a:pt x="311" y="873"/>
                  </a:lnTo>
                  <a:lnTo>
                    <a:pt x="355" y="865"/>
                  </a:lnTo>
                  <a:lnTo>
                    <a:pt x="397" y="855"/>
                  </a:lnTo>
                  <a:lnTo>
                    <a:pt x="439" y="843"/>
                  </a:lnTo>
                  <a:lnTo>
                    <a:pt x="481" y="828"/>
                  </a:lnTo>
                  <a:lnTo>
                    <a:pt x="521" y="813"/>
                  </a:lnTo>
                  <a:lnTo>
                    <a:pt x="560" y="794"/>
                  </a:lnTo>
                  <a:lnTo>
                    <a:pt x="598" y="774"/>
                  </a:lnTo>
                  <a:lnTo>
                    <a:pt x="635" y="752"/>
                  </a:lnTo>
                  <a:lnTo>
                    <a:pt x="672" y="731"/>
                  </a:lnTo>
                  <a:lnTo>
                    <a:pt x="707" y="705"/>
                  </a:lnTo>
                  <a:lnTo>
                    <a:pt x="741" y="678"/>
                  </a:lnTo>
                  <a:lnTo>
                    <a:pt x="773" y="652"/>
                  </a:lnTo>
                  <a:lnTo>
                    <a:pt x="805" y="621"/>
                  </a:lnTo>
                  <a:lnTo>
                    <a:pt x="835" y="591"/>
                  </a:lnTo>
                  <a:lnTo>
                    <a:pt x="864" y="559"/>
                  </a:lnTo>
                  <a:lnTo>
                    <a:pt x="891" y="526"/>
                  </a:lnTo>
                  <a:lnTo>
                    <a:pt x="916" y="492"/>
                  </a:lnTo>
                  <a:lnTo>
                    <a:pt x="939" y="455"/>
                  </a:lnTo>
                  <a:lnTo>
                    <a:pt x="961" y="418"/>
                  </a:lnTo>
                  <a:lnTo>
                    <a:pt x="981" y="381"/>
                  </a:lnTo>
                  <a:lnTo>
                    <a:pt x="1000" y="343"/>
                  </a:lnTo>
                  <a:lnTo>
                    <a:pt x="1017" y="302"/>
                  </a:lnTo>
                  <a:lnTo>
                    <a:pt x="1032" y="260"/>
                  </a:lnTo>
                  <a:lnTo>
                    <a:pt x="1043" y="220"/>
                  </a:lnTo>
                  <a:lnTo>
                    <a:pt x="1055" y="176"/>
                  </a:lnTo>
                  <a:lnTo>
                    <a:pt x="1064" y="133"/>
                  </a:lnTo>
                  <a:lnTo>
                    <a:pt x="1070" y="89"/>
                  </a:lnTo>
                  <a:lnTo>
                    <a:pt x="1075" y="46"/>
                  </a:lnTo>
                  <a:lnTo>
                    <a:pt x="1077" y="0"/>
                  </a:lnTo>
                  <a:lnTo>
                    <a:pt x="1077" y="0"/>
                  </a:lnTo>
                  <a:close/>
                </a:path>
              </a:pathLst>
            </a:custGeom>
            <a:solidFill>
              <a:srgbClr val="333333"/>
            </a:solidFill>
            <a:ln w="9525">
              <a:noFill/>
              <a:round/>
              <a:headEnd/>
              <a:tailEnd/>
            </a:ln>
          </p:spPr>
          <p:txBody>
            <a:bodyPr/>
            <a:lstStyle/>
            <a:p>
              <a:pPr fontAlgn="auto">
                <a:spcBef>
                  <a:spcPts val="0"/>
                </a:spcBef>
                <a:spcAft>
                  <a:spcPts val="0"/>
                </a:spcAft>
                <a:defRPr/>
              </a:pPr>
              <a:endParaRPr lang="cs-CZ" kern="0">
                <a:solidFill>
                  <a:srgbClr val="646464"/>
                </a:solidFill>
                <a:latin typeface="Arial"/>
              </a:endParaRPr>
            </a:p>
          </p:txBody>
        </p:sp>
        <p:sp>
          <p:nvSpPr>
            <p:cNvPr id="73" name="Freeform 15"/>
            <p:cNvSpPr>
              <a:spLocks/>
            </p:cNvSpPr>
            <p:nvPr/>
          </p:nvSpPr>
          <p:spPr bwMode="gray">
            <a:xfrm>
              <a:off x="3328988" y="3567113"/>
              <a:ext cx="1955800" cy="2374900"/>
            </a:xfrm>
            <a:custGeom>
              <a:avLst/>
              <a:gdLst/>
              <a:ahLst/>
              <a:cxnLst>
                <a:cxn ang="0">
                  <a:pos x="867" y="683"/>
                </a:cxn>
                <a:cxn ang="0">
                  <a:pos x="818" y="677"/>
                </a:cxn>
                <a:cxn ang="0">
                  <a:pos x="769" y="667"/>
                </a:cxn>
                <a:cxn ang="0">
                  <a:pos x="724" y="650"/>
                </a:cxn>
                <a:cxn ang="0">
                  <a:pos x="679" y="631"/>
                </a:cxn>
                <a:cxn ang="0">
                  <a:pos x="637" y="608"/>
                </a:cxn>
                <a:cxn ang="0">
                  <a:pos x="598" y="581"/>
                </a:cxn>
                <a:cxn ang="0">
                  <a:pos x="561" y="551"/>
                </a:cxn>
                <a:cxn ang="0">
                  <a:pos x="526" y="517"/>
                </a:cxn>
                <a:cxn ang="0">
                  <a:pos x="495" y="480"/>
                </a:cxn>
                <a:cxn ang="0">
                  <a:pos x="469" y="442"/>
                </a:cxn>
                <a:cxn ang="0">
                  <a:pos x="445" y="400"/>
                </a:cxn>
                <a:cxn ang="0">
                  <a:pos x="425" y="356"/>
                </a:cxn>
                <a:cxn ang="0">
                  <a:pos x="408" y="311"/>
                </a:cxn>
                <a:cxn ang="0">
                  <a:pos x="396" y="262"/>
                </a:cxn>
                <a:cxn ang="0">
                  <a:pos x="390" y="213"/>
                </a:cxn>
                <a:cxn ang="0">
                  <a:pos x="388" y="163"/>
                </a:cxn>
                <a:cxn ang="0">
                  <a:pos x="388" y="155"/>
                </a:cxn>
                <a:cxn ang="0">
                  <a:pos x="0" y="175"/>
                </a:cxn>
                <a:cxn ang="0">
                  <a:pos x="2" y="220"/>
                </a:cxn>
                <a:cxn ang="0">
                  <a:pos x="12" y="307"/>
                </a:cxn>
                <a:cxn ang="0">
                  <a:pos x="30" y="395"/>
                </a:cxn>
                <a:cxn ang="0">
                  <a:pos x="55" y="477"/>
                </a:cxn>
                <a:cxn ang="0">
                  <a:pos x="89" y="556"/>
                </a:cxn>
                <a:cxn ang="0">
                  <a:pos x="131" y="631"/>
                </a:cxn>
                <a:cxn ang="0">
                  <a:pos x="178" y="704"/>
                </a:cxn>
                <a:cxn ang="0">
                  <a:pos x="233" y="769"/>
                </a:cxn>
                <a:cxn ang="0">
                  <a:pos x="292" y="830"/>
                </a:cxn>
                <a:cxn ang="0">
                  <a:pos x="358" y="885"/>
                </a:cxn>
                <a:cxn ang="0">
                  <a:pos x="428" y="934"/>
                </a:cxn>
                <a:cxn ang="0">
                  <a:pos x="504" y="976"/>
                </a:cxn>
                <a:cxn ang="0">
                  <a:pos x="583" y="1011"/>
                </a:cxn>
                <a:cxn ang="0">
                  <a:pos x="665" y="1038"/>
                </a:cxn>
                <a:cxn ang="0">
                  <a:pos x="751" y="1058"/>
                </a:cxn>
                <a:cxn ang="0">
                  <a:pos x="840" y="1070"/>
                </a:cxn>
                <a:cxn ang="0">
                  <a:pos x="710" y="868"/>
                </a:cxn>
              </a:cxnLst>
              <a:rect l="0" t="0" r="r" b="b"/>
              <a:pathLst>
                <a:path w="885" h="1071">
                  <a:moveTo>
                    <a:pt x="867" y="683"/>
                  </a:moveTo>
                  <a:lnTo>
                    <a:pt x="867" y="683"/>
                  </a:lnTo>
                  <a:lnTo>
                    <a:pt x="841" y="682"/>
                  </a:lnTo>
                  <a:lnTo>
                    <a:pt x="818" y="677"/>
                  </a:lnTo>
                  <a:lnTo>
                    <a:pt x="793" y="672"/>
                  </a:lnTo>
                  <a:lnTo>
                    <a:pt x="769" y="667"/>
                  </a:lnTo>
                  <a:lnTo>
                    <a:pt x="746" y="658"/>
                  </a:lnTo>
                  <a:lnTo>
                    <a:pt x="724" y="650"/>
                  </a:lnTo>
                  <a:lnTo>
                    <a:pt x="700" y="642"/>
                  </a:lnTo>
                  <a:lnTo>
                    <a:pt x="679" y="631"/>
                  </a:lnTo>
                  <a:lnTo>
                    <a:pt x="658" y="620"/>
                  </a:lnTo>
                  <a:lnTo>
                    <a:pt x="637" y="608"/>
                  </a:lnTo>
                  <a:lnTo>
                    <a:pt x="616" y="594"/>
                  </a:lnTo>
                  <a:lnTo>
                    <a:pt x="598" y="581"/>
                  </a:lnTo>
                  <a:lnTo>
                    <a:pt x="578" y="566"/>
                  </a:lnTo>
                  <a:lnTo>
                    <a:pt x="561" y="551"/>
                  </a:lnTo>
                  <a:lnTo>
                    <a:pt x="542" y="534"/>
                  </a:lnTo>
                  <a:lnTo>
                    <a:pt x="526" y="517"/>
                  </a:lnTo>
                  <a:lnTo>
                    <a:pt x="511" y="499"/>
                  </a:lnTo>
                  <a:lnTo>
                    <a:pt x="495" y="480"/>
                  </a:lnTo>
                  <a:lnTo>
                    <a:pt x="482" y="462"/>
                  </a:lnTo>
                  <a:lnTo>
                    <a:pt x="469" y="442"/>
                  </a:lnTo>
                  <a:lnTo>
                    <a:pt x="455" y="422"/>
                  </a:lnTo>
                  <a:lnTo>
                    <a:pt x="445" y="400"/>
                  </a:lnTo>
                  <a:lnTo>
                    <a:pt x="433" y="378"/>
                  </a:lnTo>
                  <a:lnTo>
                    <a:pt x="425" y="356"/>
                  </a:lnTo>
                  <a:lnTo>
                    <a:pt x="417" y="333"/>
                  </a:lnTo>
                  <a:lnTo>
                    <a:pt x="408" y="311"/>
                  </a:lnTo>
                  <a:lnTo>
                    <a:pt x="401" y="287"/>
                  </a:lnTo>
                  <a:lnTo>
                    <a:pt x="396" y="262"/>
                  </a:lnTo>
                  <a:lnTo>
                    <a:pt x="393" y="239"/>
                  </a:lnTo>
                  <a:lnTo>
                    <a:pt x="390" y="213"/>
                  </a:lnTo>
                  <a:lnTo>
                    <a:pt x="388" y="188"/>
                  </a:lnTo>
                  <a:lnTo>
                    <a:pt x="388" y="163"/>
                  </a:lnTo>
                  <a:lnTo>
                    <a:pt x="388" y="163"/>
                  </a:lnTo>
                  <a:lnTo>
                    <a:pt x="388" y="155"/>
                  </a:lnTo>
                  <a:lnTo>
                    <a:pt x="203" y="0"/>
                  </a:lnTo>
                  <a:lnTo>
                    <a:pt x="0" y="175"/>
                  </a:lnTo>
                  <a:lnTo>
                    <a:pt x="0" y="175"/>
                  </a:lnTo>
                  <a:lnTo>
                    <a:pt x="2" y="220"/>
                  </a:lnTo>
                  <a:lnTo>
                    <a:pt x="5" y="264"/>
                  </a:lnTo>
                  <a:lnTo>
                    <a:pt x="12" y="307"/>
                  </a:lnTo>
                  <a:lnTo>
                    <a:pt x="18" y="351"/>
                  </a:lnTo>
                  <a:lnTo>
                    <a:pt x="30" y="395"/>
                  </a:lnTo>
                  <a:lnTo>
                    <a:pt x="42" y="437"/>
                  </a:lnTo>
                  <a:lnTo>
                    <a:pt x="55" y="477"/>
                  </a:lnTo>
                  <a:lnTo>
                    <a:pt x="72" y="517"/>
                  </a:lnTo>
                  <a:lnTo>
                    <a:pt x="89" y="556"/>
                  </a:lnTo>
                  <a:lnTo>
                    <a:pt x="109" y="594"/>
                  </a:lnTo>
                  <a:lnTo>
                    <a:pt x="131" y="631"/>
                  </a:lnTo>
                  <a:lnTo>
                    <a:pt x="155" y="668"/>
                  </a:lnTo>
                  <a:lnTo>
                    <a:pt x="178" y="704"/>
                  </a:lnTo>
                  <a:lnTo>
                    <a:pt x="205" y="737"/>
                  </a:lnTo>
                  <a:lnTo>
                    <a:pt x="233" y="769"/>
                  </a:lnTo>
                  <a:lnTo>
                    <a:pt x="262" y="799"/>
                  </a:lnTo>
                  <a:lnTo>
                    <a:pt x="292" y="830"/>
                  </a:lnTo>
                  <a:lnTo>
                    <a:pt x="324" y="858"/>
                  </a:lnTo>
                  <a:lnTo>
                    <a:pt x="358" y="885"/>
                  </a:lnTo>
                  <a:lnTo>
                    <a:pt x="393" y="910"/>
                  </a:lnTo>
                  <a:lnTo>
                    <a:pt x="428" y="934"/>
                  </a:lnTo>
                  <a:lnTo>
                    <a:pt x="465" y="955"/>
                  </a:lnTo>
                  <a:lnTo>
                    <a:pt x="504" y="976"/>
                  </a:lnTo>
                  <a:lnTo>
                    <a:pt x="542" y="994"/>
                  </a:lnTo>
                  <a:lnTo>
                    <a:pt x="583" y="1011"/>
                  </a:lnTo>
                  <a:lnTo>
                    <a:pt x="623" y="1026"/>
                  </a:lnTo>
                  <a:lnTo>
                    <a:pt x="665" y="1038"/>
                  </a:lnTo>
                  <a:lnTo>
                    <a:pt x="707" y="1049"/>
                  </a:lnTo>
                  <a:lnTo>
                    <a:pt x="751" y="1058"/>
                  </a:lnTo>
                  <a:lnTo>
                    <a:pt x="794" y="1065"/>
                  </a:lnTo>
                  <a:lnTo>
                    <a:pt x="840" y="1070"/>
                  </a:lnTo>
                  <a:lnTo>
                    <a:pt x="885" y="1071"/>
                  </a:lnTo>
                  <a:lnTo>
                    <a:pt x="710" y="868"/>
                  </a:lnTo>
                  <a:lnTo>
                    <a:pt x="867" y="683"/>
                  </a:lnTo>
                  <a:close/>
                </a:path>
              </a:pathLst>
            </a:custGeom>
            <a:solidFill>
              <a:srgbClr val="646464"/>
            </a:solidFill>
            <a:ln w="9525">
              <a:noFill/>
              <a:round/>
              <a:headEnd/>
              <a:tailEnd/>
            </a:ln>
          </p:spPr>
          <p:txBody>
            <a:bodyPr/>
            <a:lstStyle/>
            <a:p>
              <a:pPr fontAlgn="auto">
                <a:spcBef>
                  <a:spcPts val="0"/>
                </a:spcBef>
                <a:spcAft>
                  <a:spcPts val="0"/>
                </a:spcAft>
                <a:defRPr/>
              </a:pPr>
              <a:endParaRPr lang="cs-CZ" kern="0">
                <a:solidFill>
                  <a:srgbClr val="646464"/>
                </a:solidFill>
                <a:latin typeface="Arial"/>
              </a:endParaRPr>
            </a:p>
          </p:txBody>
        </p:sp>
        <p:sp>
          <p:nvSpPr>
            <p:cNvPr id="74" name="Freeform 32"/>
            <p:cNvSpPr>
              <a:spLocks/>
            </p:cNvSpPr>
            <p:nvPr/>
          </p:nvSpPr>
          <p:spPr bwMode="gray">
            <a:xfrm>
              <a:off x="5399088" y="1908175"/>
              <a:ext cx="1965325" cy="2378075"/>
            </a:xfrm>
            <a:custGeom>
              <a:avLst/>
              <a:gdLst/>
              <a:ahLst/>
              <a:cxnLst>
                <a:cxn ang="0">
                  <a:pos x="18" y="388"/>
                </a:cxn>
                <a:cxn ang="0">
                  <a:pos x="43" y="391"/>
                </a:cxn>
                <a:cxn ang="0">
                  <a:pos x="92" y="400"/>
                </a:cxn>
                <a:cxn ang="0">
                  <a:pos x="141" y="413"/>
                </a:cxn>
                <a:cxn ang="0">
                  <a:pos x="186" y="430"/>
                </a:cxn>
                <a:cxn ang="0">
                  <a:pos x="228" y="452"/>
                </a:cxn>
                <a:cxn ang="0">
                  <a:pos x="270" y="477"/>
                </a:cxn>
                <a:cxn ang="0">
                  <a:pos x="309" y="505"/>
                </a:cxn>
                <a:cxn ang="0">
                  <a:pos x="344" y="537"/>
                </a:cxn>
                <a:cxn ang="0">
                  <a:pos x="376" y="573"/>
                </a:cxn>
                <a:cxn ang="0">
                  <a:pos x="406" y="609"/>
                </a:cxn>
                <a:cxn ang="0">
                  <a:pos x="431" y="650"/>
                </a:cxn>
                <a:cxn ang="0">
                  <a:pos x="453" y="693"/>
                </a:cxn>
                <a:cxn ang="0">
                  <a:pos x="471" y="739"/>
                </a:cxn>
                <a:cxn ang="0">
                  <a:pos x="487" y="786"/>
                </a:cxn>
                <a:cxn ang="0">
                  <a:pos x="495" y="834"/>
                </a:cxn>
                <a:cxn ang="0">
                  <a:pos x="500" y="885"/>
                </a:cxn>
                <a:cxn ang="0">
                  <a:pos x="502" y="910"/>
                </a:cxn>
                <a:cxn ang="0">
                  <a:pos x="683" y="1073"/>
                </a:cxn>
                <a:cxn ang="0">
                  <a:pos x="888" y="897"/>
                </a:cxn>
                <a:cxn ang="0">
                  <a:pos x="883" y="808"/>
                </a:cxn>
                <a:cxn ang="0">
                  <a:pos x="868" y="719"/>
                </a:cxn>
                <a:cxn ang="0">
                  <a:pos x="846" y="635"/>
                </a:cxn>
                <a:cxn ang="0">
                  <a:pos x="816" y="554"/>
                </a:cxn>
                <a:cxn ang="0">
                  <a:pos x="777" y="475"/>
                </a:cxn>
                <a:cxn ang="0">
                  <a:pos x="733" y="403"/>
                </a:cxn>
                <a:cxn ang="0">
                  <a:pos x="681" y="334"/>
                </a:cxn>
                <a:cxn ang="0">
                  <a:pos x="624" y="270"/>
                </a:cxn>
                <a:cxn ang="0">
                  <a:pos x="562" y="213"/>
                </a:cxn>
                <a:cxn ang="0">
                  <a:pos x="493" y="161"/>
                </a:cxn>
                <a:cxn ang="0">
                  <a:pos x="421" y="116"/>
                </a:cxn>
                <a:cxn ang="0">
                  <a:pos x="344" y="77"/>
                </a:cxn>
                <a:cxn ang="0">
                  <a:pos x="262" y="45"/>
                </a:cxn>
                <a:cxn ang="0">
                  <a:pos x="178" y="22"/>
                </a:cxn>
                <a:cxn ang="0">
                  <a:pos x="90" y="7"/>
                </a:cxn>
                <a:cxn ang="0">
                  <a:pos x="0" y="0"/>
                </a:cxn>
                <a:cxn ang="0">
                  <a:pos x="23" y="386"/>
                </a:cxn>
              </a:cxnLst>
              <a:rect l="0" t="0" r="r" b="b"/>
              <a:pathLst>
                <a:path w="888" h="1073">
                  <a:moveTo>
                    <a:pt x="23" y="386"/>
                  </a:moveTo>
                  <a:lnTo>
                    <a:pt x="18" y="388"/>
                  </a:lnTo>
                  <a:lnTo>
                    <a:pt x="18" y="388"/>
                  </a:lnTo>
                  <a:lnTo>
                    <a:pt x="43" y="391"/>
                  </a:lnTo>
                  <a:lnTo>
                    <a:pt x="68" y="395"/>
                  </a:lnTo>
                  <a:lnTo>
                    <a:pt x="92" y="400"/>
                  </a:lnTo>
                  <a:lnTo>
                    <a:pt x="117" y="406"/>
                  </a:lnTo>
                  <a:lnTo>
                    <a:pt x="141" y="413"/>
                  </a:lnTo>
                  <a:lnTo>
                    <a:pt x="162" y="421"/>
                  </a:lnTo>
                  <a:lnTo>
                    <a:pt x="186" y="430"/>
                  </a:lnTo>
                  <a:lnTo>
                    <a:pt x="208" y="440"/>
                  </a:lnTo>
                  <a:lnTo>
                    <a:pt x="228" y="452"/>
                  </a:lnTo>
                  <a:lnTo>
                    <a:pt x="250" y="463"/>
                  </a:lnTo>
                  <a:lnTo>
                    <a:pt x="270" y="477"/>
                  </a:lnTo>
                  <a:lnTo>
                    <a:pt x="290" y="490"/>
                  </a:lnTo>
                  <a:lnTo>
                    <a:pt x="309" y="505"/>
                  </a:lnTo>
                  <a:lnTo>
                    <a:pt x="327" y="520"/>
                  </a:lnTo>
                  <a:lnTo>
                    <a:pt x="344" y="537"/>
                  </a:lnTo>
                  <a:lnTo>
                    <a:pt x="361" y="554"/>
                  </a:lnTo>
                  <a:lnTo>
                    <a:pt x="376" y="573"/>
                  </a:lnTo>
                  <a:lnTo>
                    <a:pt x="391" y="591"/>
                  </a:lnTo>
                  <a:lnTo>
                    <a:pt x="406" y="609"/>
                  </a:lnTo>
                  <a:lnTo>
                    <a:pt x="419" y="630"/>
                  </a:lnTo>
                  <a:lnTo>
                    <a:pt x="431" y="650"/>
                  </a:lnTo>
                  <a:lnTo>
                    <a:pt x="443" y="672"/>
                  </a:lnTo>
                  <a:lnTo>
                    <a:pt x="453" y="693"/>
                  </a:lnTo>
                  <a:lnTo>
                    <a:pt x="463" y="715"/>
                  </a:lnTo>
                  <a:lnTo>
                    <a:pt x="471" y="739"/>
                  </a:lnTo>
                  <a:lnTo>
                    <a:pt x="480" y="762"/>
                  </a:lnTo>
                  <a:lnTo>
                    <a:pt x="487" y="786"/>
                  </a:lnTo>
                  <a:lnTo>
                    <a:pt x="492" y="809"/>
                  </a:lnTo>
                  <a:lnTo>
                    <a:pt x="495" y="834"/>
                  </a:lnTo>
                  <a:lnTo>
                    <a:pt x="498" y="860"/>
                  </a:lnTo>
                  <a:lnTo>
                    <a:pt x="500" y="885"/>
                  </a:lnTo>
                  <a:lnTo>
                    <a:pt x="502" y="910"/>
                  </a:lnTo>
                  <a:lnTo>
                    <a:pt x="502" y="910"/>
                  </a:lnTo>
                  <a:lnTo>
                    <a:pt x="500" y="920"/>
                  </a:lnTo>
                  <a:lnTo>
                    <a:pt x="683" y="1073"/>
                  </a:lnTo>
                  <a:lnTo>
                    <a:pt x="888" y="897"/>
                  </a:lnTo>
                  <a:lnTo>
                    <a:pt x="888" y="897"/>
                  </a:lnTo>
                  <a:lnTo>
                    <a:pt x="886" y="851"/>
                  </a:lnTo>
                  <a:lnTo>
                    <a:pt x="883" y="808"/>
                  </a:lnTo>
                  <a:lnTo>
                    <a:pt x="876" y="762"/>
                  </a:lnTo>
                  <a:lnTo>
                    <a:pt x="868" y="719"/>
                  </a:lnTo>
                  <a:lnTo>
                    <a:pt x="858" y="677"/>
                  </a:lnTo>
                  <a:lnTo>
                    <a:pt x="846" y="635"/>
                  </a:lnTo>
                  <a:lnTo>
                    <a:pt x="831" y="594"/>
                  </a:lnTo>
                  <a:lnTo>
                    <a:pt x="816" y="554"/>
                  </a:lnTo>
                  <a:lnTo>
                    <a:pt x="797" y="514"/>
                  </a:lnTo>
                  <a:lnTo>
                    <a:pt x="777" y="475"/>
                  </a:lnTo>
                  <a:lnTo>
                    <a:pt x="755" y="438"/>
                  </a:lnTo>
                  <a:lnTo>
                    <a:pt x="733" y="403"/>
                  </a:lnTo>
                  <a:lnTo>
                    <a:pt x="708" y="368"/>
                  </a:lnTo>
                  <a:lnTo>
                    <a:pt x="681" y="334"/>
                  </a:lnTo>
                  <a:lnTo>
                    <a:pt x="653" y="302"/>
                  </a:lnTo>
                  <a:lnTo>
                    <a:pt x="624" y="270"/>
                  </a:lnTo>
                  <a:lnTo>
                    <a:pt x="594" y="242"/>
                  </a:lnTo>
                  <a:lnTo>
                    <a:pt x="562" y="213"/>
                  </a:lnTo>
                  <a:lnTo>
                    <a:pt x="529" y="186"/>
                  </a:lnTo>
                  <a:lnTo>
                    <a:pt x="493" y="161"/>
                  </a:lnTo>
                  <a:lnTo>
                    <a:pt x="458" y="138"/>
                  </a:lnTo>
                  <a:lnTo>
                    <a:pt x="421" y="116"/>
                  </a:lnTo>
                  <a:lnTo>
                    <a:pt x="382" y="96"/>
                  </a:lnTo>
                  <a:lnTo>
                    <a:pt x="344" y="77"/>
                  </a:lnTo>
                  <a:lnTo>
                    <a:pt x="304" y="60"/>
                  </a:lnTo>
                  <a:lnTo>
                    <a:pt x="262" y="45"/>
                  </a:lnTo>
                  <a:lnTo>
                    <a:pt x="220" y="34"/>
                  </a:lnTo>
                  <a:lnTo>
                    <a:pt x="178" y="22"/>
                  </a:lnTo>
                  <a:lnTo>
                    <a:pt x="134" y="13"/>
                  </a:lnTo>
                  <a:lnTo>
                    <a:pt x="90" y="7"/>
                  </a:lnTo>
                  <a:lnTo>
                    <a:pt x="45" y="2"/>
                  </a:lnTo>
                  <a:lnTo>
                    <a:pt x="0" y="0"/>
                  </a:lnTo>
                  <a:lnTo>
                    <a:pt x="178" y="207"/>
                  </a:lnTo>
                  <a:lnTo>
                    <a:pt x="23" y="386"/>
                  </a:lnTo>
                  <a:close/>
                </a:path>
              </a:pathLst>
            </a:custGeom>
            <a:solidFill>
              <a:srgbClr val="FFD200"/>
            </a:solidFill>
            <a:ln w="9525">
              <a:noFill/>
              <a:round/>
              <a:headEnd/>
              <a:tailEnd/>
            </a:ln>
          </p:spPr>
          <p:txBody>
            <a:bodyPr/>
            <a:lstStyle/>
            <a:p>
              <a:pPr fontAlgn="auto">
                <a:spcBef>
                  <a:spcPts val="0"/>
                </a:spcBef>
                <a:spcAft>
                  <a:spcPts val="0"/>
                </a:spcAft>
                <a:defRPr/>
              </a:pPr>
              <a:endParaRPr lang="cs-CZ" kern="0">
                <a:solidFill>
                  <a:srgbClr val="646464"/>
                </a:solidFill>
                <a:latin typeface="Arial"/>
              </a:endParaRPr>
            </a:p>
          </p:txBody>
        </p:sp>
        <p:sp>
          <p:nvSpPr>
            <p:cNvPr id="75" name="Freeform 16"/>
            <p:cNvSpPr>
              <a:spLocks/>
            </p:cNvSpPr>
            <p:nvPr/>
          </p:nvSpPr>
          <p:spPr bwMode="gray">
            <a:xfrm>
              <a:off x="3328988" y="1908175"/>
              <a:ext cx="2379662" cy="1957388"/>
            </a:xfrm>
            <a:custGeom>
              <a:avLst/>
              <a:gdLst/>
              <a:ahLst/>
              <a:cxnLst>
                <a:cxn ang="0">
                  <a:pos x="390" y="866"/>
                </a:cxn>
                <a:cxn ang="0">
                  <a:pos x="396" y="816"/>
                </a:cxn>
                <a:cxn ang="0">
                  <a:pos x="406" y="769"/>
                </a:cxn>
                <a:cxn ang="0">
                  <a:pos x="422" y="722"/>
                </a:cxn>
                <a:cxn ang="0">
                  <a:pos x="442" y="678"/>
                </a:cxn>
                <a:cxn ang="0">
                  <a:pos x="465" y="636"/>
                </a:cxn>
                <a:cxn ang="0">
                  <a:pos x="492" y="596"/>
                </a:cxn>
                <a:cxn ang="0">
                  <a:pos x="522" y="559"/>
                </a:cxn>
                <a:cxn ang="0">
                  <a:pos x="556" y="526"/>
                </a:cxn>
                <a:cxn ang="0">
                  <a:pos x="593" y="495"/>
                </a:cxn>
                <a:cxn ang="0">
                  <a:pos x="632" y="467"/>
                </a:cxn>
                <a:cxn ang="0">
                  <a:pos x="674" y="443"/>
                </a:cxn>
                <a:cxn ang="0">
                  <a:pos x="717" y="423"/>
                </a:cxn>
                <a:cxn ang="0">
                  <a:pos x="764" y="408"/>
                </a:cxn>
                <a:cxn ang="0">
                  <a:pos x="811" y="396"/>
                </a:cxn>
                <a:cxn ang="0">
                  <a:pos x="862" y="390"/>
                </a:cxn>
                <a:cxn ang="0">
                  <a:pos x="912" y="386"/>
                </a:cxn>
                <a:cxn ang="0">
                  <a:pos x="919" y="386"/>
                </a:cxn>
                <a:cxn ang="0">
                  <a:pos x="899" y="0"/>
                </a:cxn>
                <a:cxn ang="0">
                  <a:pos x="853" y="2"/>
                </a:cxn>
                <a:cxn ang="0">
                  <a:pos x="764" y="12"/>
                </a:cxn>
                <a:cxn ang="0">
                  <a:pos x="679" y="30"/>
                </a:cxn>
                <a:cxn ang="0">
                  <a:pos x="595" y="57"/>
                </a:cxn>
                <a:cxn ang="0">
                  <a:pos x="516" y="91"/>
                </a:cxn>
                <a:cxn ang="0">
                  <a:pos x="440" y="133"/>
                </a:cxn>
                <a:cxn ang="0">
                  <a:pos x="370" y="180"/>
                </a:cxn>
                <a:cxn ang="0">
                  <a:pos x="302" y="233"/>
                </a:cxn>
                <a:cxn ang="0">
                  <a:pos x="242" y="294"/>
                </a:cxn>
                <a:cxn ang="0">
                  <a:pos x="186" y="359"/>
                </a:cxn>
                <a:cxn ang="0">
                  <a:pos x="138" y="428"/>
                </a:cxn>
                <a:cxn ang="0">
                  <a:pos x="96" y="504"/>
                </a:cxn>
                <a:cxn ang="0">
                  <a:pos x="60" y="583"/>
                </a:cxn>
                <a:cxn ang="0">
                  <a:pos x="34" y="665"/>
                </a:cxn>
                <a:cxn ang="0">
                  <a:pos x="13" y="750"/>
                </a:cxn>
                <a:cxn ang="0">
                  <a:pos x="2" y="838"/>
                </a:cxn>
                <a:cxn ang="0">
                  <a:pos x="203" y="709"/>
                </a:cxn>
              </a:cxnLst>
              <a:rect l="0" t="0" r="r" b="b"/>
              <a:pathLst>
                <a:path w="1077" h="883">
                  <a:moveTo>
                    <a:pt x="390" y="866"/>
                  </a:moveTo>
                  <a:lnTo>
                    <a:pt x="390" y="866"/>
                  </a:lnTo>
                  <a:lnTo>
                    <a:pt x="391" y="841"/>
                  </a:lnTo>
                  <a:lnTo>
                    <a:pt x="396" y="816"/>
                  </a:lnTo>
                  <a:lnTo>
                    <a:pt x="401" y="792"/>
                  </a:lnTo>
                  <a:lnTo>
                    <a:pt x="406" y="769"/>
                  </a:lnTo>
                  <a:lnTo>
                    <a:pt x="415" y="745"/>
                  </a:lnTo>
                  <a:lnTo>
                    <a:pt x="422" y="722"/>
                  </a:lnTo>
                  <a:lnTo>
                    <a:pt x="432" y="700"/>
                  </a:lnTo>
                  <a:lnTo>
                    <a:pt x="442" y="678"/>
                  </a:lnTo>
                  <a:lnTo>
                    <a:pt x="453" y="656"/>
                  </a:lnTo>
                  <a:lnTo>
                    <a:pt x="465" y="636"/>
                  </a:lnTo>
                  <a:lnTo>
                    <a:pt x="479" y="616"/>
                  </a:lnTo>
                  <a:lnTo>
                    <a:pt x="492" y="596"/>
                  </a:lnTo>
                  <a:lnTo>
                    <a:pt x="507" y="578"/>
                  </a:lnTo>
                  <a:lnTo>
                    <a:pt x="522" y="559"/>
                  </a:lnTo>
                  <a:lnTo>
                    <a:pt x="539" y="542"/>
                  </a:lnTo>
                  <a:lnTo>
                    <a:pt x="556" y="526"/>
                  </a:lnTo>
                  <a:lnTo>
                    <a:pt x="574" y="510"/>
                  </a:lnTo>
                  <a:lnTo>
                    <a:pt x="593" y="495"/>
                  </a:lnTo>
                  <a:lnTo>
                    <a:pt x="611" y="480"/>
                  </a:lnTo>
                  <a:lnTo>
                    <a:pt x="632" y="467"/>
                  </a:lnTo>
                  <a:lnTo>
                    <a:pt x="653" y="455"/>
                  </a:lnTo>
                  <a:lnTo>
                    <a:pt x="674" y="443"/>
                  </a:lnTo>
                  <a:lnTo>
                    <a:pt x="695" y="433"/>
                  </a:lnTo>
                  <a:lnTo>
                    <a:pt x="717" y="423"/>
                  </a:lnTo>
                  <a:lnTo>
                    <a:pt x="741" y="415"/>
                  </a:lnTo>
                  <a:lnTo>
                    <a:pt x="764" y="408"/>
                  </a:lnTo>
                  <a:lnTo>
                    <a:pt x="788" y="401"/>
                  </a:lnTo>
                  <a:lnTo>
                    <a:pt x="811" y="396"/>
                  </a:lnTo>
                  <a:lnTo>
                    <a:pt x="836" y="391"/>
                  </a:lnTo>
                  <a:lnTo>
                    <a:pt x="862" y="390"/>
                  </a:lnTo>
                  <a:lnTo>
                    <a:pt x="887" y="388"/>
                  </a:lnTo>
                  <a:lnTo>
                    <a:pt x="912" y="386"/>
                  </a:lnTo>
                  <a:lnTo>
                    <a:pt x="912" y="386"/>
                  </a:lnTo>
                  <a:lnTo>
                    <a:pt x="919" y="386"/>
                  </a:lnTo>
                  <a:lnTo>
                    <a:pt x="1077" y="207"/>
                  </a:lnTo>
                  <a:lnTo>
                    <a:pt x="899" y="0"/>
                  </a:lnTo>
                  <a:lnTo>
                    <a:pt x="899" y="0"/>
                  </a:lnTo>
                  <a:lnTo>
                    <a:pt x="853" y="2"/>
                  </a:lnTo>
                  <a:lnTo>
                    <a:pt x="808" y="5"/>
                  </a:lnTo>
                  <a:lnTo>
                    <a:pt x="764" y="12"/>
                  </a:lnTo>
                  <a:lnTo>
                    <a:pt x="721" y="20"/>
                  </a:lnTo>
                  <a:lnTo>
                    <a:pt x="679" y="30"/>
                  </a:lnTo>
                  <a:lnTo>
                    <a:pt x="637" y="42"/>
                  </a:lnTo>
                  <a:lnTo>
                    <a:pt x="595" y="57"/>
                  </a:lnTo>
                  <a:lnTo>
                    <a:pt x="554" y="72"/>
                  </a:lnTo>
                  <a:lnTo>
                    <a:pt x="516" y="91"/>
                  </a:lnTo>
                  <a:lnTo>
                    <a:pt x="477" y="111"/>
                  </a:lnTo>
                  <a:lnTo>
                    <a:pt x="440" y="133"/>
                  </a:lnTo>
                  <a:lnTo>
                    <a:pt x="403" y="154"/>
                  </a:lnTo>
                  <a:lnTo>
                    <a:pt x="370" y="180"/>
                  </a:lnTo>
                  <a:lnTo>
                    <a:pt x="336" y="207"/>
                  </a:lnTo>
                  <a:lnTo>
                    <a:pt x="302" y="233"/>
                  </a:lnTo>
                  <a:lnTo>
                    <a:pt x="272" y="264"/>
                  </a:lnTo>
                  <a:lnTo>
                    <a:pt x="242" y="294"/>
                  </a:lnTo>
                  <a:lnTo>
                    <a:pt x="213" y="326"/>
                  </a:lnTo>
                  <a:lnTo>
                    <a:pt x="186" y="359"/>
                  </a:lnTo>
                  <a:lnTo>
                    <a:pt x="161" y="393"/>
                  </a:lnTo>
                  <a:lnTo>
                    <a:pt x="138" y="428"/>
                  </a:lnTo>
                  <a:lnTo>
                    <a:pt x="116" y="465"/>
                  </a:lnTo>
                  <a:lnTo>
                    <a:pt x="96" y="504"/>
                  </a:lnTo>
                  <a:lnTo>
                    <a:pt x="77" y="542"/>
                  </a:lnTo>
                  <a:lnTo>
                    <a:pt x="60" y="583"/>
                  </a:lnTo>
                  <a:lnTo>
                    <a:pt x="45" y="623"/>
                  </a:lnTo>
                  <a:lnTo>
                    <a:pt x="34" y="665"/>
                  </a:lnTo>
                  <a:lnTo>
                    <a:pt x="22" y="707"/>
                  </a:lnTo>
                  <a:lnTo>
                    <a:pt x="13" y="750"/>
                  </a:lnTo>
                  <a:lnTo>
                    <a:pt x="7" y="794"/>
                  </a:lnTo>
                  <a:lnTo>
                    <a:pt x="2" y="838"/>
                  </a:lnTo>
                  <a:lnTo>
                    <a:pt x="0" y="883"/>
                  </a:lnTo>
                  <a:lnTo>
                    <a:pt x="203" y="709"/>
                  </a:lnTo>
                  <a:lnTo>
                    <a:pt x="390" y="866"/>
                  </a:lnTo>
                  <a:close/>
                </a:path>
              </a:pathLst>
            </a:custGeom>
            <a:solidFill>
              <a:srgbClr val="808080"/>
            </a:solidFill>
            <a:ln w="9525">
              <a:noFill/>
              <a:round/>
              <a:headEnd/>
              <a:tailEnd/>
            </a:ln>
          </p:spPr>
          <p:txBody>
            <a:bodyPr/>
            <a:lstStyle/>
            <a:p>
              <a:pPr fontAlgn="auto">
                <a:spcBef>
                  <a:spcPts val="0"/>
                </a:spcBef>
                <a:spcAft>
                  <a:spcPts val="0"/>
                </a:spcAft>
                <a:defRPr/>
              </a:pPr>
              <a:endParaRPr lang="cs-CZ" kern="0">
                <a:solidFill>
                  <a:srgbClr val="646464"/>
                </a:solidFill>
                <a:latin typeface="Arial"/>
              </a:endParaRPr>
            </a:p>
          </p:txBody>
        </p:sp>
      </p:grpSp>
      <p:sp>
        <p:nvSpPr>
          <p:cNvPr id="81" name="TextBox 80"/>
          <p:cNvSpPr txBox="1"/>
          <p:nvPr/>
        </p:nvSpPr>
        <p:spPr>
          <a:xfrm>
            <a:off x="6084168" y="2131412"/>
            <a:ext cx="2604907" cy="663258"/>
          </a:xfrm>
          <a:prstGeom prst="rect">
            <a:avLst/>
          </a:prstGeom>
          <a:noFill/>
        </p:spPr>
        <p:txBody>
          <a:bodyPr wrap="square" lIns="0" tIns="36576" rIns="0" bIns="0" rtlCol="0">
            <a:spAutoFit/>
          </a:bodyPr>
          <a:lstStyle/>
          <a:p>
            <a:pPr marL="285750" indent="-285750" algn="r" defTabSz="914077" fontAlgn="auto">
              <a:lnSpc>
                <a:spcPct val="85000"/>
              </a:lnSpc>
              <a:spcBef>
                <a:spcPts val="0"/>
              </a:spcBef>
              <a:spcAft>
                <a:spcPts val="600"/>
              </a:spcAft>
              <a:buClr>
                <a:srgbClr val="FFD200"/>
              </a:buClr>
              <a:buSzPct val="70000"/>
            </a:pPr>
            <a:r>
              <a:rPr lang="cs-CZ" sz="1400" dirty="0" smtClean="0">
                <a:solidFill>
                  <a:srgbClr val="646464"/>
                </a:solidFill>
                <a:latin typeface="EYInterstate Light" pitchFamily="2" charset="0"/>
              </a:rPr>
              <a:t>V oddělení auditu u nás pracuje více než 250 zaměstnanců</a:t>
            </a:r>
          </a:p>
          <a:p>
            <a:pPr marL="285750" indent="-285750" algn="r" defTabSz="914077" fontAlgn="auto">
              <a:lnSpc>
                <a:spcPct val="85000"/>
              </a:lnSpc>
              <a:spcBef>
                <a:spcPts val="0"/>
              </a:spcBef>
              <a:spcAft>
                <a:spcPts val="600"/>
              </a:spcAft>
              <a:buClr>
                <a:srgbClr val="FFD200"/>
              </a:buClr>
              <a:buSzPct val="70000"/>
            </a:pPr>
            <a:r>
              <a:rPr lang="cs-CZ" sz="1400" dirty="0" smtClean="0">
                <a:solidFill>
                  <a:srgbClr val="646464"/>
                </a:solidFill>
                <a:latin typeface="EYInterstate Light" pitchFamily="2" charset="0"/>
              </a:rPr>
              <a:t>Celosvětově to je přes 60 tisíc</a:t>
            </a:r>
          </a:p>
        </p:txBody>
      </p:sp>
      <p:sp>
        <p:nvSpPr>
          <p:cNvPr id="82" name="TextBox 81"/>
          <p:cNvSpPr txBox="1"/>
          <p:nvPr/>
        </p:nvSpPr>
        <p:spPr>
          <a:xfrm>
            <a:off x="467544" y="2124135"/>
            <a:ext cx="2604907" cy="663258"/>
          </a:xfrm>
          <a:prstGeom prst="rect">
            <a:avLst/>
          </a:prstGeom>
          <a:noFill/>
        </p:spPr>
        <p:txBody>
          <a:bodyPr wrap="square" lIns="0" tIns="36576" rIns="0" bIns="0" rtlCol="0">
            <a:spAutoFit/>
          </a:bodyPr>
          <a:lstStyle/>
          <a:p>
            <a:pPr defTabSz="914077" fontAlgn="auto">
              <a:lnSpc>
                <a:spcPct val="85000"/>
              </a:lnSpc>
              <a:spcBef>
                <a:spcPts val="0"/>
              </a:spcBef>
              <a:spcAft>
                <a:spcPts val="600"/>
              </a:spcAft>
              <a:buClr>
                <a:srgbClr val="FFD200"/>
              </a:buClr>
              <a:buSzPct val="70000"/>
            </a:pPr>
            <a:r>
              <a:rPr lang="cs-CZ" sz="1400" dirty="0" smtClean="0">
                <a:solidFill>
                  <a:srgbClr val="646464"/>
                </a:solidFill>
                <a:latin typeface="EYInterstate Light" pitchFamily="2" charset="0"/>
              </a:rPr>
              <a:t>Pro společnost EY u nás pracuje téměř 100 daňových odborníků</a:t>
            </a:r>
          </a:p>
          <a:p>
            <a:pPr defTabSz="914077" fontAlgn="auto">
              <a:lnSpc>
                <a:spcPct val="85000"/>
              </a:lnSpc>
              <a:spcBef>
                <a:spcPts val="0"/>
              </a:spcBef>
              <a:spcAft>
                <a:spcPts val="600"/>
              </a:spcAft>
              <a:buClr>
                <a:srgbClr val="FFD200"/>
              </a:buClr>
              <a:buSzPct val="70000"/>
            </a:pPr>
            <a:r>
              <a:rPr lang="cs-CZ" sz="1400" dirty="0" smtClean="0">
                <a:solidFill>
                  <a:srgbClr val="646464"/>
                </a:solidFill>
                <a:latin typeface="EYInterstate Light" pitchFamily="2" charset="0"/>
              </a:rPr>
              <a:t>Celosvětově to je přes 32 tisíc</a:t>
            </a:r>
          </a:p>
        </p:txBody>
      </p:sp>
      <p:sp>
        <p:nvSpPr>
          <p:cNvPr id="83" name="TextBox 82"/>
          <p:cNvSpPr txBox="1"/>
          <p:nvPr/>
        </p:nvSpPr>
        <p:spPr>
          <a:xfrm>
            <a:off x="5796136" y="4344719"/>
            <a:ext cx="2897055" cy="1318823"/>
          </a:xfrm>
          <a:prstGeom prst="rect">
            <a:avLst/>
          </a:prstGeom>
          <a:noFill/>
        </p:spPr>
        <p:txBody>
          <a:bodyPr wrap="square" lIns="0" tIns="36576" rIns="0" bIns="0" rtlCol="0">
            <a:spAutoFit/>
          </a:bodyPr>
          <a:lstStyle/>
          <a:p>
            <a:pPr marL="285750" indent="-285750" algn="r" defTabSz="914077" fontAlgn="auto">
              <a:lnSpc>
                <a:spcPct val="85000"/>
              </a:lnSpc>
              <a:spcBef>
                <a:spcPts val="0"/>
              </a:spcBef>
              <a:spcAft>
                <a:spcPts val="600"/>
              </a:spcAft>
              <a:buClr>
                <a:srgbClr val="FFD200"/>
              </a:buClr>
              <a:buSzPct val="70000"/>
            </a:pPr>
            <a:r>
              <a:rPr lang="cs-CZ" sz="1400" dirty="0" smtClean="0">
                <a:solidFill>
                  <a:srgbClr val="646464"/>
                </a:solidFill>
                <a:latin typeface="EYInterstate Light" pitchFamily="2" charset="0"/>
              </a:rPr>
              <a:t>Naši poradenskou podporu přizpůsobujeme sektoru ekonomiky, ve kterém klient působí, zejména zkušenostmi z finančního a veřejného sektoru, energetiky i dalších veřejných služeb (utility)</a:t>
            </a:r>
          </a:p>
        </p:txBody>
      </p:sp>
      <p:sp>
        <p:nvSpPr>
          <p:cNvPr id="84" name="TextBox 83"/>
          <p:cNvSpPr txBox="1"/>
          <p:nvPr/>
        </p:nvSpPr>
        <p:spPr>
          <a:xfrm>
            <a:off x="467282" y="4344719"/>
            <a:ext cx="2808574" cy="1501950"/>
          </a:xfrm>
          <a:prstGeom prst="rect">
            <a:avLst/>
          </a:prstGeom>
          <a:noFill/>
        </p:spPr>
        <p:txBody>
          <a:bodyPr wrap="square" lIns="0" tIns="36576" rIns="0" bIns="0" rtlCol="0">
            <a:spAutoFit/>
          </a:bodyPr>
          <a:lstStyle/>
          <a:p>
            <a:pPr defTabSz="914077" fontAlgn="auto">
              <a:lnSpc>
                <a:spcPct val="85000"/>
              </a:lnSpc>
              <a:spcBef>
                <a:spcPts val="0"/>
              </a:spcBef>
              <a:spcAft>
                <a:spcPts val="600"/>
              </a:spcAft>
              <a:buClr>
                <a:srgbClr val="FFD200"/>
              </a:buClr>
              <a:buSzPct val="70000"/>
            </a:pPr>
            <a:r>
              <a:rPr lang="cs-CZ" sz="1400" dirty="0" smtClean="0">
                <a:solidFill>
                  <a:srgbClr val="646464"/>
                </a:solidFill>
                <a:latin typeface="EYInterstate Light" pitchFamily="2" charset="0"/>
              </a:rPr>
              <a:t>Naši odborníci z divize transakčního poradenství spolupracují s největšími globálními firmami, nejdynamičtěji rostoucími společnostmi a </a:t>
            </a:r>
            <a:r>
              <a:rPr lang="cs-CZ" sz="1400" dirty="0" err="1" smtClean="0">
                <a:solidFill>
                  <a:srgbClr val="646464"/>
                </a:solidFill>
                <a:latin typeface="EYInterstate Light" pitchFamily="2" charset="0"/>
              </a:rPr>
              <a:t>private</a:t>
            </a:r>
            <a:r>
              <a:rPr lang="cs-CZ" sz="1400" dirty="0" smtClean="0">
                <a:solidFill>
                  <a:srgbClr val="646464"/>
                </a:solidFill>
                <a:latin typeface="EYInterstate Light" pitchFamily="2" charset="0"/>
              </a:rPr>
              <a:t> </a:t>
            </a:r>
            <a:r>
              <a:rPr lang="cs-CZ" sz="1400" dirty="0" err="1" smtClean="0">
                <a:solidFill>
                  <a:srgbClr val="646464"/>
                </a:solidFill>
                <a:latin typeface="EYInterstate Light" pitchFamily="2" charset="0"/>
              </a:rPr>
              <a:t>equity</a:t>
            </a:r>
            <a:r>
              <a:rPr lang="cs-CZ" sz="1400" dirty="0" smtClean="0">
                <a:solidFill>
                  <a:srgbClr val="646464"/>
                </a:solidFill>
                <a:latin typeface="EYInterstate Light" pitchFamily="2" charset="0"/>
              </a:rPr>
              <a:t> firmami na největších a nejkomplikovanějších </a:t>
            </a:r>
            <a:r>
              <a:rPr lang="cs-CZ" sz="1400" dirty="0" err="1" smtClean="0">
                <a:solidFill>
                  <a:srgbClr val="646464"/>
                </a:solidFill>
                <a:latin typeface="EYInterstate Light" pitchFamily="2" charset="0"/>
              </a:rPr>
              <a:t>přeshraničních</a:t>
            </a:r>
            <a:r>
              <a:rPr lang="cs-CZ" sz="1400" dirty="0" smtClean="0">
                <a:solidFill>
                  <a:srgbClr val="646464"/>
                </a:solidFill>
                <a:latin typeface="EYInterstate Light" pitchFamily="2" charset="0"/>
              </a:rPr>
              <a:t> obchodech</a:t>
            </a:r>
          </a:p>
        </p:txBody>
      </p:sp>
    </p:spTree>
    <p:extLst>
      <p:ext uri="{BB962C8B-B14F-4D97-AF65-F5344CB8AC3E}">
        <p14:creationId xmlns="" xmlns:p14="http://schemas.microsoft.com/office/powerpoint/2010/main" val="1891971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r>
              <a:rPr lang="cs-CZ" dirty="0" smtClean="0"/>
              <a:t>Vyprávění příběhu</a:t>
            </a:r>
            <a:br>
              <a:rPr lang="cs-CZ" dirty="0" smtClean="0"/>
            </a:b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cstate="print"/>
          <a:srcRect/>
          <a:stretch>
            <a:fillRect/>
          </a:stretch>
        </p:blipFill>
        <p:spPr bwMode="auto">
          <a:xfrm>
            <a:off x="1475656" y="332656"/>
            <a:ext cx="5886450" cy="5457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srcRect/>
          <a:stretch>
            <a:fillRect/>
          </a:stretch>
        </p:blipFill>
        <p:spPr bwMode="auto">
          <a:xfrm>
            <a:off x="1331640" y="548446"/>
            <a:ext cx="6034807" cy="56142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cstate="print"/>
          <a:srcRect/>
          <a:stretch>
            <a:fillRect/>
          </a:stretch>
        </p:blipFill>
        <p:spPr bwMode="auto">
          <a:xfrm>
            <a:off x="1403648" y="631825"/>
            <a:ext cx="5629275" cy="5534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Proč je vyprávění tak důležité</a:t>
            </a:r>
            <a:endParaRPr lang="cs-CZ" dirty="0"/>
          </a:p>
        </p:txBody>
      </p:sp>
      <p:sp>
        <p:nvSpPr>
          <p:cNvPr id="3" name="Zástupný symbol pro obsah 2"/>
          <p:cNvSpPr>
            <a:spLocks noGrp="1"/>
          </p:cNvSpPr>
          <p:nvPr>
            <p:ph idx="1"/>
          </p:nvPr>
        </p:nvSpPr>
        <p:spPr/>
        <p:txBody>
          <a:bodyPr>
            <a:normAutofit/>
          </a:bodyPr>
          <a:lstStyle/>
          <a:p>
            <a:pPr marL="0">
              <a:lnSpc>
                <a:spcPct val="120000"/>
              </a:lnSpc>
              <a:spcBef>
                <a:spcPts val="600"/>
              </a:spcBef>
              <a:spcAft>
                <a:spcPts val="0"/>
              </a:spcAft>
              <a:buNone/>
              <a:defRPr/>
            </a:pPr>
            <a:r>
              <a:rPr lang="cs-CZ" b="1" dirty="0" smtClean="0">
                <a:latin typeface="+mj-lt"/>
              </a:rPr>
              <a:t>Příběh je nejstarší a nejlépe přijímaná forma sdělení</a:t>
            </a:r>
          </a:p>
          <a:p>
            <a:pPr marL="0">
              <a:lnSpc>
                <a:spcPct val="120000"/>
              </a:lnSpc>
              <a:spcBef>
                <a:spcPts val="600"/>
              </a:spcBef>
              <a:spcAft>
                <a:spcPts val="0"/>
              </a:spcAft>
              <a:buNone/>
              <a:defRPr/>
            </a:pPr>
            <a:endParaRPr lang="cs-CZ" b="1" dirty="0" smtClean="0">
              <a:latin typeface="+mj-lt"/>
            </a:endParaRPr>
          </a:p>
          <a:p>
            <a:pPr marL="357187" lvl="1">
              <a:lnSpc>
                <a:spcPct val="120000"/>
              </a:lnSpc>
              <a:spcBef>
                <a:spcPts val="600"/>
              </a:spcBef>
              <a:spcAft>
                <a:spcPts val="0"/>
              </a:spcAft>
            </a:pPr>
            <a:r>
              <a:rPr lang="cs-CZ" dirty="0" smtClean="0">
                <a:solidFill>
                  <a:schemeClr val="accent1"/>
                </a:solidFill>
                <a:latin typeface="+mj-lt"/>
              </a:rPr>
              <a:t>Musíme zaujmout</a:t>
            </a:r>
          </a:p>
          <a:p>
            <a:pPr marL="357187" lvl="1">
              <a:lnSpc>
                <a:spcPct val="120000"/>
              </a:lnSpc>
              <a:spcBef>
                <a:spcPts val="600"/>
              </a:spcBef>
              <a:spcAft>
                <a:spcPts val="0"/>
              </a:spcAft>
            </a:pPr>
            <a:r>
              <a:rPr lang="cs-CZ" dirty="0" smtClean="0">
                <a:solidFill>
                  <a:schemeClr val="accent1"/>
                </a:solidFill>
                <a:latin typeface="+mj-lt"/>
              </a:rPr>
              <a:t>Vyprovokovat odezvu, vytvořit akci</a:t>
            </a:r>
          </a:p>
          <a:p>
            <a:pPr marL="720725" lvl="2">
              <a:lnSpc>
                <a:spcPct val="120000"/>
              </a:lnSpc>
              <a:spcBef>
                <a:spcPts val="600"/>
              </a:spcBef>
              <a:spcAft>
                <a:spcPts val="0"/>
              </a:spcAft>
            </a:pPr>
            <a:r>
              <a:rPr lang="cs-CZ" dirty="0" smtClean="0">
                <a:solidFill>
                  <a:schemeClr val="accent1"/>
                </a:solidFill>
                <a:latin typeface="+mj-lt"/>
              </a:rPr>
              <a:t>Začít diskusi</a:t>
            </a:r>
          </a:p>
          <a:p>
            <a:pPr marL="720725" lvl="2">
              <a:lnSpc>
                <a:spcPct val="120000"/>
              </a:lnSpc>
              <a:spcBef>
                <a:spcPts val="600"/>
              </a:spcBef>
              <a:spcAft>
                <a:spcPts val="0"/>
              </a:spcAft>
            </a:pPr>
            <a:r>
              <a:rPr lang="cs-CZ" dirty="0" smtClean="0">
                <a:solidFill>
                  <a:schemeClr val="accent1"/>
                </a:solidFill>
                <a:latin typeface="+mj-lt"/>
              </a:rPr>
              <a:t>Přehodnotit možnosti</a:t>
            </a:r>
          </a:p>
          <a:p>
            <a:pPr marL="720725" lvl="2">
              <a:lnSpc>
                <a:spcPct val="120000"/>
              </a:lnSpc>
              <a:spcBef>
                <a:spcPts val="600"/>
              </a:spcBef>
              <a:spcAft>
                <a:spcPts val="0"/>
              </a:spcAft>
            </a:pPr>
            <a:r>
              <a:rPr lang="cs-CZ" dirty="0" smtClean="0">
                <a:solidFill>
                  <a:schemeClr val="accent1"/>
                </a:solidFill>
                <a:latin typeface="+mj-lt"/>
              </a:rPr>
              <a:t>Změnu strategických plánů</a:t>
            </a:r>
          </a:p>
          <a:p>
            <a:pPr marL="357187" lvl="1">
              <a:lnSpc>
                <a:spcPct val="120000"/>
              </a:lnSpc>
              <a:spcBef>
                <a:spcPts val="600"/>
              </a:spcBef>
              <a:spcAft>
                <a:spcPts val="0"/>
              </a:spcAft>
            </a:pPr>
            <a:r>
              <a:rPr lang="cs-CZ" dirty="0" smtClean="0">
                <a:solidFill>
                  <a:schemeClr val="accent1"/>
                </a:solidFill>
                <a:latin typeface="+mj-lt"/>
              </a:rPr>
              <a:t>Ať je to zapamatovatelné </a:t>
            </a:r>
            <a:endParaRPr lang="cs-CZ" dirty="0" smtClean="0">
              <a:latin typeface="+mj-lt"/>
            </a:endParaRPr>
          </a:p>
          <a:p>
            <a:pPr marL="0">
              <a:lnSpc>
                <a:spcPct val="120000"/>
              </a:lnSpc>
              <a:spcBef>
                <a:spcPts val="600"/>
              </a:spcBef>
              <a:spcAft>
                <a:spcPts val="600"/>
              </a:spcAft>
            </a:pPr>
            <a:endParaRPr lang="cs-CZ" sz="1600" dirty="0" smtClean="0">
              <a:latin typeface="+mj-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Jak vyprávět příběh?</a:t>
            </a:r>
            <a:endParaRPr lang="cs-CZ" dirty="0"/>
          </a:p>
        </p:txBody>
      </p:sp>
      <p:sp>
        <p:nvSpPr>
          <p:cNvPr id="3" name="Content Placeholder 2"/>
          <p:cNvSpPr>
            <a:spLocks noGrp="1"/>
          </p:cNvSpPr>
          <p:nvPr>
            <p:ph idx="1"/>
          </p:nvPr>
        </p:nvSpPr>
        <p:spPr/>
        <p:txBody>
          <a:bodyPr/>
          <a:lstStyle/>
          <a:p>
            <a:pPr>
              <a:lnSpc>
                <a:spcPct val="150000"/>
              </a:lnSpc>
            </a:pPr>
            <a:r>
              <a:rPr lang="cs-CZ" dirty="0" smtClean="0"/>
              <a:t>Nejprve odpovědi</a:t>
            </a:r>
          </a:p>
          <a:p>
            <a:pPr>
              <a:lnSpc>
                <a:spcPct val="150000"/>
              </a:lnSpc>
            </a:pPr>
            <a:r>
              <a:rPr lang="cs-CZ" dirty="0" smtClean="0"/>
              <a:t>Více obrázků méně slov</a:t>
            </a:r>
          </a:p>
          <a:p>
            <a:pPr>
              <a:lnSpc>
                <a:spcPct val="150000"/>
              </a:lnSpc>
            </a:pPr>
            <a:r>
              <a:rPr lang="cs-CZ" dirty="0" smtClean="0"/>
              <a:t>Doporučení místo popisu</a:t>
            </a:r>
          </a:p>
          <a:p>
            <a:pPr>
              <a:lnSpc>
                <a:spcPct val="150000"/>
              </a:lnSpc>
            </a:pPr>
            <a:r>
              <a:rPr lang="cs-CZ" dirty="0" smtClean="0"/>
              <a:t>Krátké věty, aktivní slovesa</a:t>
            </a:r>
          </a:p>
          <a:p>
            <a:endParaRPr lang="cs-CZ" dirty="0" smtClean="0"/>
          </a:p>
          <a:p>
            <a:r>
              <a:rPr lang="pl-PL" b="1" dirty="0" smtClean="0">
                <a:solidFill>
                  <a:srgbClr val="000000"/>
                </a:solidFill>
              </a:rPr>
              <a:t> Musí jít lehce pochopit to, co je opravdu potřeba</a:t>
            </a:r>
            <a:endParaRPr lang="cs-CZ" b="1" dirty="0">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Předávání výsledků</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Titulek dává hlavní odpověď na zadaní</a:t>
            </a:r>
            <a:endParaRPr lang="cs-CZ"/>
          </a:p>
        </p:txBody>
      </p:sp>
      <p:sp>
        <p:nvSpPr>
          <p:cNvPr id="3" name="Content Placeholder 2"/>
          <p:cNvSpPr>
            <a:spLocks noGrp="1"/>
          </p:cNvSpPr>
          <p:nvPr>
            <p:ph idx="1"/>
          </p:nvPr>
        </p:nvSpPr>
        <p:spPr>
          <a:xfrm>
            <a:off x="455613" y="1412875"/>
            <a:ext cx="4116387" cy="2267303"/>
          </a:xfrm>
        </p:spPr>
        <p:txBody>
          <a:bodyPr/>
          <a:lstStyle/>
          <a:p>
            <a:pPr>
              <a:buNone/>
            </a:pPr>
            <a:r>
              <a:rPr lang="cs-CZ" sz="1200" b="1" dirty="0" smtClean="0">
                <a:latin typeface="EYInterstate" pitchFamily="2" charset="0"/>
              </a:rPr>
              <a:t>Klíčová otázka nebo téma #1:</a:t>
            </a:r>
          </a:p>
          <a:p>
            <a:pPr>
              <a:buClr>
                <a:srgbClr val="FFD200"/>
              </a:buClr>
              <a:buFont typeface="Arial" charset="0"/>
              <a:buChar char="►"/>
              <a:defRPr/>
            </a:pPr>
            <a:r>
              <a:rPr lang="cs-CZ" sz="1200" dirty="0" smtClean="0">
                <a:solidFill>
                  <a:srgbClr val="646464"/>
                </a:solidFill>
                <a:latin typeface="EYInterstate" pitchFamily="2" charset="0"/>
              </a:rPr>
              <a:t>Stručná a aktivní slovesa pro zvýšení jejich dopadu.</a:t>
            </a:r>
          </a:p>
          <a:p>
            <a:pPr>
              <a:buClr>
                <a:srgbClr val="FFD200"/>
              </a:buClr>
              <a:buFont typeface="Arial" charset="0"/>
              <a:buChar char="►"/>
              <a:defRPr/>
            </a:pPr>
            <a:r>
              <a:rPr lang="cs-CZ" sz="1200" dirty="0" smtClean="0">
                <a:solidFill>
                  <a:srgbClr val="646464"/>
                </a:solidFill>
                <a:latin typeface="EYInterstate" pitchFamily="2" charset="0"/>
              </a:rPr>
              <a:t>Pořekadlo "</a:t>
            </a:r>
            <a:r>
              <a:rPr lang="cs-CZ" sz="1200" dirty="0" err="1" smtClean="0">
                <a:solidFill>
                  <a:srgbClr val="646464"/>
                </a:solidFill>
                <a:latin typeface="EYInterstate" pitchFamily="2" charset="0"/>
              </a:rPr>
              <a:t>Keep</a:t>
            </a:r>
            <a:r>
              <a:rPr lang="cs-CZ" sz="1200" dirty="0" smtClean="0">
                <a:solidFill>
                  <a:srgbClr val="646464"/>
                </a:solidFill>
                <a:latin typeface="EYInterstate" pitchFamily="2" charset="0"/>
              </a:rPr>
              <a:t> </a:t>
            </a:r>
            <a:r>
              <a:rPr lang="cs-CZ" sz="1200" dirty="0" err="1" smtClean="0">
                <a:solidFill>
                  <a:srgbClr val="646464"/>
                </a:solidFill>
                <a:latin typeface="EYInterstate" pitchFamily="2" charset="0"/>
              </a:rPr>
              <a:t>It</a:t>
            </a:r>
            <a:r>
              <a:rPr lang="cs-CZ" sz="1200" dirty="0" smtClean="0">
                <a:solidFill>
                  <a:srgbClr val="646464"/>
                </a:solidFill>
                <a:latin typeface="EYInterstate" pitchFamily="2" charset="0"/>
              </a:rPr>
              <a:t> </a:t>
            </a:r>
            <a:r>
              <a:rPr lang="cs-CZ" sz="1200" dirty="0" err="1" smtClean="0">
                <a:solidFill>
                  <a:srgbClr val="646464"/>
                </a:solidFill>
                <a:latin typeface="EYInterstate" pitchFamily="2" charset="0"/>
              </a:rPr>
              <a:t>Simple</a:t>
            </a:r>
            <a:r>
              <a:rPr lang="cs-CZ" sz="1200" dirty="0" smtClean="0">
                <a:solidFill>
                  <a:srgbClr val="646464"/>
                </a:solidFill>
                <a:latin typeface="EYInterstate" pitchFamily="2" charset="0"/>
              </a:rPr>
              <a:t> </a:t>
            </a:r>
            <a:r>
              <a:rPr lang="cs-CZ" sz="1200" dirty="0" err="1" smtClean="0">
                <a:solidFill>
                  <a:srgbClr val="646464"/>
                </a:solidFill>
                <a:latin typeface="EYInterstate" pitchFamily="2" charset="0"/>
              </a:rPr>
              <a:t>and</a:t>
            </a:r>
            <a:r>
              <a:rPr lang="cs-CZ" sz="1200" dirty="0" smtClean="0">
                <a:solidFill>
                  <a:srgbClr val="646464"/>
                </a:solidFill>
                <a:latin typeface="EYInterstate" pitchFamily="2" charset="0"/>
              </a:rPr>
              <a:t> </a:t>
            </a:r>
            <a:r>
              <a:rPr lang="cs-CZ" sz="1200" dirty="0" err="1" smtClean="0">
                <a:solidFill>
                  <a:srgbClr val="646464"/>
                </a:solidFill>
                <a:latin typeface="EYInterstate" pitchFamily="2" charset="0"/>
              </a:rPr>
              <a:t>Short</a:t>
            </a:r>
            <a:r>
              <a:rPr lang="cs-CZ" sz="1200" dirty="0" smtClean="0">
                <a:solidFill>
                  <a:srgbClr val="646464"/>
                </a:solidFill>
                <a:latin typeface="EYInterstate" pitchFamily="2" charset="0"/>
              </a:rPr>
              <a:t>" je pravda.</a:t>
            </a:r>
          </a:p>
          <a:p>
            <a:pPr>
              <a:buClr>
                <a:srgbClr val="FFD200"/>
              </a:buClr>
              <a:buFont typeface="Arial" charset="0"/>
              <a:buChar char="►"/>
              <a:defRPr/>
            </a:pPr>
            <a:r>
              <a:rPr lang="cs-CZ" sz="1200" dirty="0" smtClean="0">
                <a:solidFill>
                  <a:srgbClr val="646464"/>
                </a:solidFill>
                <a:latin typeface="EYInterstate" pitchFamily="2" charset="0"/>
              </a:rPr>
              <a:t>Pokud nemůžete něco potvrdit, řekněte to.</a:t>
            </a:r>
          </a:p>
          <a:p>
            <a:pPr>
              <a:buClr>
                <a:srgbClr val="FFD200"/>
              </a:buClr>
              <a:buFont typeface="Arial" charset="0"/>
              <a:buChar char="►"/>
              <a:defRPr/>
            </a:pPr>
            <a:r>
              <a:rPr lang="cs-CZ" sz="1200" dirty="0" smtClean="0">
                <a:solidFill>
                  <a:srgbClr val="646464"/>
                </a:solidFill>
                <a:latin typeface="EYInterstate" pitchFamily="2" charset="0"/>
              </a:rPr>
              <a:t>Také jim řekněte Váš názor.</a:t>
            </a:r>
          </a:p>
        </p:txBody>
      </p:sp>
      <p:sp>
        <p:nvSpPr>
          <p:cNvPr id="4" name="Rectangle 3"/>
          <p:cNvSpPr/>
          <p:nvPr/>
        </p:nvSpPr>
        <p:spPr bwMode="auto">
          <a:xfrm>
            <a:off x="4572000" y="1332088"/>
            <a:ext cx="4199467" cy="2314222"/>
          </a:xfrm>
          <a:prstGeom prst="rect">
            <a:avLst/>
          </a:prstGeom>
          <a:solidFill>
            <a:schemeClr val="accent2"/>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mtClean="0"/>
              <a:t>Visual</a:t>
            </a:r>
            <a:endParaRPr kumimoji="0" lang="cs-CZ" sz="1600" b="0" i="0" u="none" strike="noStrike" cap="none" normalizeH="0" baseline="0">
              <a:ln>
                <a:noFill/>
              </a:ln>
              <a:solidFill>
                <a:schemeClr val="tx1"/>
              </a:solidFill>
              <a:effectLst/>
              <a:latin typeface="Arial" charset="0"/>
            </a:endParaRPr>
          </a:p>
        </p:txBody>
      </p:sp>
      <p:sp>
        <p:nvSpPr>
          <p:cNvPr id="5" name="Rectangle 4"/>
          <p:cNvSpPr/>
          <p:nvPr/>
        </p:nvSpPr>
        <p:spPr bwMode="auto">
          <a:xfrm>
            <a:off x="372533" y="3685821"/>
            <a:ext cx="4199467" cy="2314222"/>
          </a:xfrm>
          <a:prstGeom prst="rect">
            <a:avLst/>
          </a:prstGeom>
          <a:solidFill>
            <a:schemeClr val="accent2"/>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mtClean="0"/>
              <a:t>Visual</a:t>
            </a:r>
            <a:endParaRPr kumimoji="0" lang="cs-CZ" sz="1600" b="0" i="0" u="none" strike="noStrike" cap="none" normalizeH="0" baseline="0">
              <a:ln>
                <a:noFill/>
              </a:ln>
              <a:solidFill>
                <a:schemeClr val="tx1"/>
              </a:solidFill>
              <a:effectLst/>
              <a:latin typeface="Arial" charset="0"/>
            </a:endParaRPr>
          </a:p>
        </p:txBody>
      </p:sp>
      <p:sp>
        <p:nvSpPr>
          <p:cNvPr id="6" name="Content Placeholder 2"/>
          <p:cNvSpPr txBox="1">
            <a:spLocks/>
          </p:cNvSpPr>
          <p:nvPr/>
        </p:nvSpPr>
        <p:spPr bwMode="auto">
          <a:xfrm>
            <a:off x="4605867" y="3723393"/>
            <a:ext cx="4116387" cy="226730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buNone/>
            </a:pPr>
            <a:r>
              <a:rPr lang="cs-CZ" sz="1200" b="1" dirty="0" smtClean="0">
                <a:latin typeface="EYInterstate" pitchFamily="2" charset="0"/>
              </a:rPr>
              <a:t>Klíčová otázka nebo téma #2:</a:t>
            </a:r>
          </a:p>
          <a:p>
            <a:pPr marL="360363" lvl="0" indent="-360363">
              <a:spcBef>
                <a:spcPct val="20000"/>
              </a:spcBef>
              <a:buClr>
                <a:srgbClr val="FFD200"/>
              </a:buClr>
              <a:buSzPct val="75000"/>
              <a:buFont typeface="Arial" charset="0"/>
              <a:buChar char="►"/>
              <a:defRPr/>
            </a:pPr>
            <a:r>
              <a:rPr lang="cs-CZ" sz="1200" kern="0" dirty="0" smtClean="0">
                <a:solidFill>
                  <a:srgbClr val="646464"/>
                </a:solidFill>
                <a:latin typeface="EYInterstate" pitchFamily="2" charset="0"/>
              </a:rPr>
              <a:t>Prezentujte tři hlavní nosné myšlenky.</a:t>
            </a:r>
          </a:p>
          <a:p>
            <a:pPr marL="360363" lvl="0" indent="-360363">
              <a:spcBef>
                <a:spcPct val="20000"/>
              </a:spcBef>
              <a:buClr>
                <a:srgbClr val="FFD200"/>
              </a:buClr>
              <a:buSzPct val="75000"/>
              <a:buFont typeface="Arial" charset="0"/>
              <a:buChar char="►"/>
              <a:defRPr/>
            </a:pPr>
            <a:r>
              <a:rPr lang="cs-CZ" sz="1200" kern="0" dirty="0" smtClean="0">
                <a:solidFill>
                  <a:srgbClr val="646464"/>
                </a:solidFill>
                <a:latin typeface="EYInterstate" pitchFamily="2" charset="0"/>
              </a:rPr>
              <a:t>Zaměřte se na to, co je potřeba.</a:t>
            </a:r>
          </a:p>
          <a:p>
            <a:pPr marL="360363" lvl="0" indent="-360363">
              <a:spcBef>
                <a:spcPct val="20000"/>
              </a:spcBef>
              <a:buClr>
                <a:srgbClr val="FFD200"/>
              </a:buClr>
              <a:buSzPct val="75000"/>
              <a:buFont typeface="Arial" charset="0"/>
              <a:buChar char="►"/>
              <a:defRPr/>
            </a:pPr>
            <a:r>
              <a:rPr lang="cs-CZ" sz="1200" kern="0" dirty="0" smtClean="0">
                <a:solidFill>
                  <a:srgbClr val="646464"/>
                </a:solidFill>
                <a:latin typeface="EYInterstate" pitchFamily="2" charset="0"/>
              </a:rPr>
              <a:t>Další podrobnosti půjdou do příloh.</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Rectangle 13"/>
          <p:cNvSpPr txBox="1">
            <a:spLocks noChangeArrowheads="1"/>
          </p:cNvSpPr>
          <p:nvPr/>
        </p:nvSpPr>
        <p:spPr bwMode="auto">
          <a:xfrm>
            <a:off x="457200" y="1185336"/>
            <a:ext cx="8229600" cy="4470397"/>
          </a:xfrm>
          <a:prstGeom prst="rect">
            <a:avLst/>
          </a:prstGeom>
          <a:noFill/>
          <a:ln w="9525">
            <a:noFill/>
            <a:miter lim="800000"/>
            <a:headEnd/>
            <a:tailEnd/>
          </a:ln>
          <a:effectLst/>
        </p:spPr>
        <p:txBody>
          <a:bodyPr lIns="0" tIns="0" rIns="0" bIns="0"/>
          <a:lstStyle/>
          <a:p>
            <a:pPr algn="l">
              <a:buClr>
                <a:srgbClr val="FFD200"/>
              </a:buClr>
              <a:buSzPct val="75000"/>
              <a:buFont typeface="Arial" charset="0"/>
              <a:buNone/>
              <a:defRPr/>
            </a:pPr>
            <a:r>
              <a:rPr lang="en-US" sz="1400" b="1" dirty="0">
                <a:solidFill>
                  <a:srgbClr val="000000"/>
                </a:solidFill>
                <a:latin typeface="Calibri" pitchFamily="34" charset="0"/>
              </a:rPr>
              <a:t>In terms of EY, competitors believe EY’s North American TAS revenues likely declined slightly in 2009 because of service mix, although its outlook for 2010 should improve.</a:t>
            </a:r>
          </a:p>
          <a:p>
            <a:pPr marL="228600" indent="-228600" algn="just">
              <a:spcBef>
                <a:spcPts val="1200"/>
              </a:spcBef>
              <a:buClr>
                <a:schemeClr val="accent2"/>
              </a:buClr>
              <a:buSzPct val="80000"/>
              <a:buFont typeface="Arial" charset="0"/>
              <a:buChar char="►"/>
              <a:defRPr/>
            </a:pPr>
            <a:r>
              <a:rPr lang="en-US" sz="1200" dirty="0">
                <a:solidFill>
                  <a:schemeClr val="bg2">
                    <a:lumMod val="50000"/>
                  </a:schemeClr>
                </a:solidFill>
                <a:latin typeface="Calibri" pitchFamily="34" charset="0"/>
              </a:rPr>
              <a:t>Competitors such as Deloitte, PwC, and Alvarez still see EY as developing its position in TAS restructuring, so they “assume” it has “missed out on some of that growth.”  However, they see EY as still strong in corporate finance and related diligence, valuation, and tax work, segments that did not do as well as restructuring in 2009.  Finally, Deloitte and PwC still view EY as being “slow” to bring back its consulting and IT services, which are viewed as growth areas in 2010 and 2011.</a:t>
            </a:r>
          </a:p>
          <a:p>
            <a:pPr marL="228600" indent="-228600" algn="just">
              <a:spcBef>
                <a:spcPts val="1200"/>
              </a:spcBef>
              <a:buClr>
                <a:schemeClr val="accent2"/>
              </a:buClr>
              <a:buSzPct val="80000"/>
              <a:buFont typeface="Arial" charset="0"/>
              <a:buChar char="►"/>
              <a:defRPr/>
            </a:pPr>
            <a:r>
              <a:rPr lang="en-US" sz="1200" dirty="0">
                <a:solidFill>
                  <a:schemeClr val="bg2">
                    <a:lumMod val="50000"/>
                  </a:schemeClr>
                </a:solidFill>
                <a:latin typeface="Calibri" pitchFamily="34" charset="0"/>
              </a:rPr>
              <a:t>Still, all the competitors respect the quality of EY’s work, its methodologies, and its people.  According to PwC, “EY always does good work, they just don’t like expanding outside of their comfort zones so they miss out on work they could compete for.”  For example, EY appears to have made strides in the middle market, which is growing, but Deloitte believes “EY still views this as a side line until their big public clients kick back into gear.  We question how committed they really are to the middle market.”  Also, front-end strategy-related work appears poised for a rebound in 2010, but competitors assert EY “hasn’t taken the opportunity to hire people with that background because they aren’t tax or accounting guys.”  Front-end strategy work includes </a:t>
            </a:r>
            <a:r>
              <a:rPr lang="en-US" sz="1200" kern="0" dirty="0">
                <a:solidFill>
                  <a:schemeClr val="bg2">
                    <a:lumMod val="50000"/>
                  </a:schemeClr>
                </a:solidFill>
                <a:latin typeface="Calibri" pitchFamily="34" charset="0"/>
              </a:rPr>
              <a:t>strategic planning, business opportunity assessment, and deal/synergy validation and identification.</a:t>
            </a:r>
          </a:p>
          <a:p>
            <a:pPr marL="228600" indent="-228600" algn="just">
              <a:spcBef>
                <a:spcPts val="1200"/>
              </a:spcBef>
              <a:buClr>
                <a:schemeClr val="accent2"/>
              </a:buClr>
              <a:buSzPct val="80000"/>
              <a:buFont typeface="Arial" charset="0"/>
              <a:buChar char="►"/>
              <a:defRPr/>
            </a:pPr>
            <a:r>
              <a:rPr lang="en-US" sz="1200" kern="0" dirty="0">
                <a:solidFill>
                  <a:schemeClr val="bg2">
                    <a:lumMod val="50000"/>
                  </a:schemeClr>
                </a:solidFill>
                <a:latin typeface="Calibri" pitchFamily="34" charset="0"/>
              </a:rPr>
              <a:t>With regard to strategy work, while most competitors talk about hiring additional strategy resources to focus on this type of work in 2010 and 2011, they are not actually hiring significant numbers of people.  Instead, they are typically looking to bring on a very small group of senior, well connected individuals to sell the work and make introductions at key prospective accounts (“rainmakers”).  They are not hiring large groups of people to actually do strategy work.  Instead, the actual work will be done by existing personnel with relevant industry experience.  As a result, to compete for more front-end strategy work EY does not need to hire additional staff to do the work (it can rely on existing staff), but it should consider adding one or two well connected individuals with strong vertical industry experience able to provide inroads into key prospective accounts/industries.</a:t>
            </a:r>
            <a:endParaRPr lang="en-US" sz="1200" kern="0" dirty="0">
              <a:solidFill>
                <a:srgbClr val="000000"/>
              </a:solidFill>
              <a:latin typeface="Calibri" pitchFamily="34" charset="0"/>
            </a:endParaRPr>
          </a:p>
        </p:txBody>
      </p:sp>
      <p:sp>
        <p:nvSpPr>
          <p:cNvPr id="215" name="Rectangle 2"/>
          <p:cNvSpPr txBox="1">
            <a:spLocks noChangeArrowheads="1"/>
          </p:cNvSpPr>
          <p:nvPr/>
        </p:nvSpPr>
        <p:spPr bwMode="auto">
          <a:xfrm>
            <a:off x="457200" y="228600"/>
            <a:ext cx="8232775" cy="485775"/>
          </a:xfrm>
          <a:prstGeom prst="rect">
            <a:avLst/>
          </a:prstGeom>
          <a:noFill/>
          <a:ln w="9525">
            <a:noFill/>
            <a:miter lim="800000"/>
            <a:headEnd/>
            <a:tailEnd/>
          </a:ln>
          <a:effectLst/>
        </p:spPr>
        <p:txBody>
          <a:bodyPr lIns="0" tIns="36000" rIns="0" bIns="0"/>
          <a:lstStyle/>
          <a:p>
            <a:pPr algn="l">
              <a:lnSpc>
                <a:spcPct val="85000"/>
              </a:lnSpc>
              <a:defRPr/>
            </a:pPr>
            <a:r>
              <a:rPr lang="en-US" sz="2400" b="1" kern="0" dirty="0">
                <a:solidFill>
                  <a:srgbClr val="000000"/>
                </a:solidFill>
                <a:latin typeface="Calibri" pitchFamily="34" charset="0"/>
                <a:ea typeface="+mj-ea"/>
                <a:cs typeface="+mj-cs"/>
              </a:rPr>
              <a:t>Executive Summary						</a:t>
            </a:r>
            <a:endParaRPr lang="en-US" sz="2000" kern="0" dirty="0">
              <a:solidFill>
                <a:srgbClr val="000000"/>
              </a:solidFill>
              <a:latin typeface="Calibri" pitchFamily="34" charset="0"/>
              <a:ea typeface="+mj-ea"/>
              <a:cs typeface="+mj-cs"/>
            </a:endParaRPr>
          </a:p>
        </p:txBody>
      </p:sp>
      <p:sp>
        <p:nvSpPr>
          <p:cNvPr id="4" name="Rectangle 3"/>
          <p:cNvSpPr/>
          <p:nvPr/>
        </p:nvSpPr>
        <p:spPr bwMode="auto">
          <a:xfrm>
            <a:off x="4427984" y="4630561"/>
            <a:ext cx="4390173" cy="1535289"/>
          </a:xfrm>
          <a:prstGeom prst="rect">
            <a:avLst/>
          </a:prstGeom>
          <a:solidFill>
            <a:schemeClr val="accent2"/>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Tento slide </a:t>
            </a:r>
            <a:r>
              <a:rPr kumimoji="0" lang="cs-CZ" sz="2000" b="1" i="0" u="none" strike="noStrike" cap="none" normalizeH="0" baseline="0" dirty="0" smtClean="0">
                <a:ln>
                  <a:noFill/>
                </a:ln>
                <a:solidFill>
                  <a:schemeClr val="tx1"/>
                </a:solidFill>
                <a:effectLst/>
                <a:latin typeface="Arial" charset="0"/>
              </a:rPr>
              <a:t>nesděluje</a:t>
            </a:r>
            <a:r>
              <a:rPr kumimoji="0" lang="cs-CZ" sz="2000" b="0" i="0" u="none" strike="noStrike" cap="none" normalizeH="0" baseline="0" dirty="0" smtClean="0">
                <a:ln>
                  <a:noFill/>
                </a:ln>
                <a:solidFill>
                  <a:schemeClr val="tx1"/>
                </a:solidFill>
                <a:effectLst/>
                <a:latin typeface="Arial" charset="0"/>
              </a:rPr>
              <a:t> </a:t>
            </a:r>
            <a:r>
              <a:rPr kumimoji="0" lang="cs-CZ" sz="1600" b="0" i="0" u="none" strike="noStrike" cap="none" normalizeH="0" baseline="0" dirty="0" smtClean="0">
                <a:ln>
                  <a:noFill/>
                </a:ln>
                <a:solidFill>
                  <a:schemeClr val="tx1"/>
                </a:solidFill>
                <a:effectLst/>
                <a:latin typeface="Arial" charset="0"/>
              </a:rPr>
              <a:t>jednoduše</a:t>
            </a:r>
          </a:p>
          <a:p>
            <a:pPr marL="0" marR="0" indent="0" algn="ct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klíčové sdělení</a:t>
            </a:r>
            <a:r>
              <a:rPr kumimoji="0" lang="cs-CZ" sz="1600" b="0" i="0" u="none" strike="noStrike" cap="none" normalizeH="0" dirty="0" smtClean="0">
                <a:ln>
                  <a:noFill/>
                </a:ln>
                <a:solidFill>
                  <a:schemeClr val="tx1"/>
                </a:solidFill>
                <a:effectLst/>
                <a:latin typeface="Arial" charset="0"/>
              </a:rPr>
              <a:t> ani </a:t>
            </a:r>
            <a:r>
              <a:rPr kumimoji="0" lang="cs-CZ" sz="2000" b="1" i="0" u="none" strike="noStrike" cap="none" normalizeH="0" dirty="0" smtClean="0">
                <a:ln>
                  <a:noFill/>
                </a:ln>
                <a:solidFill>
                  <a:schemeClr val="tx1"/>
                </a:solidFill>
                <a:effectLst/>
                <a:latin typeface="Arial" charset="0"/>
              </a:rPr>
              <a:t>nepomáhá čtenáři </a:t>
            </a:r>
          </a:p>
          <a:p>
            <a:pPr marL="0" marR="0" indent="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dirty="0" smtClean="0">
                <a:ln>
                  <a:noFill/>
                </a:ln>
                <a:solidFill>
                  <a:schemeClr val="tx1"/>
                </a:solidFill>
                <a:effectLst/>
                <a:latin typeface="Arial" charset="0"/>
              </a:rPr>
              <a:t>soustředit pozornost </a:t>
            </a:r>
            <a:r>
              <a:rPr kumimoji="0" lang="cs-CZ" sz="1600" b="0" i="0" u="none" strike="noStrike" cap="none" normalizeH="0" dirty="0" smtClean="0">
                <a:ln>
                  <a:noFill/>
                </a:ln>
                <a:solidFill>
                  <a:schemeClr val="tx1"/>
                </a:solidFill>
                <a:effectLst/>
                <a:latin typeface="Arial" charset="0"/>
              </a:rPr>
              <a:t>na důležité fakta </a:t>
            </a:r>
          </a:p>
          <a:p>
            <a:pPr marL="0" marR="0" indent="0" algn="ctr" defTabSz="914400" rtl="0" eaLnBrk="1" fontAlgn="base" latinLnBrk="0" hangingPunct="1">
              <a:lnSpc>
                <a:spcPct val="100000"/>
              </a:lnSpc>
              <a:spcBef>
                <a:spcPct val="0"/>
              </a:spcBef>
              <a:spcAft>
                <a:spcPct val="0"/>
              </a:spcAft>
              <a:buClrTx/>
              <a:buSzTx/>
              <a:buFontTx/>
              <a:buNone/>
              <a:tabLst/>
            </a:pPr>
            <a:r>
              <a:rPr lang="cs-CZ" sz="1600" baseline="0" dirty="0" smtClean="0"/>
              <a:t>pro rozhodnutí.</a:t>
            </a:r>
          </a:p>
          <a:p>
            <a:pPr marL="0" marR="0" indent="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dirty="0" smtClean="0">
                <a:ln>
                  <a:noFill/>
                </a:ln>
                <a:solidFill>
                  <a:schemeClr val="tx1"/>
                </a:solidFill>
                <a:effectLst/>
                <a:latin typeface="Arial" charset="0"/>
              </a:rPr>
              <a:t>Co pomůže?</a:t>
            </a:r>
            <a:endParaRPr kumimoji="0" lang="en-US" sz="2000" b="1" i="0" u="none" strike="noStrike" cap="none" normalizeH="0" baseline="0" dirty="0">
              <a:ln>
                <a:noFill/>
              </a:ln>
              <a:solidFill>
                <a:schemeClr val="tx1"/>
              </a:solidFill>
              <a:effectLst/>
              <a:latin typeface="Arial" charset="0"/>
            </a:endParaRPr>
          </a:p>
        </p:txBody>
      </p:sp>
      <p:sp>
        <p:nvSpPr>
          <p:cNvPr id="5" name="Rectangle 4"/>
          <p:cNvSpPr/>
          <p:nvPr/>
        </p:nvSpPr>
        <p:spPr>
          <a:xfrm>
            <a:off x="5580112" y="0"/>
            <a:ext cx="3563888" cy="980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Ukázka 1</a:t>
            </a: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Overview of activities 2008 - 2010</a:t>
            </a:r>
          </a:p>
        </p:txBody>
      </p:sp>
      <p:sp>
        <p:nvSpPr>
          <p:cNvPr id="5" name="TextBox 4"/>
          <p:cNvSpPr txBox="1"/>
          <p:nvPr/>
        </p:nvSpPr>
        <p:spPr>
          <a:xfrm>
            <a:off x="457200" y="4634805"/>
            <a:ext cx="2948243" cy="215444"/>
          </a:xfrm>
          <a:prstGeom prst="rect">
            <a:avLst/>
          </a:prstGeom>
          <a:noFill/>
        </p:spPr>
        <p:txBody>
          <a:bodyPr wrap="none" rtlCol="0">
            <a:spAutoFit/>
          </a:bodyPr>
          <a:lstStyle/>
          <a:p>
            <a:r>
              <a:rPr lang="en-US" sz="800" dirty="0"/>
              <a:t>* In some cases, the transaction included more than one SL.</a:t>
            </a:r>
          </a:p>
        </p:txBody>
      </p:sp>
      <p:graphicFrame>
        <p:nvGraphicFramePr>
          <p:cNvPr id="6" name="Table 5"/>
          <p:cNvGraphicFramePr>
            <a:graphicFrameLocks noGrp="1"/>
          </p:cNvGraphicFramePr>
          <p:nvPr/>
        </p:nvGraphicFramePr>
        <p:xfrm>
          <a:off x="533400" y="1150428"/>
          <a:ext cx="4114800" cy="1219200"/>
        </p:xfrm>
        <a:graphic>
          <a:graphicData uri="http://schemas.openxmlformats.org/drawingml/2006/table">
            <a:tbl>
              <a:tblPr firstRow="1" bandRow="1">
                <a:tableStyleId>{5C22544A-7EE6-4342-B048-85BDC9FD1C3A}</a:tableStyleId>
              </a:tblPr>
              <a:tblGrid>
                <a:gridCol w="838200"/>
                <a:gridCol w="1219200"/>
                <a:gridCol w="1028700"/>
                <a:gridCol w="1028700"/>
              </a:tblGrid>
              <a:tr h="152400">
                <a:tc>
                  <a:txBody>
                    <a:bodyPr/>
                    <a:lstStyle/>
                    <a:p>
                      <a:pPr algn="ctr"/>
                      <a:r>
                        <a:rPr lang="en-US" sz="1000" dirty="0"/>
                        <a:t>Areas</a:t>
                      </a:r>
                    </a:p>
                  </a:txBody>
                  <a:tcPr/>
                </a:tc>
                <a:tc>
                  <a:txBody>
                    <a:bodyPr/>
                    <a:lstStyle/>
                    <a:p>
                      <a:pPr algn="ctr"/>
                      <a:r>
                        <a:rPr lang="en-US" sz="1000" dirty="0"/>
                        <a:t>Americas</a:t>
                      </a:r>
                    </a:p>
                  </a:txBody>
                  <a:tcPr/>
                </a:tc>
                <a:tc>
                  <a:txBody>
                    <a:bodyPr/>
                    <a:lstStyle/>
                    <a:p>
                      <a:pPr algn="ctr"/>
                      <a:r>
                        <a:rPr lang="en-US" sz="1000" dirty="0"/>
                        <a:t>EMEIA</a:t>
                      </a:r>
                    </a:p>
                  </a:txBody>
                  <a:tcPr/>
                </a:tc>
                <a:tc>
                  <a:txBody>
                    <a:bodyPr/>
                    <a:lstStyle/>
                    <a:p>
                      <a:pPr algn="ctr"/>
                      <a:r>
                        <a:rPr lang="en-US" sz="1000" dirty="0"/>
                        <a:t>Asia Pacific</a:t>
                      </a:r>
                    </a:p>
                  </a:txBody>
                  <a:tcPr/>
                </a:tc>
              </a:tr>
              <a:tr h="152400">
                <a:tc>
                  <a:txBody>
                    <a:bodyPr/>
                    <a:lstStyle/>
                    <a:p>
                      <a:r>
                        <a:rPr lang="en-US" sz="1000" dirty="0"/>
                        <a:t>EY**</a:t>
                      </a:r>
                    </a:p>
                  </a:txBody>
                  <a:tcPr/>
                </a:tc>
                <a:tc>
                  <a:txBody>
                    <a:bodyPr/>
                    <a:lstStyle/>
                    <a:p>
                      <a:pPr algn="ctr"/>
                      <a:r>
                        <a:rPr lang="en-US" sz="1000" dirty="0"/>
                        <a:t>5</a:t>
                      </a:r>
                    </a:p>
                  </a:txBody>
                  <a:tcPr/>
                </a:tc>
                <a:tc>
                  <a:txBody>
                    <a:bodyPr/>
                    <a:lstStyle/>
                    <a:p>
                      <a:pPr algn="ctr"/>
                      <a:r>
                        <a:rPr lang="en-US" sz="1000" dirty="0"/>
                        <a:t>0</a:t>
                      </a:r>
                    </a:p>
                  </a:txBody>
                  <a:tcPr/>
                </a:tc>
                <a:tc>
                  <a:txBody>
                    <a:bodyPr/>
                    <a:lstStyle/>
                    <a:p>
                      <a:pPr algn="ctr"/>
                      <a:r>
                        <a:rPr lang="en-US" sz="1000" dirty="0"/>
                        <a:t>0</a:t>
                      </a:r>
                    </a:p>
                  </a:txBody>
                  <a:tcPr/>
                </a:tc>
              </a:tr>
              <a:tr h="152400">
                <a:tc>
                  <a:txBody>
                    <a:bodyPr/>
                    <a:lstStyle/>
                    <a:p>
                      <a:r>
                        <a:rPr lang="en-US" sz="1000" dirty="0"/>
                        <a:t>Deloitte</a:t>
                      </a:r>
                    </a:p>
                  </a:txBody>
                  <a:tcPr/>
                </a:tc>
                <a:tc>
                  <a:txBody>
                    <a:bodyPr/>
                    <a:lstStyle/>
                    <a:p>
                      <a:pPr algn="ctr"/>
                      <a:r>
                        <a:rPr lang="en-US" sz="1000" dirty="0"/>
                        <a:t>6</a:t>
                      </a:r>
                    </a:p>
                  </a:txBody>
                  <a:tcPr/>
                </a:tc>
                <a:tc>
                  <a:txBody>
                    <a:bodyPr/>
                    <a:lstStyle/>
                    <a:p>
                      <a:pPr algn="ctr"/>
                      <a:r>
                        <a:rPr lang="en-US" sz="1000" dirty="0"/>
                        <a:t>6</a:t>
                      </a:r>
                    </a:p>
                  </a:txBody>
                  <a:tcPr/>
                </a:tc>
                <a:tc>
                  <a:txBody>
                    <a:bodyPr/>
                    <a:lstStyle/>
                    <a:p>
                      <a:pPr algn="ctr"/>
                      <a:r>
                        <a:rPr lang="en-US" sz="1000" dirty="0"/>
                        <a:t>5</a:t>
                      </a:r>
                    </a:p>
                  </a:txBody>
                  <a:tcPr/>
                </a:tc>
              </a:tr>
              <a:tr h="152400">
                <a:tc>
                  <a:txBody>
                    <a:bodyPr/>
                    <a:lstStyle/>
                    <a:p>
                      <a:r>
                        <a:rPr lang="en-US" sz="1000" dirty="0"/>
                        <a:t>KPMG</a:t>
                      </a:r>
                    </a:p>
                  </a:txBody>
                  <a:tcPr/>
                </a:tc>
                <a:tc>
                  <a:txBody>
                    <a:bodyPr/>
                    <a:lstStyle/>
                    <a:p>
                      <a:pPr algn="ctr"/>
                      <a:r>
                        <a:rPr lang="en-US" sz="1000" dirty="0"/>
                        <a:t>4</a:t>
                      </a:r>
                    </a:p>
                  </a:txBody>
                  <a:tcPr/>
                </a:tc>
                <a:tc>
                  <a:txBody>
                    <a:bodyPr/>
                    <a:lstStyle/>
                    <a:p>
                      <a:pPr algn="ctr"/>
                      <a:r>
                        <a:rPr lang="en-US" sz="1000" dirty="0"/>
                        <a:t>1</a:t>
                      </a:r>
                    </a:p>
                  </a:txBody>
                  <a:tcPr/>
                </a:tc>
                <a:tc>
                  <a:txBody>
                    <a:bodyPr/>
                    <a:lstStyle/>
                    <a:p>
                      <a:pPr algn="ctr"/>
                      <a:r>
                        <a:rPr lang="en-US" sz="1000" dirty="0"/>
                        <a:t>0</a:t>
                      </a:r>
                    </a:p>
                  </a:txBody>
                  <a:tcPr/>
                </a:tc>
              </a:tr>
              <a:tr h="152400">
                <a:tc>
                  <a:txBody>
                    <a:bodyPr/>
                    <a:lstStyle/>
                    <a:p>
                      <a:r>
                        <a:rPr lang="en-US" sz="1000" dirty="0"/>
                        <a:t>PwC</a:t>
                      </a:r>
                    </a:p>
                  </a:txBody>
                  <a:tcPr/>
                </a:tc>
                <a:tc>
                  <a:txBody>
                    <a:bodyPr/>
                    <a:lstStyle/>
                    <a:p>
                      <a:pPr algn="ctr"/>
                      <a:r>
                        <a:rPr lang="en-US" sz="1000" dirty="0"/>
                        <a:t>5</a:t>
                      </a:r>
                    </a:p>
                  </a:txBody>
                  <a:tcPr/>
                </a:tc>
                <a:tc>
                  <a:txBody>
                    <a:bodyPr/>
                    <a:lstStyle/>
                    <a:p>
                      <a:pPr algn="ctr"/>
                      <a:r>
                        <a:rPr lang="en-US" sz="1000" dirty="0"/>
                        <a:t>15</a:t>
                      </a:r>
                    </a:p>
                  </a:txBody>
                  <a:tcPr/>
                </a:tc>
                <a:tc>
                  <a:txBody>
                    <a:bodyPr/>
                    <a:lstStyle/>
                    <a:p>
                      <a:pPr algn="ctr"/>
                      <a:r>
                        <a:rPr lang="en-US" sz="1000" dirty="0"/>
                        <a:t>9</a:t>
                      </a:r>
                    </a:p>
                  </a:txBody>
                  <a:tcPr/>
                </a:tc>
              </a:tr>
            </a:tbl>
          </a:graphicData>
        </a:graphic>
      </p:graphicFrame>
      <p:graphicFrame>
        <p:nvGraphicFramePr>
          <p:cNvPr id="7" name="Table 6"/>
          <p:cNvGraphicFramePr>
            <a:graphicFrameLocks noGrp="1"/>
          </p:cNvGraphicFramePr>
          <p:nvPr/>
        </p:nvGraphicFramePr>
        <p:xfrm>
          <a:off x="457200" y="3339405"/>
          <a:ext cx="5105400" cy="1219200"/>
        </p:xfrm>
        <a:graphic>
          <a:graphicData uri="http://schemas.openxmlformats.org/drawingml/2006/table">
            <a:tbl>
              <a:tblPr firstRow="1" bandRow="1">
                <a:tableStyleId>{5C22544A-7EE6-4342-B048-85BDC9FD1C3A}</a:tableStyleId>
              </a:tblPr>
              <a:tblGrid>
                <a:gridCol w="1021080"/>
                <a:gridCol w="1021080"/>
                <a:gridCol w="1021080"/>
                <a:gridCol w="1021080"/>
                <a:gridCol w="1021080"/>
              </a:tblGrid>
              <a:tr h="0">
                <a:tc>
                  <a:txBody>
                    <a:bodyPr/>
                    <a:lstStyle/>
                    <a:p>
                      <a:pPr algn="ctr"/>
                      <a:r>
                        <a:rPr lang="en-US" sz="1000" dirty="0"/>
                        <a:t>Service</a:t>
                      </a:r>
                      <a:r>
                        <a:rPr lang="en-US" sz="1000" baseline="0" dirty="0"/>
                        <a:t> Lines</a:t>
                      </a:r>
                      <a:endParaRPr lang="en-US" sz="1000" dirty="0"/>
                    </a:p>
                  </a:txBody>
                  <a:tcPr/>
                </a:tc>
                <a:tc>
                  <a:txBody>
                    <a:bodyPr/>
                    <a:lstStyle/>
                    <a:p>
                      <a:pPr algn="ctr"/>
                      <a:r>
                        <a:rPr lang="en-US" sz="1000" dirty="0"/>
                        <a:t>Assurance</a:t>
                      </a:r>
                    </a:p>
                  </a:txBody>
                  <a:tcPr/>
                </a:tc>
                <a:tc>
                  <a:txBody>
                    <a:bodyPr/>
                    <a:lstStyle/>
                    <a:p>
                      <a:pPr algn="ctr"/>
                      <a:r>
                        <a:rPr lang="en-US" sz="1000" dirty="0"/>
                        <a:t>Advisory</a:t>
                      </a:r>
                    </a:p>
                  </a:txBody>
                  <a:tcPr/>
                </a:tc>
                <a:tc>
                  <a:txBody>
                    <a:bodyPr/>
                    <a:lstStyle/>
                    <a:p>
                      <a:pPr algn="ctr"/>
                      <a:r>
                        <a:rPr lang="en-US" sz="1000" dirty="0"/>
                        <a:t>Tax</a:t>
                      </a:r>
                    </a:p>
                  </a:txBody>
                  <a:tcPr/>
                </a:tc>
                <a:tc>
                  <a:txBody>
                    <a:bodyPr/>
                    <a:lstStyle/>
                    <a:p>
                      <a:pPr algn="ctr"/>
                      <a:r>
                        <a:rPr lang="en-US" sz="1000" dirty="0"/>
                        <a:t>TAS</a:t>
                      </a:r>
                    </a:p>
                  </a:txBody>
                  <a:tcPr/>
                </a:tc>
              </a:tr>
              <a:tr h="0">
                <a:tc>
                  <a:txBody>
                    <a:bodyPr/>
                    <a:lstStyle/>
                    <a:p>
                      <a:r>
                        <a:rPr lang="en-US" sz="1000" dirty="0"/>
                        <a:t>EY</a:t>
                      </a:r>
                    </a:p>
                  </a:txBody>
                  <a:tcPr/>
                </a:tc>
                <a:tc>
                  <a:txBody>
                    <a:bodyPr/>
                    <a:lstStyle/>
                    <a:p>
                      <a:pPr algn="ctr"/>
                      <a:r>
                        <a:rPr lang="en-US" sz="1000" dirty="0"/>
                        <a:t>1*</a:t>
                      </a:r>
                    </a:p>
                  </a:txBody>
                  <a:tcPr/>
                </a:tc>
                <a:tc>
                  <a:txBody>
                    <a:bodyPr/>
                    <a:lstStyle/>
                    <a:p>
                      <a:pPr algn="ctr"/>
                      <a:r>
                        <a:rPr lang="en-US" sz="1000" dirty="0"/>
                        <a:t>5*</a:t>
                      </a:r>
                    </a:p>
                  </a:txBody>
                  <a:tcPr/>
                </a:tc>
                <a:tc>
                  <a:txBody>
                    <a:bodyPr/>
                    <a:lstStyle/>
                    <a:p>
                      <a:pPr algn="ctr"/>
                      <a:r>
                        <a:rPr lang="en-US" sz="1000" dirty="0"/>
                        <a:t>1*</a:t>
                      </a:r>
                    </a:p>
                  </a:txBody>
                  <a:tcPr/>
                </a:tc>
                <a:tc>
                  <a:txBody>
                    <a:bodyPr/>
                    <a:lstStyle/>
                    <a:p>
                      <a:pPr algn="ctr"/>
                      <a:r>
                        <a:rPr lang="en-US" sz="1000" dirty="0"/>
                        <a:t>0</a:t>
                      </a:r>
                    </a:p>
                  </a:txBody>
                  <a:tcPr/>
                </a:tc>
              </a:tr>
              <a:tr h="0">
                <a:tc>
                  <a:txBody>
                    <a:bodyPr/>
                    <a:lstStyle/>
                    <a:p>
                      <a:r>
                        <a:rPr lang="en-US" sz="1000" dirty="0"/>
                        <a:t>Deloitte</a:t>
                      </a:r>
                    </a:p>
                  </a:txBody>
                  <a:tcPr/>
                </a:tc>
                <a:tc>
                  <a:txBody>
                    <a:bodyPr/>
                    <a:lstStyle/>
                    <a:p>
                      <a:pPr algn="ctr"/>
                      <a:r>
                        <a:rPr lang="en-US" sz="1000" dirty="0"/>
                        <a:t>6*</a:t>
                      </a:r>
                    </a:p>
                  </a:txBody>
                  <a:tcPr/>
                </a:tc>
                <a:tc>
                  <a:txBody>
                    <a:bodyPr/>
                    <a:lstStyle/>
                    <a:p>
                      <a:pPr algn="ctr"/>
                      <a:r>
                        <a:rPr lang="en-US" sz="1000" dirty="0"/>
                        <a:t>12</a:t>
                      </a:r>
                    </a:p>
                  </a:txBody>
                  <a:tcPr/>
                </a:tc>
                <a:tc>
                  <a:txBody>
                    <a:bodyPr/>
                    <a:lstStyle/>
                    <a:p>
                      <a:pPr algn="ctr"/>
                      <a:r>
                        <a:rPr lang="en-US" sz="1000" dirty="0"/>
                        <a:t>5*</a:t>
                      </a:r>
                    </a:p>
                  </a:txBody>
                  <a:tcPr/>
                </a:tc>
                <a:tc>
                  <a:txBody>
                    <a:bodyPr/>
                    <a:lstStyle/>
                    <a:p>
                      <a:pPr algn="ctr"/>
                      <a:r>
                        <a:rPr lang="en-US" sz="1000" dirty="0"/>
                        <a:t>1</a:t>
                      </a:r>
                    </a:p>
                  </a:txBody>
                  <a:tcPr/>
                </a:tc>
              </a:tr>
              <a:tr h="0">
                <a:tc>
                  <a:txBody>
                    <a:bodyPr/>
                    <a:lstStyle/>
                    <a:p>
                      <a:r>
                        <a:rPr lang="en-US" sz="1000" dirty="0"/>
                        <a:t>KPMG</a:t>
                      </a:r>
                    </a:p>
                  </a:txBody>
                  <a:tcPr/>
                </a:tc>
                <a:tc>
                  <a:txBody>
                    <a:bodyPr/>
                    <a:lstStyle/>
                    <a:p>
                      <a:pPr algn="ctr"/>
                      <a:r>
                        <a:rPr lang="en-US" sz="1000" dirty="0"/>
                        <a:t>0</a:t>
                      </a:r>
                    </a:p>
                  </a:txBody>
                  <a:tcPr/>
                </a:tc>
                <a:tc>
                  <a:txBody>
                    <a:bodyPr/>
                    <a:lstStyle/>
                    <a:p>
                      <a:pPr algn="ctr"/>
                      <a:r>
                        <a:rPr lang="en-US" sz="1000" dirty="0"/>
                        <a:t>5</a:t>
                      </a:r>
                    </a:p>
                  </a:txBody>
                  <a:tcPr/>
                </a:tc>
                <a:tc>
                  <a:txBody>
                    <a:bodyPr/>
                    <a:lstStyle/>
                    <a:p>
                      <a:pPr algn="ctr"/>
                      <a:r>
                        <a:rPr lang="en-US" sz="1000" dirty="0"/>
                        <a:t>0</a:t>
                      </a:r>
                    </a:p>
                  </a:txBody>
                  <a:tcPr/>
                </a:tc>
                <a:tc>
                  <a:txBody>
                    <a:bodyPr/>
                    <a:lstStyle/>
                    <a:p>
                      <a:pPr algn="ctr"/>
                      <a:r>
                        <a:rPr lang="en-US" sz="1000" dirty="0"/>
                        <a:t>0</a:t>
                      </a:r>
                    </a:p>
                  </a:txBody>
                  <a:tcPr/>
                </a:tc>
              </a:tr>
              <a:tr h="0">
                <a:tc>
                  <a:txBody>
                    <a:bodyPr/>
                    <a:lstStyle/>
                    <a:p>
                      <a:r>
                        <a:rPr lang="en-US" sz="1000" dirty="0"/>
                        <a:t>PwC</a:t>
                      </a:r>
                    </a:p>
                  </a:txBody>
                  <a:tcPr/>
                </a:tc>
                <a:tc>
                  <a:txBody>
                    <a:bodyPr/>
                    <a:lstStyle/>
                    <a:p>
                      <a:pPr algn="ctr"/>
                      <a:r>
                        <a:rPr lang="en-US" sz="1000" dirty="0"/>
                        <a:t>5*</a:t>
                      </a:r>
                    </a:p>
                  </a:txBody>
                  <a:tcPr/>
                </a:tc>
                <a:tc>
                  <a:txBody>
                    <a:bodyPr/>
                    <a:lstStyle/>
                    <a:p>
                      <a:pPr algn="ctr"/>
                      <a:r>
                        <a:rPr lang="en-US" sz="1000" dirty="0"/>
                        <a:t>24</a:t>
                      </a:r>
                    </a:p>
                  </a:txBody>
                  <a:tcPr/>
                </a:tc>
                <a:tc>
                  <a:txBody>
                    <a:bodyPr/>
                    <a:lstStyle/>
                    <a:p>
                      <a:pPr algn="ctr"/>
                      <a:r>
                        <a:rPr lang="en-US" sz="1000" dirty="0"/>
                        <a:t>4*</a:t>
                      </a:r>
                    </a:p>
                  </a:txBody>
                  <a:tcPr/>
                </a:tc>
                <a:tc>
                  <a:txBody>
                    <a:bodyPr/>
                    <a:lstStyle/>
                    <a:p>
                      <a:pPr algn="ctr"/>
                      <a:r>
                        <a:rPr lang="en-US" sz="1000" dirty="0"/>
                        <a:t>2</a:t>
                      </a:r>
                    </a:p>
                  </a:txBody>
                  <a:tcPr/>
                </a:tc>
              </a:tr>
            </a:tbl>
          </a:graphicData>
        </a:graphic>
      </p:graphicFrame>
      <p:sp>
        <p:nvSpPr>
          <p:cNvPr id="9" name="TextBox 8"/>
          <p:cNvSpPr txBox="1"/>
          <p:nvPr/>
        </p:nvSpPr>
        <p:spPr>
          <a:xfrm>
            <a:off x="533400" y="2369628"/>
            <a:ext cx="1156086" cy="215444"/>
          </a:xfrm>
          <a:prstGeom prst="rect">
            <a:avLst/>
          </a:prstGeom>
          <a:noFill/>
        </p:spPr>
        <p:txBody>
          <a:bodyPr wrap="none" rtlCol="0">
            <a:spAutoFit/>
          </a:bodyPr>
          <a:lstStyle/>
          <a:p>
            <a:r>
              <a:rPr lang="en-US" sz="800" dirty="0"/>
              <a:t>**Closed/announced.</a:t>
            </a:r>
          </a:p>
        </p:txBody>
      </p:sp>
      <p:sp>
        <p:nvSpPr>
          <p:cNvPr id="10" name="TextBox 9"/>
          <p:cNvSpPr txBox="1"/>
          <p:nvPr/>
        </p:nvSpPr>
        <p:spPr>
          <a:xfrm>
            <a:off x="4953000" y="1074228"/>
            <a:ext cx="3886200" cy="1354217"/>
          </a:xfrm>
          <a:prstGeom prst="rect">
            <a:avLst/>
          </a:prstGeom>
          <a:noFill/>
        </p:spPr>
        <p:txBody>
          <a:bodyPr wrap="square" rtlCol="0">
            <a:spAutoFit/>
          </a:bodyPr>
          <a:lstStyle/>
          <a:p>
            <a:pPr algn="l"/>
            <a:r>
              <a:rPr lang="en-US" sz="1200" b="1" dirty="0"/>
              <a:t>Impact and changes to market</a:t>
            </a:r>
          </a:p>
          <a:p>
            <a:pPr algn="l"/>
            <a:r>
              <a:rPr lang="en-US" sz="1000" dirty="0"/>
              <a:t>Each Area has witnessed a number of consolidation or acquisition activities in the last two years. </a:t>
            </a:r>
            <a:r>
              <a:rPr lang="en-US" sz="1000" b="1" dirty="0"/>
              <a:t>In Asia Pacific</a:t>
            </a:r>
            <a:r>
              <a:rPr lang="en-US" sz="1000" dirty="0"/>
              <a:t>, a number of smaller offices or individual practices have been acquired by both Deloitte and PwC to gain regional footholds or entry to new markets, such as PwC’s acquisition of key influencers in healthcare in China, or Deloitte’s acquisitions of data analytics in Australia.</a:t>
            </a:r>
          </a:p>
        </p:txBody>
      </p:sp>
      <p:cxnSp>
        <p:nvCxnSpPr>
          <p:cNvPr id="12" name="Straight Connector 11"/>
          <p:cNvCxnSpPr/>
          <p:nvPr/>
        </p:nvCxnSpPr>
        <p:spPr>
          <a:xfrm>
            <a:off x="457200" y="3499233"/>
            <a:ext cx="83058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4800600"/>
            <a:ext cx="8382000" cy="1508105"/>
          </a:xfrm>
          <a:prstGeom prst="rect">
            <a:avLst/>
          </a:prstGeom>
          <a:noFill/>
        </p:spPr>
        <p:txBody>
          <a:bodyPr wrap="square" rtlCol="0">
            <a:spAutoFit/>
          </a:bodyPr>
          <a:lstStyle/>
          <a:p>
            <a:pPr algn="l"/>
            <a:r>
              <a:rPr lang="en-US" sz="1200" b="1" dirty="0"/>
              <a:t>Impact and changes to market</a:t>
            </a:r>
          </a:p>
          <a:p>
            <a:pPr algn="l"/>
            <a:r>
              <a:rPr lang="en-US" sz="1000" dirty="0"/>
              <a:t>Undoubtedly, the overwhelming focus for acquisition activity has been in the Advisory space. Even the small public accounting firms acquired have been focused on advising SME or private companies through their growth and expansion.,</a:t>
            </a:r>
            <a:r>
              <a:rPr lang="en-US" sz="1000" b="1" dirty="0"/>
              <a:t> In Assurance</a:t>
            </a:r>
            <a:r>
              <a:rPr lang="en-US" sz="1000" dirty="0"/>
              <a:t>  </a:t>
            </a:r>
            <a:r>
              <a:rPr lang="en-US" sz="1000" b="1" dirty="0"/>
              <a:t>and Tax</a:t>
            </a:r>
            <a:r>
              <a:rPr lang="en-US" sz="1000" dirty="0"/>
              <a:t>, the combined entities have increased capabilities for supporting private companies and SMEs in Canada and Australia, as well as Brazil, underscoring the increased interest in this market segment. </a:t>
            </a:r>
            <a:r>
              <a:rPr lang="en-US" sz="1000" b="1" dirty="0"/>
              <a:t>In Advisory</a:t>
            </a:r>
            <a:r>
              <a:rPr lang="en-US" sz="1000" dirty="0"/>
              <a:t>, most of the acquisitions have been in IT Advisory or other process improvement arenas.  Both PwC and KPMG have acquired skills to replace lost resources during the divestitures of their consulting practices, just as EY has been attempting with its acquisitions in the Americas. Deloitte’s tremendous investment in the GPS practice from BearingPoint , as well as PwC’s acquisitions of the Commercial Services practice from BearingPoint and the recent Diamond Management transaction have all changed the playing field in Advisory – expanding the services and challenging the notion that auditors can not address IT issues.</a:t>
            </a:r>
          </a:p>
        </p:txBody>
      </p:sp>
      <p:sp>
        <p:nvSpPr>
          <p:cNvPr id="15" name="TextBox 14"/>
          <p:cNvSpPr txBox="1"/>
          <p:nvPr/>
        </p:nvSpPr>
        <p:spPr>
          <a:xfrm>
            <a:off x="457200" y="2522028"/>
            <a:ext cx="4191000" cy="707886"/>
          </a:xfrm>
          <a:prstGeom prst="rect">
            <a:avLst/>
          </a:prstGeom>
          <a:noFill/>
        </p:spPr>
        <p:txBody>
          <a:bodyPr wrap="square" rtlCol="0">
            <a:spAutoFit/>
          </a:bodyPr>
          <a:lstStyle/>
          <a:p>
            <a:pPr algn="l"/>
            <a:r>
              <a:rPr lang="en-US" sz="1000" b="1" dirty="0"/>
              <a:t>In the Americas</a:t>
            </a:r>
            <a:r>
              <a:rPr lang="en-US" sz="1000" dirty="0"/>
              <a:t>, the acquisitions by Deloitte and PwC in the Advisory space as well as within Canada have increased both reputation and the ability of both firms to provide services. Deloitte’s penetration and continued success in GPS  is one example</a:t>
            </a:r>
            <a:r>
              <a:rPr lang="en-US" sz="1000" dirty="0" smtClean="0"/>
              <a:t>.</a:t>
            </a:r>
            <a:endParaRPr lang="en-US" sz="1000" dirty="0"/>
          </a:p>
        </p:txBody>
      </p:sp>
      <p:sp>
        <p:nvSpPr>
          <p:cNvPr id="16" name="TextBox 15"/>
          <p:cNvSpPr txBox="1"/>
          <p:nvPr/>
        </p:nvSpPr>
        <p:spPr>
          <a:xfrm>
            <a:off x="4800600" y="2445828"/>
            <a:ext cx="4191000" cy="707886"/>
          </a:xfrm>
          <a:prstGeom prst="rect">
            <a:avLst/>
          </a:prstGeom>
          <a:noFill/>
        </p:spPr>
        <p:txBody>
          <a:bodyPr wrap="square" rtlCol="0">
            <a:spAutoFit/>
          </a:bodyPr>
          <a:lstStyle/>
          <a:p>
            <a:pPr algn="l"/>
            <a:r>
              <a:rPr lang="en-US" sz="1000" b="1" dirty="0"/>
              <a:t>In EMEIA</a:t>
            </a:r>
            <a:r>
              <a:rPr lang="en-US" sz="1000" dirty="0"/>
              <a:t>, PwC in particular has been very active in acquiring local level resources to expand and diversify scope of services throughout  its equivalent Advisory practices, particularly in IT Advisory and Climate Change services and gain resources in  Spain, France, UK and India. </a:t>
            </a:r>
          </a:p>
        </p:txBody>
      </p:sp>
      <p:sp>
        <p:nvSpPr>
          <p:cNvPr id="18" name="Rectangle 17"/>
          <p:cNvSpPr/>
          <p:nvPr/>
        </p:nvSpPr>
        <p:spPr>
          <a:xfrm>
            <a:off x="5580112" y="0"/>
            <a:ext cx="3563888" cy="980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Ukázka 2</a:t>
            </a:r>
            <a:endParaRPr lang="cs-CZ" dirty="0"/>
          </a:p>
        </p:txBody>
      </p:sp>
      <p:sp>
        <p:nvSpPr>
          <p:cNvPr id="17" name="Rectangle 16"/>
          <p:cNvSpPr/>
          <p:nvPr/>
        </p:nvSpPr>
        <p:spPr bwMode="auto">
          <a:xfrm>
            <a:off x="5407047" y="3255963"/>
            <a:ext cx="3736953" cy="1584176"/>
          </a:xfrm>
          <a:prstGeom prst="rect">
            <a:avLst/>
          </a:prstGeom>
          <a:solidFill>
            <a:schemeClr val="accent2"/>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Co se snaží tento slide </a:t>
            </a:r>
          </a:p>
          <a:p>
            <a:pPr marL="0" marR="0" indent="0" algn="ct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zodpovědět? Lze to ze </a:t>
            </a:r>
            <a:r>
              <a:rPr kumimoji="0" lang="cs-CZ" sz="1600" b="0" i="0" u="none" strike="noStrike" cap="none" normalizeH="0" baseline="0" dirty="0" err="1" smtClean="0">
                <a:ln>
                  <a:noFill/>
                </a:ln>
                <a:solidFill>
                  <a:schemeClr val="tx1"/>
                </a:solidFill>
                <a:effectLst/>
                <a:latin typeface="Arial" charset="0"/>
              </a:rPr>
              <a:t>slidu</a:t>
            </a:r>
            <a:r>
              <a:rPr kumimoji="0" lang="cs-CZ" sz="1600" b="0" i="0" u="none" strike="noStrike" cap="none" normalizeH="0" baseline="0" dirty="0" smtClean="0">
                <a:ln>
                  <a:noFill/>
                </a:ln>
                <a:solidFill>
                  <a:schemeClr val="tx1"/>
                </a:solidFill>
                <a:effectLst/>
                <a:latin typeface="Arial" charset="0"/>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poznat? </a:t>
            </a:r>
            <a:r>
              <a:rPr lang="cs-CZ" sz="1600" dirty="0" smtClean="0"/>
              <a:t>Jaké změny jsou potřeba </a:t>
            </a:r>
          </a:p>
          <a:p>
            <a:pPr marL="0" marR="0" indent="0" algn="ctr" defTabSz="914400" rtl="0" eaLnBrk="1" fontAlgn="base" latinLnBrk="0" hangingPunct="1">
              <a:lnSpc>
                <a:spcPct val="100000"/>
              </a:lnSpc>
              <a:spcBef>
                <a:spcPct val="0"/>
              </a:spcBef>
              <a:spcAft>
                <a:spcPct val="0"/>
              </a:spcAft>
              <a:buClrTx/>
              <a:buSzTx/>
              <a:buFontTx/>
              <a:buNone/>
              <a:tabLst/>
            </a:pPr>
            <a:r>
              <a:rPr lang="cs-CZ" sz="1600" dirty="0" smtClean="0"/>
              <a:t>pro zlepšení </a:t>
            </a:r>
            <a:r>
              <a:rPr lang="cs-CZ" sz="1600" dirty="0" err="1" smtClean="0"/>
              <a:t>slidu</a:t>
            </a:r>
            <a:r>
              <a:rPr lang="cs-CZ" sz="1600" dirty="0" smtClean="0"/>
              <a:t>?</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and tricks</a:t>
            </a:r>
          </a:p>
        </p:txBody>
      </p:sp>
      <p:sp>
        <p:nvSpPr>
          <p:cNvPr id="3" name="TextBox 2"/>
          <p:cNvSpPr txBox="1"/>
          <p:nvPr/>
        </p:nvSpPr>
        <p:spPr>
          <a:xfrm>
            <a:off x="466639" y="1307684"/>
            <a:ext cx="8270961" cy="3970318"/>
          </a:xfrm>
          <a:prstGeom prst="rect">
            <a:avLst/>
          </a:prstGeom>
          <a:noFill/>
        </p:spPr>
        <p:txBody>
          <a:bodyPr wrap="square" rtlCol="0">
            <a:spAutoFit/>
          </a:bodyPr>
          <a:lstStyle/>
          <a:p>
            <a:pPr marL="342900" indent="-342900" algn="l">
              <a:buAutoNum type="arabicPeriod"/>
            </a:pPr>
            <a:r>
              <a:rPr lang="cs-CZ" dirty="0" smtClean="0"/>
              <a:t>Identifikujte klíčové aspekty v položených otázkách.</a:t>
            </a:r>
            <a:endParaRPr lang="en-US" dirty="0"/>
          </a:p>
          <a:p>
            <a:pPr marL="342900" indent="-342900" algn="l">
              <a:buAutoNum type="arabicPeriod"/>
            </a:pPr>
            <a:endParaRPr lang="en-US" dirty="0"/>
          </a:p>
          <a:p>
            <a:pPr marL="342900" indent="-342900" algn="l">
              <a:buAutoNum type="arabicPeriod"/>
            </a:pPr>
            <a:r>
              <a:rPr lang="cs-CZ" dirty="0" smtClean="0"/>
              <a:t>Používejte aktivní formu sloves. Eliminujte podmiňovací formu – slova jako „mohl bych“ „měl bych“.</a:t>
            </a:r>
            <a:endParaRPr lang="en-US" dirty="0"/>
          </a:p>
          <a:p>
            <a:pPr marL="342900" indent="-342900" algn="l">
              <a:buAutoNum type="arabicPeriod"/>
            </a:pPr>
            <a:endParaRPr lang="en-US" dirty="0"/>
          </a:p>
          <a:p>
            <a:pPr marL="342900" indent="-342900" algn="l">
              <a:buAutoNum type="arabicPeriod"/>
            </a:pPr>
            <a:r>
              <a:rPr lang="cs-CZ" dirty="0" smtClean="0"/>
              <a:t>Vžijte se do pozice příjemce. Co byste dělali na jeho místě?</a:t>
            </a:r>
            <a:endParaRPr lang="en-US" dirty="0"/>
          </a:p>
          <a:p>
            <a:pPr marL="342900" indent="-342900" algn="l">
              <a:buFont typeface="+mj-lt"/>
              <a:buAutoNum type="arabicPeriod"/>
            </a:pPr>
            <a:endParaRPr lang="en-US" dirty="0"/>
          </a:p>
          <a:p>
            <a:pPr marL="342900" indent="-342900" algn="l">
              <a:buFont typeface="+mj-lt"/>
              <a:buAutoNum type="arabicPeriod"/>
            </a:pPr>
            <a:r>
              <a:rPr lang="cs-CZ" dirty="0" smtClean="0"/>
              <a:t>V čem je doopravdy problém – odpovídáte na tento problém? Pokud ne – změňte výstup. </a:t>
            </a:r>
            <a:endParaRPr lang="en-US" dirty="0"/>
          </a:p>
          <a:p>
            <a:pPr marL="342900" indent="-342900" algn="l">
              <a:buFont typeface="+mj-lt"/>
              <a:buAutoNum type="arabicPeriod"/>
            </a:pPr>
            <a:endParaRPr lang="en-US" dirty="0"/>
          </a:p>
          <a:p>
            <a:pPr marL="342900" indent="-342900" algn="l">
              <a:buFont typeface="+mj-lt"/>
              <a:buAutoNum type="arabicPeriod"/>
            </a:pPr>
            <a:r>
              <a:rPr lang="cs-CZ" dirty="0" smtClean="0"/>
              <a:t>Nahraďte text grafikou nebo obrázkem, abyste usnadnili vnímání napříč kulturami i osobnostmi.</a:t>
            </a:r>
            <a:endParaRPr lang="en-US" dirty="0"/>
          </a:p>
          <a:p>
            <a:pPr marL="342900" indent="-342900" algn="l">
              <a:buFont typeface="+mj-lt"/>
              <a:buAutoNum type="arabicPeriod"/>
            </a:pPr>
            <a:endParaRPr lang="cs-CZ" dirty="0" smtClean="0"/>
          </a:p>
          <a:p>
            <a:pPr marL="342900" indent="-342900">
              <a:buFont typeface="+mj-lt"/>
              <a:buAutoNum type="arabicPeriod"/>
            </a:pPr>
            <a:r>
              <a:rPr lang="cs-CZ" dirty="0" smtClean="0"/>
              <a:t>Když se zaseknete – požádejte o pomoc kolegu </a:t>
            </a:r>
            <a:r>
              <a:rPr lang="cs-CZ"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r>
              <a:rPr lang="cs-CZ" dirty="0" smtClean="0"/>
              <a:t>Vizualizace </a:t>
            </a:r>
            <a:br>
              <a:rPr lang="cs-CZ" dirty="0" smtClean="0"/>
            </a:b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Proč se zaměřit na správné zobrazovací metody?</a:t>
            </a:r>
            <a:endParaRPr lang="cs-CZ" dirty="0"/>
          </a:p>
        </p:txBody>
      </p:sp>
      <p:sp>
        <p:nvSpPr>
          <p:cNvPr id="3" name="Zástupný symbol pro obsah 2"/>
          <p:cNvSpPr>
            <a:spLocks noGrp="1"/>
          </p:cNvSpPr>
          <p:nvPr>
            <p:ph idx="1"/>
          </p:nvPr>
        </p:nvSpPr>
        <p:spPr/>
        <p:txBody>
          <a:bodyPr>
            <a:normAutofit/>
          </a:bodyPr>
          <a:lstStyle/>
          <a:p>
            <a:pPr marL="0">
              <a:lnSpc>
                <a:spcPct val="120000"/>
              </a:lnSpc>
              <a:spcBef>
                <a:spcPts val="600"/>
              </a:spcBef>
              <a:spcAft>
                <a:spcPts val="0"/>
              </a:spcAft>
              <a:defRPr/>
            </a:pPr>
            <a:r>
              <a:rPr lang="cs-CZ" b="1" dirty="0" smtClean="0">
                <a:latin typeface="+mj-lt"/>
              </a:rPr>
              <a:t>Lepší porozumění datům</a:t>
            </a:r>
          </a:p>
          <a:p>
            <a:pPr marL="0">
              <a:lnSpc>
                <a:spcPct val="120000"/>
              </a:lnSpc>
              <a:spcBef>
                <a:spcPts val="600"/>
              </a:spcBef>
              <a:spcAft>
                <a:spcPts val="0"/>
              </a:spcAft>
              <a:defRPr/>
            </a:pPr>
            <a:endParaRPr lang="cs-CZ" b="1" dirty="0" smtClean="0">
              <a:latin typeface="+mj-lt"/>
            </a:endParaRPr>
          </a:p>
          <a:p>
            <a:pPr marL="538163">
              <a:lnSpc>
                <a:spcPct val="120000"/>
              </a:lnSpc>
              <a:spcBef>
                <a:spcPts val="600"/>
              </a:spcBef>
              <a:spcAft>
                <a:spcPts val="600"/>
              </a:spcAft>
            </a:pPr>
            <a:r>
              <a:rPr lang="cs-CZ" sz="1600" dirty="0" smtClean="0"/>
              <a:t>Dobré vizualizační techniky vám umožní lépe pochopit data, pomůže vám identifikovat klíčové poznatky a podělit se o ně s publikem</a:t>
            </a:r>
          </a:p>
          <a:p>
            <a:pPr marL="538163">
              <a:lnSpc>
                <a:spcPct val="120000"/>
              </a:lnSpc>
              <a:spcBef>
                <a:spcPts val="600"/>
              </a:spcBef>
              <a:spcAft>
                <a:spcPts val="600"/>
              </a:spcAft>
            </a:pPr>
            <a:r>
              <a:rPr lang="cs-CZ" sz="1600" dirty="0" smtClean="0"/>
              <a:t>Dobré vizualizační techniky také pomůžou vašemu publiku rychle pochopit co údaje říkají</a:t>
            </a:r>
          </a:p>
          <a:p>
            <a:pPr marL="538163">
              <a:lnSpc>
                <a:spcPct val="120000"/>
              </a:lnSpc>
              <a:spcBef>
                <a:spcPts val="600"/>
              </a:spcBef>
              <a:spcAft>
                <a:spcPts val="600"/>
              </a:spcAft>
            </a:pPr>
            <a:r>
              <a:rPr lang="cs-CZ" sz="1600" b="1" dirty="0" smtClean="0"/>
              <a:t>15 sekundové pravidlo </a:t>
            </a:r>
            <a:r>
              <a:rPr lang="cs-CZ" sz="1600" dirty="0" smtClean="0"/>
              <a:t>- mohou vaši posluchači rychle extrahovat význam z vaší prezentace?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11450" y="224410"/>
            <a:ext cx="7848600" cy="32766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749563" y="3717040"/>
            <a:ext cx="7572375" cy="2466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Proč se zaměřit na správné vizualizační techniky?</a:t>
            </a:r>
            <a:endParaRPr lang="en-US" dirty="0"/>
          </a:p>
        </p:txBody>
      </p:sp>
      <p:sp>
        <p:nvSpPr>
          <p:cNvPr id="3" name="Content Placeholder 2"/>
          <p:cNvSpPr>
            <a:spLocks noGrp="1"/>
          </p:cNvSpPr>
          <p:nvPr>
            <p:ph idx="1"/>
          </p:nvPr>
        </p:nvSpPr>
        <p:spPr>
          <a:xfrm>
            <a:off x="455613" y="1196691"/>
            <a:ext cx="8234362" cy="1800250"/>
          </a:xfrm>
        </p:spPr>
        <p:txBody>
          <a:bodyPr/>
          <a:lstStyle/>
          <a:p>
            <a:pPr>
              <a:spcAft>
                <a:spcPts val="1200"/>
              </a:spcAft>
            </a:pPr>
            <a:r>
              <a:rPr lang="cs-CZ" dirty="0" smtClean="0"/>
              <a:t>Efektivnější komunikace</a:t>
            </a:r>
          </a:p>
          <a:p>
            <a:pPr lvl="1">
              <a:spcAft>
                <a:spcPts val="1200"/>
              </a:spcAft>
            </a:pPr>
            <a:r>
              <a:rPr lang="cs-CZ" dirty="0" smtClean="0"/>
              <a:t>Dobré vizualizační techniky pomáhají důležitým datům vyniknout</a:t>
            </a:r>
          </a:p>
          <a:p>
            <a:pPr lvl="1">
              <a:spcAft>
                <a:spcPts val="1200"/>
              </a:spcAft>
            </a:pPr>
            <a:r>
              <a:rPr lang="cs-CZ" dirty="0" smtClean="0"/>
              <a:t>Efektivní prezentace dat přispívá k věrohodnosti dokumentů</a:t>
            </a:r>
          </a:p>
          <a:p>
            <a:pPr lvl="1"/>
            <a:endParaRPr lang="cs-CZ" dirty="0"/>
          </a:p>
        </p:txBody>
      </p:sp>
      <p:pic>
        <p:nvPicPr>
          <p:cNvPr id="4" name="Picture 3"/>
          <p:cNvPicPr>
            <a:picLocks noChangeAspect="1" noChangeArrowheads="1"/>
          </p:cNvPicPr>
          <p:nvPr/>
        </p:nvPicPr>
        <p:blipFill>
          <a:blip r:embed="rId2" cstate="print"/>
          <a:srcRect/>
          <a:stretch>
            <a:fillRect/>
          </a:stretch>
        </p:blipFill>
        <p:spPr bwMode="auto">
          <a:xfrm>
            <a:off x="611450" y="3429000"/>
            <a:ext cx="3552825" cy="2238375"/>
          </a:xfrm>
          <a:prstGeom prst="rect">
            <a:avLst/>
          </a:prstGeom>
          <a:noFill/>
          <a:ln w="1">
            <a:noFill/>
            <a:miter lim="800000"/>
            <a:headEnd/>
            <a:tailEnd type="none" w="med" len="med"/>
          </a:ln>
          <a:effectLst/>
        </p:spPr>
      </p:pic>
      <p:pic>
        <p:nvPicPr>
          <p:cNvPr id="5" name="Picture 4"/>
          <p:cNvPicPr>
            <a:picLocks noChangeAspect="1" noChangeArrowheads="1"/>
          </p:cNvPicPr>
          <p:nvPr/>
        </p:nvPicPr>
        <p:blipFill>
          <a:blip r:embed="rId3" cstate="print"/>
          <a:srcRect/>
          <a:stretch>
            <a:fillRect/>
          </a:stretch>
        </p:blipFill>
        <p:spPr bwMode="auto">
          <a:xfrm>
            <a:off x="4788030" y="3499135"/>
            <a:ext cx="3667125" cy="2162175"/>
          </a:xfrm>
          <a:prstGeom prst="rect">
            <a:avLst/>
          </a:prstGeom>
          <a:noFill/>
          <a:ln w="1">
            <a:noFill/>
            <a:miter lim="800000"/>
            <a:headEnd/>
            <a:tailEnd type="none" w="med" len="me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Tři kroky ke správné vizualizaci</a:t>
            </a:r>
            <a:endParaRPr lang="en-US" dirty="0"/>
          </a:p>
        </p:txBody>
      </p:sp>
      <p:sp>
        <p:nvSpPr>
          <p:cNvPr id="3" name="Content Placeholder 2"/>
          <p:cNvSpPr>
            <a:spLocks noGrp="1"/>
          </p:cNvSpPr>
          <p:nvPr>
            <p:ph idx="1"/>
          </p:nvPr>
        </p:nvSpPr>
        <p:spPr>
          <a:xfrm>
            <a:off x="455613" y="1268700"/>
            <a:ext cx="8234362" cy="863965"/>
          </a:xfrm>
        </p:spPr>
        <p:txBody>
          <a:bodyPr/>
          <a:lstStyle/>
          <a:p>
            <a:r>
              <a:rPr lang="cs-CZ" dirty="0" smtClean="0"/>
              <a:t>Efektivní zobrazení kvantitativních dat a informací sestává </a:t>
            </a:r>
            <a:r>
              <a:rPr lang="cs-CZ" b="1" dirty="0" smtClean="0"/>
              <a:t>ze tří kroků:</a:t>
            </a:r>
          </a:p>
          <a:p>
            <a:endParaRPr lang="en-US" dirty="0"/>
          </a:p>
        </p:txBody>
      </p:sp>
      <p:sp>
        <p:nvSpPr>
          <p:cNvPr id="5" name="Rectangle 4"/>
          <p:cNvSpPr/>
          <p:nvPr/>
        </p:nvSpPr>
        <p:spPr>
          <a:xfrm>
            <a:off x="937642" y="3140968"/>
            <a:ext cx="1906166" cy="86409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200" b="1" dirty="0" smtClean="0">
                <a:solidFill>
                  <a:srgbClr val="000000"/>
                </a:solidFill>
              </a:rPr>
              <a:t>Určit smysl /poselství</a:t>
            </a:r>
          </a:p>
          <a:p>
            <a:r>
              <a:rPr lang="cs-CZ" sz="1000" b="1" i="1" dirty="0" smtClean="0">
                <a:solidFill>
                  <a:schemeClr val="accent1">
                    <a:lumMod val="75000"/>
                  </a:schemeClr>
                </a:solidFill>
              </a:rPr>
              <a:t>- Co chcete sdělit?</a:t>
            </a:r>
            <a:endParaRPr lang="cs-CZ" sz="900" b="1" i="1" dirty="0">
              <a:solidFill>
                <a:schemeClr val="accent1">
                  <a:lumMod val="75000"/>
                </a:schemeClr>
              </a:solidFill>
            </a:endParaRPr>
          </a:p>
        </p:txBody>
      </p:sp>
      <p:sp>
        <p:nvSpPr>
          <p:cNvPr id="6" name="Rectangle 5"/>
          <p:cNvSpPr/>
          <p:nvPr/>
        </p:nvSpPr>
        <p:spPr>
          <a:xfrm>
            <a:off x="3563888" y="3140968"/>
            <a:ext cx="1906166" cy="86409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200" b="1" dirty="0" smtClean="0">
                <a:solidFill>
                  <a:srgbClr val="000000"/>
                </a:solidFill>
              </a:rPr>
              <a:t>Vybrat vhodnou formu zobrazení</a:t>
            </a:r>
          </a:p>
          <a:p>
            <a:r>
              <a:rPr lang="cs-CZ" sz="1000" b="1" i="1" dirty="0" smtClean="0">
                <a:solidFill>
                  <a:schemeClr val="accent1">
                    <a:lumMod val="75000"/>
                  </a:schemeClr>
                </a:solidFill>
              </a:rPr>
              <a:t>- Tabulka nebo diagram?</a:t>
            </a:r>
          </a:p>
          <a:p>
            <a:r>
              <a:rPr lang="cs-CZ" sz="1000" b="1" i="1" dirty="0" smtClean="0">
                <a:solidFill>
                  <a:schemeClr val="accent1">
                    <a:lumMod val="75000"/>
                  </a:schemeClr>
                </a:solidFill>
              </a:rPr>
              <a:t>- Jaký typ grafu?</a:t>
            </a:r>
          </a:p>
        </p:txBody>
      </p:sp>
      <p:sp>
        <p:nvSpPr>
          <p:cNvPr id="7" name="Rectangle 6"/>
          <p:cNvSpPr/>
          <p:nvPr/>
        </p:nvSpPr>
        <p:spPr>
          <a:xfrm>
            <a:off x="6084168" y="3140968"/>
            <a:ext cx="2016224" cy="86409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200" b="1" dirty="0" smtClean="0">
                <a:solidFill>
                  <a:srgbClr val="000000"/>
                </a:solidFill>
              </a:rPr>
              <a:t>Navrhnout/naformátovat tabulku/graf</a:t>
            </a:r>
          </a:p>
          <a:p>
            <a:r>
              <a:rPr lang="cs-CZ" sz="1000" b="1" i="1" dirty="0" smtClean="0">
                <a:solidFill>
                  <a:schemeClr val="accent1">
                    <a:lumMod val="75000"/>
                  </a:schemeClr>
                </a:solidFill>
              </a:rPr>
              <a:t>- Správně </a:t>
            </a:r>
            <a:r>
              <a:rPr lang="cs-CZ" sz="1000" b="1" i="1" dirty="0" err="1" smtClean="0">
                <a:solidFill>
                  <a:schemeClr val="accent1">
                    <a:lumMod val="75000"/>
                  </a:schemeClr>
                </a:solidFill>
              </a:rPr>
              <a:t>vizualizovat</a:t>
            </a:r>
            <a:endParaRPr lang="cs-CZ" sz="1000" b="1" i="1" dirty="0" smtClean="0">
              <a:solidFill>
                <a:schemeClr val="accent1">
                  <a:lumMod val="75000"/>
                </a:schemeClr>
              </a:solidFill>
            </a:endParaRPr>
          </a:p>
        </p:txBody>
      </p:sp>
      <p:sp>
        <p:nvSpPr>
          <p:cNvPr id="8" name="Right Arrow 7"/>
          <p:cNvSpPr/>
          <p:nvPr/>
        </p:nvSpPr>
        <p:spPr>
          <a:xfrm>
            <a:off x="2976673" y="3356992"/>
            <a:ext cx="504056" cy="360040"/>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Right Arrow 8"/>
          <p:cNvSpPr/>
          <p:nvPr/>
        </p:nvSpPr>
        <p:spPr>
          <a:xfrm>
            <a:off x="5530406" y="3356992"/>
            <a:ext cx="504056" cy="360040"/>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3" name="Straight Arrow Connector 12"/>
          <p:cNvCxnSpPr/>
          <p:nvPr/>
        </p:nvCxnSpPr>
        <p:spPr>
          <a:xfrm flipV="1">
            <a:off x="1691680" y="4077072"/>
            <a:ext cx="0" cy="648072"/>
          </a:xfrm>
          <a:prstGeom prst="straightConnector1">
            <a:avLst/>
          </a:prstGeom>
          <a:ln w="38100">
            <a:prstDash val="lgDash"/>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691680" y="4725144"/>
            <a:ext cx="5472608" cy="0"/>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164288" y="4005064"/>
            <a:ext cx="0" cy="720080"/>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Příklad</a:t>
            </a:r>
            <a:endParaRPr lang="en-US" dirty="0"/>
          </a:p>
        </p:txBody>
      </p:sp>
      <p:sp>
        <p:nvSpPr>
          <p:cNvPr id="3" name="Content Placeholder 2"/>
          <p:cNvSpPr>
            <a:spLocks noGrp="1"/>
          </p:cNvSpPr>
          <p:nvPr>
            <p:ph idx="1"/>
          </p:nvPr>
        </p:nvSpPr>
        <p:spPr>
          <a:xfrm>
            <a:off x="467430" y="1772816"/>
            <a:ext cx="8209140" cy="1296180"/>
          </a:xfrm>
        </p:spPr>
        <p:txBody>
          <a:bodyPr/>
          <a:lstStyle/>
          <a:p>
            <a:r>
              <a:rPr lang="cs-CZ" dirty="0" smtClean="0"/>
              <a:t>Otázka</a:t>
            </a:r>
            <a:r>
              <a:rPr lang="en-US" dirty="0" smtClean="0"/>
              <a:t>: </a:t>
            </a:r>
            <a:r>
              <a:rPr lang="cs-CZ" dirty="0" smtClean="0"/>
              <a:t>Určitě potřebujete tabulku nebo graf? nedá se to vyjádřit pouhým textem lépe?</a:t>
            </a:r>
            <a:endParaRPr lang="en-US" sz="800" dirty="0"/>
          </a:p>
          <a:p>
            <a:endParaRPr lang="en-US" dirty="0"/>
          </a:p>
        </p:txBody>
      </p:sp>
      <p:sp>
        <p:nvSpPr>
          <p:cNvPr id="7" name="TextBox 6"/>
          <p:cNvSpPr txBox="1"/>
          <p:nvPr/>
        </p:nvSpPr>
        <p:spPr>
          <a:xfrm>
            <a:off x="611450" y="3284984"/>
            <a:ext cx="6480900" cy="738664"/>
          </a:xfrm>
          <a:prstGeom prst="rect">
            <a:avLst/>
          </a:prstGeom>
          <a:noFill/>
        </p:spPr>
        <p:txBody>
          <a:bodyPr wrap="square" rtlCol="0">
            <a:spAutoFit/>
          </a:bodyPr>
          <a:lstStyle/>
          <a:p>
            <a:r>
              <a:rPr lang="en-US" sz="2400" dirty="0" smtClean="0"/>
              <a:t>“</a:t>
            </a:r>
            <a:r>
              <a:rPr lang="en-US" dirty="0" smtClean="0"/>
              <a:t>China’s GDP expanded152% between 2002 and 2009.”</a:t>
            </a:r>
          </a:p>
          <a:p>
            <a:endParaRPr lang="en-US" dirty="0"/>
          </a:p>
        </p:txBody>
      </p:sp>
      <p:pic>
        <p:nvPicPr>
          <p:cNvPr id="8" name="Picture 2"/>
          <p:cNvPicPr>
            <a:picLocks noChangeAspect="1" noChangeArrowheads="1"/>
          </p:cNvPicPr>
          <p:nvPr/>
        </p:nvPicPr>
        <p:blipFill>
          <a:blip r:embed="rId2" cstate="print"/>
          <a:srcRect/>
          <a:stretch>
            <a:fillRect/>
          </a:stretch>
        </p:blipFill>
        <p:spPr bwMode="auto">
          <a:xfrm>
            <a:off x="4067930" y="4993805"/>
            <a:ext cx="4581525" cy="1171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Formáty a technické řešení</a:t>
            </a:r>
            <a:endParaRPr lang="cs-CZ" dirty="0"/>
          </a:p>
        </p:txBody>
      </p:sp>
      <p:sp>
        <p:nvSpPr>
          <p:cNvPr id="3" name="Zástupný symbol pro obsah 2"/>
          <p:cNvSpPr>
            <a:spLocks noGrp="1"/>
          </p:cNvSpPr>
          <p:nvPr>
            <p:ph idx="1"/>
          </p:nvPr>
        </p:nvSpPr>
        <p:spPr/>
        <p:txBody>
          <a:bodyPr>
            <a:normAutofit/>
          </a:bodyPr>
          <a:lstStyle/>
          <a:p>
            <a:pPr marL="0">
              <a:lnSpc>
                <a:spcPct val="120000"/>
              </a:lnSpc>
              <a:spcBef>
                <a:spcPts val="600"/>
              </a:spcBef>
              <a:spcAft>
                <a:spcPts val="0"/>
              </a:spcAft>
              <a:buNone/>
              <a:defRPr/>
            </a:pPr>
            <a:r>
              <a:rPr lang="cs-CZ" b="1" dirty="0" smtClean="0">
                <a:latin typeface="+mj-lt"/>
              </a:rPr>
              <a:t>Osobní předávání</a:t>
            </a:r>
          </a:p>
          <a:p>
            <a:pPr marL="357187" lvl="1">
              <a:lnSpc>
                <a:spcPct val="120000"/>
              </a:lnSpc>
              <a:spcBef>
                <a:spcPts val="600"/>
              </a:spcBef>
              <a:spcAft>
                <a:spcPts val="0"/>
              </a:spcAft>
            </a:pPr>
            <a:r>
              <a:rPr lang="cs-CZ" sz="1500" dirty="0" smtClean="0">
                <a:solidFill>
                  <a:schemeClr val="accent1"/>
                </a:solidFill>
                <a:latin typeface="+mj-lt"/>
              </a:rPr>
              <a:t>Důraz na prezentaci, v materiálech hlavní body a „</a:t>
            </a:r>
            <a:r>
              <a:rPr lang="cs-CZ" sz="1500" dirty="0" err="1" smtClean="0">
                <a:solidFill>
                  <a:schemeClr val="accent1"/>
                </a:solidFill>
                <a:latin typeface="+mj-lt"/>
              </a:rPr>
              <a:t>take</a:t>
            </a:r>
            <a:r>
              <a:rPr lang="cs-CZ" sz="1500" dirty="0" smtClean="0">
                <a:solidFill>
                  <a:schemeClr val="accent1"/>
                </a:solidFill>
                <a:latin typeface="+mj-lt"/>
              </a:rPr>
              <a:t> </a:t>
            </a:r>
            <a:r>
              <a:rPr lang="cs-CZ" sz="1500" dirty="0" err="1" smtClean="0">
                <a:solidFill>
                  <a:schemeClr val="accent1"/>
                </a:solidFill>
                <a:latin typeface="+mj-lt"/>
              </a:rPr>
              <a:t>aways</a:t>
            </a:r>
            <a:r>
              <a:rPr lang="cs-CZ" sz="1500" dirty="0" smtClean="0">
                <a:solidFill>
                  <a:schemeClr val="accent1"/>
                </a:solidFill>
                <a:latin typeface="+mj-lt"/>
              </a:rPr>
              <a:t>“</a:t>
            </a:r>
          </a:p>
          <a:p>
            <a:pPr marL="357187" lvl="1">
              <a:lnSpc>
                <a:spcPct val="120000"/>
              </a:lnSpc>
              <a:spcBef>
                <a:spcPts val="600"/>
              </a:spcBef>
              <a:spcAft>
                <a:spcPts val="0"/>
              </a:spcAft>
            </a:pPr>
            <a:r>
              <a:rPr lang="cs-CZ" sz="1500" dirty="0" smtClean="0">
                <a:solidFill>
                  <a:schemeClr val="accent1"/>
                </a:solidFill>
                <a:latin typeface="+mj-lt"/>
              </a:rPr>
              <a:t>Přizpůsobit výstup tak, aby šel promítat – čitelnost při větších vzdálenostech</a:t>
            </a:r>
          </a:p>
          <a:p>
            <a:pPr marL="357187" lvl="1">
              <a:lnSpc>
                <a:spcPct val="120000"/>
              </a:lnSpc>
              <a:spcBef>
                <a:spcPts val="600"/>
              </a:spcBef>
              <a:spcAft>
                <a:spcPts val="0"/>
              </a:spcAft>
            </a:pPr>
            <a:r>
              <a:rPr lang="cs-CZ" sz="1500" dirty="0" smtClean="0">
                <a:solidFill>
                  <a:schemeClr val="accent1"/>
                </a:solidFill>
                <a:latin typeface="+mj-lt"/>
              </a:rPr>
              <a:t>Ideální formát je prezentace v PowerPointu (apod.)</a:t>
            </a:r>
          </a:p>
          <a:p>
            <a:pPr marL="357187" lvl="1">
              <a:lnSpc>
                <a:spcPct val="120000"/>
              </a:lnSpc>
              <a:spcBef>
                <a:spcPts val="600"/>
              </a:spcBef>
              <a:spcAft>
                <a:spcPts val="0"/>
              </a:spcAft>
            </a:pPr>
            <a:endParaRPr lang="cs-CZ" sz="1500" dirty="0" smtClean="0">
              <a:solidFill>
                <a:schemeClr val="accent1"/>
              </a:solidFill>
              <a:latin typeface="+mj-lt"/>
            </a:endParaRPr>
          </a:p>
          <a:p>
            <a:pPr marL="0" lvl="1" indent="-360363">
              <a:lnSpc>
                <a:spcPct val="120000"/>
              </a:lnSpc>
              <a:spcBef>
                <a:spcPts val="600"/>
              </a:spcBef>
              <a:spcAft>
                <a:spcPts val="0"/>
              </a:spcAft>
              <a:buNone/>
              <a:defRPr/>
            </a:pPr>
            <a:r>
              <a:rPr lang="cs-CZ" sz="2400" b="1" dirty="0" smtClean="0">
                <a:latin typeface="+mj-lt"/>
                <a:ea typeface="+mn-ea"/>
                <a:cs typeface="+mn-cs"/>
              </a:rPr>
              <a:t>Elektronické předávání</a:t>
            </a:r>
          </a:p>
          <a:p>
            <a:pPr marL="0">
              <a:lnSpc>
                <a:spcPct val="120000"/>
              </a:lnSpc>
              <a:spcBef>
                <a:spcPts val="600"/>
              </a:spcBef>
              <a:spcAft>
                <a:spcPts val="600"/>
              </a:spcAft>
            </a:pPr>
            <a:r>
              <a:rPr lang="cs-CZ" sz="1600" dirty="0" smtClean="0">
                <a:latin typeface="+mj-lt"/>
              </a:rPr>
              <a:t>Správné a</a:t>
            </a:r>
            <a:r>
              <a:rPr lang="cs-CZ" sz="1600" dirty="0" smtClean="0"/>
              <a:t> jednoznačné</a:t>
            </a:r>
            <a:r>
              <a:rPr lang="cs-CZ" sz="1600" dirty="0" smtClean="0">
                <a:latin typeface="+mj-lt"/>
              </a:rPr>
              <a:t> formulace, ustálené obraty a forma</a:t>
            </a:r>
          </a:p>
          <a:p>
            <a:pPr marL="0">
              <a:lnSpc>
                <a:spcPct val="120000"/>
              </a:lnSpc>
              <a:spcBef>
                <a:spcPts val="600"/>
              </a:spcBef>
              <a:spcAft>
                <a:spcPts val="600"/>
              </a:spcAft>
            </a:pPr>
            <a:r>
              <a:rPr lang="cs-CZ" sz="1600" dirty="0" smtClean="0">
                <a:latin typeface="+mj-lt"/>
              </a:rPr>
              <a:t>Základní a nejdůležitější věci dopředu, může se užívat menší font</a:t>
            </a:r>
          </a:p>
          <a:p>
            <a:pPr marL="0">
              <a:lnSpc>
                <a:spcPct val="120000"/>
              </a:lnSpc>
              <a:spcBef>
                <a:spcPts val="600"/>
              </a:spcBef>
              <a:spcAft>
                <a:spcPts val="600"/>
              </a:spcAft>
            </a:pPr>
            <a:r>
              <a:rPr lang="cs-CZ" sz="1600" dirty="0" smtClean="0">
                <a:latin typeface="+mj-lt"/>
              </a:rPr>
              <a:t>Podle požadavku – tabulkový procesor (Excel apod.), textový dokument (PDF, </a:t>
            </a:r>
            <a:r>
              <a:rPr lang="cs-CZ" sz="1600" dirty="0" err="1" smtClean="0">
                <a:latin typeface="+mj-lt"/>
              </a:rPr>
              <a:t>Doc</a:t>
            </a:r>
            <a:r>
              <a:rPr lang="cs-CZ" sz="1600" dirty="0" smtClean="0">
                <a:latin typeface="+mj-lt"/>
              </a:rPr>
              <a:t>, …), email,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Tabulka </a:t>
            </a:r>
            <a:r>
              <a:rPr lang="cs-CZ" dirty="0" err="1" smtClean="0"/>
              <a:t>vs</a:t>
            </a:r>
            <a:r>
              <a:rPr lang="cs-CZ" dirty="0" smtClean="0"/>
              <a:t> Graf</a:t>
            </a:r>
            <a:endParaRPr lang="en-US" sz="2400" dirty="0"/>
          </a:p>
        </p:txBody>
      </p:sp>
      <p:sp>
        <p:nvSpPr>
          <p:cNvPr id="7" name="TextBox 6"/>
          <p:cNvSpPr txBox="1"/>
          <p:nvPr/>
        </p:nvSpPr>
        <p:spPr>
          <a:xfrm>
            <a:off x="395420" y="1628750"/>
            <a:ext cx="4176580" cy="2262158"/>
          </a:xfrm>
          <a:prstGeom prst="rect">
            <a:avLst/>
          </a:prstGeom>
          <a:noFill/>
        </p:spPr>
        <p:txBody>
          <a:bodyPr wrap="square" rtlCol="0">
            <a:spAutoFit/>
          </a:bodyPr>
          <a:lstStyle/>
          <a:p>
            <a:pPr marL="342900" indent="-342900">
              <a:spcAft>
                <a:spcPts val="600"/>
              </a:spcAft>
              <a:buAutoNum type="arabicPeriod"/>
            </a:pPr>
            <a:r>
              <a:rPr lang="cs-CZ" dirty="0" smtClean="0">
                <a:solidFill>
                  <a:schemeClr val="accent1">
                    <a:lumMod val="75000"/>
                  </a:schemeClr>
                </a:solidFill>
              </a:rPr>
              <a:t>Jednodušší vyhledávání nebo porovnávání jednotlivých hodnot</a:t>
            </a:r>
          </a:p>
          <a:p>
            <a:pPr marL="342900" indent="-342900">
              <a:spcAft>
                <a:spcPts val="600"/>
              </a:spcAft>
              <a:buAutoNum type="arabicPeriod"/>
            </a:pPr>
            <a:r>
              <a:rPr lang="cs-CZ" dirty="0" smtClean="0">
                <a:solidFill>
                  <a:schemeClr val="accent1">
                    <a:lumMod val="75000"/>
                  </a:schemeClr>
                </a:solidFill>
              </a:rPr>
              <a:t>Když potřebujete znát přesné hodnoty</a:t>
            </a:r>
          </a:p>
          <a:p>
            <a:pPr marL="342900" indent="-342900">
              <a:spcAft>
                <a:spcPts val="600"/>
              </a:spcAft>
              <a:buAutoNum type="arabicPeriod"/>
            </a:pPr>
            <a:r>
              <a:rPr lang="cs-CZ" dirty="0" smtClean="0">
                <a:solidFill>
                  <a:schemeClr val="accent1">
                    <a:lumMod val="75000"/>
                  </a:schemeClr>
                </a:solidFill>
              </a:rPr>
              <a:t>Informace zahrnují více než jednu mírovou jednotku</a:t>
            </a:r>
          </a:p>
          <a:p>
            <a:pPr marL="342900" indent="-342900">
              <a:spcAft>
                <a:spcPts val="600"/>
              </a:spcAft>
              <a:buAutoNum type="arabicPeriod"/>
            </a:pPr>
            <a:r>
              <a:rPr lang="cs-CZ" dirty="0" smtClean="0">
                <a:solidFill>
                  <a:schemeClr val="accent1">
                    <a:lumMod val="75000"/>
                  </a:schemeClr>
                </a:solidFill>
              </a:rPr>
              <a:t>Data mají veliký rozsah hodnot</a:t>
            </a:r>
            <a:endParaRPr lang="en-US" dirty="0" smtClean="0">
              <a:solidFill>
                <a:schemeClr val="accent1">
                  <a:lumMod val="75000"/>
                </a:schemeClr>
              </a:solidFill>
            </a:endParaRPr>
          </a:p>
        </p:txBody>
      </p:sp>
      <p:sp>
        <p:nvSpPr>
          <p:cNvPr id="8" name="TextBox 7"/>
          <p:cNvSpPr txBox="1"/>
          <p:nvPr/>
        </p:nvSpPr>
        <p:spPr>
          <a:xfrm>
            <a:off x="467430" y="1196690"/>
            <a:ext cx="4032560" cy="369332"/>
          </a:xfrm>
          <a:prstGeom prst="rect">
            <a:avLst/>
          </a:prstGeom>
          <a:solidFill>
            <a:schemeClr val="bg1">
              <a:lumMod val="40000"/>
              <a:lumOff val="60000"/>
            </a:schemeClr>
          </a:solidFill>
          <a:ln>
            <a:solidFill>
              <a:schemeClr val="bg1">
                <a:lumMod val="40000"/>
                <a:lumOff val="60000"/>
              </a:schemeClr>
            </a:solidFill>
          </a:ln>
        </p:spPr>
        <p:txBody>
          <a:bodyPr wrap="square" rtlCol="0">
            <a:spAutoFit/>
          </a:bodyPr>
          <a:lstStyle/>
          <a:p>
            <a:r>
              <a:rPr lang="cs-CZ" b="1" i="1" dirty="0" smtClean="0"/>
              <a:t>Tabulka</a:t>
            </a:r>
            <a:endParaRPr lang="en-US" dirty="0"/>
          </a:p>
        </p:txBody>
      </p:sp>
      <p:sp>
        <p:nvSpPr>
          <p:cNvPr id="10" name="TextBox 9"/>
          <p:cNvSpPr txBox="1"/>
          <p:nvPr/>
        </p:nvSpPr>
        <p:spPr>
          <a:xfrm>
            <a:off x="4716020" y="1196690"/>
            <a:ext cx="4032560" cy="369332"/>
          </a:xfrm>
          <a:prstGeom prst="rect">
            <a:avLst/>
          </a:prstGeom>
          <a:solidFill>
            <a:schemeClr val="bg1">
              <a:lumMod val="40000"/>
              <a:lumOff val="60000"/>
            </a:schemeClr>
          </a:solidFill>
          <a:ln>
            <a:solidFill>
              <a:schemeClr val="bg1">
                <a:lumMod val="40000"/>
                <a:lumOff val="60000"/>
              </a:schemeClr>
            </a:solidFill>
          </a:ln>
        </p:spPr>
        <p:txBody>
          <a:bodyPr wrap="square" rtlCol="0">
            <a:spAutoFit/>
          </a:bodyPr>
          <a:lstStyle/>
          <a:p>
            <a:r>
              <a:rPr lang="cs-CZ" b="1" i="1" dirty="0" smtClean="0"/>
              <a:t>Graf</a:t>
            </a:r>
            <a:endParaRPr lang="en-US" dirty="0"/>
          </a:p>
        </p:txBody>
      </p:sp>
      <p:pic>
        <p:nvPicPr>
          <p:cNvPr id="14341" name="Picture 5"/>
          <p:cNvPicPr>
            <a:picLocks noChangeAspect="1" noChangeArrowheads="1"/>
          </p:cNvPicPr>
          <p:nvPr/>
        </p:nvPicPr>
        <p:blipFill>
          <a:blip r:embed="rId2" cstate="print"/>
          <a:srcRect/>
          <a:stretch>
            <a:fillRect/>
          </a:stretch>
        </p:blipFill>
        <p:spPr bwMode="auto">
          <a:xfrm>
            <a:off x="467430" y="4653170"/>
            <a:ext cx="4076700" cy="1047750"/>
          </a:xfrm>
          <a:prstGeom prst="rect">
            <a:avLst/>
          </a:prstGeom>
          <a:noFill/>
          <a:ln w="9525">
            <a:noFill/>
            <a:miter lim="800000"/>
            <a:headEnd/>
            <a:tailEnd/>
          </a:ln>
        </p:spPr>
      </p:pic>
      <p:pic>
        <p:nvPicPr>
          <p:cNvPr id="14343" name="Picture 7"/>
          <p:cNvPicPr>
            <a:picLocks noChangeAspect="1" noChangeArrowheads="1"/>
          </p:cNvPicPr>
          <p:nvPr/>
        </p:nvPicPr>
        <p:blipFill>
          <a:blip r:embed="rId3" cstate="print"/>
          <a:srcRect/>
          <a:stretch>
            <a:fillRect/>
          </a:stretch>
        </p:blipFill>
        <p:spPr bwMode="auto">
          <a:xfrm>
            <a:off x="4932050" y="4056920"/>
            <a:ext cx="3895725" cy="1676400"/>
          </a:xfrm>
          <a:prstGeom prst="rect">
            <a:avLst/>
          </a:prstGeom>
          <a:noFill/>
          <a:ln w="9525">
            <a:noFill/>
            <a:miter lim="800000"/>
            <a:headEnd/>
            <a:tailEnd/>
          </a:ln>
        </p:spPr>
      </p:pic>
      <p:sp>
        <p:nvSpPr>
          <p:cNvPr id="15" name="TextBox 14"/>
          <p:cNvSpPr txBox="1"/>
          <p:nvPr/>
        </p:nvSpPr>
        <p:spPr>
          <a:xfrm>
            <a:off x="4716020" y="1628750"/>
            <a:ext cx="4176580" cy="1277273"/>
          </a:xfrm>
          <a:prstGeom prst="rect">
            <a:avLst/>
          </a:prstGeom>
          <a:noFill/>
        </p:spPr>
        <p:txBody>
          <a:bodyPr wrap="square" rtlCol="0">
            <a:spAutoFit/>
          </a:bodyPr>
          <a:lstStyle/>
          <a:p>
            <a:pPr marL="342900" indent="-342900">
              <a:spcAft>
                <a:spcPts val="600"/>
              </a:spcAft>
              <a:buAutoNum type="arabicPeriod"/>
            </a:pPr>
            <a:r>
              <a:rPr lang="cs-CZ" dirty="0" smtClean="0">
                <a:solidFill>
                  <a:schemeClr val="accent1">
                    <a:lumMod val="75000"/>
                  </a:schemeClr>
                </a:solidFill>
              </a:rPr>
              <a:t>Smysl je ve tvaru hodnot – vzorce, trendy, odlišení od normy…</a:t>
            </a:r>
          </a:p>
          <a:p>
            <a:pPr marL="342900" indent="-342900">
              <a:spcAft>
                <a:spcPts val="600"/>
              </a:spcAft>
              <a:buAutoNum type="arabicPeriod"/>
            </a:pPr>
            <a:r>
              <a:rPr lang="cs-CZ" dirty="0" smtClean="0">
                <a:solidFill>
                  <a:schemeClr val="accent1">
                    <a:lumMod val="75000"/>
                  </a:schemeClr>
                </a:solidFill>
              </a:rPr>
              <a:t>Chceme najít vztah mezi různými hodnotami</a:t>
            </a:r>
            <a:endParaRPr lang="en-US"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Správné zobrazení</a:t>
            </a:r>
            <a:endParaRPr lang="cs-CZ" sz="2400"/>
          </a:p>
        </p:txBody>
      </p:sp>
      <p:sp>
        <p:nvSpPr>
          <p:cNvPr id="7" name="TextBox 6"/>
          <p:cNvSpPr txBox="1"/>
          <p:nvPr/>
        </p:nvSpPr>
        <p:spPr>
          <a:xfrm>
            <a:off x="395420" y="1628750"/>
            <a:ext cx="4176580" cy="2154436"/>
          </a:xfrm>
          <a:prstGeom prst="rect">
            <a:avLst/>
          </a:prstGeom>
          <a:noFill/>
        </p:spPr>
        <p:txBody>
          <a:bodyPr wrap="square" rtlCol="0">
            <a:spAutoFit/>
          </a:bodyPr>
          <a:lstStyle/>
          <a:p>
            <a:pPr>
              <a:spcAft>
                <a:spcPts val="600"/>
              </a:spcAft>
            </a:pPr>
            <a:r>
              <a:rPr lang="cs-CZ" dirty="0" smtClean="0">
                <a:solidFill>
                  <a:schemeClr val="accent1">
                    <a:lumMod val="75000"/>
                  </a:schemeClr>
                </a:solidFill>
              </a:rPr>
              <a:t>Porovnání hodnot mezi sebou, nezáleží na pořadí</a:t>
            </a:r>
          </a:p>
          <a:p>
            <a:pPr>
              <a:spcAft>
                <a:spcPts val="600"/>
              </a:spcAft>
            </a:pPr>
            <a:endParaRPr lang="cs-CZ" sz="1000" b="1" dirty="0" smtClean="0">
              <a:solidFill>
                <a:schemeClr val="accent1">
                  <a:lumMod val="75000"/>
                </a:schemeClr>
              </a:solidFill>
            </a:endParaRPr>
          </a:p>
          <a:p>
            <a:pPr>
              <a:spcAft>
                <a:spcPts val="600"/>
              </a:spcAft>
            </a:pPr>
            <a:endParaRPr lang="cs-CZ" b="1" dirty="0" smtClean="0">
              <a:solidFill>
                <a:schemeClr val="accent1">
                  <a:lumMod val="75000"/>
                </a:schemeClr>
              </a:solidFill>
            </a:endParaRPr>
          </a:p>
          <a:p>
            <a:pPr>
              <a:spcAft>
                <a:spcPts val="600"/>
              </a:spcAft>
            </a:pPr>
            <a:r>
              <a:rPr lang="cs-CZ" b="1" dirty="0" smtClean="0">
                <a:solidFill>
                  <a:schemeClr val="accent1">
                    <a:lumMod val="75000"/>
                  </a:schemeClr>
                </a:solidFill>
              </a:rPr>
              <a:t>Metoda: </a:t>
            </a:r>
            <a:r>
              <a:rPr lang="cs-CZ" dirty="0" smtClean="0">
                <a:solidFill>
                  <a:schemeClr val="accent1">
                    <a:lumMod val="75000"/>
                  </a:schemeClr>
                </a:solidFill>
              </a:rPr>
              <a:t>Sloupcový graf (horizontální nebo vertikální)*</a:t>
            </a:r>
            <a:endParaRPr lang="cs-CZ" sz="1000" dirty="0" smtClean="0">
              <a:solidFill>
                <a:schemeClr val="accent1">
                  <a:lumMod val="75000"/>
                </a:schemeClr>
              </a:solidFill>
            </a:endParaRPr>
          </a:p>
          <a:p>
            <a:pPr>
              <a:spcAft>
                <a:spcPts val="600"/>
              </a:spcAft>
            </a:pPr>
            <a:r>
              <a:rPr lang="cs-CZ" sz="1200" dirty="0" smtClean="0">
                <a:solidFill>
                  <a:schemeClr val="accent1">
                    <a:lumMod val="75000"/>
                  </a:schemeClr>
                </a:solidFill>
              </a:rPr>
              <a:t>* Horizontální sloupce mají lépe čitelné popisky</a:t>
            </a:r>
            <a:endParaRPr lang="cs-CZ" dirty="0">
              <a:solidFill>
                <a:schemeClr val="accent1">
                  <a:lumMod val="75000"/>
                </a:schemeClr>
              </a:solidFill>
            </a:endParaRPr>
          </a:p>
        </p:txBody>
      </p:sp>
      <p:sp>
        <p:nvSpPr>
          <p:cNvPr id="8" name="TextBox 7"/>
          <p:cNvSpPr txBox="1"/>
          <p:nvPr/>
        </p:nvSpPr>
        <p:spPr>
          <a:xfrm>
            <a:off x="467430" y="1196690"/>
            <a:ext cx="4032560" cy="369332"/>
          </a:xfrm>
          <a:prstGeom prst="rect">
            <a:avLst/>
          </a:prstGeom>
          <a:solidFill>
            <a:schemeClr val="bg1">
              <a:lumMod val="40000"/>
              <a:lumOff val="60000"/>
            </a:schemeClr>
          </a:solidFill>
          <a:ln>
            <a:solidFill>
              <a:schemeClr val="bg1">
                <a:lumMod val="40000"/>
                <a:lumOff val="60000"/>
              </a:schemeClr>
            </a:solidFill>
          </a:ln>
        </p:spPr>
        <p:txBody>
          <a:bodyPr wrap="square" rtlCol="0">
            <a:spAutoFit/>
          </a:bodyPr>
          <a:lstStyle/>
          <a:p>
            <a:r>
              <a:rPr lang="cs-CZ" b="1" dirty="0" smtClean="0"/>
              <a:t>Nominální porovnání</a:t>
            </a:r>
            <a:endParaRPr lang="cs-CZ" dirty="0"/>
          </a:p>
        </p:txBody>
      </p:sp>
      <p:sp>
        <p:nvSpPr>
          <p:cNvPr id="10" name="TextBox 9"/>
          <p:cNvSpPr txBox="1"/>
          <p:nvPr/>
        </p:nvSpPr>
        <p:spPr>
          <a:xfrm>
            <a:off x="4716020" y="1196690"/>
            <a:ext cx="4032560" cy="369332"/>
          </a:xfrm>
          <a:prstGeom prst="rect">
            <a:avLst/>
          </a:prstGeom>
          <a:solidFill>
            <a:schemeClr val="bg1">
              <a:lumMod val="40000"/>
              <a:lumOff val="60000"/>
            </a:schemeClr>
          </a:solidFill>
          <a:ln>
            <a:solidFill>
              <a:schemeClr val="bg1">
                <a:lumMod val="40000"/>
                <a:lumOff val="60000"/>
              </a:schemeClr>
            </a:solidFill>
          </a:ln>
        </p:spPr>
        <p:txBody>
          <a:bodyPr wrap="square" rtlCol="0">
            <a:spAutoFit/>
          </a:bodyPr>
          <a:lstStyle/>
          <a:p>
            <a:r>
              <a:rPr lang="cs-CZ" b="1" dirty="0" smtClean="0"/>
              <a:t>Setřídění</a:t>
            </a:r>
          </a:p>
        </p:txBody>
      </p:sp>
      <p:sp>
        <p:nvSpPr>
          <p:cNvPr id="15" name="TextBox 14"/>
          <p:cNvSpPr txBox="1"/>
          <p:nvPr/>
        </p:nvSpPr>
        <p:spPr>
          <a:xfrm>
            <a:off x="4716020" y="1628750"/>
            <a:ext cx="4176580" cy="2123658"/>
          </a:xfrm>
          <a:prstGeom prst="rect">
            <a:avLst/>
          </a:prstGeom>
          <a:noFill/>
        </p:spPr>
        <p:txBody>
          <a:bodyPr wrap="square" rtlCol="0">
            <a:spAutoFit/>
          </a:bodyPr>
          <a:lstStyle/>
          <a:p>
            <a:pPr>
              <a:spcAft>
                <a:spcPts val="600"/>
              </a:spcAft>
            </a:pPr>
            <a:r>
              <a:rPr lang="cs-CZ" dirty="0" smtClean="0">
                <a:solidFill>
                  <a:schemeClr val="accent1">
                    <a:lumMod val="75000"/>
                  </a:schemeClr>
                </a:solidFill>
              </a:rPr>
              <a:t>Hodnoty jsou seřazeny , např. podle velikosti</a:t>
            </a:r>
          </a:p>
          <a:p>
            <a:pPr>
              <a:spcAft>
                <a:spcPts val="600"/>
              </a:spcAft>
            </a:pPr>
            <a:endParaRPr lang="cs-CZ" sz="1400" dirty="0" smtClean="0">
              <a:solidFill>
                <a:schemeClr val="accent1">
                  <a:lumMod val="75000"/>
                </a:schemeClr>
              </a:solidFill>
            </a:endParaRPr>
          </a:p>
          <a:p>
            <a:pPr>
              <a:spcAft>
                <a:spcPts val="600"/>
              </a:spcAft>
            </a:pPr>
            <a:r>
              <a:rPr lang="cs-CZ" sz="1400" dirty="0" smtClean="0">
                <a:solidFill>
                  <a:schemeClr val="accent1">
                    <a:lumMod val="75000"/>
                  </a:schemeClr>
                </a:solidFill>
              </a:rPr>
              <a:t> </a:t>
            </a:r>
          </a:p>
          <a:p>
            <a:pPr>
              <a:spcAft>
                <a:spcPts val="600"/>
              </a:spcAft>
            </a:pPr>
            <a:r>
              <a:rPr lang="cs-CZ" b="1" dirty="0" smtClean="0">
                <a:solidFill>
                  <a:schemeClr val="accent1">
                    <a:lumMod val="75000"/>
                  </a:schemeClr>
                </a:solidFill>
              </a:rPr>
              <a:t>Metoda: </a:t>
            </a:r>
            <a:r>
              <a:rPr lang="cs-CZ" dirty="0" smtClean="0">
                <a:solidFill>
                  <a:schemeClr val="accent1">
                    <a:lumMod val="75000"/>
                  </a:schemeClr>
                </a:solidFill>
              </a:rPr>
              <a:t>Sloupcový graf (horizontální nebo vertikální)</a:t>
            </a:r>
            <a:endParaRPr lang="cs-CZ" sz="1000" dirty="0" smtClean="0">
              <a:solidFill>
                <a:schemeClr val="accent1">
                  <a:lumMod val="75000"/>
                </a:schemeClr>
              </a:solidFill>
            </a:endParaRPr>
          </a:p>
          <a:p>
            <a:pPr>
              <a:spcAft>
                <a:spcPts val="600"/>
              </a:spcAft>
            </a:pPr>
            <a:endParaRPr lang="cs-CZ" sz="1200" dirty="0">
              <a:solidFill>
                <a:schemeClr val="accent1">
                  <a:lumMod val="75000"/>
                </a:schemeClr>
              </a:solidFill>
            </a:endParaRPr>
          </a:p>
        </p:txBody>
      </p:sp>
      <p:pic>
        <p:nvPicPr>
          <p:cNvPr id="15362" name="Picture 2"/>
          <p:cNvPicPr>
            <a:picLocks noChangeAspect="1" noChangeArrowheads="1"/>
          </p:cNvPicPr>
          <p:nvPr/>
        </p:nvPicPr>
        <p:blipFill>
          <a:blip r:embed="rId2" cstate="print"/>
          <a:srcRect/>
          <a:stretch>
            <a:fillRect/>
          </a:stretch>
        </p:blipFill>
        <p:spPr bwMode="auto">
          <a:xfrm>
            <a:off x="827480" y="4149100"/>
            <a:ext cx="2886075" cy="1847850"/>
          </a:xfrm>
          <a:prstGeom prst="rect">
            <a:avLst/>
          </a:prstGeom>
          <a:noFill/>
          <a:ln w="9525">
            <a:noFill/>
            <a:miter lim="800000"/>
            <a:headEnd/>
            <a:tailEnd/>
          </a:ln>
        </p:spPr>
      </p:pic>
      <p:pic>
        <p:nvPicPr>
          <p:cNvPr id="15363" name="Picture 3"/>
          <p:cNvPicPr>
            <a:picLocks noChangeAspect="1" noChangeArrowheads="1"/>
          </p:cNvPicPr>
          <p:nvPr/>
        </p:nvPicPr>
        <p:blipFill>
          <a:blip r:embed="rId3" cstate="print"/>
          <a:srcRect/>
          <a:stretch>
            <a:fillRect/>
          </a:stretch>
        </p:blipFill>
        <p:spPr bwMode="auto">
          <a:xfrm>
            <a:off x="5148080" y="3888905"/>
            <a:ext cx="3209925" cy="2276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Správné zobrazení</a:t>
            </a:r>
            <a:endParaRPr lang="en-US" sz="2400" dirty="0"/>
          </a:p>
        </p:txBody>
      </p:sp>
      <p:sp>
        <p:nvSpPr>
          <p:cNvPr id="7" name="TextBox 6"/>
          <p:cNvSpPr txBox="1"/>
          <p:nvPr/>
        </p:nvSpPr>
        <p:spPr>
          <a:xfrm>
            <a:off x="395420" y="1628750"/>
            <a:ext cx="4176580" cy="1631216"/>
          </a:xfrm>
          <a:prstGeom prst="rect">
            <a:avLst/>
          </a:prstGeom>
          <a:noFill/>
        </p:spPr>
        <p:txBody>
          <a:bodyPr wrap="square" rtlCol="0">
            <a:spAutoFit/>
          </a:bodyPr>
          <a:lstStyle/>
          <a:p>
            <a:pPr>
              <a:spcAft>
                <a:spcPts val="600"/>
              </a:spcAft>
            </a:pPr>
            <a:r>
              <a:rPr lang="cs-CZ" dirty="0" smtClean="0">
                <a:solidFill>
                  <a:schemeClr val="accent1">
                    <a:lumMod val="75000"/>
                  </a:schemeClr>
                </a:solidFill>
              </a:rPr>
              <a:t>Ukazují proměnné v závislosti na čase</a:t>
            </a:r>
          </a:p>
          <a:p>
            <a:pPr>
              <a:spcAft>
                <a:spcPts val="600"/>
              </a:spcAft>
            </a:pPr>
            <a:endParaRPr lang="cs-CZ" dirty="0" smtClean="0">
              <a:solidFill>
                <a:schemeClr val="accent1">
                  <a:lumMod val="75000"/>
                </a:schemeClr>
              </a:solidFill>
            </a:endParaRPr>
          </a:p>
          <a:p>
            <a:pPr>
              <a:spcAft>
                <a:spcPts val="600"/>
              </a:spcAft>
            </a:pPr>
            <a:r>
              <a:rPr lang="cs-CZ" b="1" dirty="0" smtClean="0">
                <a:solidFill>
                  <a:schemeClr val="accent1">
                    <a:lumMod val="75000"/>
                  </a:schemeClr>
                </a:solidFill>
              </a:rPr>
              <a:t>Metoda</a:t>
            </a:r>
            <a:r>
              <a:rPr lang="en-US" b="1" dirty="0" smtClean="0">
                <a:solidFill>
                  <a:schemeClr val="accent1">
                    <a:lumMod val="75000"/>
                  </a:schemeClr>
                </a:solidFill>
              </a:rPr>
              <a:t>: </a:t>
            </a:r>
            <a:r>
              <a:rPr lang="cs-CZ" dirty="0" smtClean="0">
                <a:solidFill>
                  <a:schemeClr val="accent1">
                    <a:lumMod val="75000"/>
                  </a:schemeClr>
                </a:solidFill>
              </a:rPr>
              <a:t>Spojnicový graf</a:t>
            </a:r>
            <a:r>
              <a:rPr lang="en-US" dirty="0" smtClean="0">
                <a:solidFill>
                  <a:schemeClr val="accent1">
                    <a:lumMod val="75000"/>
                  </a:schemeClr>
                </a:solidFill>
              </a:rPr>
              <a:t> (</a:t>
            </a:r>
            <a:r>
              <a:rPr lang="cs-CZ" dirty="0" smtClean="0">
                <a:solidFill>
                  <a:schemeClr val="accent1">
                    <a:lumMod val="75000"/>
                  </a:schemeClr>
                </a:solidFill>
              </a:rPr>
              <a:t>k zvýraznění vzorce nebo změny</a:t>
            </a:r>
            <a:r>
              <a:rPr lang="en-US" dirty="0" smtClean="0">
                <a:solidFill>
                  <a:schemeClr val="accent1">
                    <a:lumMod val="75000"/>
                  </a:schemeClr>
                </a:solidFill>
              </a:rPr>
              <a:t>) </a:t>
            </a:r>
            <a:r>
              <a:rPr lang="cs-CZ" dirty="0" smtClean="0">
                <a:solidFill>
                  <a:schemeClr val="accent1">
                    <a:lumMod val="75000"/>
                  </a:schemeClr>
                </a:solidFill>
              </a:rPr>
              <a:t>nebo sloupcový</a:t>
            </a:r>
            <a:r>
              <a:rPr lang="en-US" dirty="0" smtClean="0">
                <a:solidFill>
                  <a:schemeClr val="accent1">
                    <a:lumMod val="75000"/>
                  </a:schemeClr>
                </a:solidFill>
              </a:rPr>
              <a:t>(</a:t>
            </a:r>
            <a:r>
              <a:rPr lang="cs-CZ" dirty="0" smtClean="0">
                <a:solidFill>
                  <a:schemeClr val="accent1">
                    <a:lumMod val="75000"/>
                  </a:schemeClr>
                </a:solidFill>
              </a:rPr>
              <a:t>k porovnání jednotlivých hodnot v čase)</a:t>
            </a:r>
            <a:endParaRPr lang="en-US" dirty="0">
              <a:solidFill>
                <a:schemeClr val="accent1">
                  <a:lumMod val="75000"/>
                </a:schemeClr>
              </a:solidFill>
            </a:endParaRPr>
          </a:p>
        </p:txBody>
      </p:sp>
      <p:sp>
        <p:nvSpPr>
          <p:cNvPr id="8" name="TextBox 7"/>
          <p:cNvSpPr txBox="1"/>
          <p:nvPr/>
        </p:nvSpPr>
        <p:spPr>
          <a:xfrm>
            <a:off x="467430" y="1196690"/>
            <a:ext cx="4032560" cy="369332"/>
          </a:xfrm>
          <a:prstGeom prst="rect">
            <a:avLst/>
          </a:prstGeom>
          <a:solidFill>
            <a:schemeClr val="bg1">
              <a:lumMod val="40000"/>
              <a:lumOff val="60000"/>
            </a:schemeClr>
          </a:solidFill>
          <a:ln>
            <a:solidFill>
              <a:schemeClr val="bg1">
                <a:lumMod val="40000"/>
                <a:lumOff val="60000"/>
              </a:schemeClr>
            </a:solidFill>
          </a:ln>
        </p:spPr>
        <p:txBody>
          <a:bodyPr wrap="square" rtlCol="0">
            <a:spAutoFit/>
          </a:bodyPr>
          <a:lstStyle/>
          <a:p>
            <a:r>
              <a:rPr lang="cs-CZ" b="1" dirty="0" smtClean="0"/>
              <a:t>Časové osy</a:t>
            </a:r>
            <a:endParaRPr lang="en-US" dirty="0"/>
          </a:p>
        </p:txBody>
      </p:sp>
      <p:sp>
        <p:nvSpPr>
          <p:cNvPr id="10" name="TextBox 9"/>
          <p:cNvSpPr txBox="1"/>
          <p:nvPr/>
        </p:nvSpPr>
        <p:spPr>
          <a:xfrm>
            <a:off x="4716020" y="1196690"/>
            <a:ext cx="4032560" cy="369332"/>
          </a:xfrm>
          <a:prstGeom prst="rect">
            <a:avLst/>
          </a:prstGeom>
          <a:solidFill>
            <a:schemeClr val="bg1">
              <a:lumMod val="40000"/>
              <a:lumOff val="60000"/>
            </a:schemeClr>
          </a:solidFill>
          <a:ln>
            <a:solidFill>
              <a:schemeClr val="bg1">
                <a:lumMod val="40000"/>
                <a:lumOff val="60000"/>
              </a:schemeClr>
            </a:solidFill>
          </a:ln>
        </p:spPr>
        <p:txBody>
          <a:bodyPr wrap="square" rtlCol="0">
            <a:spAutoFit/>
          </a:bodyPr>
          <a:lstStyle/>
          <a:p>
            <a:r>
              <a:rPr lang="cs-CZ" b="1" dirty="0" smtClean="0"/>
              <a:t>Část k celku</a:t>
            </a:r>
            <a:endParaRPr lang="en-US" dirty="0"/>
          </a:p>
        </p:txBody>
      </p:sp>
      <p:sp>
        <p:nvSpPr>
          <p:cNvPr id="15" name="TextBox 14"/>
          <p:cNvSpPr txBox="1"/>
          <p:nvPr/>
        </p:nvSpPr>
        <p:spPr>
          <a:xfrm>
            <a:off x="4716020" y="1628750"/>
            <a:ext cx="4176580" cy="1585049"/>
          </a:xfrm>
          <a:prstGeom prst="rect">
            <a:avLst/>
          </a:prstGeom>
          <a:noFill/>
        </p:spPr>
        <p:txBody>
          <a:bodyPr wrap="square" rtlCol="0">
            <a:spAutoFit/>
          </a:bodyPr>
          <a:lstStyle/>
          <a:p>
            <a:pPr>
              <a:spcAft>
                <a:spcPts val="600"/>
              </a:spcAft>
            </a:pPr>
            <a:r>
              <a:rPr lang="cs-CZ" dirty="0" smtClean="0">
                <a:solidFill>
                  <a:schemeClr val="accent1">
                    <a:lumMod val="75000"/>
                  </a:schemeClr>
                </a:solidFill>
              </a:rPr>
              <a:t>Vztah hodnot k celku</a:t>
            </a:r>
          </a:p>
          <a:p>
            <a:pPr>
              <a:spcAft>
                <a:spcPts val="600"/>
              </a:spcAft>
            </a:pPr>
            <a:endParaRPr lang="cs-CZ" dirty="0" smtClean="0">
              <a:solidFill>
                <a:schemeClr val="accent1">
                  <a:lumMod val="75000"/>
                </a:schemeClr>
              </a:solidFill>
            </a:endParaRPr>
          </a:p>
          <a:p>
            <a:pPr>
              <a:spcAft>
                <a:spcPts val="600"/>
              </a:spcAft>
            </a:pPr>
            <a:r>
              <a:rPr lang="cs-CZ" b="1" dirty="0" smtClean="0">
                <a:solidFill>
                  <a:schemeClr val="accent1">
                    <a:lumMod val="75000"/>
                  </a:schemeClr>
                </a:solidFill>
              </a:rPr>
              <a:t>Metoda</a:t>
            </a:r>
            <a:r>
              <a:rPr lang="en-US" b="1" dirty="0" smtClean="0">
                <a:solidFill>
                  <a:schemeClr val="accent1">
                    <a:lumMod val="75000"/>
                  </a:schemeClr>
                </a:solidFill>
              </a:rPr>
              <a:t>: </a:t>
            </a:r>
            <a:r>
              <a:rPr lang="cs-CZ" dirty="0" smtClean="0">
                <a:solidFill>
                  <a:schemeClr val="accent1">
                    <a:lumMod val="75000"/>
                  </a:schemeClr>
                </a:solidFill>
              </a:rPr>
              <a:t>Sloupcový graf </a:t>
            </a:r>
            <a:r>
              <a:rPr lang="en-US" dirty="0" smtClean="0">
                <a:solidFill>
                  <a:schemeClr val="accent1">
                    <a:lumMod val="75000"/>
                  </a:schemeClr>
                </a:solidFill>
              </a:rPr>
              <a:t>(</a:t>
            </a:r>
            <a:r>
              <a:rPr lang="en-US" dirty="0" err="1" smtClean="0">
                <a:solidFill>
                  <a:schemeClr val="accent1">
                    <a:lumMod val="75000"/>
                  </a:schemeClr>
                </a:solidFill>
              </a:rPr>
              <a:t>horizont</a:t>
            </a:r>
            <a:r>
              <a:rPr lang="cs-CZ" dirty="0" err="1" smtClean="0">
                <a:solidFill>
                  <a:schemeClr val="accent1">
                    <a:lumMod val="75000"/>
                  </a:schemeClr>
                </a:solidFill>
              </a:rPr>
              <a:t>ální</a:t>
            </a:r>
            <a:r>
              <a:rPr lang="en-US" dirty="0" smtClean="0">
                <a:solidFill>
                  <a:schemeClr val="accent1">
                    <a:lumMod val="75000"/>
                  </a:schemeClr>
                </a:solidFill>
              </a:rPr>
              <a:t> </a:t>
            </a:r>
            <a:r>
              <a:rPr lang="cs-CZ" dirty="0" smtClean="0">
                <a:solidFill>
                  <a:schemeClr val="accent1">
                    <a:lumMod val="75000"/>
                  </a:schemeClr>
                </a:solidFill>
              </a:rPr>
              <a:t>nebo </a:t>
            </a:r>
            <a:r>
              <a:rPr lang="en-US" dirty="0" err="1" smtClean="0">
                <a:solidFill>
                  <a:schemeClr val="accent1">
                    <a:lumMod val="75000"/>
                  </a:schemeClr>
                </a:solidFill>
              </a:rPr>
              <a:t>verti</a:t>
            </a:r>
            <a:r>
              <a:rPr lang="cs-CZ" dirty="0" err="1" smtClean="0">
                <a:solidFill>
                  <a:schemeClr val="accent1">
                    <a:lumMod val="75000"/>
                  </a:schemeClr>
                </a:solidFill>
              </a:rPr>
              <a:t>kální</a:t>
            </a:r>
            <a:r>
              <a:rPr lang="en-US" dirty="0" smtClean="0">
                <a:solidFill>
                  <a:schemeClr val="accent1">
                    <a:lumMod val="75000"/>
                  </a:schemeClr>
                </a:solidFill>
              </a:rPr>
              <a:t>)</a:t>
            </a:r>
            <a:endParaRPr lang="cs-CZ" dirty="0" smtClean="0">
              <a:solidFill>
                <a:schemeClr val="accent1">
                  <a:lumMod val="75000"/>
                </a:schemeClr>
              </a:solidFill>
            </a:endParaRPr>
          </a:p>
          <a:p>
            <a:pPr>
              <a:spcAft>
                <a:spcPts val="600"/>
              </a:spcAft>
            </a:pPr>
            <a:r>
              <a:rPr lang="cs-CZ" sz="1050" b="1" dirty="0" smtClean="0">
                <a:solidFill>
                  <a:schemeClr val="accent1">
                    <a:lumMod val="75000"/>
                  </a:schemeClr>
                </a:solidFill>
              </a:rPr>
              <a:t>Často používán koláčový graf, což ale nebývá nejlepší řešení</a:t>
            </a:r>
            <a:endParaRPr lang="en-US" sz="1050" b="1" dirty="0" smtClean="0">
              <a:solidFill>
                <a:schemeClr val="accent1">
                  <a:lumMod val="75000"/>
                </a:schemeClr>
              </a:solidFill>
            </a:endParaRPr>
          </a:p>
        </p:txBody>
      </p:sp>
      <p:pic>
        <p:nvPicPr>
          <p:cNvPr id="11" name="Picture 10"/>
          <p:cNvPicPr/>
          <p:nvPr/>
        </p:nvPicPr>
        <p:blipFill>
          <a:blip r:embed="rId2" cstate="print"/>
          <a:srcRect/>
          <a:stretch>
            <a:fillRect/>
          </a:stretch>
        </p:blipFill>
        <p:spPr bwMode="auto">
          <a:xfrm>
            <a:off x="611450" y="3284980"/>
            <a:ext cx="3238500" cy="1295400"/>
          </a:xfrm>
          <a:prstGeom prst="rect">
            <a:avLst/>
          </a:prstGeom>
          <a:noFill/>
          <a:ln w="9525">
            <a:noFill/>
            <a:miter lim="800000"/>
            <a:headEnd/>
            <a:tailEnd/>
          </a:ln>
        </p:spPr>
      </p:pic>
      <p:pic>
        <p:nvPicPr>
          <p:cNvPr id="12" name="Picture 11"/>
          <p:cNvPicPr/>
          <p:nvPr/>
        </p:nvPicPr>
        <p:blipFill>
          <a:blip r:embed="rId3" cstate="print"/>
          <a:srcRect/>
          <a:stretch>
            <a:fillRect/>
          </a:stretch>
        </p:blipFill>
        <p:spPr bwMode="auto">
          <a:xfrm>
            <a:off x="611450" y="4869200"/>
            <a:ext cx="3476625" cy="1304925"/>
          </a:xfrm>
          <a:prstGeom prst="rect">
            <a:avLst/>
          </a:prstGeom>
          <a:noFill/>
          <a:ln w="9525">
            <a:noFill/>
            <a:miter lim="800000"/>
            <a:headEnd/>
            <a:tailEnd/>
          </a:ln>
        </p:spPr>
      </p:pic>
      <p:pic>
        <p:nvPicPr>
          <p:cNvPr id="16387" name="Picture 3"/>
          <p:cNvPicPr>
            <a:picLocks noChangeAspect="1" noChangeArrowheads="1"/>
          </p:cNvPicPr>
          <p:nvPr/>
        </p:nvPicPr>
        <p:blipFill>
          <a:blip r:embed="rId4" cstate="print"/>
          <a:srcRect/>
          <a:stretch>
            <a:fillRect/>
          </a:stretch>
        </p:blipFill>
        <p:spPr bwMode="auto">
          <a:xfrm>
            <a:off x="5580140" y="4149100"/>
            <a:ext cx="2276475" cy="1609725"/>
          </a:xfrm>
          <a:prstGeom prst="rect">
            <a:avLst/>
          </a:prstGeom>
          <a:noFill/>
          <a:ln w="9525">
            <a:noFill/>
            <a:miter lim="800000"/>
            <a:headEnd/>
            <a:tailEnd/>
          </a:ln>
        </p:spPr>
      </p:pic>
      <p:sp>
        <p:nvSpPr>
          <p:cNvPr id="14" name="TextBox 13"/>
          <p:cNvSpPr txBox="1"/>
          <p:nvPr/>
        </p:nvSpPr>
        <p:spPr>
          <a:xfrm>
            <a:off x="5724160" y="5805330"/>
            <a:ext cx="1800250" cy="230832"/>
          </a:xfrm>
          <a:prstGeom prst="rect">
            <a:avLst/>
          </a:prstGeom>
          <a:noFill/>
        </p:spPr>
        <p:txBody>
          <a:bodyPr wrap="square" rtlCol="0">
            <a:spAutoFit/>
          </a:bodyPr>
          <a:lstStyle/>
          <a:p>
            <a:r>
              <a:rPr lang="en-US" sz="900" dirty="0" smtClean="0">
                <a:solidFill>
                  <a:schemeClr val="tx2">
                    <a:lumMod val="50000"/>
                  </a:schemeClr>
                </a:solidFill>
              </a:rPr>
              <a:t>Total =100%</a:t>
            </a:r>
            <a:endParaRPr lang="en-US" sz="900" dirty="0">
              <a:solidFill>
                <a:schemeClr val="tx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Příklady</a:t>
            </a:r>
            <a:r>
              <a:rPr lang="en-US" dirty="0"/>
              <a:t/>
            </a:r>
            <a:br>
              <a:rPr lang="en-US" dirty="0"/>
            </a:br>
            <a:endParaRPr lang="en-US" sz="2200" dirty="0"/>
          </a:p>
        </p:txBody>
      </p:sp>
      <p:pic>
        <p:nvPicPr>
          <p:cNvPr id="6" name="Picture 5" descr="Book1.jpg"/>
          <p:cNvPicPr>
            <a:picLocks noChangeAspect="1"/>
          </p:cNvPicPr>
          <p:nvPr/>
        </p:nvPicPr>
        <p:blipFill>
          <a:blip r:embed="rId2" cstate="print"/>
          <a:stretch>
            <a:fillRect/>
          </a:stretch>
        </p:blipFill>
        <p:spPr>
          <a:xfrm>
            <a:off x="395420" y="1501853"/>
            <a:ext cx="3960550" cy="4231467"/>
          </a:xfrm>
          <a:prstGeom prst="rect">
            <a:avLst/>
          </a:prstGeom>
        </p:spPr>
      </p:pic>
      <p:pic>
        <p:nvPicPr>
          <p:cNvPr id="7" name="Picture 6"/>
          <p:cNvPicPr>
            <a:picLocks noChangeAspect="1" noChangeArrowheads="1"/>
          </p:cNvPicPr>
          <p:nvPr/>
        </p:nvPicPr>
        <p:blipFill>
          <a:blip r:embed="rId3" cstate="print"/>
          <a:srcRect/>
          <a:stretch>
            <a:fillRect/>
          </a:stretch>
        </p:blipFill>
        <p:spPr bwMode="auto">
          <a:xfrm>
            <a:off x="5220090" y="1501853"/>
            <a:ext cx="3219450" cy="4000500"/>
          </a:xfrm>
          <a:prstGeom prst="rect">
            <a:avLst/>
          </a:prstGeom>
          <a:noFill/>
          <a:ln w="1">
            <a:noFill/>
            <a:miter lim="800000"/>
            <a:headEnd/>
            <a:tailEnd type="none" w="med" len="me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Příklady</a:t>
            </a:r>
            <a:endParaRPr lang="en-US" sz="2200" dirty="0"/>
          </a:p>
        </p:txBody>
      </p:sp>
      <p:sp>
        <p:nvSpPr>
          <p:cNvPr id="10" name="TextBox 9"/>
          <p:cNvSpPr txBox="1"/>
          <p:nvPr/>
        </p:nvSpPr>
        <p:spPr>
          <a:xfrm>
            <a:off x="539440" y="2060848"/>
            <a:ext cx="3384488" cy="3293209"/>
          </a:xfrm>
          <a:prstGeom prst="rect">
            <a:avLst/>
          </a:prstGeom>
          <a:noFill/>
        </p:spPr>
        <p:txBody>
          <a:bodyPr wrap="square" rtlCol="0">
            <a:spAutoFit/>
          </a:bodyPr>
          <a:lstStyle/>
          <a:p>
            <a:r>
              <a:rPr lang="cs-CZ" sz="1600" dirty="0" smtClean="0">
                <a:solidFill>
                  <a:schemeClr val="tx2">
                    <a:lumMod val="50000"/>
                  </a:schemeClr>
                </a:solidFill>
              </a:rPr>
              <a:t>Zcela odstraněno</a:t>
            </a:r>
            <a:r>
              <a:rPr lang="en-US" sz="1600" dirty="0" smtClean="0">
                <a:solidFill>
                  <a:schemeClr val="tx2">
                    <a:lumMod val="50000"/>
                  </a:schemeClr>
                </a:solidFill>
              </a:rPr>
              <a:t>: </a:t>
            </a:r>
            <a:endParaRPr lang="en-US" sz="1600" dirty="0">
              <a:solidFill>
                <a:schemeClr val="tx2">
                  <a:lumMod val="50000"/>
                </a:schemeClr>
              </a:solidFill>
            </a:endParaRPr>
          </a:p>
          <a:p>
            <a:pPr marL="117475" lvl="0" indent="-117475">
              <a:buFont typeface="Arial" pitchFamily="34" charset="0"/>
              <a:buChar char="•"/>
            </a:pPr>
            <a:r>
              <a:rPr lang="cs-CZ" sz="1600" dirty="0" smtClean="0">
                <a:solidFill>
                  <a:schemeClr val="tx2">
                    <a:lumMod val="50000"/>
                  </a:schemeClr>
                </a:solidFill>
              </a:rPr>
              <a:t>Zarámování grafu</a:t>
            </a:r>
            <a:endParaRPr lang="en-US" sz="1600" dirty="0">
              <a:solidFill>
                <a:schemeClr val="tx2">
                  <a:lumMod val="50000"/>
                </a:schemeClr>
              </a:solidFill>
            </a:endParaRPr>
          </a:p>
          <a:p>
            <a:pPr marL="117475" lvl="0" indent="-117475">
              <a:buFont typeface="Arial" pitchFamily="34" charset="0"/>
              <a:buChar char="•"/>
            </a:pPr>
            <a:r>
              <a:rPr lang="cs-CZ" sz="1600" dirty="0" smtClean="0">
                <a:solidFill>
                  <a:schemeClr val="tx2">
                    <a:lumMod val="50000"/>
                  </a:schemeClr>
                </a:solidFill>
              </a:rPr>
              <a:t>Obě osy Y – u sloupců i linie jsou přesné hodnoty</a:t>
            </a:r>
            <a:endParaRPr lang="en-US" sz="1600" dirty="0">
              <a:solidFill>
                <a:schemeClr val="tx2">
                  <a:lumMod val="50000"/>
                </a:schemeClr>
              </a:solidFill>
            </a:endParaRPr>
          </a:p>
          <a:p>
            <a:pPr marL="117475" lvl="0" indent="-117475">
              <a:buFont typeface="Arial" pitchFamily="34" charset="0"/>
              <a:buChar char="•"/>
            </a:pPr>
            <a:r>
              <a:rPr lang="cs-CZ" sz="1600" dirty="0" smtClean="0">
                <a:solidFill>
                  <a:schemeClr val="tx2">
                    <a:lumMod val="50000"/>
                  </a:schemeClr>
                </a:solidFill>
              </a:rPr>
              <a:t>Oddělovací značky na ose X</a:t>
            </a:r>
            <a:endParaRPr lang="en-US" sz="1600" dirty="0">
              <a:solidFill>
                <a:schemeClr val="tx2">
                  <a:lumMod val="50000"/>
                </a:schemeClr>
              </a:solidFill>
            </a:endParaRPr>
          </a:p>
          <a:p>
            <a:pPr lvl="0"/>
            <a:endParaRPr lang="en-US" sz="1600" dirty="0">
              <a:solidFill>
                <a:schemeClr val="tx2">
                  <a:lumMod val="50000"/>
                </a:schemeClr>
              </a:solidFill>
            </a:endParaRPr>
          </a:p>
          <a:p>
            <a:r>
              <a:rPr lang="cs-CZ" sz="1600" dirty="0" smtClean="0">
                <a:solidFill>
                  <a:schemeClr val="tx2">
                    <a:lumMod val="50000"/>
                  </a:schemeClr>
                </a:solidFill>
              </a:rPr>
              <a:t>Vizuálně potlačeno</a:t>
            </a:r>
            <a:r>
              <a:rPr lang="en-US" sz="1600" dirty="0" smtClean="0">
                <a:solidFill>
                  <a:schemeClr val="tx2">
                    <a:lumMod val="50000"/>
                  </a:schemeClr>
                </a:solidFill>
              </a:rPr>
              <a:t>: </a:t>
            </a:r>
            <a:endParaRPr lang="en-US" sz="1600" dirty="0">
              <a:solidFill>
                <a:schemeClr val="tx2">
                  <a:lumMod val="50000"/>
                </a:schemeClr>
              </a:solidFill>
            </a:endParaRPr>
          </a:p>
          <a:p>
            <a:pPr marL="117475" lvl="0" indent="-117475">
              <a:buFont typeface="Arial" pitchFamily="34" charset="0"/>
              <a:buChar char="•"/>
            </a:pPr>
            <a:r>
              <a:rPr lang="cs-CZ" sz="1600" dirty="0" smtClean="0">
                <a:solidFill>
                  <a:schemeClr val="tx2">
                    <a:lumMod val="50000"/>
                  </a:schemeClr>
                </a:solidFill>
              </a:rPr>
              <a:t>Linie osy X</a:t>
            </a:r>
            <a:endParaRPr lang="en-US" sz="1600" dirty="0" smtClean="0">
              <a:solidFill>
                <a:schemeClr val="tx2">
                  <a:lumMod val="50000"/>
                </a:schemeClr>
              </a:solidFill>
            </a:endParaRPr>
          </a:p>
          <a:p>
            <a:pPr marL="117475" lvl="0" indent="-117475"/>
            <a:endParaRPr lang="en-US" sz="1600" dirty="0" smtClean="0">
              <a:solidFill>
                <a:schemeClr val="tx2">
                  <a:lumMod val="50000"/>
                </a:schemeClr>
              </a:solidFill>
            </a:endParaRPr>
          </a:p>
          <a:p>
            <a:pPr marL="117475" lvl="0" indent="-117475"/>
            <a:r>
              <a:rPr lang="cs-CZ" sz="1600" dirty="0" smtClean="0">
                <a:solidFill>
                  <a:schemeClr val="tx2">
                    <a:lumMod val="50000"/>
                  </a:schemeClr>
                </a:solidFill>
              </a:rPr>
              <a:t>Změněno:</a:t>
            </a:r>
            <a:endParaRPr lang="en-US" sz="1600" dirty="0" smtClean="0">
              <a:solidFill>
                <a:schemeClr val="tx2">
                  <a:lumMod val="50000"/>
                </a:schemeClr>
              </a:solidFill>
            </a:endParaRPr>
          </a:p>
          <a:p>
            <a:pPr marL="117475" lvl="0" indent="-117475">
              <a:buFont typeface="Arial" pitchFamily="34" charset="0"/>
              <a:buChar char="•"/>
            </a:pPr>
            <a:r>
              <a:rPr lang="cs-CZ" sz="1600" dirty="0" smtClean="0">
                <a:solidFill>
                  <a:schemeClr val="tx2">
                    <a:lumMod val="50000"/>
                  </a:schemeClr>
                </a:solidFill>
              </a:rPr>
              <a:t>Jednotky v kterých jsou hodnoty uvedeny</a:t>
            </a:r>
            <a:endParaRPr lang="en-US" sz="1600" dirty="0">
              <a:solidFill>
                <a:schemeClr val="tx2">
                  <a:lumMod val="50000"/>
                </a:schemeClr>
              </a:solidFill>
            </a:endParaRPr>
          </a:p>
          <a:p>
            <a:endParaRPr lang="en-US" sz="1600" dirty="0">
              <a:solidFill>
                <a:schemeClr val="tx2">
                  <a:lumMod val="50000"/>
                </a:schemeClr>
              </a:solidFill>
            </a:endParaRPr>
          </a:p>
        </p:txBody>
      </p:sp>
      <p:pic>
        <p:nvPicPr>
          <p:cNvPr id="23557" name="Picture 5"/>
          <p:cNvPicPr>
            <a:picLocks noChangeAspect="1" noChangeArrowheads="1"/>
          </p:cNvPicPr>
          <p:nvPr/>
        </p:nvPicPr>
        <p:blipFill>
          <a:blip r:embed="rId2" cstate="print"/>
          <a:srcRect/>
          <a:stretch>
            <a:fillRect/>
          </a:stretch>
        </p:blipFill>
        <p:spPr bwMode="auto">
          <a:xfrm>
            <a:off x="4427984" y="1268697"/>
            <a:ext cx="4248472" cy="2559862"/>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4456881" y="4185370"/>
            <a:ext cx="4219575" cy="176391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Příklady </a:t>
            </a:r>
            <a:r>
              <a:rPr lang="en-US" dirty="0"/>
              <a:t/>
            </a:r>
            <a:br>
              <a:rPr lang="en-US" dirty="0"/>
            </a:br>
            <a:endParaRPr lang="en-US" sz="2200" dirty="0"/>
          </a:p>
        </p:txBody>
      </p:sp>
      <p:pic>
        <p:nvPicPr>
          <p:cNvPr id="5" name="Picture 4"/>
          <p:cNvPicPr>
            <a:picLocks noChangeAspect="1" noChangeArrowheads="1"/>
          </p:cNvPicPr>
          <p:nvPr/>
        </p:nvPicPr>
        <p:blipFill>
          <a:blip r:embed="rId2" cstate="print"/>
          <a:srcRect/>
          <a:stretch>
            <a:fillRect/>
          </a:stretch>
        </p:blipFill>
        <p:spPr bwMode="auto">
          <a:xfrm>
            <a:off x="1495747" y="1475575"/>
            <a:ext cx="7324725" cy="4510088"/>
          </a:xfrm>
          <a:prstGeom prst="rect">
            <a:avLst/>
          </a:prstGeom>
          <a:noFill/>
          <a:ln w="1">
            <a:noFill/>
            <a:miter lim="800000"/>
            <a:headEnd/>
            <a:tailEnd type="none" w="med" len="me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Příklady </a:t>
            </a:r>
            <a:r>
              <a:rPr lang="en-US" dirty="0"/>
              <a:t/>
            </a:r>
            <a:br>
              <a:rPr lang="en-US" dirty="0"/>
            </a:br>
            <a:endParaRPr lang="en-US" sz="2200" dirty="0"/>
          </a:p>
        </p:txBody>
      </p:sp>
      <p:pic>
        <p:nvPicPr>
          <p:cNvPr id="4" name="Picture 3"/>
          <p:cNvPicPr>
            <a:picLocks noChangeAspect="1" noChangeArrowheads="1"/>
          </p:cNvPicPr>
          <p:nvPr/>
        </p:nvPicPr>
        <p:blipFill>
          <a:blip r:embed="rId2" cstate="print"/>
          <a:srcRect/>
          <a:stretch>
            <a:fillRect/>
          </a:stretch>
        </p:blipFill>
        <p:spPr bwMode="auto">
          <a:xfrm>
            <a:off x="1501080" y="1468410"/>
            <a:ext cx="7391400" cy="4552950"/>
          </a:xfrm>
          <a:prstGeom prst="rect">
            <a:avLst/>
          </a:prstGeom>
          <a:noFill/>
          <a:ln w="1">
            <a:noFill/>
            <a:miter lim="800000"/>
            <a:headEnd/>
            <a:tailEnd type="none" w="med" len="med"/>
          </a:ln>
          <a:effectLst/>
        </p:spPr>
      </p:pic>
      <p:sp>
        <p:nvSpPr>
          <p:cNvPr id="6" name="TextBox 5"/>
          <p:cNvSpPr txBox="1"/>
          <p:nvPr/>
        </p:nvSpPr>
        <p:spPr>
          <a:xfrm>
            <a:off x="179512" y="2007999"/>
            <a:ext cx="1944216" cy="3293209"/>
          </a:xfrm>
          <a:prstGeom prst="rect">
            <a:avLst/>
          </a:prstGeom>
          <a:noFill/>
        </p:spPr>
        <p:txBody>
          <a:bodyPr wrap="square" rtlCol="0">
            <a:spAutoFit/>
          </a:bodyPr>
          <a:lstStyle/>
          <a:p>
            <a:r>
              <a:rPr lang="cs-CZ" sz="1600" dirty="0" smtClean="0">
                <a:solidFill>
                  <a:schemeClr val="tx2">
                    <a:lumMod val="50000"/>
                  </a:schemeClr>
                </a:solidFill>
              </a:rPr>
              <a:t>Zcela odstraněno:</a:t>
            </a:r>
            <a:endParaRPr lang="en-US" sz="1600" dirty="0">
              <a:solidFill>
                <a:schemeClr val="tx2">
                  <a:lumMod val="50000"/>
                </a:schemeClr>
              </a:solidFill>
            </a:endParaRPr>
          </a:p>
          <a:p>
            <a:pPr marL="117475" lvl="0" indent="-117475">
              <a:buFont typeface="Arial" pitchFamily="34" charset="0"/>
              <a:buChar char="•"/>
            </a:pPr>
            <a:r>
              <a:rPr lang="cs-CZ" sz="1600" dirty="0" smtClean="0">
                <a:solidFill>
                  <a:schemeClr val="tx2">
                    <a:lumMod val="50000"/>
                  </a:schemeClr>
                </a:solidFill>
              </a:rPr>
              <a:t>Rámeček kolem oblasti grafu</a:t>
            </a:r>
          </a:p>
          <a:p>
            <a:pPr marL="117475" lvl="0" indent="-117475">
              <a:buFont typeface="Arial" pitchFamily="34" charset="0"/>
              <a:buChar char="•"/>
            </a:pPr>
            <a:r>
              <a:rPr lang="cs-CZ" sz="1600" dirty="0" smtClean="0">
                <a:solidFill>
                  <a:schemeClr val="tx2">
                    <a:lumMod val="50000"/>
                  </a:schemeClr>
                </a:solidFill>
              </a:rPr>
              <a:t>Mřížka kolem dat v tabulce</a:t>
            </a:r>
          </a:p>
          <a:p>
            <a:pPr lvl="0"/>
            <a:endParaRPr lang="en-US" sz="1600" dirty="0">
              <a:solidFill>
                <a:schemeClr val="tx2">
                  <a:lumMod val="50000"/>
                </a:schemeClr>
              </a:solidFill>
            </a:endParaRPr>
          </a:p>
          <a:p>
            <a:r>
              <a:rPr lang="cs-CZ" sz="1600" dirty="0" smtClean="0">
                <a:solidFill>
                  <a:schemeClr val="tx2">
                    <a:lumMod val="50000"/>
                  </a:schemeClr>
                </a:solidFill>
              </a:rPr>
              <a:t>Potlačeno / Zvýrazněno</a:t>
            </a:r>
            <a:r>
              <a:rPr lang="en-US" sz="1600" dirty="0" smtClean="0">
                <a:solidFill>
                  <a:schemeClr val="tx2">
                    <a:lumMod val="50000"/>
                  </a:schemeClr>
                </a:solidFill>
              </a:rPr>
              <a:t>: </a:t>
            </a:r>
            <a:endParaRPr lang="en-US" sz="1600" dirty="0">
              <a:solidFill>
                <a:schemeClr val="tx2">
                  <a:lumMod val="50000"/>
                </a:schemeClr>
              </a:solidFill>
            </a:endParaRPr>
          </a:p>
          <a:p>
            <a:pPr marL="117475" lvl="0" indent="-117475">
              <a:buFont typeface="Arial" pitchFamily="34" charset="0"/>
              <a:buChar char="•"/>
            </a:pPr>
            <a:r>
              <a:rPr lang="cs-CZ" sz="1600" dirty="0" smtClean="0">
                <a:solidFill>
                  <a:schemeClr val="tx2">
                    <a:lumMod val="50000"/>
                  </a:schemeClr>
                </a:solidFill>
              </a:rPr>
              <a:t>Pomocné čáry v grafu potlačeny</a:t>
            </a:r>
            <a:endParaRPr lang="en-US" sz="1600" dirty="0">
              <a:solidFill>
                <a:schemeClr val="tx2">
                  <a:lumMod val="50000"/>
                </a:schemeClr>
              </a:solidFill>
            </a:endParaRPr>
          </a:p>
          <a:p>
            <a:pPr marL="117475" lvl="0" indent="-117475">
              <a:buFont typeface="Arial" pitchFamily="34" charset="0"/>
              <a:buChar char="•"/>
            </a:pPr>
            <a:r>
              <a:rPr lang="cs-CZ" sz="1600" dirty="0" smtClean="0">
                <a:solidFill>
                  <a:schemeClr val="tx2">
                    <a:lumMod val="50000"/>
                  </a:schemeClr>
                </a:solidFill>
              </a:rPr>
              <a:t>Síla linií grafu zvýrazněna</a:t>
            </a:r>
          </a:p>
          <a:p>
            <a:endParaRPr lang="en-US" sz="16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Příklady - barvy</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668962" y="2397896"/>
            <a:ext cx="7827963" cy="1990725"/>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704587" y="2422004"/>
            <a:ext cx="7808913" cy="1943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ox(in)">
                                      <p:cBhvr>
                                        <p:cTn id="7"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Díky barvě můžeme zvýraznit důležitou část dat</a:t>
            </a:r>
            <a:endParaRPr lang="en-US" dirty="0"/>
          </a:p>
        </p:txBody>
      </p:sp>
      <p:pic>
        <p:nvPicPr>
          <p:cNvPr id="5" name="Picture 4"/>
          <p:cNvPicPr/>
          <p:nvPr/>
        </p:nvPicPr>
        <p:blipFill>
          <a:blip r:embed="rId2" cstate="print"/>
          <a:srcRect/>
          <a:stretch>
            <a:fillRect/>
          </a:stretch>
        </p:blipFill>
        <p:spPr bwMode="auto">
          <a:xfrm>
            <a:off x="792162" y="1652555"/>
            <a:ext cx="7559675" cy="4008755"/>
          </a:xfrm>
          <a:prstGeom prst="rect">
            <a:avLst/>
          </a:prstGeom>
          <a:noFill/>
          <a:ln w="9525">
            <a:noFill/>
            <a:miter lim="800000"/>
            <a:headEnd/>
            <a:tailEnd/>
          </a:ln>
        </p:spPr>
      </p:pic>
      <p:sp>
        <p:nvSpPr>
          <p:cNvPr id="4" name="TextBox 3"/>
          <p:cNvSpPr txBox="1"/>
          <p:nvPr/>
        </p:nvSpPr>
        <p:spPr>
          <a:xfrm>
            <a:off x="467430" y="1196690"/>
            <a:ext cx="6336880" cy="369332"/>
          </a:xfrm>
          <a:prstGeom prst="rect">
            <a:avLst/>
          </a:prstGeom>
          <a:noFill/>
        </p:spPr>
        <p:txBody>
          <a:bodyPr wrap="square" rtlCol="0">
            <a:spAutoFit/>
          </a:bodyPr>
          <a:lstStyle/>
          <a:p>
            <a:r>
              <a:rPr lang="cs-CZ" dirty="0" smtClean="0"/>
              <a:t>Proč jsou některé sloupce šedé a jiné žluté?</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Díky barvě můžeme zvýraznit důležitou část dat</a:t>
            </a:r>
            <a:endParaRPr lang="en-US" dirty="0"/>
          </a:p>
        </p:txBody>
      </p:sp>
      <p:pic>
        <p:nvPicPr>
          <p:cNvPr id="4" name="Picture 3"/>
          <p:cNvPicPr/>
          <p:nvPr/>
        </p:nvPicPr>
        <p:blipFill>
          <a:blip r:embed="rId2" cstate="print"/>
          <a:srcRect/>
          <a:stretch>
            <a:fillRect/>
          </a:stretch>
        </p:blipFill>
        <p:spPr bwMode="auto">
          <a:xfrm>
            <a:off x="802640" y="1679735"/>
            <a:ext cx="7538720" cy="4125595"/>
          </a:xfrm>
          <a:prstGeom prst="rect">
            <a:avLst/>
          </a:prstGeom>
          <a:noFill/>
          <a:ln w="9525">
            <a:noFill/>
            <a:miter lim="800000"/>
            <a:headEnd/>
            <a:tailEnd/>
          </a:ln>
        </p:spPr>
      </p:pic>
      <p:sp>
        <p:nvSpPr>
          <p:cNvPr id="5" name="TextBox 4"/>
          <p:cNvSpPr txBox="1"/>
          <p:nvPr/>
        </p:nvSpPr>
        <p:spPr>
          <a:xfrm>
            <a:off x="395420" y="1196690"/>
            <a:ext cx="6336880" cy="369332"/>
          </a:xfrm>
          <a:prstGeom prst="rect">
            <a:avLst/>
          </a:prstGeom>
          <a:noFill/>
        </p:spPr>
        <p:txBody>
          <a:bodyPr wrap="square" rtlCol="0">
            <a:spAutoFit/>
          </a:bodyPr>
          <a:lstStyle/>
          <a:p>
            <a:r>
              <a:rPr lang="cs-CZ" dirty="0" smtClean="0"/>
              <a:t>Použití barvy k zvýraznění hodnot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Ukázky </a:t>
            </a:r>
            <a:endParaRPr lang="cs-CZ" dirty="0"/>
          </a:p>
        </p:txBody>
      </p:sp>
      <p:sp>
        <p:nvSpPr>
          <p:cNvPr id="3" name="Content Placeholder 2"/>
          <p:cNvSpPr>
            <a:spLocks noGrp="1"/>
          </p:cNvSpPr>
          <p:nvPr>
            <p:ph idx="1"/>
          </p:nvPr>
        </p:nvSpPr>
        <p:spPr/>
        <p:txBody>
          <a:bodyPr/>
          <a:lstStyle/>
          <a:p>
            <a:r>
              <a:rPr lang="cs-CZ" dirty="0" err="1" smtClean="0"/>
              <a:t>Highlights</a:t>
            </a:r>
            <a:endParaRPr lang="cs-CZ" dirty="0" smtClean="0"/>
          </a:p>
          <a:p>
            <a:pPr lvl="1"/>
            <a:r>
              <a:rPr lang="cs-CZ" dirty="0" smtClean="0">
                <a:hlinkClick r:id="rId2"/>
              </a:rPr>
              <a:t>http://www.</a:t>
            </a:r>
            <a:r>
              <a:rPr lang="cs-CZ" dirty="0" err="1" smtClean="0">
                <a:hlinkClick r:id="rId2"/>
              </a:rPr>
              <a:t>ey.com</a:t>
            </a:r>
            <a:r>
              <a:rPr lang="cs-CZ" dirty="0" smtClean="0">
                <a:hlinkClick r:id="rId2"/>
              </a:rPr>
              <a:t>/</a:t>
            </a:r>
            <a:r>
              <a:rPr lang="cs-CZ" dirty="0" err="1" smtClean="0">
                <a:hlinkClick r:id="rId2"/>
              </a:rPr>
              <a:t>Publication</a:t>
            </a:r>
            <a:r>
              <a:rPr lang="cs-CZ" dirty="0" smtClean="0">
                <a:hlinkClick r:id="rId2"/>
              </a:rPr>
              <a:t>/</a:t>
            </a:r>
            <a:r>
              <a:rPr lang="cs-CZ" dirty="0" err="1" smtClean="0">
                <a:hlinkClick r:id="rId2"/>
              </a:rPr>
              <a:t>vwLUAssets</a:t>
            </a:r>
            <a:r>
              <a:rPr lang="cs-CZ" dirty="0" smtClean="0">
                <a:hlinkClick r:id="rId2"/>
              </a:rPr>
              <a:t>/IPO_</a:t>
            </a:r>
            <a:r>
              <a:rPr lang="cs-CZ" dirty="0" err="1" smtClean="0">
                <a:hlinkClick r:id="rId2"/>
              </a:rPr>
              <a:t>activity</a:t>
            </a:r>
            <a:r>
              <a:rPr lang="cs-CZ" dirty="0" smtClean="0">
                <a:hlinkClick r:id="rId2"/>
              </a:rPr>
              <a:t>_</a:t>
            </a:r>
            <a:r>
              <a:rPr lang="cs-CZ" dirty="0" err="1" smtClean="0">
                <a:hlinkClick r:id="rId2"/>
              </a:rPr>
              <a:t>strong</a:t>
            </a:r>
            <a:r>
              <a:rPr lang="cs-CZ" dirty="0" smtClean="0">
                <a:hlinkClick r:id="rId2"/>
              </a:rPr>
              <a:t>_</a:t>
            </a:r>
            <a:r>
              <a:rPr lang="cs-CZ" dirty="0" err="1" smtClean="0">
                <a:hlinkClick r:id="rId2"/>
              </a:rPr>
              <a:t>since</a:t>
            </a:r>
            <a:r>
              <a:rPr lang="cs-CZ" dirty="0" smtClean="0">
                <a:hlinkClick r:id="rId2"/>
              </a:rPr>
              <a:t>_JOBS_</a:t>
            </a:r>
            <a:r>
              <a:rPr lang="cs-CZ" dirty="0" err="1" smtClean="0">
                <a:hlinkClick r:id="rId2"/>
              </a:rPr>
              <a:t>Act</a:t>
            </a:r>
            <a:r>
              <a:rPr lang="cs-CZ" dirty="0" smtClean="0">
                <a:hlinkClick r:id="rId2"/>
              </a:rPr>
              <a:t>/$</a:t>
            </a:r>
            <a:r>
              <a:rPr lang="cs-CZ" dirty="0" err="1" smtClean="0">
                <a:hlinkClick r:id="rId2"/>
              </a:rPr>
              <a:t>File</a:t>
            </a:r>
            <a:r>
              <a:rPr lang="cs-CZ" dirty="0" smtClean="0">
                <a:hlinkClick r:id="rId2"/>
              </a:rPr>
              <a:t>/EY-</a:t>
            </a:r>
            <a:r>
              <a:rPr lang="cs-CZ" dirty="0" err="1" smtClean="0">
                <a:hlinkClick r:id="rId2"/>
              </a:rPr>
              <a:t>The</a:t>
            </a:r>
            <a:r>
              <a:rPr lang="cs-CZ" dirty="0" smtClean="0">
                <a:hlinkClick r:id="rId2"/>
              </a:rPr>
              <a:t>_JOBS_</a:t>
            </a:r>
            <a:r>
              <a:rPr lang="cs-CZ" dirty="0" err="1" smtClean="0">
                <a:hlinkClick r:id="rId2"/>
              </a:rPr>
              <a:t>Act.pdf</a:t>
            </a:r>
            <a:endParaRPr lang="cs-CZ" dirty="0" smtClean="0"/>
          </a:p>
          <a:p>
            <a:r>
              <a:rPr lang="cs-CZ" dirty="0" err="1" smtClean="0"/>
              <a:t>Keyfindings</a:t>
            </a:r>
            <a:endParaRPr lang="cs-CZ" dirty="0" smtClean="0"/>
          </a:p>
          <a:p>
            <a:pPr lvl="1"/>
            <a:r>
              <a:rPr lang="cs-CZ" dirty="0" smtClean="0">
                <a:hlinkClick r:id="rId3"/>
              </a:rPr>
              <a:t>http://www.</a:t>
            </a:r>
            <a:r>
              <a:rPr lang="cs-CZ" dirty="0" err="1" smtClean="0">
                <a:hlinkClick r:id="rId3"/>
              </a:rPr>
              <a:t>ey.com</a:t>
            </a:r>
            <a:r>
              <a:rPr lang="cs-CZ" dirty="0" smtClean="0">
                <a:hlinkClick r:id="rId3"/>
              </a:rPr>
              <a:t>/</a:t>
            </a:r>
            <a:r>
              <a:rPr lang="cs-CZ" dirty="0" err="1" smtClean="0">
                <a:hlinkClick r:id="rId3"/>
              </a:rPr>
              <a:t>Publication</a:t>
            </a:r>
            <a:r>
              <a:rPr lang="cs-CZ" dirty="0" smtClean="0">
                <a:hlinkClick r:id="rId3"/>
              </a:rPr>
              <a:t>/</a:t>
            </a:r>
            <a:r>
              <a:rPr lang="cs-CZ" dirty="0" err="1" smtClean="0">
                <a:hlinkClick r:id="rId3"/>
              </a:rPr>
              <a:t>vwLUAssets</a:t>
            </a:r>
            <a:r>
              <a:rPr lang="cs-CZ" dirty="0" smtClean="0">
                <a:hlinkClick r:id="rId3"/>
              </a:rPr>
              <a:t>/EY-Digital-</a:t>
            </a:r>
            <a:r>
              <a:rPr lang="cs-CZ" dirty="0" err="1" smtClean="0">
                <a:hlinkClick r:id="rId3"/>
              </a:rPr>
              <a:t>survey</a:t>
            </a:r>
            <a:r>
              <a:rPr lang="cs-CZ" dirty="0" smtClean="0">
                <a:hlinkClick r:id="rId3"/>
              </a:rPr>
              <a:t>-</a:t>
            </a:r>
            <a:r>
              <a:rPr lang="cs-CZ" dirty="0" err="1" smtClean="0">
                <a:hlinkClick r:id="rId3"/>
              </a:rPr>
              <a:t>illustrative</a:t>
            </a:r>
            <a:r>
              <a:rPr lang="cs-CZ" dirty="0" smtClean="0">
                <a:hlinkClick r:id="rId3"/>
              </a:rPr>
              <a:t>-</a:t>
            </a:r>
            <a:r>
              <a:rPr lang="cs-CZ" dirty="0" err="1" smtClean="0">
                <a:hlinkClick r:id="rId3"/>
              </a:rPr>
              <a:t>summary</a:t>
            </a:r>
            <a:r>
              <a:rPr lang="cs-CZ" dirty="0" smtClean="0">
                <a:hlinkClick r:id="rId3"/>
              </a:rPr>
              <a:t>/$FILE/EY-</a:t>
            </a:r>
            <a:r>
              <a:rPr lang="cs-CZ" dirty="0" err="1" smtClean="0">
                <a:hlinkClick r:id="rId3"/>
              </a:rPr>
              <a:t>Final</a:t>
            </a:r>
            <a:r>
              <a:rPr lang="cs-CZ" dirty="0" smtClean="0">
                <a:hlinkClick r:id="rId3"/>
              </a:rPr>
              <a:t>-</a:t>
            </a:r>
            <a:r>
              <a:rPr lang="cs-CZ" dirty="0" err="1" smtClean="0">
                <a:hlinkClick r:id="rId3"/>
              </a:rPr>
              <a:t>digital</a:t>
            </a:r>
            <a:r>
              <a:rPr lang="cs-CZ" dirty="0" smtClean="0">
                <a:hlinkClick r:id="rId3"/>
              </a:rPr>
              <a:t>-</a:t>
            </a:r>
            <a:r>
              <a:rPr lang="cs-CZ" dirty="0" err="1" smtClean="0">
                <a:hlinkClick r:id="rId3"/>
              </a:rPr>
              <a:t>survey</a:t>
            </a:r>
            <a:r>
              <a:rPr lang="cs-CZ" dirty="0" smtClean="0">
                <a:hlinkClick r:id="rId3"/>
              </a:rPr>
              <a:t>-</a:t>
            </a:r>
            <a:r>
              <a:rPr lang="cs-CZ" dirty="0" err="1" smtClean="0">
                <a:hlinkClick r:id="rId3"/>
              </a:rPr>
              <a:t>ebook.pdf</a:t>
            </a:r>
            <a:endParaRPr lang="cs-CZ" dirty="0" smtClean="0"/>
          </a:p>
          <a:p>
            <a:r>
              <a:rPr lang="cs-CZ" dirty="0" err="1" smtClean="0"/>
              <a:t>Insights</a:t>
            </a:r>
            <a:endParaRPr lang="cs-CZ" dirty="0" smtClean="0"/>
          </a:p>
          <a:p>
            <a:pPr lvl="1"/>
            <a:r>
              <a:rPr lang="cs-CZ" dirty="0" smtClean="0">
                <a:hlinkClick r:id="rId4"/>
              </a:rPr>
              <a:t>http://www.</a:t>
            </a:r>
            <a:r>
              <a:rPr lang="cs-CZ" dirty="0" err="1" smtClean="0">
                <a:hlinkClick r:id="rId4"/>
              </a:rPr>
              <a:t>ey.com</a:t>
            </a:r>
            <a:r>
              <a:rPr lang="cs-CZ" dirty="0" smtClean="0">
                <a:hlinkClick r:id="rId4"/>
              </a:rPr>
              <a:t>/</a:t>
            </a:r>
            <a:r>
              <a:rPr lang="cs-CZ" dirty="0" err="1" smtClean="0">
                <a:hlinkClick r:id="rId4"/>
              </a:rPr>
              <a:t>Publication</a:t>
            </a:r>
            <a:r>
              <a:rPr lang="cs-CZ" dirty="0" smtClean="0">
                <a:hlinkClick r:id="rId4"/>
              </a:rPr>
              <a:t>/</a:t>
            </a:r>
            <a:r>
              <a:rPr lang="cs-CZ" dirty="0" err="1" smtClean="0">
                <a:hlinkClick r:id="rId4"/>
              </a:rPr>
              <a:t>vwLUAssets</a:t>
            </a:r>
            <a:r>
              <a:rPr lang="cs-CZ" dirty="0" smtClean="0">
                <a:hlinkClick r:id="rId4"/>
              </a:rPr>
              <a:t>/EY-Are-</a:t>
            </a:r>
            <a:r>
              <a:rPr lang="cs-CZ" dirty="0" err="1" smtClean="0">
                <a:hlinkClick r:id="rId4"/>
              </a:rPr>
              <a:t>you</a:t>
            </a:r>
            <a:r>
              <a:rPr lang="cs-CZ" dirty="0" smtClean="0">
                <a:hlinkClick r:id="rId4"/>
              </a:rPr>
              <a:t>-</a:t>
            </a:r>
            <a:r>
              <a:rPr lang="cs-CZ" dirty="0" err="1" smtClean="0">
                <a:hlinkClick r:id="rId4"/>
              </a:rPr>
              <a:t>ready</a:t>
            </a:r>
            <a:r>
              <a:rPr lang="cs-CZ" dirty="0" smtClean="0">
                <a:hlinkClick r:id="rId4"/>
              </a:rPr>
              <a:t>-to-go-public/$</a:t>
            </a:r>
            <a:r>
              <a:rPr lang="cs-CZ" dirty="0" err="1" smtClean="0">
                <a:hlinkClick r:id="rId4"/>
              </a:rPr>
              <a:t>File</a:t>
            </a:r>
            <a:r>
              <a:rPr lang="cs-CZ" dirty="0" smtClean="0">
                <a:hlinkClick r:id="rId4"/>
              </a:rPr>
              <a:t>/EY-Are-</a:t>
            </a:r>
            <a:r>
              <a:rPr lang="cs-CZ" dirty="0" err="1" smtClean="0">
                <a:hlinkClick r:id="rId4"/>
              </a:rPr>
              <a:t>you</a:t>
            </a:r>
            <a:r>
              <a:rPr lang="cs-CZ" dirty="0" smtClean="0">
                <a:hlinkClick r:id="rId4"/>
              </a:rPr>
              <a:t>-</a:t>
            </a:r>
            <a:r>
              <a:rPr lang="cs-CZ" dirty="0" err="1" smtClean="0">
                <a:hlinkClick r:id="rId4"/>
              </a:rPr>
              <a:t>ready</a:t>
            </a:r>
            <a:r>
              <a:rPr lang="cs-CZ" dirty="0" smtClean="0">
                <a:hlinkClick r:id="rId4"/>
              </a:rPr>
              <a:t>-to-go-public.</a:t>
            </a:r>
            <a:r>
              <a:rPr lang="cs-CZ" dirty="0" err="1" smtClean="0">
                <a:hlinkClick r:id="rId4"/>
              </a:rPr>
              <a:t>pdf</a:t>
            </a:r>
            <a:endParaRPr lang="cs-CZ" dirty="0" smtClean="0"/>
          </a:p>
          <a:p>
            <a:endParaRPr lang="cs-CZ"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Pokročilejší vizualizace</a:t>
            </a:r>
            <a:endParaRPr lang="en-US" sz="2200" dirty="0"/>
          </a:p>
        </p:txBody>
      </p:sp>
      <p:sp>
        <p:nvSpPr>
          <p:cNvPr id="8" name="Content Placeholder 2"/>
          <p:cNvSpPr>
            <a:spLocks noGrp="1"/>
          </p:cNvSpPr>
          <p:nvPr>
            <p:ph idx="1"/>
          </p:nvPr>
        </p:nvSpPr>
        <p:spPr>
          <a:xfrm>
            <a:off x="467430" y="1124680"/>
            <a:ext cx="8281150" cy="2016280"/>
          </a:xfrm>
        </p:spPr>
        <p:txBody>
          <a:bodyPr/>
          <a:lstStyle/>
          <a:p>
            <a:r>
              <a:rPr lang="cs-CZ" dirty="0" smtClean="0"/>
              <a:t>Namísto</a:t>
            </a:r>
            <a:r>
              <a:rPr lang="en-US" dirty="0" smtClean="0"/>
              <a:t>…</a:t>
            </a:r>
            <a:endParaRPr lang="en-US" dirty="0"/>
          </a:p>
          <a:p>
            <a:pPr>
              <a:buNone/>
            </a:pPr>
            <a:endParaRPr lang="en-US" dirty="0"/>
          </a:p>
          <a:p>
            <a:endParaRPr lang="en-US" dirty="0"/>
          </a:p>
          <a:p>
            <a:pPr>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715257" y="2204830"/>
            <a:ext cx="7961313" cy="295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Pokročilejší vizualizace</a:t>
            </a:r>
            <a:endParaRPr lang="en-US" sz="2200" dirty="0"/>
          </a:p>
        </p:txBody>
      </p:sp>
      <p:sp>
        <p:nvSpPr>
          <p:cNvPr id="8" name="Content Placeholder 2"/>
          <p:cNvSpPr>
            <a:spLocks noGrp="1"/>
          </p:cNvSpPr>
          <p:nvPr>
            <p:ph idx="1"/>
          </p:nvPr>
        </p:nvSpPr>
        <p:spPr>
          <a:xfrm>
            <a:off x="467430" y="1124680"/>
            <a:ext cx="8281150" cy="1008140"/>
          </a:xfrm>
        </p:spPr>
        <p:txBody>
          <a:bodyPr/>
          <a:lstStyle/>
          <a:p>
            <a:r>
              <a:rPr lang="cs-CZ" dirty="0" smtClean="0"/>
              <a:t>Je lepší data rozdělit po jednotlivých zemích a prezentovat v sérii malých grafů</a:t>
            </a:r>
            <a:endParaRPr lang="en-US" dirty="0"/>
          </a:p>
          <a:p>
            <a:pPr>
              <a:buNone/>
            </a:pPr>
            <a:endParaRPr lang="en-US" dirty="0"/>
          </a:p>
        </p:txBody>
      </p:sp>
      <p:pic>
        <p:nvPicPr>
          <p:cNvPr id="5" name="Picture 4"/>
          <p:cNvPicPr>
            <a:picLocks noChangeAspect="1" noChangeArrowheads="1"/>
          </p:cNvPicPr>
          <p:nvPr/>
        </p:nvPicPr>
        <p:blipFill>
          <a:blip r:embed="rId2" cstate="print"/>
          <a:srcRect/>
          <a:stretch>
            <a:fillRect/>
          </a:stretch>
        </p:blipFill>
        <p:spPr bwMode="auto">
          <a:xfrm>
            <a:off x="1232965" y="2380130"/>
            <a:ext cx="6867525" cy="2705100"/>
          </a:xfrm>
          <a:prstGeom prst="rect">
            <a:avLst/>
          </a:prstGeom>
          <a:noFill/>
          <a:ln w="1">
            <a:noFill/>
            <a:miter lim="800000"/>
            <a:headEnd/>
            <a:tailEnd type="none" w="med" len="me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Pokročilejší vizualizace</a:t>
            </a:r>
            <a:endParaRPr lang="en-US" sz="2200" dirty="0"/>
          </a:p>
        </p:txBody>
      </p:sp>
      <p:sp>
        <p:nvSpPr>
          <p:cNvPr id="8" name="Content Placeholder 2"/>
          <p:cNvSpPr>
            <a:spLocks noGrp="1"/>
          </p:cNvSpPr>
          <p:nvPr>
            <p:ph idx="1"/>
          </p:nvPr>
        </p:nvSpPr>
        <p:spPr>
          <a:xfrm>
            <a:off x="467430" y="1124680"/>
            <a:ext cx="8281150" cy="1008140"/>
          </a:xfrm>
        </p:spPr>
        <p:txBody>
          <a:bodyPr/>
          <a:lstStyle/>
          <a:p>
            <a:r>
              <a:rPr lang="cs-CZ" dirty="0" smtClean="0"/>
              <a:t>A nebo takto</a:t>
            </a:r>
            <a:r>
              <a:rPr lang="en-US" dirty="0" smtClean="0"/>
              <a:t>…</a:t>
            </a:r>
            <a:endParaRPr lang="en-US" dirty="0"/>
          </a:p>
          <a:p>
            <a:pPr>
              <a:buNone/>
            </a:pPr>
            <a:endParaRPr lang="en-US" dirty="0"/>
          </a:p>
          <a:p>
            <a:endParaRPr lang="en-US" dirty="0"/>
          </a:p>
          <a:p>
            <a:pPr>
              <a:buNone/>
            </a:pPr>
            <a:endParaRPr lang="en-US" dirty="0"/>
          </a:p>
        </p:txBody>
      </p:sp>
      <p:pic>
        <p:nvPicPr>
          <p:cNvPr id="29698" name="Picture 2"/>
          <p:cNvPicPr>
            <a:picLocks noChangeAspect="1" noChangeArrowheads="1"/>
          </p:cNvPicPr>
          <p:nvPr/>
        </p:nvPicPr>
        <p:blipFill>
          <a:blip r:embed="rId2" cstate="print"/>
          <a:srcRect/>
          <a:stretch>
            <a:fillRect/>
          </a:stretch>
        </p:blipFill>
        <p:spPr bwMode="auto">
          <a:xfrm>
            <a:off x="478277" y="2276840"/>
            <a:ext cx="8342313" cy="2324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Další příklad pokročilejší vizualizace</a:t>
            </a:r>
            <a:endParaRPr lang="en-US" sz="2200" dirty="0"/>
          </a:p>
        </p:txBody>
      </p:sp>
      <p:sp>
        <p:nvSpPr>
          <p:cNvPr id="8" name="Content Placeholder 2"/>
          <p:cNvSpPr>
            <a:spLocks noGrp="1"/>
          </p:cNvSpPr>
          <p:nvPr>
            <p:ph idx="1"/>
          </p:nvPr>
        </p:nvSpPr>
        <p:spPr>
          <a:xfrm>
            <a:off x="467430" y="1124680"/>
            <a:ext cx="8281150" cy="1008140"/>
          </a:xfrm>
        </p:spPr>
        <p:txBody>
          <a:bodyPr/>
          <a:lstStyle/>
          <a:p>
            <a:r>
              <a:rPr lang="cs-CZ" dirty="0" smtClean="0"/>
              <a:t>Namísto tohoto</a:t>
            </a:r>
            <a:endParaRPr lang="en-US" dirty="0"/>
          </a:p>
          <a:p>
            <a:endParaRPr lang="en-US" dirty="0"/>
          </a:p>
          <a:p>
            <a:pPr>
              <a:buNone/>
            </a:pPr>
            <a:endParaRPr lang="en-US" dirty="0"/>
          </a:p>
        </p:txBody>
      </p:sp>
      <p:pic>
        <p:nvPicPr>
          <p:cNvPr id="30722" name="Picture 2"/>
          <p:cNvPicPr>
            <a:picLocks noChangeAspect="1" noChangeArrowheads="1"/>
          </p:cNvPicPr>
          <p:nvPr/>
        </p:nvPicPr>
        <p:blipFill>
          <a:blip r:embed="rId2" cstate="print"/>
          <a:srcRect/>
          <a:stretch>
            <a:fillRect/>
          </a:stretch>
        </p:blipFill>
        <p:spPr bwMode="auto">
          <a:xfrm>
            <a:off x="2771750" y="2669705"/>
            <a:ext cx="5591175" cy="3495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Další příklad pokročilejší vizualizace</a:t>
            </a:r>
            <a:r>
              <a:rPr lang="en-US" sz="2400" dirty="0"/>
              <a:t/>
            </a:r>
            <a:br>
              <a:rPr lang="en-US" sz="2400" dirty="0"/>
            </a:br>
            <a:r>
              <a:rPr lang="en-US" dirty="0"/>
              <a:t/>
            </a:r>
            <a:br>
              <a:rPr lang="en-US" dirty="0"/>
            </a:br>
            <a:endParaRPr lang="en-US" sz="2200" dirty="0"/>
          </a:p>
        </p:txBody>
      </p:sp>
      <p:sp>
        <p:nvSpPr>
          <p:cNvPr id="8" name="Content Placeholder 2"/>
          <p:cNvSpPr>
            <a:spLocks noGrp="1"/>
          </p:cNvSpPr>
          <p:nvPr>
            <p:ph idx="1"/>
          </p:nvPr>
        </p:nvSpPr>
        <p:spPr>
          <a:xfrm>
            <a:off x="467430" y="1124680"/>
            <a:ext cx="8281150" cy="1008140"/>
          </a:xfrm>
        </p:spPr>
        <p:txBody>
          <a:bodyPr/>
          <a:lstStyle/>
          <a:p>
            <a:r>
              <a:rPr lang="cs-CZ" dirty="0" smtClean="0"/>
              <a:t>Toto</a:t>
            </a:r>
            <a:r>
              <a:rPr lang="en-US" dirty="0" smtClean="0"/>
              <a:t>…</a:t>
            </a:r>
            <a:endParaRPr lang="en-US" dirty="0"/>
          </a:p>
          <a:p>
            <a:endParaRPr lang="en-US" dirty="0"/>
          </a:p>
          <a:p>
            <a:pPr>
              <a:buNone/>
            </a:pPr>
            <a:endParaRPr lang="en-US" dirty="0"/>
          </a:p>
        </p:txBody>
      </p:sp>
      <p:pic>
        <p:nvPicPr>
          <p:cNvPr id="31746" name="Picture 2"/>
          <p:cNvPicPr>
            <a:picLocks noChangeAspect="1" noChangeArrowheads="1"/>
          </p:cNvPicPr>
          <p:nvPr/>
        </p:nvPicPr>
        <p:blipFill>
          <a:blip r:embed="rId2" cstate="print"/>
          <a:srcRect/>
          <a:stretch>
            <a:fillRect/>
          </a:stretch>
        </p:blipFill>
        <p:spPr bwMode="auto">
          <a:xfrm>
            <a:off x="107380" y="2060810"/>
            <a:ext cx="8970963" cy="2419350"/>
          </a:xfrm>
          <a:prstGeom prst="rect">
            <a:avLst/>
          </a:prstGeom>
          <a:noFill/>
          <a:ln w="9525">
            <a:noFill/>
            <a:miter lim="800000"/>
            <a:headEnd/>
            <a:tailEnd/>
          </a:ln>
        </p:spPr>
      </p:pic>
      <p:sp>
        <p:nvSpPr>
          <p:cNvPr id="6" name="TextBox 5"/>
          <p:cNvSpPr txBox="1"/>
          <p:nvPr/>
        </p:nvSpPr>
        <p:spPr>
          <a:xfrm>
            <a:off x="2123660" y="5157240"/>
            <a:ext cx="5328740" cy="307777"/>
          </a:xfrm>
          <a:prstGeom prst="rect">
            <a:avLst/>
          </a:prstGeom>
          <a:noFill/>
        </p:spPr>
        <p:txBody>
          <a:bodyPr wrap="square" rtlCol="0">
            <a:spAutoFit/>
          </a:bodyPr>
          <a:lstStyle/>
          <a:p>
            <a:r>
              <a:rPr lang="en-US" sz="1400" i="1" dirty="0" smtClean="0">
                <a:solidFill>
                  <a:schemeClr val="bg1">
                    <a:lumMod val="60000"/>
                    <a:lumOff val="40000"/>
                  </a:schemeClr>
                </a:solidFill>
              </a:rPr>
              <a:t>(line chart emphasizes </a:t>
            </a:r>
            <a:r>
              <a:rPr lang="en-US" sz="1400" i="1" dirty="0">
                <a:solidFill>
                  <a:schemeClr val="bg1">
                    <a:lumMod val="60000"/>
                    <a:lumOff val="40000"/>
                  </a:schemeClr>
                </a:solidFill>
              </a:rPr>
              <a:t>the change over </a:t>
            </a:r>
            <a:r>
              <a:rPr lang="en-US" sz="1400" i="1" dirty="0" smtClean="0">
                <a:solidFill>
                  <a:schemeClr val="bg1">
                    <a:lumMod val="60000"/>
                    <a:lumOff val="40000"/>
                  </a:schemeClr>
                </a:solidFill>
              </a:rPr>
              <a:t>time for each company)</a:t>
            </a:r>
            <a:endParaRPr lang="en-US" sz="1400" i="1" dirty="0">
              <a:solidFill>
                <a:schemeClr val="bg1">
                  <a:lumMod val="60000"/>
                  <a:lumOff val="40000"/>
                </a:schemeClr>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Další příklad pokročilejší vizualizace</a:t>
            </a:r>
            <a:r>
              <a:rPr lang="en-US" sz="2400" dirty="0"/>
              <a:t/>
            </a:r>
            <a:br>
              <a:rPr lang="en-US" sz="2400" dirty="0"/>
            </a:br>
            <a:r>
              <a:rPr lang="en-US" dirty="0"/>
              <a:t/>
            </a:r>
            <a:br>
              <a:rPr lang="en-US" dirty="0"/>
            </a:br>
            <a:endParaRPr lang="en-US" sz="2200" dirty="0"/>
          </a:p>
        </p:txBody>
      </p:sp>
      <p:sp>
        <p:nvSpPr>
          <p:cNvPr id="8" name="Content Placeholder 2"/>
          <p:cNvSpPr>
            <a:spLocks noGrp="1"/>
          </p:cNvSpPr>
          <p:nvPr>
            <p:ph idx="1"/>
          </p:nvPr>
        </p:nvSpPr>
        <p:spPr>
          <a:xfrm>
            <a:off x="467430" y="1124680"/>
            <a:ext cx="8281150" cy="1008140"/>
          </a:xfrm>
        </p:spPr>
        <p:txBody>
          <a:bodyPr/>
          <a:lstStyle/>
          <a:p>
            <a:r>
              <a:rPr lang="cs-CZ" dirty="0" smtClean="0"/>
              <a:t>Nebo toto</a:t>
            </a:r>
            <a:r>
              <a:rPr lang="en-US" dirty="0" smtClean="0"/>
              <a:t>…</a:t>
            </a:r>
            <a:endParaRPr lang="en-US" dirty="0"/>
          </a:p>
          <a:p>
            <a:endParaRPr lang="en-US" dirty="0"/>
          </a:p>
          <a:p>
            <a:pPr>
              <a:buNone/>
            </a:pPr>
            <a:endParaRPr lang="en-US" dirty="0"/>
          </a:p>
        </p:txBody>
      </p:sp>
      <p:sp>
        <p:nvSpPr>
          <p:cNvPr id="6" name="TextBox 5"/>
          <p:cNvSpPr txBox="1"/>
          <p:nvPr/>
        </p:nvSpPr>
        <p:spPr>
          <a:xfrm>
            <a:off x="1619590" y="5157240"/>
            <a:ext cx="6408890" cy="307777"/>
          </a:xfrm>
          <a:prstGeom prst="rect">
            <a:avLst/>
          </a:prstGeom>
          <a:noFill/>
        </p:spPr>
        <p:txBody>
          <a:bodyPr wrap="square" rtlCol="0">
            <a:spAutoFit/>
          </a:bodyPr>
          <a:lstStyle/>
          <a:p>
            <a:r>
              <a:rPr lang="en-US" sz="1400" i="1" dirty="0" smtClean="0">
                <a:solidFill>
                  <a:schemeClr val="bg1">
                    <a:lumMod val="60000"/>
                    <a:lumOff val="40000"/>
                  </a:schemeClr>
                </a:solidFill>
              </a:rPr>
              <a:t>(bar chart emphasizes </a:t>
            </a:r>
            <a:r>
              <a:rPr lang="en-US" sz="1400" i="1" dirty="0">
                <a:solidFill>
                  <a:schemeClr val="bg1">
                    <a:lumMod val="60000"/>
                    <a:lumOff val="40000"/>
                  </a:schemeClr>
                </a:solidFill>
              </a:rPr>
              <a:t>comparisons </a:t>
            </a:r>
            <a:r>
              <a:rPr lang="en-US" sz="1400" i="1" dirty="0" smtClean="0">
                <a:solidFill>
                  <a:schemeClr val="bg1">
                    <a:lumMod val="60000"/>
                    <a:lumOff val="40000"/>
                  </a:schemeClr>
                </a:solidFill>
              </a:rPr>
              <a:t>of companies within </a:t>
            </a:r>
            <a:r>
              <a:rPr lang="en-US" sz="1400" i="1" dirty="0">
                <a:solidFill>
                  <a:schemeClr val="bg1">
                    <a:lumMod val="60000"/>
                    <a:lumOff val="40000"/>
                  </a:schemeClr>
                </a:solidFill>
              </a:rPr>
              <a:t>any given time period)</a:t>
            </a:r>
          </a:p>
        </p:txBody>
      </p:sp>
      <p:pic>
        <p:nvPicPr>
          <p:cNvPr id="32770" name="Picture 2"/>
          <p:cNvPicPr>
            <a:picLocks noChangeAspect="1" noChangeArrowheads="1"/>
          </p:cNvPicPr>
          <p:nvPr/>
        </p:nvPicPr>
        <p:blipFill>
          <a:blip r:embed="rId2" cstate="print"/>
          <a:srcRect/>
          <a:stretch>
            <a:fillRect/>
          </a:stretch>
        </p:blipFill>
        <p:spPr bwMode="auto">
          <a:xfrm>
            <a:off x="1835620" y="2276840"/>
            <a:ext cx="5943600" cy="200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33553" y="1268760"/>
            <a:ext cx="8243017" cy="4845120"/>
          </a:xfrm>
          <a:prstGeom prst="rect">
            <a:avLst/>
          </a:prstGeom>
          <a:noFill/>
          <a:ln w="9525">
            <a:solidFill>
              <a:schemeClr val="bg1">
                <a:lumMod val="40000"/>
                <a:lumOff val="60000"/>
              </a:schemeClr>
            </a:solidFill>
            <a:miter lim="800000"/>
            <a:headEnd/>
            <a:tailEnd/>
          </a:ln>
        </p:spPr>
      </p:pic>
      <p:sp>
        <p:nvSpPr>
          <p:cNvPr id="5" name="Title 1"/>
          <p:cNvSpPr>
            <a:spLocks noGrp="1"/>
          </p:cNvSpPr>
          <p:nvPr>
            <p:ph type="title"/>
          </p:nvPr>
        </p:nvSpPr>
        <p:spPr>
          <a:xfrm>
            <a:off x="457200" y="200025"/>
            <a:ext cx="8232775" cy="863600"/>
          </a:xfrm>
        </p:spPr>
        <p:txBody>
          <a:bodyPr/>
          <a:lstStyle/>
          <a:p>
            <a:r>
              <a:rPr lang="cs-CZ" dirty="0" smtClean="0"/>
              <a:t>Pokročilejší techniky vizualizace</a:t>
            </a:r>
            <a:r>
              <a:rPr lang="en-US" dirty="0"/>
              <a:t/>
            </a:r>
            <a:br>
              <a:rPr lang="en-US" dirty="0"/>
            </a:br>
            <a:r>
              <a:rPr lang="cs-CZ" sz="2000" dirty="0" smtClean="0"/>
              <a:t>Použijte zjednodušené mapy pro ilustrování dat</a:t>
            </a:r>
            <a:endParaRPr lang="en-US" sz="2200" dirty="0"/>
          </a:p>
        </p:txBody>
      </p:sp>
      <p:sp>
        <p:nvSpPr>
          <p:cNvPr id="7" name="TextBox 6"/>
          <p:cNvSpPr txBox="1"/>
          <p:nvPr/>
        </p:nvSpPr>
        <p:spPr>
          <a:xfrm>
            <a:off x="1403560" y="6381410"/>
            <a:ext cx="5472760" cy="276999"/>
          </a:xfrm>
          <a:prstGeom prst="rect">
            <a:avLst/>
          </a:prstGeom>
          <a:noFill/>
        </p:spPr>
        <p:txBody>
          <a:bodyPr wrap="square" rtlCol="0">
            <a:spAutoFit/>
          </a:bodyPr>
          <a:lstStyle/>
          <a:p>
            <a:r>
              <a:rPr lang="en-US" sz="1200" i="1" dirty="0" smtClean="0">
                <a:solidFill>
                  <a:schemeClr val="bg1">
                    <a:lumMod val="60000"/>
                    <a:lumOff val="40000"/>
                  </a:schemeClr>
                </a:solidFill>
              </a:rPr>
              <a:t>A template slide - “World Map (shapes).</a:t>
            </a:r>
            <a:r>
              <a:rPr lang="en-US" sz="1200" i="1" dirty="0" err="1" smtClean="0">
                <a:solidFill>
                  <a:schemeClr val="bg1">
                    <a:lumMod val="60000"/>
                    <a:lumOff val="40000"/>
                  </a:schemeClr>
                </a:solidFill>
              </a:rPr>
              <a:t>pptx</a:t>
            </a:r>
            <a:r>
              <a:rPr lang="en-US" sz="1200" i="1" dirty="0" smtClean="0">
                <a:solidFill>
                  <a:schemeClr val="bg1">
                    <a:lumMod val="60000"/>
                    <a:lumOff val="40000"/>
                  </a:schemeClr>
                </a:solidFill>
              </a:rPr>
              <a:t>” – is available in the CD 2.22 wiki</a:t>
            </a:r>
            <a:endParaRPr lang="en-US" sz="1200" i="1" dirty="0">
              <a:solidFill>
                <a:schemeClr val="bg1">
                  <a:lumMod val="60000"/>
                  <a:lumOff val="40000"/>
                </a:schemeClr>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r>
              <a:rPr lang="cs-CZ" dirty="0" smtClean="0"/>
              <a:t>kontrola </a:t>
            </a:r>
            <a:br>
              <a:rPr lang="cs-CZ" dirty="0" smtClean="0"/>
            </a:b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smtClean="0">
                <a:latin typeface="EYInterstate" pitchFamily="2" charset="0"/>
              </a:rPr>
              <a:t>Peer review</a:t>
            </a:r>
          </a:p>
        </p:txBody>
      </p:sp>
      <p:sp>
        <p:nvSpPr>
          <p:cNvPr id="21507" name="Rectangle 4"/>
          <p:cNvSpPr>
            <a:spLocks noChangeArrowheads="1"/>
          </p:cNvSpPr>
          <p:nvPr/>
        </p:nvSpPr>
        <p:spPr bwMode="auto">
          <a:xfrm>
            <a:off x="1447800" y="1143000"/>
            <a:ext cx="7391400" cy="369332"/>
          </a:xfrm>
          <a:prstGeom prst="rect">
            <a:avLst/>
          </a:prstGeom>
          <a:noFill/>
          <a:ln w="9525">
            <a:noFill/>
            <a:miter lim="800000"/>
            <a:headEnd/>
            <a:tailEnd/>
          </a:ln>
        </p:spPr>
        <p:txBody>
          <a:bodyPr>
            <a:spAutoFit/>
          </a:bodyPr>
          <a:lstStyle/>
          <a:p>
            <a:pPr algn="r"/>
            <a:r>
              <a:rPr lang="en-US" dirty="0" smtClean="0"/>
              <a:t>“</a:t>
            </a:r>
            <a:r>
              <a:rPr lang="cs-CZ" dirty="0" smtClean="0"/>
              <a:t>Slušnost je zhouba spolupráce</a:t>
            </a:r>
            <a:r>
              <a:rPr lang="en-US" dirty="0" smtClean="0"/>
              <a:t>”.  </a:t>
            </a:r>
            <a:r>
              <a:rPr lang="en-US" dirty="0"/>
              <a:t>Edwin Land.</a:t>
            </a:r>
          </a:p>
        </p:txBody>
      </p:sp>
      <p:sp>
        <p:nvSpPr>
          <p:cNvPr id="21508" name="Oval 7"/>
          <p:cNvSpPr>
            <a:spLocks noChangeArrowheads="1"/>
          </p:cNvSpPr>
          <p:nvPr/>
        </p:nvSpPr>
        <p:spPr bwMode="auto">
          <a:xfrm>
            <a:off x="3505200" y="2552700"/>
            <a:ext cx="2632075" cy="2514600"/>
          </a:xfrm>
          <a:prstGeom prst="ellipse">
            <a:avLst/>
          </a:prstGeom>
          <a:solidFill>
            <a:schemeClr val="accent2"/>
          </a:solidFill>
          <a:ln w="12700" cap="rnd" algn="ctr">
            <a:solidFill>
              <a:schemeClr val="bg2"/>
            </a:solidFill>
            <a:round/>
            <a:headEnd type="none" w="sm" len="sm"/>
            <a:tailEnd type="none" w="sm" len="sm"/>
          </a:ln>
        </p:spPr>
        <p:txBody>
          <a:bodyPr wrap="none" anchor="ctr"/>
          <a:lstStyle/>
          <a:p>
            <a:endParaRPr lang="cs-CZ"/>
          </a:p>
        </p:txBody>
      </p:sp>
      <p:sp>
        <p:nvSpPr>
          <p:cNvPr id="21509" name="Oval 8"/>
          <p:cNvSpPr>
            <a:spLocks noChangeArrowheads="1"/>
          </p:cNvSpPr>
          <p:nvPr/>
        </p:nvSpPr>
        <p:spPr bwMode="auto">
          <a:xfrm>
            <a:off x="3830638" y="2857500"/>
            <a:ext cx="1981200" cy="1905000"/>
          </a:xfrm>
          <a:prstGeom prst="ellipse">
            <a:avLst/>
          </a:prstGeom>
          <a:solidFill>
            <a:schemeClr val="bg2"/>
          </a:solidFill>
          <a:ln w="12700" cap="rnd" algn="ctr">
            <a:solidFill>
              <a:schemeClr val="bg2"/>
            </a:solidFill>
            <a:round/>
            <a:headEnd type="none" w="sm" len="sm"/>
            <a:tailEnd type="none" w="sm" len="sm"/>
          </a:ln>
        </p:spPr>
        <p:txBody>
          <a:bodyPr wrap="none" anchor="ctr"/>
          <a:lstStyle/>
          <a:p>
            <a:endParaRPr lang="cs-CZ"/>
          </a:p>
        </p:txBody>
      </p:sp>
      <p:sp>
        <p:nvSpPr>
          <p:cNvPr id="21510" name="AutoShape 10"/>
          <p:cNvSpPr>
            <a:spLocks noChangeArrowheads="1"/>
          </p:cNvSpPr>
          <p:nvPr/>
        </p:nvSpPr>
        <p:spPr bwMode="auto">
          <a:xfrm>
            <a:off x="4668838" y="2438400"/>
            <a:ext cx="290512" cy="485775"/>
          </a:xfrm>
          <a:prstGeom prst="chevron">
            <a:avLst>
              <a:gd name="adj" fmla="val 77597"/>
            </a:avLst>
          </a:prstGeom>
          <a:solidFill>
            <a:srgbClr val="C0C0C0"/>
          </a:solidFill>
          <a:ln w="12700" cap="rnd" algn="ctr">
            <a:solidFill>
              <a:srgbClr val="C0C0C0"/>
            </a:solidFill>
            <a:miter lim="800000"/>
            <a:headEnd type="none" w="sm" len="sm"/>
            <a:tailEnd type="none" w="sm" len="sm"/>
          </a:ln>
        </p:spPr>
        <p:txBody>
          <a:bodyPr wrap="none" anchor="ctr"/>
          <a:lstStyle/>
          <a:p>
            <a:endParaRPr lang="cs-CZ"/>
          </a:p>
        </p:txBody>
      </p:sp>
      <p:sp>
        <p:nvSpPr>
          <p:cNvPr id="21511" name="AutoShape 11"/>
          <p:cNvSpPr>
            <a:spLocks noChangeArrowheads="1"/>
          </p:cNvSpPr>
          <p:nvPr/>
        </p:nvSpPr>
        <p:spPr bwMode="auto">
          <a:xfrm rot="5400000">
            <a:off x="5798344" y="3566319"/>
            <a:ext cx="290513" cy="485775"/>
          </a:xfrm>
          <a:prstGeom prst="chevron">
            <a:avLst>
              <a:gd name="adj" fmla="val 77597"/>
            </a:avLst>
          </a:prstGeom>
          <a:solidFill>
            <a:srgbClr val="C0C0C0"/>
          </a:solidFill>
          <a:ln w="12700" cap="rnd" algn="ctr">
            <a:solidFill>
              <a:srgbClr val="C0C0C0"/>
            </a:solidFill>
            <a:miter lim="800000"/>
            <a:headEnd type="none" w="sm" len="sm"/>
            <a:tailEnd type="none" w="sm" len="sm"/>
          </a:ln>
        </p:spPr>
        <p:txBody>
          <a:bodyPr wrap="none" anchor="ctr"/>
          <a:lstStyle/>
          <a:p>
            <a:endParaRPr lang="cs-CZ"/>
          </a:p>
        </p:txBody>
      </p:sp>
      <p:sp>
        <p:nvSpPr>
          <p:cNvPr id="21512" name="AutoShape 12"/>
          <p:cNvSpPr>
            <a:spLocks noChangeArrowheads="1"/>
          </p:cNvSpPr>
          <p:nvPr/>
        </p:nvSpPr>
        <p:spPr bwMode="auto">
          <a:xfrm flipH="1" flipV="1">
            <a:off x="4668838" y="4619625"/>
            <a:ext cx="290512" cy="485775"/>
          </a:xfrm>
          <a:prstGeom prst="chevron">
            <a:avLst>
              <a:gd name="adj" fmla="val 77597"/>
            </a:avLst>
          </a:prstGeom>
          <a:solidFill>
            <a:srgbClr val="C0C0C0"/>
          </a:solidFill>
          <a:ln w="12700" cap="rnd" algn="ctr">
            <a:solidFill>
              <a:srgbClr val="C0C0C0"/>
            </a:solidFill>
            <a:miter lim="800000"/>
            <a:headEnd type="none" w="sm" len="sm"/>
            <a:tailEnd type="none" w="sm" len="sm"/>
          </a:ln>
        </p:spPr>
        <p:txBody>
          <a:bodyPr wrap="none" anchor="ctr"/>
          <a:lstStyle/>
          <a:p>
            <a:endParaRPr lang="cs-CZ"/>
          </a:p>
        </p:txBody>
      </p:sp>
      <p:sp>
        <p:nvSpPr>
          <p:cNvPr id="21513" name="AutoShape 13"/>
          <p:cNvSpPr>
            <a:spLocks noChangeArrowheads="1"/>
          </p:cNvSpPr>
          <p:nvPr/>
        </p:nvSpPr>
        <p:spPr bwMode="auto">
          <a:xfrm rot="-5063899">
            <a:off x="3540919" y="3566319"/>
            <a:ext cx="290513" cy="485775"/>
          </a:xfrm>
          <a:prstGeom prst="chevron">
            <a:avLst>
              <a:gd name="adj" fmla="val 77597"/>
            </a:avLst>
          </a:prstGeom>
          <a:solidFill>
            <a:srgbClr val="C0C0C0"/>
          </a:solidFill>
          <a:ln w="12700" cap="rnd" algn="ctr">
            <a:solidFill>
              <a:srgbClr val="C0C0C0"/>
            </a:solidFill>
            <a:miter lim="800000"/>
            <a:headEnd type="none" w="sm" len="sm"/>
            <a:tailEnd type="none" w="sm" len="sm"/>
          </a:ln>
        </p:spPr>
        <p:txBody>
          <a:bodyPr wrap="none" anchor="ctr"/>
          <a:lstStyle/>
          <a:p>
            <a:endParaRPr lang="cs-CZ"/>
          </a:p>
        </p:txBody>
      </p:sp>
      <p:sp>
        <p:nvSpPr>
          <p:cNvPr id="21514" name="AutoShape 14"/>
          <p:cNvSpPr>
            <a:spLocks noChangeArrowheads="1"/>
          </p:cNvSpPr>
          <p:nvPr/>
        </p:nvSpPr>
        <p:spPr bwMode="auto">
          <a:xfrm rot="5400000">
            <a:off x="4647407" y="1897856"/>
            <a:ext cx="290512" cy="485775"/>
          </a:xfrm>
          <a:prstGeom prst="chevron">
            <a:avLst>
              <a:gd name="adj" fmla="val 77597"/>
            </a:avLst>
          </a:prstGeom>
          <a:solidFill>
            <a:srgbClr val="C0C0C0"/>
          </a:solidFill>
          <a:ln w="12700" cap="rnd" algn="ctr">
            <a:solidFill>
              <a:srgbClr val="C0C0C0"/>
            </a:solidFill>
            <a:miter lim="800000"/>
            <a:headEnd type="none" w="sm" len="sm"/>
            <a:tailEnd type="none" w="sm" len="sm"/>
          </a:ln>
        </p:spPr>
        <p:txBody>
          <a:bodyPr wrap="none" anchor="ctr"/>
          <a:lstStyle/>
          <a:p>
            <a:endParaRPr lang="cs-CZ"/>
          </a:p>
        </p:txBody>
      </p:sp>
      <p:sp>
        <p:nvSpPr>
          <p:cNvPr id="21515" name="Text Box 15"/>
          <p:cNvSpPr txBox="1">
            <a:spLocks noChangeArrowheads="1"/>
          </p:cNvSpPr>
          <p:nvPr/>
        </p:nvSpPr>
        <p:spPr bwMode="auto">
          <a:xfrm>
            <a:off x="4492625" y="1714500"/>
            <a:ext cx="612775" cy="338138"/>
          </a:xfrm>
          <a:prstGeom prst="rect">
            <a:avLst/>
          </a:prstGeom>
          <a:noFill/>
          <a:ln w="12700" cap="rnd" algn="ctr">
            <a:noFill/>
            <a:miter lim="800000"/>
            <a:headEnd type="none" w="sm" len="sm"/>
            <a:tailEnd type="none" w="sm" len="sm"/>
          </a:ln>
        </p:spPr>
        <p:txBody>
          <a:bodyPr wrap="none">
            <a:spAutoFit/>
          </a:bodyPr>
          <a:lstStyle/>
          <a:p>
            <a:r>
              <a:rPr lang="en-US" sz="1600" b="1">
                <a:solidFill>
                  <a:schemeClr val="hlink"/>
                </a:solidFill>
              </a:rPr>
              <a:t>KITs</a:t>
            </a:r>
          </a:p>
        </p:txBody>
      </p:sp>
      <p:sp>
        <p:nvSpPr>
          <p:cNvPr id="21516" name="Text Box 16"/>
          <p:cNvSpPr txBox="1">
            <a:spLocks noChangeArrowheads="1"/>
          </p:cNvSpPr>
          <p:nvPr/>
        </p:nvSpPr>
        <p:spPr bwMode="auto">
          <a:xfrm>
            <a:off x="5867400" y="2781300"/>
            <a:ext cx="639919" cy="338554"/>
          </a:xfrm>
          <a:prstGeom prst="rect">
            <a:avLst/>
          </a:prstGeom>
          <a:noFill/>
          <a:ln w="12700" cap="rnd" algn="ctr">
            <a:noFill/>
            <a:miter lim="800000"/>
            <a:headEnd type="none" w="sm" len="sm"/>
            <a:tailEnd type="none" w="sm" len="sm"/>
          </a:ln>
        </p:spPr>
        <p:txBody>
          <a:bodyPr wrap="none">
            <a:spAutoFit/>
          </a:bodyPr>
          <a:lstStyle/>
          <a:p>
            <a:r>
              <a:rPr lang="cs-CZ" sz="1600" b="1" dirty="0" smtClean="0">
                <a:solidFill>
                  <a:schemeClr val="hlink"/>
                </a:solidFill>
              </a:rPr>
              <a:t>Sběr</a:t>
            </a:r>
            <a:endParaRPr lang="en-US" sz="1600" b="1" dirty="0">
              <a:solidFill>
                <a:schemeClr val="hlink"/>
              </a:solidFill>
            </a:endParaRPr>
          </a:p>
        </p:txBody>
      </p:sp>
      <p:sp>
        <p:nvSpPr>
          <p:cNvPr id="21517" name="Text Box 17"/>
          <p:cNvSpPr txBox="1">
            <a:spLocks noChangeArrowheads="1"/>
          </p:cNvSpPr>
          <p:nvPr/>
        </p:nvSpPr>
        <p:spPr bwMode="auto">
          <a:xfrm>
            <a:off x="5943600" y="4800600"/>
            <a:ext cx="958917" cy="338554"/>
          </a:xfrm>
          <a:prstGeom prst="rect">
            <a:avLst/>
          </a:prstGeom>
          <a:noFill/>
          <a:ln w="12700" cap="rnd" algn="ctr">
            <a:noFill/>
            <a:miter lim="800000"/>
            <a:headEnd type="none" w="sm" len="sm"/>
            <a:tailEnd type="none" w="sm" len="sm"/>
          </a:ln>
        </p:spPr>
        <p:txBody>
          <a:bodyPr wrap="none">
            <a:spAutoFit/>
          </a:bodyPr>
          <a:lstStyle/>
          <a:p>
            <a:r>
              <a:rPr lang="cs-CZ" sz="1600" b="1" dirty="0" smtClean="0">
                <a:solidFill>
                  <a:schemeClr val="hlink"/>
                </a:solidFill>
              </a:rPr>
              <a:t>Analýza</a:t>
            </a:r>
            <a:endParaRPr lang="en-US" sz="1600" b="1" dirty="0">
              <a:solidFill>
                <a:schemeClr val="hlink"/>
              </a:solidFill>
            </a:endParaRPr>
          </a:p>
        </p:txBody>
      </p:sp>
      <p:sp>
        <p:nvSpPr>
          <p:cNvPr id="21518" name="Text Box 18"/>
          <p:cNvSpPr txBox="1">
            <a:spLocks noChangeArrowheads="1"/>
          </p:cNvSpPr>
          <p:nvPr/>
        </p:nvSpPr>
        <p:spPr bwMode="auto">
          <a:xfrm>
            <a:off x="2038350" y="4610100"/>
            <a:ext cx="1164101" cy="338554"/>
          </a:xfrm>
          <a:prstGeom prst="rect">
            <a:avLst/>
          </a:prstGeom>
          <a:noFill/>
          <a:ln w="12700" cap="rnd" algn="ctr">
            <a:noFill/>
            <a:miter lim="800000"/>
            <a:headEnd type="none" w="sm" len="sm"/>
            <a:tailEnd type="none" w="sm" len="sm"/>
          </a:ln>
        </p:spPr>
        <p:txBody>
          <a:bodyPr wrap="none">
            <a:spAutoFit/>
          </a:bodyPr>
          <a:lstStyle/>
          <a:p>
            <a:r>
              <a:rPr lang="cs-CZ" sz="1600" b="1" dirty="0" smtClean="0">
                <a:solidFill>
                  <a:schemeClr val="hlink"/>
                </a:solidFill>
              </a:rPr>
              <a:t>Předávání</a:t>
            </a:r>
            <a:endParaRPr lang="en-US" sz="1600" b="1" dirty="0">
              <a:solidFill>
                <a:schemeClr val="hlink"/>
              </a:solidFill>
            </a:endParaRPr>
          </a:p>
        </p:txBody>
      </p:sp>
      <p:sp>
        <p:nvSpPr>
          <p:cNvPr id="21519" name="Text Box 19"/>
          <p:cNvSpPr txBox="1">
            <a:spLocks noChangeArrowheads="1"/>
          </p:cNvSpPr>
          <p:nvPr/>
        </p:nvSpPr>
        <p:spPr bwMode="auto">
          <a:xfrm>
            <a:off x="2362200" y="2552700"/>
            <a:ext cx="673582" cy="338554"/>
          </a:xfrm>
          <a:prstGeom prst="rect">
            <a:avLst/>
          </a:prstGeom>
          <a:noFill/>
          <a:ln w="12700" cap="rnd" algn="ctr">
            <a:noFill/>
            <a:miter lim="800000"/>
            <a:headEnd type="none" w="sm" len="sm"/>
            <a:tailEnd type="none" w="sm" len="sm"/>
          </a:ln>
        </p:spPr>
        <p:txBody>
          <a:bodyPr wrap="none">
            <a:spAutoFit/>
          </a:bodyPr>
          <a:lstStyle/>
          <a:p>
            <a:r>
              <a:rPr lang="cs-CZ" sz="1600" b="1" dirty="0" smtClean="0">
                <a:solidFill>
                  <a:schemeClr val="hlink"/>
                </a:solidFill>
              </a:rPr>
              <a:t>Akce</a:t>
            </a:r>
            <a:endParaRPr lang="en-US" sz="1600" b="1" dirty="0">
              <a:solidFill>
                <a:schemeClr val="hlink"/>
              </a:solidFill>
            </a:endParaRPr>
          </a:p>
        </p:txBody>
      </p:sp>
      <p:sp>
        <p:nvSpPr>
          <p:cNvPr id="21520" name="Text Box 20"/>
          <p:cNvSpPr txBox="1">
            <a:spLocks noChangeArrowheads="1"/>
          </p:cNvSpPr>
          <p:nvPr/>
        </p:nvSpPr>
        <p:spPr bwMode="auto">
          <a:xfrm>
            <a:off x="4179888" y="3581400"/>
            <a:ext cx="1458912" cy="581025"/>
          </a:xfrm>
          <a:prstGeom prst="rect">
            <a:avLst/>
          </a:prstGeom>
          <a:noFill/>
          <a:ln w="12700" cap="rnd" algn="ctr">
            <a:noFill/>
            <a:miter lim="800000"/>
            <a:headEnd type="none" w="sm" len="sm"/>
            <a:tailEnd type="none" w="sm" len="sm"/>
          </a:ln>
        </p:spPr>
        <p:txBody>
          <a:bodyPr>
            <a:spAutoFit/>
          </a:bodyPr>
          <a:lstStyle/>
          <a:p>
            <a:pPr algn="ctr"/>
            <a:r>
              <a:rPr lang="en-US" sz="1600" b="1">
                <a:solidFill>
                  <a:schemeClr val="bg1"/>
                </a:solidFill>
              </a:rPr>
              <a:t>Intelligence Cycle</a:t>
            </a:r>
          </a:p>
        </p:txBody>
      </p:sp>
      <p:sp>
        <p:nvSpPr>
          <p:cNvPr id="28" name="Rectangle 27"/>
          <p:cNvSpPr>
            <a:spLocks noChangeArrowheads="1"/>
          </p:cNvSpPr>
          <p:nvPr/>
        </p:nvSpPr>
        <p:spPr bwMode="auto">
          <a:xfrm>
            <a:off x="1295400" y="5715000"/>
            <a:ext cx="7391400" cy="369332"/>
          </a:xfrm>
          <a:prstGeom prst="rect">
            <a:avLst/>
          </a:prstGeom>
          <a:solidFill>
            <a:schemeClr val="bg1">
              <a:lumMod val="75000"/>
            </a:schemeClr>
          </a:solidFill>
          <a:ln w="9525">
            <a:solidFill>
              <a:schemeClr val="bg1">
                <a:lumMod val="65000"/>
              </a:schemeClr>
            </a:solidFill>
            <a:miter lim="800000"/>
            <a:headEnd/>
            <a:tailEnd/>
          </a:ln>
        </p:spPr>
        <p:txBody>
          <a:bodyPr>
            <a:spAutoFit/>
          </a:bodyPr>
          <a:lstStyle/>
          <a:p>
            <a:pPr algn="ctr">
              <a:defRPr/>
            </a:pPr>
            <a:r>
              <a:rPr lang="en-US" b="1" dirty="0">
                <a:solidFill>
                  <a:srgbClr val="FF0000"/>
                </a:solidFill>
              </a:rPr>
              <a:t>Peer review </a:t>
            </a:r>
            <a:r>
              <a:rPr lang="cs-CZ" b="1" dirty="0" smtClean="0">
                <a:solidFill>
                  <a:srgbClr val="FF0000"/>
                </a:solidFill>
              </a:rPr>
              <a:t>není jen o opravě stylu a gramatiky</a:t>
            </a:r>
            <a:r>
              <a:rPr lang="en-US" b="1" dirty="0" smtClean="0">
                <a:solidFill>
                  <a:srgbClr val="FF0000"/>
                </a:solidFill>
              </a:rPr>
              <a:t>.</a:t>
            </a:r>
            <a:endParaRPr lang="en-US" b="1" dirty="0">
              <a:solidFill>
                <a:srgbClr val="FF0000"/>
              </a:solidFill>
            </a:endParaRPr>
          </a:p>
        </p:txBody>
      </p:sp>
      <p:sp>
        <p:nvSpPr>
          <p:cNvPr id="29" name="Rectangle 28"/>
          <p:cNvSpPr>
            <a:spLocks noChangeArrowheads="1"/>
          </p:cNvSpPr>
          <p:nvPr/>
        </p:nvSpPr>
        <p:spPr bwMode="auto">
          <a:xfrm>
            <a:off x="6248400" y="2438400"/>
            <a:ext cx="2362200" cy="369888"/>
          </a:xfrm>
          <a:prstGeom prst="rect">
            <a:avLst/>
          </a:prstGeom>
          <a:noFill/>
          <a:ln w="9525">
            <a:solidFill>
              <a:schemeClr val="bg1">
                <a:lumMod val="65000"/>
              </a:schemeClr>
            </a:solidFill>
            <a:miter lim="800000"/>
            <a:headEnd/>
            <a:tailEnd/>
          </a:ln>
        </p:spPr>
        <p:txBody>
          <a:bodyPr>
            <a:spAutoFit/>
          </a:bodyPr>
          <a:lstStyle/>
          <a:p>
            <a:pPr algn="r">
              <a:defRPr/>
            </a:pPr>
            <a:r>
              <a:rPr lang="en-US" b="1" dirty="0" smtClean="0">
                <a:solidFill>
                  <a:schemeClr val="accent1">
                    <a:lumMod val="50000"/>
                  </a:schemeClr>
                </a:solidFill>
              </a:rPr>
              <a:t>Better inputs</a:t>
            </a:r>
            <a:endParaRPr lang="en-US" b="1" dirty="0">
              <a:solidFill>
                <a:schemeClr val="accent1">
                  <a:lumMod val="50000"/>
                </a:schemeClr>
              </a:solidFill>
            </a:endParaRPr>
          </a:p>
        </p:txBody>
      </p:sp>
      <p:sp>
        <p:nvSpPr>
          <p:cNvPr id="30" name="Rectangle 29"/>
          <p:cNvSpPr>
            <a:spLocks noChangeArrowheads="1"/>
          </p:cNvSpPr>
          <p:nvPr/>
        </p:nvSpPr>
        <p:spPr bwMode="auto">
          <a:xfrm>
            <a:off x="6324600" y="4343400"/>
            <a:ext cx="2362200" cy="369888"/>
          </a:xfrm>
          <a:prstGeom prst="rect">
            <a:avLst/>
          </a:prstGeom>
          <a:noFill/>
          <a:ln w="9525">
            <a:solidFill>
              <a:schemeClr val="bg1">
                <a:lumMod val="65000"/>
              </a:schemeClr>
            </a:solidFill>
            <a:miter lim="800000"/>
            <a:headEnd/>
            <a:tailEnd/>
          </a:ln>
        </p:spPr>
        <p:txBody>
          <a:bodyPr>
            <a:spAutoFit/>
          </a:bodyPr>
          <a:lstStyle/>
          <a:p>
            <a:pPr algn="r">
              <a:defRPr/>
            </a:pPr>
            <a:r>
              <a:rPr lang="en-US" b="1" dirty="0">
                <a:solidFill>
                  <a:schemeClr val="accent1">
                    <a:lumMod val="50000"/>
                  </a:schemeClr>
                </a:solidFill>
              </a:rPr>
              <a:t>Better insights</a:t>
            </a:r>
          </a:p>
        </p:txBody>
      </p:sp>
      <p:sp>
        <p:nvSpPr>
          <p:cNvPr id="31" name="Rectangle 30"/>
          <p:cNvSpPr>
            <a:spLocks noChangeArrowheads="1"/>
          </p:cNvSpPr>
          <p:nvPr/>
        </p:nvSpPr>
        <p:spPr bwMode="auto">
          <a:xfrm>
            <a:off x="685800" y="3886200"/>
            <a:ext cx="2362200" cy="646113"/>
          </a:xfrm>
          <a:prstGeom prst="rect">
            <a:avLst/>
          </a:prstGeom>
          <a:noFill/>
          <a:ln w="9525">
            <a:solidFill>
              <a:schemeClr val="bg1">
                <a:lumMod val="65000"/>
              </a:schemeClr>
            </a:solidFill>
            <a:miter lim="800000"/>
            <a:headEnd/>
            <a:tailEnd/>
          </a:ln>
        </p:spPr>
        <p:txBody>
          <a:bodyPr>
            <a:spAutoFit/>
          </a:bodyPr>
          <a:lstStyle/>
          <a:p>
            <a:pPr algn="r">
              <a:defRPr/>
            </a:pPr>
            <a:r>
              <a:rPr lang="en-US" b="1" dirty="0">
                <a:solidFill>
                  <a:schemeClr val="accent1">
                    <a:lumMod val="50000"/>
                  </a:schemeClr>
                </a:solidFill>
              </a:rPr>
              <a:t>Better recommendations</a:t>
            </a:r>
          </a:p>
        </p:txBody>
      </p:sp>
      <p:sp>
        <p:nvSpPr>
          <p:cNvPr id="32" name="Rectangle 31"/>
          <p:cNvSpPr>
            <a:spLocks noChangeArrowheads="1"/>
          </p:cNvSpPr>
          <p:nvPr/>
        </p:nvSpPr>
        <p:spPr bwMode="auto">
          <a:xfrm>
            <a:off x="1371600" y="1752600"/>
            <a:ext cx="2362200" cy="369888"/>
          </a:xfrm>
          <a:prstGeom prst="rect">
            <a:avLst/>
          </a:prstGeom>
          <a:noFill/>
          <a:ln w="9525">
            <a:solidFill>
              <a:schemeClr val="bg1">
                <a:lumMod val="65000"/>
              </a:schemeClr>
            </a:solidFill>
            <a:miter lim="800000"/>
            <a:headEnd/>
            <a:tailEnd/>
          </a:ln>
        </p:spPr>
        <p:txBody>
          <a:bodyPr>
            <a:spAutoFit/>
          </a:bodyPr>
          <a:lstStyle/>
          <a:p>
            <a:pPr algn="r">
              <a:defRPr/>
            </a:pPr>
            <a:r>
              <a:rPr lang="en-US" b="1" dirty="0">
                <a:solidFill>
                  <a:schemeClr val="accent1">
                    <a:lumMod val="50000"/>
                  </a:schemeClr>
                </a:solidFill>
              </a:rPr>
              <a:t>Better decisions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1609725" y="742950"/>
            <a:ext cx="5924550" cy="537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1574483" y="692696"/>
            <a:ext cx="5877837" cy="55894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Picture 3"/>
          <p:cNvPicPr>
            <a:picLocks noChangeAspect="1" noChangeArrowheads="1"/>
          </p:cNvPicPr>
          <p:nvPr/>
        </p:nvPicPr>
        <p:blipFill>
          <a:blip r:embed="rId2" cstate="print"/>
          <a:srcRect/>
          <a:stretch>
            <a:fillRect/>
          </a:stretch>
        </p:blipFill>
        <p:spPr bwMode="auto">
          <a:xfrm>
            <a:off x="1475656" y="765175"/>
            <a:ext cx="5848350" cy="540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Komunikace s nadřízenými</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Buďte struční a výstižní</a:t>
            </a:r>
            <a:endParaRPr lang="cs-CZ" dirty="0"/>
          </a:p>
        </p:txBody>
      </p:sp>
      <p:sp>
        <p:nvSpPr>
          <p:cNvPr id="3" name="Zástupný symbol pro obsah 2"/>
          <p:cNvSpPr>
            <a:spLocks noGrp="1"/>
          </p:cNvSpPr>
          <p:nvPr>
            <p:ph idx="1"/>
          </p:nvPr>
        </p:nvSpPr>
        <p:spPr/>
        <p:txBody>
          <a:bodyPr>
            <a:normAutofit fontScale="92500" lnSpcReduction="10000"/>
          </a:bodyPr>
          <a:lstStyle/>
          <a:p>
            <a:pPr marL="0">
              <a:lnSpc>
                <a:spcPct val="120000"/>
              </a:lnSpc>
              <a:spcBef>
                <a:spcPts val="600"/>
              </a:spcBef>
              <a:spcAft>
                <a:spcPts val="0"/>
              </a:spcAft>
              <a:buNone/>
              <a:defRPr/>
            </a:pPr>
            <a:r>
              <a:rPr lang="cs-CZ" b="1" dirty="0" smtClean="0">
                <a:latin typeface="+mj-lt"/>
              </a:rPr>
              <a:t>Data &gt; Informace &gt; Znalosti &gt; Porozumění &gt; Akce</a:t>
            </a:r>
          </a:p>
          <a:p>
            <a:pPr marL="357187" lvl="1">
              <a:lnSpc>
                <a:spcPct val="120000"/>
              </a:lnSpc>
              <a:spcBef>
                <a:spcPts val="600"/>
              </a:spcBef>
              <a:spcAft>
                <a:spcPts val="0"/>
              </a:spcAft>
            </a:pPr>
            <a:endParaRPr lang="cs-CZ" sz="1500" dirty="0" smtClean="0">
              <a:solidFill>
                <a:schemeClr val="accent1"/>
              </a:solidFill>
              <a:latin typeface="+mj-lt"/>
            </a:endParaRPr>
          </a:p>
          <a:p>
            <a:pPr marL="357187" lvl="1">
              <a:lnSpc>
                <a:spcPct val="120000"/>
              </a:lnSpc>
              <a:spcBef>
                <a:spcPts val="600"/>
              </a:spcBef>
              <a:spcAft>
                <a:spcPts val="0"/>
              </a:spcAft>
            </a:pPr>
            <a:r>
              <a:rPr lang="cs-CZ" sz="1500" dirty="0" smtClean="0">
                <a:latin typeface="+mj-lt"/>
              </a:rPr>
              <a:t>Kromě samotného výsledku také dál prohlubovat povědomí o důležitosti </a:t>
            </a:r>
            <a:r>
              <a:rPr lang="cs-CZ" sz="1500" dirty="0" err="1" smtClean="0">
                <a:latin typeface="+mj-lt"/>
              </a:rPr>
              <a:t>Knowledge</a:t>
            </a:r>
            <a:r>
              <a:rPr lang="cs-CZ" sz="1500" dirty="0" smtClean="0">
                <a:latin typeface="+mj-lt"/>
              </a:rPr>
              <a:t> oddělení</a:t>
            </a:r>
          </a:p>
          <a:p>
            <a:pPr marL="357187" lvl="1">
              <a:lnSpc>
                <a:spcPct val="120000"/>
              </a:lnSpc>
              <a:spcBef>
                <a:spcPts val="600"/>
              </a:spcBef>
              <a:spcAft>
                <a:spcPts val="0"/>
              </a:spcAft>
            </a:pPr>
            <a:r>
              <a:rPr lang="cs-CZ" sz="1600" dirty="0" smtClean="0">
                <a:latin typeface="+mj-lt"/>
              </a:rPr>
              <a:t>Dbát na správný </a:t>
            </a:r>
            <a:r>
              <a:rPr lang="cs-CZ" sz="1600" dirty="0" err="1" smtClean="0">
                <a:latin typeface="+mj-lt"/>
              </a:rPr>
              <a:t>branding</a:t>
            </a:r>
            <a:r>
              <a:rPr lang="cs-CZ" sz="1600" dirty="0" smtClean="0">
                <a:latin typeface="+mj-lt"/>
              </a:rPr>
              <a:t> – usnadní porozumění</a:t>
            </a:r>
          </a:p>
          <a:p>
            <a:pPr marL="357187" lvl="1">
              <a:lnSpc>
                <a:spcPct val="120000"/>
              </a:lnSpc>
              <a:spcBef>
                <a:spcPts val="600"/>
              </a:spcBef>
              <a:spcAft>
                <a:spcPts val="0"/>
              </a:spcAft>
            </a:pPr>
            <a:r>
              <a:rPr lang="cs-CZ" sz="1600" dirty="0" smtClean="0">
                <a:latin typeface="+mj-lt"/>
              </a:rPr>
              <a:t>Zažádat si o dostatečný časový prostor pro prezentaci výsledků a feedback</a:t>
            </a:r>
          </a:p>
          <a:p>
            <a:pPr marL="357187" lvl="1">
              <a:lnSpc>
                <a:spcPct val="120000"/>
              </a:lnSpc>
              <a:spcBef>
                <a:spcPts val="600"/>
              </a:spcBef>
              <a:spcAft>
                <a:spcPts val="0"/>
              </a:spcAft>
            </a:pPr>
            <a:r>
              <a:rPr lang="cs-CZ" sz="1600" dirty="0" smtClean="0">
                <a:latin typeface="+mj-lt"/>
              </a:rPr>
              <a:t>Už při zadání být co nejspecifičtější, abychom dosáhli přesných výsledků</a:t>
            </a:r>
          </a:p>
          <a:p>
            <a:pPr marL="357187" lvl="1">
              <a:lnSpc>
                <a:spcPct val="120000"/>
              </a:lnSpc>
              <a:spcBef>
                <a:spcPts val="600"/>
              </a:spcBef>
              <a:spcAft>
                <a:spcPts val="0"/>
              </a:spcAft>
            </a:pPr>
            <a:r>
              <a:rPr lang="cs-CZ" sz="1600" dirty="0" smtClean="0">
                <a:latin typeface="+mj-lt"/>
              </a:rPr>
              <a:t>Být stručný a výstižný – kratší prezentace (1-5 </a:t>
            </a:r>
            <a:r>
              <a:rPr lang="cs-CZ" sz="1600" dirty="0" err="1" smtClean="0">
                <a:latin typeface="+mj-lt"/>
              </a:rPr>
              <a:t>slidů</a:t>
            </a:r>
            <a:r>
              <a:rPr lang="cs-CZ" sz="1600" dirty="0" smtClean="0">
                <a:latin typeface="+mj-lt"/>
              </a:rPr>
              <a:t>) a Aha! Efektem</a:t>
            </a:r>
          </a:p>
          <a:p>
            <a:pPr marL="357187" lvl="1">
              <a:lnSpc>
                <a:spcPct val="120000"/>
              </a:lnSpc>
              <a:spcBef>
                <a:spcPts val="600"/>
              </a:spcBef>
              <a:spcAft>
                <a:spcPts val="0"/>
              </a:spcAft>
            </a:pPr>
            <a:r>
              <a:rPr lang="cs-CZ" sz="1600" dirty="0" smtClean="0">
                <a:latin typeface="+mj-lt"/>
              </a:rPr>
              <a:t>Vedoucí se chce vše dozvědět už na prvním </a:t>
            </a:r>
            <a:r>
              <a:rPr lang="cs-CZ" sz="1600" dirty="0" err="1" smtClean="0">
                <a:latin typeface="+mj-lt"/>
              </a:rPr>
              <a:t>slidu</a:t>
            </a:r>
            <a:r>
              <a:rPr lang="cs-CZ" sz="1600" dirty="0" smtClean="0">
                <a:latin typeface="+mj-lt"/>
              </a:rPr>
              <a:t> – pokud je zaujmete, budou se ptát dál</a:t>
            </a:r>
          </a:p>
          <a:p>
            <a:pPr marL="357187" lvl="1">
              <a:lnSpc>
                <a:spcPct val="120000"/>
              </a:lnSpc>
              <a:spcBef>
                <a:spcPts val="600"/>
              </a:spcBef>
              <a:spcAft>
                <a:spcPts val="0"/>
              </a:spcAft>
            </a:pPr>
            <a:r>
              <a:rPr lang="cs-CZ" sz="1600" dirty="0" smtClean="0">
                <a:latin typeface="+mj-lt"/>
              </a:rPr>
              <a:t>Pokrýt opravdovou informační potřebu (KIT, KIQ, …)</a:t>
            </a:r>
          </a:p>
          <a:p>
            <a:pPr marL="357187" lvl="1">
              <a:lnSpc>
                <a:spcPct val="120000"/>
              </a:lnSpc>
              <a:spcBef>
                <a:spcPts val="600"/>
              </a:spcBef>
              <a:spcAft>
                <a:spcPts val="0"/>
              </a:spcAft>
            </a:pPr>
            <a:r>
              <a:rPr lang="cs-CZ" sz="1600" dirty="0" smtClean="0">
                <a:latin typeface="+mj-lt"/>
              </a:rPr>
              <a:t>Je nutné být důvěryhodný, vytvořit si určitý kredit, mít vše potvrzené</a:t>
            </a:r>
          </a:p>
          <a:p>
            <a:pPr marL="357187" lvl="1">
              <a:lnSpc>
                <a:spcPct val="120000"/>
              </a:lnSpc>
              <a:spcBef>
                <a:spcPts val="600"/>
              </a:spcBef>
              <a:spcAft>
                <a:spcPts val="0"/>
              </a:spcAft>
            </a:pPr>
            <a:r>
              <a:rPr lang="cs-CZ" sz="1600" dirty="0" smtClean="0">
                <a:latin typeface="+mj-lt"/>
              </a:rPr>
              <a:t>Vedení nezajímá celá analýza problému, jen výsledek</a:t>
            </a:r>
          </a:p>
          <a:p>
            <a:pPr marL="357187" lvl="1">
              <a:lnSpc>
                <a:spcPct val="120000"/>
              </a:lnSpc>
              <a:spcBef>
                <a:spcPts val="600"/>
              </a:spcBef>
              <a:spcAft>
                <a:spcPts val="0"/>
              </a:spcAft>
            </a:pPr>
            <a:r>
              <a:rPr lang="cs-CZ" sz="1600" dirty="0" smtClean="0">
                <a:latin typeface="+mj-lt"/>
              </a:rPr>
              <a:t>Buďte výstižní a zkuste udělat výhled do budoucna a nastínit možné akceschopné řešení</a:t>
            </a:r>
          </a:p>
          <a:p>
            <a:pPr marL="357187" lvl="1">
              <a:lnSpc>
                <a:spcPct val="120000"/>
              </a:lnSpc>
              <a:spcBef>
                <a:spcPts val="600"/>
              </a:spcBef>
              <a:spcAft>
                <a:spcPts val="0"/>
              </a:spcAft>
            </a:pPr>
            <a:r>
              <a:rPr lang="cs-CZ" sz="1600" dirty="0" smtClean="0">
                <a:latin typeface="+mj-lt"/>
              </a:rPr>
              <a:t>Pokud možno doručte hlavní poselství výsledku osobně nebo alespoň telefonicky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lank">
  <a:themeElements>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EY_regular_presentation">
  <a:themeElements>
    <a:clrScheme name="EY white projection-ready">
      <a:dk1>
        <a:srgbClr val="000000"/>
      </a:dk1>
      <a:lt1>
        <a:srgbClr val="646464"/>
      </a:lt1>
      <a:dk2>
        <a:srgbClr val="FFFFFF"/>
      </a:dk2>
      <a:lt2>
        <a:srgbClr val="646464"/>
      </a:lt2>
      <a:accent1>
        <a:srgbClr val="808080"/>
      </a:accent1>
      <a:accent2>
        <a:srgbClr val="FFD200"/>
      </a:accent2>
      <a:accent3>
        <a:srgbClr val="999999"/>
      </a:accent3>
      <a:accent4>
        <a:srgbClr val="C0C0C0"/>
      </a:accent4>
      <a:accent5>
        <a:srgbClr val="0081AE"/>
      </a:accent5>
      <a:accent6>
        <a:srgbClr val="7FC0D6"/>
      </a:accent6>
      <a:hlink>
        <a:srgbClr val="336699"/>
      </a:hlink>
      <a:folHlink>
        <a:srgbClr val="7030A0"/>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808080"/>
      </a:accent1>
      <a:accent2>
        <a:srgbClr val="FFD200"/>
      </a:accent2>
      <a:accent3>
        <a:srgbClr val="FFFFFF"/>
      </a:accent3>
      <a:accent4>
        <a:srgbClr val="000000"/>
      </a:accent4>
      <a:accent5>
        <a:srgbClr val="C0C0C0"/>
      </a:accent5>
      <a:accent6>
        <a:srgbClr val="E7BE00"/>
      </a:accent6>
      <a:hlink>
        <a:srgbClr val="808080"/>
      </a:hlink>
      <a:folHlink>
        <a:srgbClr val="C0C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13047</TotalTime>
  <Words>2178</Words>
  <Application>Microsoft Office PowerPoint</Application>
  <PresentationFormat>On-screen Show (4:3)</PresentationFormat>
  <Paragraphs>295</Paragraphs>
  <Slides>48</Slides>
  <Notes>2</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48</vt:i4>
      </vt:variant>
    </vt:vector>
  </HeadingPairs>
  <TitlesOfParts>
    <vt:vector size="62" baseType="lpstr">
      <vt:lpstr>Arial</vt:lpstr>
      <vt:lpstr>Calibri</vt:lpstr>
      <vt:lpstr>EYInterstate Regular</vt:lpstr>
      <vt:lpstr>Times</vt:lpstr>
      <vt:lpstr>EYInterstate Light</vt:lpstr>
      <vt:lpstr>EYInterstate</vt:lpstr>
      <vt:lpstr>Wingdings</vt:lpstr>
      <vt:lpstr>EYInterstate-Light</vt:lpstr>
      <vt:lpstr>Times New Roman</vt:lpstr>
      <vt:lpstr>Blank</vt:lpstr>
      <vt:lpstr>Custom Design</vt:lpstr>
      <vt:lpstr>1_Blank</vt:lpstr>
      <vt:lpstr>Motiv systému Office</vt:lpstr>
      <vt:lpstr>EY_regular_presentation</vt:lpstr>
      <vt:lpstr>Informační průmysl 2013/14</vt:lpstr>
      <vt:lpstr>Předávání výsledků</vt:lpstr>
      <vt:lpstr>Formáty a technické řešení</vt:lpstr>
      <vt:lpstr>Ukázky </vt:lpstr>
      <vt:lpstr>Slide 5</vt:lpstr>
      <vt:lpstr>Slide 6</vt:lpstr>
      <vt:lpstr>Slide 7</vt:lpstr>
      <vt:lpstr>Komunikace s nadřízenými</vt:lpstr>
      <vt:lpstr>Buďte struční a výstižní</vt:lpstr>
      <vt:lpstr>Udržet akceschopnost doporučení</vt:lpstr>
      <vt:lpstr>Branding</vt:lpstr>
      <vt:lpstr>Naše služby</vt:lpstr>
      <vt:lpstr>Služby společnosti EY</vt:lpstr>
      <vt:lpstr>Vyprávění příběhu </vt:lpstr>
      <vt:lpstr>Slide 15</vt:lpstr>
      <vt:lpstr>Slide 16</vt:lpstr>
      <vt:lpstr>Slide 17</vt:lpstr>
      <vt:lpstr>Proč je vyprávění tak důležité</vt:lpstr>
      <vt:lpstr>Jak vyprávět příběh?</vt:lpstr>
      <vt:lpstr>Titulek dává hlavní odpověď na zadaní</vt:lpstr>
      <vt:lpstr>Slide 21</vt:lpstr>
      <vt:lpstr>Overview of activities 2008 - 2010</vt:lpstr>
      <vt:lpstr>Tips and tricks</vt:lpstr>
      <vt:lpstr>Vizualizace  </vt:lpstr>
      <vt:lpstr>Proč se zaměřit na správné zobrazovací metody?</vt:lpstr>
      <vt:lpstr>Slide 26</vt:lpstr>
      <vt:lpstr>Proč se zaměřit na správné vizualizační techniky?</vt:lpstr>
      <vt:lpstr>Tři kroky ke správné vizualizaci</vt:lpstr>
      <vt:lpstr>Příklad</vt:lpstr>
      <vt:lpstr>Tabulka vs Graf</vt:lpstr>
      <vt:lpstr>Správné zobrazení</vt:lpstr>
      <vt:lpstr>Správné zobrazení</vt:lpstr>
      <vt:lpstr>Příklady </vt:lpstr>
      <vt:lpstr>Příklady</vt:lpstr>
      <vt:lpstr>Příklady  </vt:lpstr>
      <vt:lpstr>Příklady  </vt:lpstr>
      <vt:lpstr>Příklady - barvy</vt:lpstr>
      <vt:lpstr>Díky barvě můžeme zvýraznit důležitou část dat</vt:lpstr>
      <vt:lpstr>Díky barvě můžeme zvýraznit důležitou část dat</vt:lpstr>
      <vt:lpstr>Pokročilejší vizualizace</vt:lpstr>
      <vt:lpstr>Pokročilejší vizualizace</vt:lpstr>
      <vt:lpstr>Pokročilejší vizualizace</vt:lpstr>
      <vt:lpstr>Další příklad pokročilejší vizualizace</vt:lpstr>
      <vt:lpstr>Další příklad pokročilejší vizualizace  </vt:lpstr>
      <vt:lpstr>Další příklad pokročilejší vizualizace  </vt:lpstr>
      <vt:lpstr>Pokročilejší techniky vizualizace Použijte zjednodušené mapy pro ilustrování dat</vt:lpstr>
      <vt:lpstr>kontrola  </vt:lpstr>
      <vt:lpstr>Peer review</vt:lpstr>
    </vt:vector>
  </TitlesOfParts>
  <Company>Ernst &amp; Young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(Arial bold 30 point) second line title</dc:title>
  <dc:creator>Petr Smejkal</dc:creator>
  <cp:lastModifiedBy>Petr Smejkal</cp:lastModifiedBy>
  <cp:revision>225</cp:revision>
  <dcterms:created xsi:type="dcterms:W3CDTF">2010-09-06T12:20:12Z</dcterms:created>
  <dcterms:modified xsi:type="dcterms:W3CDTF">2013-12-06T14:46:18Z</dcterms:modified>
</cp:coreProperties>
</file>