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83" r:id="rId2"/>
    <p:sldMasterId id="2147483670" r:id="rId3"/>
  </p:sldMasterIdLst>
  <p:notesMasterIdLst>
    <p:notesMasterId r:id="rId63"/>
  </p:notesMasterIdLst>
  <p:handoutMasterIdLst>
    <p:handoutMasterId r:id="rId64"/>
  </p:handoutMasterIdLst>
  <p:sldIdLst>
    <p:sldId id="259" r:id="rId4"/>
    <p:sldId id="305" r:id="rId5"/>
    <p:sldId id="307" r:id="rId6"/>
    <p:sldId id="387" r:id="rId7"/>
    <p:sldId id="359" r:id="rId8"/>
    <p:sldId id="308" r:id="rId9"/>
    <p:sldId id="309" r:id="rId10"/>
    <p:sldId id="311" r:id="rId11"/>
    <p:sldId id="313" r:id="rId12"/>
    <p:sldId id="314" r:id="rId13"/>
    <p:sldId id="358" r:id="rId14"/>
    <p:sldId id="316" r:id="rId15"/>
    <p:sldId id="317" r:id="rId16"/>
    <p:sldId id="318" r:id="rId17"/>
    <p:sldId id="319" r:id="rId18"/>
    <p:sldId id="320" r:id="rId19"/>
    <p:sldId id="321" r:id="rId20"/>
    <p:sldId id="381" r:id="rId21"/>
    <p:sldId id="386" r:id="rId22"/>
    <p:sldId id="323" r:id="rId23"/>
    <p:sldId id="325" r:id="rId24"/>
    <p:sldId id="326" r:id="rId25"/>
    <p:sldId id="322" r:id="rId26"/>
    <p:sldId id="315" r:id="rId27"/>
    <p:sldId id="382" r:id="rId28"/>
    <p:sldId id="383" r:id="rId29"/>
    <p:sldId id="384" r:id="rId30"/>
    <p:sldId id="385" r:id="rId31"/>
    <p:sldId id="388" r:id="rId32"/>
    <p:sldId id="327" r:id="rId33"/>
    <p:sldId id="392" r:id="rId34"/>
    <p:sldId id="328" r:id="rId35"/>
    <p:sldId id="329" r:id="rId36"/>
    <p:sldId id="341" r:id="rId37"/>
    <p:sldId id="344" r:id="rId38"/>
    <p:sldId id="345" r:id="rId39"/>
    <p:sldId id="347" r:id="rId40"/>
    <p:sldId id="348" r:id="rId41"/>
    <p:sldId id="330" r:id="rId42"/>
    <p:sldId id="306" r:id="rId43"/>
    <p:sldId id="331" r:id="rId44"/>
    <p:sldId id="332" r:id="rId45"/>
    <p:sldId id="333" r:id="rId46"/>
    <p:sldId id="334" r:id="rId47"/>
    <p:sldId id="335" r:id="rId48"/>
    <p:sldId id="336" r:id="rId49"/>
    <p:sldId id="337" r:id="rId50"/>
    <p:sldId id="338" r:id="rId51"/>
    <p:sldId id="339" r:id="rId52"/>
    <p:sldId id="340" r:id="rId53"/>
    <p:sldId id="353" r:id="rId54"/>
    <p:sldId id="354" r:id="rId55"/>
    <p:sldId id="355" r:id="rId56"/>
    <p:sldId id="356" r:id="rId57"/>
    <p:sldId id="360" r:id="rId58"/>
    <p:sldId id="389" r:id="rId59"/>
    <p:sldId id="390" r:id="rId60"/>
    <p:sldId id="391" r:id="rId61"/>
    <p:sldId id="362" r:id="rId62"/>
  </p:sldIdLst>
  <p:sldSz cx="9144000" cy="6858000" type="screen4x3"/>
  <p:notesSz cx="7086600" cy="9410700"/>
  <p:embeddedFontLst>
    <p:embeddedFont>
      <p:font typeface="EYInterstate" pitchFamily="2" charset="0"/>
      <p:regular r:id="rId65"/>
      <p:bold r:id="rId66"/>
      <p:italic r:id="rId67"/>
      <p:boldItalic r:id="rId68"/>
    </p:embeddedFont>
    <p:embeddedFont>
      <p:font typeface="Calibri" pitchFamily="34" charset="0"/>
      <p:regular r:id="rId69"/>
      <p:bold r:id="rId70"/>
      <p:italic r:id="rId71"/>
      <p:boldItalic r:id="rId72"/>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C2828"/>
    <a:srgbClr val="F1F1F1"/>
    <a:srgbClr val="FAE600"/>
    <a:srgbClr val="B4B4B4"/>
    <a:srgbClr val="FFD200"/>
    <a:srgbClr val="646464"/>
    <a:srgbClr val="8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50" autoAdjust="0"/>
    <p:restoredTop sz="96000" autoAdjust="0"/>
  </p:normalViewPr>
  <p:slideViewPr>
    <p:cSldViewPr>
      <p:cViewPr varScale="1">
        <p:scale>
          <a:sx n="80" d="100"/>
          <a:sy n="80" d="100"/>
        </p:scale>
        <p:origin x="-1128" y="-96"/>
      </p:cViewPr>
      <p:guideLst>
        <p:guide orient="horz" pos="3884"/>
        <p:guide orient="horz" pos="2051"/>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68" Type="http://schemas.openxmlformats.org/officeDocument/2006/relationships/font" Target="fonts/font4.fntdata"/><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2.fntdata"/><Relationship Id="rId7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font" Target="fonts/font1.fntdata"/><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handoutMaster" Target="handoutMasters/handoutMaster1.xml"/><Relationship Id="rId69" Type="http://schemas.openxmlformats.org/officeDocument/2006/relationships/font" Target="fonts/font5.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8.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3.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font" Target="fonts/font6.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8" name="Rectangle 6"/>
          <p:cNvSpPr>
            <a:spLocks noChangeArrowheads="1"/>
          </p:cNvSpPr>
          <p:nvPr/>
        </p:nvSpPr>
        <p:spPr bwMode="auto">
          <a:xfrm>
            <a:off x="158750" y="9136063"/>
            <a:ext cx="1289050" cy="144462"/>
          </a:xfrm>
          <a:prstGeom prst="rect">
            <a:avLst/>
          </a:prstGeom>
          <a:noFill/>
          <a:ln w="9525">
            <a:noFill/>
            <a:miter lim="800000"/>
            <a:headEnd/>
            <a:tailEnd/>
          </a:ln>
          <a:effectLst/>
        </p:spPr>
        <p:txBody>
          <a:bodyPr lIns="0" tIns="0" rIns="0" bIns="0"/>
          <a:lstStyle/>
          <a:p>
            <a:r>
              <a:rPr lang="en-US" sz="1100">
                <a:cs typeface="Arial" charset="0"/>
              </a:rPr>
              <a:t>May 22, 2008</a:t>
            </a:r>
          </a:p>
        </p:txBody>
      </p:sp>
      <p:sp>
        <p:nvSpPr>
          <p:cNvPr id="69639" name="Rectangle 7"/>
          <p:cNvSpPr>
            <a:spLocks noChangeArrowheads="1"/>
          </p:cNvSpPr>
          <p:nvPr/>
        </p:nvSpPr>
        <p:spPr bwMode="auto">
          <a:xfrm>
            <a:off x="2481263" y="9136063"/>
            <a:ext cx="2057400" cy="196850"/>
          </a:xfrm>
          <a:prstGeom prst="rect">
            <a:avLst/>
          </a:prstGeom>
          <a:noFill/>
          <a:ln w="9525">
            <a:noFill/>
            <a:miter lim="800000"/>
            <a:headEnd/>
            <a:tailEnd/>
          </a:ln>
          <a:effectLst/>
        </p:spPr>
        <p:txBody>
          <a:bodyPr lIns="0" tIns="0" rIns="0" bIns="0"/>
          <a:lstStyle/>
          <a:p>
            <a:r>
              <a:rPr lang="en-US" sz="1100">
                <a:cs typeface="Arial" charset="0"/>
              </a:rPr>
              <a:t>Presentation title</a:t>
            </a:r>
          </a:p>
        </p:txBody>
      </p:sp>
      <p:sp>
        <p:nvSpPr>
          <p:cNvPr id="69640" name="Rectangle 8"/>
          <p:cNvSpPr>
            <a:spLocks noChangeArrowheads="1"/>
          </p:cNvSpPr>
          <p:nvPr/>
        </p:nvSpPr>
        <p:spPr bwMode="auto">
          <a:xfrm>
            <a:off x="1635125" y="9136063"/>
            <a:ext cx="663575" cy="196850"/>
          </a:xfrm>
          <a:prstGeom prst="rect">
            <a:avLst/>
          </a:prstGeom>
          <a:noFill/>
          <a:ln w="9525">
            <a:noFill/>
            <a:miter lim="800000"/>
            <a:headEnd/>
            <a:tailEnd/>
          </a:ln>
          <a:effectLst/>
        </p:spPr>
        <p:txBody>
          <a:bodyPr lIns="0" tIns="0" rIns="0" bIns="0"/>
          <a:lstStyle/>
          <a:p>
            <a:r>
              <a:rPr lang="en-US" sz="1100">
                <a:cs typeface="Arial" charset="0"/>
              </a:rPr>
              <a:t>Page </a:t>
            </a:r>
            <a:fld id="{74984DEF-64B7-4B0D-9CAD-88AC71C7ACA2}" type="slidenum">
              <a:rPr lang="en-US" sz="1100">
                <a:cs typeface="Arial" charset="0"/>
              </a:rPr>
              <a:pPr/>
              <a:t>‹#›</a:t>
            </a:fld>
            <a:endParaRPr lang="en-US" sz="1100">
              <a:cs typeface="Arial" charset="0"/>
            </a:endParaRPr>
          </a:p>
        </p:txBody>
      </p:sp>
      <p:pic>
        <p:nvPicPr>
          <p:cNvPr id="69641" name="Picture 9" descr="logo_tagblack"/>
          <p:cNvPicPr>
            <a:picLocks noChangeAspect="1" noChangeArrowheads="1"/>
          </p:cNvPicPr>
          <p:nvPr/>
        </p:nvPicPr>
        <p:blipFill>
          <a:blip r:embed="rId2" cstate="print"/>
          <a:srcRect/>
          <a:stretch>
            <a:fillRect/>
          </a:stretch>
        </p:blipFill>
        <p:spPr bwMode="auto">
          <a:xfrm>
            <a:off x="5462588" y="8953500"/>
            <a:ext cx="1485900" cy="333375"/>
          </a:xfrm>
          <a:prstGeom prst="rect">
            <a:avLst/>
          </a:prstGeom>
          <a:noFill/>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p:cNvSpPr>
            <a:spLocks noGrp="1" noRot="1" noChangeAspect="1" noChangeArrowheads="1" noTextEdit="1"/>
          </p:cNvSpPr>
          <p:nvPr>
            <p:ph type="sldImg" idx="2"/>
          </p:nvPr>
        </p:nvSpPr>
        <p:spPr bwMode="auto">
          <a:xfrm>
            <a:off x="1190625" y="706438"/>
            <a:ext cx="4705350" cy="3529012"/>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708025" y="4470400"/>
            <a:ext cx="5670550" cy="4233863"/>
          </a:xfrm>
          <a:prstGeom prst="rect">
            <a:avLst/>
          </a:prstGeom>
          <a:noFill/>
          <a:ln w="9525">
            <a:noFill/>
            <a:miter lim="800000"/>
            <a:headEnd/>
            <a:tailEnd/>
          </a:ln>
          <a:effectLst/>
        </p:spPr>
        <p:txBody>
          <a:bodyPr vert="horz" wrap="square" lIns="94265" tIns="47133" rIns="94265" bIns="4713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200" name="Rectangle 8"/>
          <p:cNvSpPr>
            <a:spLocks noChangeArrowheads="1"/>
          </p:cNvSpPr>
          <p:nvPr/>
        </p:nvSpPr>
        <p:spPr bwMode="auto">
          <a:xfrm>
            <a:off x="158750" y="9136063"/>
            <a:ext cx="1289050" cy="144462"/>
          </a:xfrm>
          <a:prstGeom prst="rect">
            <a:avLst/>
          </a:prstGeom>
          <a:noFill/>
          <a:ln w="9525">
            <a:noFill/>
            <a:miter lim="800000"/>
            <a:headEnd/>
            <a:tailEnd/>
          </a:ln>
          <a:effectLst/>
        </p:spPr>
        <p:txBody>
          <a:bodyPr lIns="0" tIns="0" rIns="0" bIns="0"/>
          <a:lstStyle/>
          <a:p>
            <a:r>
              <a:rPr lang="en-US" sz="1100">
                <a:cs typeface="Arial" charset="0"/>
              </a:rPr>
              <a:t>May 22, 2008</a:t>
            </a:r>
          </a:p>
        </p:txBody>
      </p:sp>
      <p:sp>
        <p:nvSpPr>
          <p:cNvPr id="8201" name="Rectangle 9"/>
          <p:cNvSpPr>
            <a:spLocks noChangeArrowheads="1"/>
          </p:cNvSpPr>
          <p:nvPr/>
        </p:nvSpPr>
        <p:spPr bwMode="auto">
          <a:xfrm>
            <a:off x="2481263" y="9136063"/>
            <a:ext cx="2057400" cy="196850"/>
          </a:xfrm>
          <a:prstGeom prst="rect">
            <a:avLst/>
          </a:prstGeom>
          <a:noFill/>
          <a:ln w="9525">
            <a:noFill/>
            <a:miter lim="800000"/>
            <a:headEnd/>
            <a:tailEnd/>
          </a:ln>
          <a:effectLst/>
        </p:spPr>
        <p:txBody>
          <a:bodyPr lIns="0" tIns="0" rIns="0" bIns="0"/>
          <a:lstStyle/>
          <a:p>
            <a:r>
              <a:rPr lang="en-US" sz="1100">
                <a:cs typeface="Arial" charset="0"/>
              </a:rPr>
              <a:t>Presentation title</a:t>
            </a:r>
          </a:p>
        </p:txBody>
      </p:sp>
      <p:sp>
        <p:nvSpPr>
          <p:cNvPr id="8202" name="Rectangle 10"/>
          <p:cNvSpPr>
            <a:spLocks noChangeArrowheads="1"/>
          </p:cNvSpPr>
          <p:nvPr/>
        </p:nvSpPr>
        <p:spPr bwMode="auto">
          <a:xfrm>
            <a:off x="1635125" y="9136063"/>
            <a:ext cx="663575" cy="196850"/>
          </a:xfrm>
          <a:prstGeom prst="rect">
            <a:avLst/>
          </a:prstGeom>
          <a:noFill/>
          <a:ln w="9525">
            <a:noFill/>
            <a:miter lim="800000"/>
            <a:headEnd/>
            <a:tailEnd/>
          </a:ln>
          <a:effectLst/>
        </p:spPr>
        <p:txBody>
          <a:bodyPr lIns="0" tIns="0" rIns="0" bIns="0"/>
          <a:lstStyle/>
          <a:p>
            <a:r>
              <a:rPr lang="en-US" sz="1100">
                <a:cs typeface="Arial" charset="0"/>
              </a:rPr>
              <a:t>Page </a:t>
            </a:r>
            <a:fld id="{FA5FCB97-0EDB-4471-BEA3-C3A3F240EE22}" type="slidenum">
              <a:rPr lang="en-US" sz="1100">
                <a:cs typeface="Arial" charset="0"/>
              </a:rPr>
              <a:pPr/>
              <a:t>‹#›</a:t>
            </a:fld>
            <a:endParaRPr lang="en-US" sz="1100">
              <a:cs typeface="Arial" charset="0"/>
            </a:endParaRPr>
          </a:p>
        </p:txBody>
      </p:sp>
      <p:pic>
        <p:nvPicPr>
          <p:cNvPr id="8203" name="Picture 11" descr="logo_tagblack"/>
          <p:cNvPicPr>
            <a:picLocks noChangeAspect="1" noChangeArrowheads="1"/>
          </p:cNvPicPr>
          <p:nvPr/>
        </p:nvPicPr>
        <p:blipFill>
          <a:blip r:embed="rId2"/>
          <a:srcRect/>
          <a:stretch>
            <a:fillRect/>
          </a:stretch>
        </p:blipFill>
        <p:spPr bwMode="auto">
          <a:xfrm>
            <a:off x="5462588" y="8953500"/>
            <a:ext cx="1485900" cy="333375"/>
          </a:xfrm>
          <a:prstGeom prst="rect">
            <a:avLst/>
          </a:prstGeom>
          <a:noFill/>
        </p:spPr>
      </p:pic>
    </p:spTree>
  </p:cSld>
  <p:clrMap bg1="lt1" tx1="dk1" bg2="lt2" tx2="dk2" accent1="accent1" accent2="accent2" accent3="accent3" accent4="accent4" accent5="accent5" accent6="accent6" hlink="hlink" folHlink="folHlink"/>
  <p:notesStyle>
    <a:lvl1pPr algn="l" rtl="0" fontAlgn="base">
      <a:spcBef>
        <a:spcPct val="30000"/>
      </a:spcBef>
      <a:spcAft>
        <a:spcPct val="0"/>
      </a:spcAft>
      <a:buClr>
        <a:srgbClr val="FFD200"/>
      </a:buClr>
      <a:buSzPct val="75000"/>
      <a:buFont typeface="Arial" charset="0"/>
      <a:defRPr sz="1200" kern="1200">
        <a:solidFill>
          <a:schemeClr val="tx1"/>
        </a:solidFill>
        <a:latin typeface="Arial" charset="0"/>
        <a:ea typeface="+mn-ea"/>
        <a:cs typeface="+mn-cs"/>
      </a:defRPr>
    </a:lvl1pPr>
    <a:lvl2pPr marL="1588" indent="179388"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2pPr>
    <a:lvl3pPr marL="360363" indent="190500"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3pPr>
    <a:lvl4pPr marL="723900" indent="177800"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4pPr>
    <a:lvl5pPr marL="1081088" indent="176213"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pPr>
              <a:lnSpc>
                <a:spcPct val="90000"/>
              </a:lnSpc>
            </a:pPr>
            <a:endParaRPr lang="en-US" sz="10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59113" y="3457575"/>
            <a:ext cx="5541962" cy="908050"/>
          </a:xfrm>
        </p:spPr>
        <p:txBody>
          <a:bodyPr tIns="0"/>
          <a:lstStyle>
            <a:lvl1pPr>
              <a:defRPr sz="4400"/>
            </a:lvl1pPr>
          </a:lstStyle>
          <a:p>
            <a:endParaRPr lang="en-US" dirty="0"/>
          </a:p>
        </p:txBody>
      </p:sp>
      <p:sp>
        <p:nvSpPr>
          <p:cNvPr id="3075" name="Rectangle 3"/>
          <p:cNvSpPr>
            <a:spLocks noGrp="1" noChangeArrowheads="1"/>
          </p:cNvSpPr>
          <p:nvPr>
            <p:ph type="subTitle" idx="1"/>
          </p:nvPr>
        </p:nvSpPr>
        <p:spPr>
          <a:xfrm>
            <a:off x="3062288" y="4653136"/>
            <a:ext cx="5541962" cy="720552"/>
          </a:xfrm>
        </p:spPr>
        <p:txBody>
          <a:bodyPr/>
          <a:lstStyle>
            <a:lvl1pPr marL="0" indent="0">
              <a:lnSpc>
                <a:spcPct val="85000"/>
              </a:lnSpc>
              <a:buFont typeface="Arial" charset="0"/>
              <a:buNone/>
              <a:defRPr sz="1600"/>
            </a:lvl1pPr>
          </a:lstStyle>
          <a:p>
            <a:endParaRPr lang="en-US" dirty="0"/>
          </a:p>
        </p:txBody>
      </p:sp>
      <p:pic>
        <p:nvPicPr>
          <p:cNvPr id="1026" name="Picture 2"/>
          <p:cNvPicPr>
            <a:picLocks noChangeAspect="1" noChangeArrowheads="1"/>
          </p:cNvPicPr>
          <p:nvPr userDrawn="1"/>
        </p:nvPicPr>
        <p:blipFill>
          <a:blip r:embed="rId2" cstate="print"/>
          <a:srcRect/>
          <a:stretch>
            <a:fillRect/>
          </a:stretch>
        </p:blipFill>
        <p:spPr bwMode="auto">
          <a:xfrm>
            <a:off x="3077264" y="5569454"/>
            <a:ext cx="2170212" cy="1171914"/>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print"/>
          <a:srcRect/>
          <a:stretch>
            <a:fillRect/>
          </a:stretch>
        </p:blipFill>
        <p:spPr bwMode="auto">
          <a:xfrm rot="10800000" flipV="1">
            <a:off x="0" y="1329466"/>
            <a:ext cx="8604448" cy="94740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200025"/>
            <a:ext cx="2057400" cy="5732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00025"/>
            <a:ext cx="6024562"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cs-CZ"/>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cs-CZ"/>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A56ADBE-2232-471C-8BAC-A36BD88E7CF3}" type="datetimeFigureOut">
              <a:rPr lang="cs-CZ" smtClean="0"/>
              <a:pPr/>
              <a:t>12.12.2013</a:t>
            </a:fld>
            <a:endParaRPr lang="cs-CZ"/>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cs-CZ"/>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5FBB343-10DB-4628-8F16-78620F307C94}" type="slidenum">
              <a:rPr lang="cs-CZ" smtClean="0"/>
              <a:pPr/>
              <a:t>‹#›</a:t>
            </a:fld>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cs-CZ"/>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A56ADBE-2232-471C-8BAC-A36BD88E7CF3}" type="datetimeFigureOut">
              <a:rPr lang="cs-CZ" smtClean="0"/>
              <a:pPr/>
              <a:t>12.12.2013</a:t>
            </a:fld>
            <a:endParaRPr lang="cs-CZ"/>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cs-CZ"/>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5FBB343-10DB-4628-8F16-78620F307C94}" type="slidenum">
              <a:rPr lang="cs-CZ" smtClean="0"/>
              <a:pPr/>
              <a:t>‹#›</a:t>
            </a:fld>
            <a:endParaRPr lang="cs-CZ"/>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cs-CZ"/>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A56ADBE-2232-471C-8BAC-A36BD88E7CF3}" type="datetimeFigureOut">
              <a:rPr lang="cs-CZ" smtClean="0"/>
              <a:pPr/>
              <a:t>12.12.2013</a:t>
            </a:fld>
            <a:endParaRPr lang="cs-CZ"/>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cs-CZ"/>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5FBB343-10DB-4628-8F16-78620F307C94}" type="slidenum">
              <a:rPr lang="cs-CZ" smtClean="0"/>
              <a:pPr/>
              <a:t>‹#›</a:t>
            </a:fld>
            <a:endParaRPr lang="cs-CZ"/>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cs-CZ"/>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A56ADBE-2232-471C-8BAC-A36BD88E7CF3}" type="datetimeFigureOut">
              <a:rPr lang="cs-CZ" smtClean="0"/>
              <a:pPr/>
              <a:t>12.12.2013</a:t>
            </a:fld>
            <a:endParaRPr lang="cs-CZ"/>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cs-CZ"/>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5FBB343-10DB-4628-8F16-78620F307C94}" type="slidenum">
              <a:rPr lang="cs-CZ" smtClean="0"/>
              <a:pPr/>
              <a:t>‹#›</a:t>
            </a:fld>
            <a:endParaRPr lang="cs-CZ"/>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cs-CZ"/>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A56ADBE-2232-471C-8BAC-A36BD88E7CF3}" type="datetimeFigureOut">
              <a:rPr lang="cs-CZ" smtClean="0"/>
              <a:pPr/>
              <a:t>12.12.2013</a:t>
            </a:fld>
            <a:endParaRPr lang="cs-CZ"/>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cs-CZ"/>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5FBB343-10DB-4628-8F16-78620F307C94}" type="slidenum">
              <a:rPr lang="cs-CZ" smtClean="0"/>
              <a:pPr/>
              <a:t>‹#›</a:t>
            </a:fld>
            <a:endParaRPr lang="cs-CZ"/>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cs-CZ"/>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A56ADBE-2232-471C-8BAC-A36BD88E7CF3}" type="datetimeFigureOut">
              <a:rPr lang="cs-CZ" smtClean="0"/>
              <a:pPr/>
              <a:t>12.12.2013</a:t>
            </a:fld>
            <a:endParaRPr lang="cs-CZ"/>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cs-CZ"/>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5FBB343-10DB-4628-8F16-78620F307C94}" type="slidenum">
              <a:rPr lang="cs-CZ" smtClean="0"/>
              <a:pPr/>
              <a:t>‹#›</a:t>
            </a:fld>
            <a:endParaRPr lang="cs-CZ"/>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A56ADBE-2232-471C-8BAC-A36BD88E7CF3}" type="datetimeFigureOut">
              <a:rPr lang="cs-CZ" smtClean="0"/>
              <a:pPr/>
              <a:t>12.12.2013</a:t>
            </a:fld>
            <a:endParaRPr lang="cs-CZ"/>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cs-CZ"/>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5FBB343-10DB-4628-8F16-78620F307C9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00025"/>
            <a:ext cx="7560841" cy="863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cs-CZ"/>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A56ADBE-2232-471C-8BAC-A36BD88E7CF3}" type="datetimeFigureOut">
              <a:rPr lang="cs-CZ" smtClean="0"/>
              <a:pPr/>
              <a:t>12.12.2013</a:t>
            </a:fld>
            <a:endParaRPr lang="cs-CZ"/>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cs-CZ"/>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5FBB343-10DB-4628-8F16-78620F307C94}" type="slidenum">
              <a:rPr lang="cs-CZ" smtClean="0"/>
              <a:pPr/>
              <a:t>‹#›</a:t>
            </a:fld>
            <a:endParaRPr lang="cs-CZ"/>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cs-CZ"/>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A56ADBE-2232-471C-8BAC-A36BD88E7CF3}" type="datetimeFigureOut">
              <a:rPr lang="cs-CZ" smtClean="0"/>
              <a:pPr/>
              <a:t>12.12.2013</a:t>
            </a:fld>
            <a:endParaRPr lang="cs-CZ"/>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cs-CZ"/>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5FBB343-10DB-4628-8F16-78620F307C94}" type="slidenum">
              <a:rPr lang="cs-CZ" smtClean="0"/>
              <a:pPr/>
              <a:t>‹#›</a:t>
            </a:fld>
            <a:endParaRPr lang="cs-CZ"/>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cs-CZ"/>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A56ADBE-2232-471C-8BAC-A36BD88E7CF3}" type="datetimeFigureOut">
              <a:rPr lang="cs-CZ" smtClean="0"/>
              <a:pPr/>
              <a:t>12.12.2013</a:t>
            </a:fld>
            <a:endParaRPr lang="cs-CZ"/>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cs-CZ"/>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5FBB343-10DB-4628-8F16-78620F307C94}" type="slidenum">
              <a:rPr lang="cs-CZ" smtClean="0"/>
              <a:pPr/>
              <a:t>‹#›</a:t>
            </a:fld>
            <a:endParaRPr lang="cs-CZ"/>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cs-CZ"/>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A56ADBE-2232-471C-8BAC-A36BD88E7CF3}" type="datetimeFigureOut">
              <a:rPr lang="cs-CZ" smtClean="0"/>
              <a:pPr/>
              <a:t>12.12.2013</a:t>
            </a:fld>
            <a:endParaRPr lang="cs-CZ"/>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cs-CZ"/>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5FBB343-10DB-4628-8F16-78620F307C94}" type="slidenum">
              <a:rPr lang="cs-CZ" smtClean="0"/>
              <a:pPr/>
              <a:t>‹#›</a:t>
            </a:fld>
            <a:endParaRPr lang="cs-CZ"/>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dirty="0" smtClean="0"/>
              <a:t>  </a:t>
            </a:r>
            <a:r>
              <a:rPr lang="en-US" dirty="0" smtClean="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59113" y="3457575"/>
            <a:ext cx="5541962" cy="908050"/>
          </a:xfrm>
          <a:prstGeom prst="rect">
            <a:avLst/>
          </a:prstGeom>
        </p:spPr>
        <p:txBody>
          <a:bodyPr tIns="0"/>
          <a:lstStyle>
            <a:lvl1pPr>
              <a:defRPr sz="4400"/>
            </a:lvl1pPr>
          </a:lstStyle>
          <a:p>
            <a:endParaRPr lang="en-US" dirty="0"/>
          </a:p>
        </p:txBody>
      </p:sp>
      <p:sp>
        <p:nvSpPr>
          <p:cNvPr id="3075" name="Rectangle 3"/>
          <p:cNvSpPr>
            <a:spLocks noGrp="1" noChangeArrowheads="1"/>
          </p:cNvSpPr>
          <p:nvPr>
            <p:ph type="subTitle" idx="1"/>
          </p:nvPr>
        </p:nvSpPr>
        <p:spPr>
          <a:xfrm>
            <a:off x="3062288" y="4653136"/>
            <a:ext cx="5541962" cy="720552"/>
          </a:xfrm>
        </p:spPr>
        <p:txBody>
          <a:bodyPr/>
          <a:lstStyle>
            <a:lvl1pPr marL="0" indent="0">
              <a:lnSpc>
                <a:spcPct val="85000"/>
              </a:lnSpc>
              <a:buFont typeface="Arial" charset="0"/>
              <a:buNone/>
              <a:defRPr sz="1600"/>
            </a:lvl1pPr>
          </a:lstStyle>
          <a:p>
            <a:endParaRPr lang="en-US" dirty="0"/>
          </a:p>
        </p:txBody>
      </p:sp>
      <p:pic>
        <p:nvPicPr>
          <p:cNvPr id="1026" name="Picture 2"/>
          <p:cNvPicPr>
            <a:picLocks noChangeAspect="1" noChangeArrowheads="1"/>
          </p:cNvPicPr>
          <p:nvPr userDrawn="1"/>
        </p:nvPicPr>
        <p:blipFill>
          <a:blip r:embed="rId2" cstate="print"/>
          <a:srcRect/>
          <a:stretch>
            <a:fillRect/>
          </a:stretch>
        </p:blipFill>
        <p:spPr bwMode="auto">
          <a:xfrm>
            <a:off x="3077264" y="5569454"/>
            <a:ext cx="2170212" cy="1171914"/>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print"/>
          <a:srcRect/>
          <a:stretch>
            <a:fillRect/>
          </a:stretch>
        </p:blipFill>
        <p:spPr bwMode="auto">
          <a:xfrm rot="10800000" flipV="1">
            <a:off x="0" y="1329466"/>
            <a:ext cx="8604448" cy="94740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00025"/>
            <a:ext cx="7560841" cy="8636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0"/>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1"/>
            <a:ext cx="8222431" cy="874984"/>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40417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1"/>
            <a:ext cx="8222431" cy="874984"/>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1"/>
            <a:ext cx="8222431" cy="874984"/>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200025"/>
            <a:ext cx="2057400" cy="57324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00025"/>
            <a:ext cx="6024562"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40417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hyperlink" Target="mailto:Smejkal.petr@email.cz"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mailto:43262@muni.cz"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7544" y="188641"/>
            <a:ext cx="8222431" cy="874984"/>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5613" y="1412875"/>
            <a:ext cx="8234362" cy="4519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2" name="Rectangle 8"/>
          <p:cNvSpPr>
            <a:spLocks noChangeArrowheads="1"/>
          </p:cNvSpPr>
          <p:nvPr/>
        </p:nvSpPr>
        <p:spPr bwMode="auto">
          <a:xfrm>
            <a:off x="2784475" y="6419850"/>
            <a:ext cx="2057400" cy="196850"/>
          </a:xfrm>
          <a:prstGeom prst="rect">
            <a:avLst/>
          </a:prstGeom>
          <a:noFill/>
          <a:ln w="9525">
            <a:noFill/>
            <a:miter lim="800000"/>
            <a:headEnd/>
            <a:tailEnd/>
          </a:ln>
          <a:effectLst/>
        </p:spPr>
        <p:txBody>
          <a:bodyPr lIns="0" tIns="0" rIns="0" bIns="0"/>
          <a:lstStyle/>
          <a:p>
            <a:r>
              <a:rPr lang="cs-CZ" sz="1100" dirty="0" smtClean="0">
                <a:solidFill>
                  <a:srgbClr val="000000"/>
                </a:solidFill>
                <a:cs typeface="Arial" charset="0"/>
              </a:rPr>
              <a:t>Informační průmysl</a:t>
            </a:r>
            <a:r>
              <a:rPr lang="cs-CZ" sz="1100" baseline="0" dirty="0" smtClean="0">
                <a:solidFill>
                  <a:srgbClr val="000000"/>
                </a:solidFill>
                <a:cs typeface="Arial" charset="0"/>
              </a:rPr>
              <a:t> 2013/14</a:t>
            </a:r>
            <a:endParaRPr lang="en-US" sz="1100" dirty="0">
              <a:solidFill>
                <a:srgbClr val="000000"/>
              </a:solidFill>
              <a:cs typeface="Arial" charset="0"/>
            </a:endParaRPr>
          </a:p>
        </p:txBody>
      </p:sp>
      <p:sp>
        <p:nvSpPr>
          <p:cNvPr id="1033" name="Rectangle 9"/>
          <p:cNvSpPr>
            <a:spLocks noChangeArrowheads="1"/>
          </p:cNvSpPr>
          <p:nvPr/>
        </p:nvSpPr>
        <p:spPr bwMode="auto">
          <a:xfrm>
            <a:off x="457200" y="6419850"/>
            <a:ext cx="663575" cy="196850"/>
          </a:xfrm>
          <a:prstGeom prst="rect">
            <a:avLst/>
          </a:prstGeom>
          <a:noFill/>
          <a:ln w="9525">
            <a:noFill/>
            <a:miter lim="800000"/>
            <a:headEnd/>
            <a:tailEnd/>
          </a:ln>
          <a:effectLst/>
        </p:spPr>
        <p:txBody>
          <a:bodyPr lIns="0" tIns="0" rIns="0" bIns="0"/>
          <a:lstStyle/>
          <a:p>
            <a:r>
              <a:rPr lang="en-US" sz="1100">
                <a:solidFill>
                  <a:srgbClr val="000000"/>
                </a:solidFill>
                <a:cs typeface="Arial" charset="0"/>
              </a:rPr>
              <a:t>Page </a:t>
            </a:r>
            <a:fld id="{92377386-EE50-4FE3-9EAA-3F82571A0486}" type="slidenum">
              <a:rPr lang="en-US" sz="1100">
                <a:solidFill>
                  <a:srgbClr val="000000"/>
                </a:solidFill>
                <a:cs typeface="Arial" charset="0"/>
              </a:rPr>
              <a:pPr/>
              <a:t>‹#›</a:t>
            </a:fld>
            <a:endParaRPr lang="en-US" sz="1100">
              <a:solidFill>
                <a:srgbClr val="000000"/>
              </a:solidFill>
              <a:cs typeface="Arial" charset="0"/>
            </a:endParaRPr>
          </a:p>
        </p:txBody>
      </p:sp>
      <p:sp>
        <p:nvSpPr>
          <p:cNvPr id="1035" name="Line 11"/>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endParaRPr lang="en-US"/>
          </a:p>
        </p:txBody>
      </p:sp>
      <p:sp>
        <p:nvSpPr>
          <p:cNvPr id="1036" name="Line 12"/>
          <p:cNvSpPr>
            <a:spLocks noChangeShapeType="1"/>
          </p:cNvSpPr>
          <p:nvPr/>
        </p:nvSpPr>
        <p:spPr bwMode="auto">
          <a:xfrm>
            <a:off x="467545" y="187796"/>
            <a:ext cx="8208912" cy="12230"/>
          </a:xfrm>
          <a:prstGeom prst="line">
            <a:avLst/>
          </a:prstGeom>
          <a:noFill/>
          <a:ln w="6350">
            <a:solidFill>
              <a:srgbClr val="646464"/>
            </a:solidFill>
            <a:round/>
            <a:headEnd/>
            <a:tailEnd/>
          </a:ln>
          <a:effectLst/>
        </p:spPr>
        <p:txBody>
          <a:bodyPr wrap="none" anchor="ctr"/>
          <a:lstStyle/>
          <a:p>
            <a:endParaRPr lang="en-US"/>
          </a:p>
        </p:txBody>
      </p:sp>
      <p:pic>
        <p:nvPicPr>
          <p:cNvPr id="2050" name="Picture 2"/>
          <p:cNvPicPr>
            <a:picLocks noChangeAspect="1" noChangeArrowheads="1"/>
          </p:cNvPicPr>
          <p:nvPr userDrawn="1"/>
        </p:nvPicPr>
        <p:blipFill>
          <a:blip r:embed="rId14" cstate="print"/>
          <a:srcRect/>
          <a:stretch>
            <a:fillRect/>
          </a:stretch>
        </p:blipFill>
        <p:spPr bwMode="auto">
          <a:xfrm>
            <a:off x="7546630" y="6381328"/>
            <a:ext cx="1143000" cy="342900"/>
          </a:xfrm>
          <a:prstGeom prst="rect">
            <a:avLst/>
          </a:prstGeom>
          <a:noFill/>
          <a:ln w="9525">
            <a:noFill/>
            <a:miter lim="800000"/>
            <a:headEnd/>
            <a:tailEnd/>
          </a:ln>
        </p:spPr>
      </p:pic>
      <p:sp>
        <p:nvSpPr>
          <p:cNvPr id="12" name="Rectangle 8"/>
          <p:cNvSpPr>
            <a:spLocks noChangeArrowheads="1"/>
          </p:cNvSpPr>
          <p:nvPr userDrawn="1"/>
        </p:nvSpPr>
        <p:spPr bwMode="auto">
          <a:xfrm>
            <a:off x="5967776" y="6356196"/>
            <a:ext cx="1340528" cy="434898"/>
          </a:xfrm>
          <a:prstGeom prst="rect">
            <a:avLst/>
          </a:prstGeom>
          <a:noFill/>
          <a:ln w="9525">
            <a:noFill/>
            <a:miter lim="800000"/>
            <a:headEnd/>
            <a:tailEnd/>
          </a:ln>
          <a:effectLst/>
        </p:spPr>
        <p:txBody>
          <a:bodyPr lIns="0" tIns="0" rIns="0" bIns="0"/>
          <a:lstStyle/>
          <a:p>
            <a:r>
              <a:rPr lang="cs-CZ" sz="1000" dirty="0" smtClean="0">
                <a:solidFill>
                  <a:srgbClr val="000000"/>
                </a:solidFill>
                <a:cs typeface="Arial" charset="0"/>
              </a:rPr>
              <a:t>Petr</a:t>
            </a:r>
            <a:r>
              <a:rPr lang="cs-CZ" sz="1000" baseline="0" dirty="0" smtClean="0">
                <a:solidFill>
                  <a:srgbClr val="000000"/>
                </a:solidFill>
                <a:cs typeface="Arial" charset="0"/>
              </a:rPr>
              <a:t> Šmejkal, </a:t>
            </a:r>
            <a:r>
              <a:rPr lang="cs-CZ" sz="1000" baseline="0" dirty="0" smtClean="0">
                <a:solidFill>
                  <a:srgbClr val="000000"/>
                </a:solidFill>
                <a:cs typeface="Arial" charset="0"/>
                <a:hlinkClick r:id="rId15"/>
              </a:rPr>
              <a:t>43262@</a:t>
            </a:r>
            <a:r>
              <a:rPr lang="cs-CZ" sz="1000" baseline="0" dirty="0" err="1" smtClean="0">
                <a:solidFill>
                  <a:srgbClr val="000000"/>
                </a:solidFill>
                <a:cs typeface="Arial" charset="0"/>
                <a:hlinkClick r:id="rId15"/>
              </a:rPr>
              <a:t>muni.cz</a:t>
            </a:r>
            <a:endParaRPr lang="cs-CZ" sz="1000" baseline="0" dirty="0" smtClean="0">
              <a:solidFill>
                <a:srgbClr val="000000"/>
              </a:solidFill>
              <a:cs typeface="Arial" charset="0"/>
            </a:endParaRPr>
          </a:p>
          <a:p>
            <a:r>
              <a:rPr lang="cs-CZ" sz="1000" baseline="0" dirty="0" smtClean="0">
                <a:solidFill>
                  <a:srgbClr val="000000"/>
                </a:solidFill>
                <a:cs typeface="Arial" charset="0"/>
                <a:hlinkClick r:id="rId16"/>
              </a:rPr>
              <a:t>Smejkal.</a:t>
            </a:r>
            <a:r>
              <a:rPr lang="cs-CZ" sz="1000" baseline="0" dirty="0" err="1" smtClean="0">
                <a:solidFill>
                  <a:srgbClr val="000000"/>
                </a:solidFill>
                <a:cs typeface="Arial" charset="0"/>
                <a:hlinkClick r:id="rId16"/>
              </a:rPr>
              <a:t>petr</a:t>
            </a:r>
            <a:r>
              <a:rPr lang="cs-CZ" sz="1000" baseline="0" dirty="0" smtClean="0">
                <a:solidFill>
                  <a:srgbClr val="000000"/>
                </a:solidFill>
                <a:cs typeface="Arial" charset="0"/>
                <a:hlinkClick r:id="rId16"/>
              </a:rPr>
              <a:t>@email.</a:t>
            </a:r>
            <a:r>
              <a:rPr lang="cs-CZ" sz="1000" baseline="0" dirty="0" err="1" smtClean="0">
                <a:solidFill>
                  <a:srgbClr val="000000"/>
                </a:solidFill>
                <a:cs typeface="Arial" charset="0"/>
                <a:hlinkClick r:id="rId16"/>
              </a:rPr>
              <a:t>cz</a:t>
            </a:r>
            <a:endParaRPr lang="cs-CZ" sz="1000" baseline="0" dirty="0" smtClean="0">
              <a:solidFill>
                <a:srgbClr val="000000"/>
              </a:solidFill>
              <a:cs typeface="Arial" charset="0"/>
            </a:endParaRPr>
          </a:p>
          <a:p>
            <a:endParaRPr lang="en-US" sz="1000" dirty="0">
              <a:solidFill>
                <a:srgbClr val="000000"/>
              </a:solidFill>
              <a:cs typeface="Arial" charset="0"/>
            </a:endParaRPr>
          </a:p>
        </p:txBody>
      </p:sp>
      <p:sp>
        <p:nvSpPr>
          <p:cNvPr id="1034" name="Line 10"/>
          <p:cNvSpPr>
            <a:spLocks noChangeShapeType="1"/>
          </p:cNvSpPr>
          <p:nvPr/>
        </p:nvSpPr>
        <p:spPr bwMode="auto">
          <a:xfrm>
            <a:off x="455613" y="1052736"/>
            <a:ext cx="8229600" cy="0"/>
          </a:xfrm>
          <a:prstGeom prst="line">
            <a:avLst/>
          </a:prstGeom>
          <a:ln w="19050">
            <a:solidFill>
              <a:srgbClr val="DC2828">
                <a:alpha val="80000"/>
              </a:srgbClr>
            </a:solidFill>
            <a:headEnd/>
            <a:tailEnd/>
          </a:ln>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txBody>
          <a:bodyPr wrap="none" anchor="ctr"/>
          <a:lstStyle/>
          <a:p>
            <a:endParaRPr lang="en-US"/>
          </a:p>
        </p:txBody>
      </p:sp>
      <p:pic>
        <p:nvPicPr>
          <p:cNvPr id="15" name="Picture 4"/>
          <p:cNvPicPr>
            <a:picLocks noChangeAspect="1" noChangeArrowheads="1"/>
          </p:cNvPicPr>
          <p:nvPr userDrawn="1"/>
        </p:nvPicPr>
        <p:blipFill>
          <a:blip r:embed="rId17" cstate="print"/>
          <a:srcRect/>
          <a:stretch>
            <a:fillRect/>
          </a:stretch>
        </p:blipFill>
        <p:spPr bwMode="auto">
          <a:xfrm rot="10800000" flipH="1" flipV="1">
            <a:off x="5471592" y="620689"/>
            <a:ext cx="3672408" cy="28803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9"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p:titleStyle>
    <p:bodyStyle>
      <a:lvl1pPr marL="360363" indent="-360363" algn="l" rtl="0" eaLnBrk="1" fontAlgn="base" hangingPunct="1">
        <a:spcBef>
          <a:spcPct val="20000"/>
        </a:spcBef>
        <a:spcAft>
          <a:spcPct val="0"/>
        </a:spcAft>
        <a:buClr>
          <a:schemeClr val="bg2">
            <a:lumMod val="75000"/>
          </a:schemeClr>
        </a:buClr>
        <a:buSzPct val="75000"/>
        <a:buFont typeface="Arial" pitchFamily="34" charset="0"/>
        <a:buChar char="■"/>
        <a:defRPr sz="2400">
          <a:solidFill>
            <a:schemeClr val="accent1">
              <a:lumMod val="75000"/>
            </a:schemeClr>
          </a:solidFill>
          <a:latin typeface="+mn-lt"/>
          <a:ea typeface="+mn-ea"/>
          <a:cs typeface="+mn-cs"/>
        </a:defRPr>
      </a:lvl1pPr>
      <a:lvl2pPr marL="717550" indent="-355600" algn="l" rtl="0" eaLnBrk="1" fontAlgn="base" hangingPunct="1">
        <a:spcBef>
          <a:spcPct val="20000"/>
        </a:spcBef>
        <a:spcAft>
          <a:spcPct val="0"/>
        </a:spcAft>
        <a:buClr>
          <a:schemeClr val="bg2">
            <a:lumMod val="75000"/>
          </a:schemeClr>
        </a:buClr>
        <a:buSzPct val="75000"/>
        <a:buFont typeface="Arial" pitchFamily="34" charset="0"/>
        <a:buChar char="■"/>
        <a:defRPr sz="2000">
          <a:solidFill>
            <a:schemeClr val="accent1">
              <a:lumMod val="75000"/>
            </a:schemeClr>
          </a:solidFill>
          <a:latin typeface="+mn-lt"/>
        </a:defRPr>
      </a:lvl2pPr>
      <a:lvl3pPr marL="1081088" indent="-361950" algn="l" rtl="0" eaLnBrk="1" fontAlgn="base" hangingPunct="1">
        <a:spcBef>
          <a:spcPct val="20000"/>
        </a:spcBef>
        <a:spcAft>
          <a:spcPct val="0"/>
        </a:spcAft>
        <a:buClr>
          <a:schemeClr val="bg2">
            <a:lumMod val="75000"/>
          </a:schemeClr>
        </a:buClr>
        <a:buSzPct val="75000"/>
        <a:buFont typeface="Arial" pitchFamily="34" charset="0"/>
        <a:buChar char="■"/>
        <a:defRPr>
          <a:solidFill>
            <a:schemeClr val="accent1">
              <a:lumMod val="75000"/>
            </a:schemeClr>
          </a:solidFill>
          <a:latin typeface="+mn-lt"/>
        </a:defRPr>
      </a:lvl3pPr>
      <a:lvl4pPr marL="1441450" indent="-358775" algn="l" rtl="0" eaLnBrk="1" fontAlgn="base" hangingPunct="1">
        <a:spcBef>
          <a:spcPct val="20000"/>
        </a:spcBef>
        <a:spcAft>
          <a:spcPct val="0"/>
        </a:spcAft>
        <a:buClr>
          <a:schemeClr val="bg2">
            <a:lumMod val="75000"/>
          </a:schemeClr>
        </a:buClr>
        <a:buSzPct val="75000"/>
        <a:buFont typeface="Arial" pitchFamily="34" charset="0"/>
        <a:buChar char="■"/>
        <a:defRPr sz="1600">
          <a:solidFill>
            <a:schemeClr val="accent1">
              <a:lumMod val="75000"/>
            </a:schemeClr>
          </a:solidFill>
          <a:latin typeface="+mn-lt"/>
        </a:defRPr>
      </a:lvl4pPr>
      <a:lvl5pPr marL="1800225" indent="-357188" algn="l" rtl="0" eaLnBrk="1" fontAlgn="base" hangingPunct="1">
        <a:spcBef>
          <a:spcPct val="20000"/>
        </a:spcBef>
        <a:spcAft>
          <a:spcPct val="0"/>
        </a:spcAft>
        <a:buClr>
          <a:schemeClr val="bg2">
            <a:lumMod val="75000"/>
          </a:schemeClr>
        </a:buClr>
        <a:buSzPct val="75000"/>
        <a:buFont typeface="Arial" pitchFamily="34" charset="0"/>
        <a:buChar char="■"/>
        <a:defRPr sz="1600">
          <a:solidFill>
            <a:schemeClr val="accent1">
              <a:lumMod val="75000"/>
            </a:schemeClr>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5613" y="1412875"/>
            <a:ext cx="8234362" cy="4519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2" name="Rectangle 8"/>
          <p:cNvSpPr>
            <a:spLocks noChangeArrowheads="1"/>
          </p:cNvSpPr>
          <p:nvPr/>
        </p:nvSpPr>
        <p:spPr bwMode="auto">
          <a:xfrm>
            <a:off x="2784475" y="6419850"/>
            <a:ext cx="2057400" cy="196850"/>
          </a:xfrm>
          <a:prstGeom prst="rect">
            <a:avLst/>
          </a:prstGeom>
          <a:noFill/>
          <a:ln w="9525">
            <a:noFill/>
            <a:miter lim="800000"/>
            <a:headEnd/>
            <a:tailEnd/>
          </a:ln>
          <a:effectLst/>
        </p:spPr>
        <p:txBody>
          <a:bodyPr lIns="0" tIns="0" rIns="0" bIns="0"/>
          <a:lstStyle/>
          <a:p>
            <a:r>
              <a:rPr lang="cs-CZ" sz="1100" dirty="0" smtClean="0">
                <a:solidFill>
                  <a:srgbClr val="000000"/>
                </a:solidFill>
                <a:cs typeface="Arial" charset="0"/>
              </a:rPr>
              <a:t>Informační průmysl 2010</a:t>
            </a:r>
            <a:endParaRPr lang="en-US" sz="1100" dirty="0">
              <a:solidFill>
                <a:srgbClr val="000000"/>
              </a:solidFill>
              <a:cs typeface="Arial" charset="0"/>
            </a:endParaRPr>
          </a:p>
        </p:txBody>
      </p:sp>
      <p:sp>
        <p:nvSpPr>
          <p:cNvPr id="1033" name="Rectangle 9"/>
          <p:cNvSpPr>
            <a:spLocks noChangeArrowheads="1"/>
          </p:cNvSpPr>
          <p:nvPr/>
        </p:nvSpPr>
        <p:spPr bwMode="auto">
          <a:xfrm>
            <a:off x="457200" y="6419850"/>
            <a:ext cx="663575" cy="196850"/>
          </a:xfrm>
          <a:prstGeom prst="rect">
            <a:avLst/>
          </a:prstGeom>
          <a:noFill/>
          <a:ln w="9525">
            <a:noFill/>
            <a:miter lim="800000"/>
            <a:headEnd/>
            <a:tailEnd/>
          </a:ln>
          <a:effectLst/>
        </p:spPr>
        <p:txBody>
          <a:bodyPr lIns="0" tIns="0" rIns="0" bIns="0"/>
          <a:lstStyle/>
          <a:p>
            <a:r>
              <a:rPr lang="en-US" sz="1100">
                <a:solidFill>
                  <a:srgbClr val="000000"/>
                </a:solidFill>
                <a:cs typeface="Arial" charset="0"/>
              </a:rPr>
              <a:t>Page </a:t>
            </a:r>
            <a:fld id="{92377386-EE50-4FE3-9EAA-3F82571A0486}" type="slidenum">
              <a:rPr lang="en-US" sz="1100">
                <a:solidFill>
                  <a:srgbClr val="000000"/>
                </a:solidFill>
                <a:cs typeface="Arial" charset="0"/>
              </a:rPr>
              <a:pPr/>
              <a:t>‹#›</a:t>
            </a:fld>
            <a:endParaRPr lang="en-US" sz="1100">
              <a:solidFill>
                <a:srgbClr val="000000"/>
              </a:solidFill>
              <a:cs typeface="Arial" charset="0"/>
            </a:endParaRPr>
          </a:p>
        </p:txBody>
      </p:sp>
      <p:sp>
        <p:nvSpPr>
          <p:cNvPr id="1035" name="Line 11"/>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endParaRPr lang="en-US"/>
          </a:p>
        </p:txBody>
      </p:sp>
      <p:pic>
        <p:nvPicPr>
          <p:cNvPr id="2050" name="Picture 2"/>
          <p:cNvPicPr>
            <a:picLocks noChangeAspect="1" noChangeArrowheads="1"/>
          </p:cNvPicPr>
          <p:nvPr userDrawn="1"/>
        </p:nvPicPr>
        <p:blipFill>
          <a:blip r:embed="rId14" cstate="print"/>
          <a:srcRect/>
          <a:stretch>
            <a:fillRect/>
          </a:stretch>
        </p:blipFill>
        <p:spPr bwMode="auto">
          <a:xfrm>
            <a:off x="251520" y="404664"/>
            <a:ext cx="2160240" cy="648072"/>
          </a:xfrm>
          <a:prstGeom prst="rect">
            <a:avLst/>
          </a:prstGeom>
          <a:noFill/>
          <a:ln w="9525">
            <a:noFill/>
            <a:miter lim="800000"/>
            <a:headEnd/>
            <a:tailEnd/>
          </a:ln>
        </p:spPr>
      </p:pic>
      <p:sp>
        <p:nvSpPr>
          <p:cNvPr id="12" name="Rectangle 8"/>
          <p:cNvSpPr>
            <a:spLocks noChangeArrowheads="1"/>
          </p:cNvSpPr>
          <p:nvPr userDrawn="1"/>
        </p:nvSpPr>
        <p:spPr bwMode="auto">
          <a:xfrm>
            <a:off x="6543840" y="6356196"/>
            <a:ext cx="1250855" cy="434898"/>
          </a:xfrm>
          <a:prstGeom prst="rect">
            <a:avLst/>
          </a:prstGeom>
          <a:noFill/>
          <a:ln w="9525">
            <a:noFill/>
            <a:miter lim="800000"/>
            <a:headEnd/>
            <a:tailEnd/>
          </a:ln>
          <a:effectLst/>
        </p:spPr>
        <p:txBody>
          <a:bodyPr lIns="0" tIns="0" rIns="0" bIns="0"/>
          <a:lstStyle/>
          <a:p>
            <a:r>
              <a:rPr lang="cs-CZ" sz="1000" dirty="0" smtClean="0">
                <a:solidFill>
                  <a:srgbClr val="000000"/>
                </a:solidFill>
                <a:cs typeface="Arial" charset="0"/>
              </a:rPr>
              <a:t>Petr</a:t>
            </a:r>
            <a:r>
              <a:rPr lang="cs-CZ" sz="1000" baseline="0" dirty="0" smtClean="0">
                <a:solidFill>
                  <a:srgbClr val="000000"/>
                </a:solidFill>
                <a:cs typeface="Arial" charset="0"/>
              </a:rPr>
              <a:t> Šmejkal, 43262@</a:t>
            </a:r>
            <a:r>
              <a:rPr lang="cs-CZ" sz="1000" baseline="0" dirty="0" err="1" smtClean="0">
                <a:solidFill>
                  <a:srgbClr val="000000"/>
                </a:solidFill>
                <a:cs typeface="Arial" charset="0"/>
              </a:rPr>
              <a:t>muni.cz</a:t>
            </a:r>
            <a:endParaRPr lang="en-US" sz="1000" dirty="0">
              <a:solidFill>
                <a:srgbClr val="000000"/>
              </a:solidFill>
              <a:cs typeface="Arial" charset="0"/>
            </a:endParaRPr>
          </a:p>
        </p:txBody>
      </p:sp>
      <p:pic>
        <p:nvPicPr>
          <p:cNvPr id="15" name="Picture 4"/>
          <p:cNvPicPr>
            <a:picLocks noChangeAspect="1" noChangeArrowheads="1"/>
          </p:cNvPicPr>
          <p:nvPr userDrawn="1"/>
        </p:nvPicPr>
        <p:blipFill>
          <a:blip r:embed="rId15" cstate="print"/>
          <a:srcRect/>
          <a:stretch>
            <a:fillRect/>
          </a:stretch>
        </p:blipFill>
        <p:spPr bwMode="auto">
          <a:xfrm rot="10800000" flipH="1" flipV="1">
            <a:off x="2717276" y="1700809"/>
            <a:ext cx="6426724" cy="50405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1" r:id="rId2"/>
    <p:sldLayoutId id="2147483672" r:id="rId3"/>
    <p:sldLayoutId id="2147483673"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p:titleStyle>
    <p:bodyStyle>
      <a:lvl1pPr marL="360363" indent="-360363" algn="l" rtl="0" eaLnBrk="1" fontAlgn="base" hangingPunct="1">
        <a:spcBef>
          <a:spcPct val="20000"/>
        </a:spcBef>
        <a:spcAft>
          <a:spcPct val="0"/>
        </a:spcAft>
        <a:buClr>
          <a:schemeClr val="tx1">
            <a:lumMod val="50000"/>
          </a:schemeClr>
        </a:buClr>
        <a:buSzPct val="75000"/>
        <a:buFont typeface="Arial" charset="0"/>
        <a:buChar char="►"/>
        <a:defRPr sz="2400">
          <a:solidFill>
            <a:schemeClr val="accent1">
              <a:lumMod val="75000"/>
            </a:schemeClr>
          </a:solidFill>
          <a:latin typeface="+mn-lt"/>
          <a:ea typeface="+mn-ea"/>
          <a:cs typeface="+mn-cs"/>
        </a:defRPr>
      </a:lvl1pPr>
      <a:lvl2pPr marL="717550" indent="-355600" algn="l" rtl="0" eaLnBrk="1" fontAlgn="base" hangingPunct="1">
        <a:spcBef>
          <a:spcPct val="20000"/>
        </a:spcBef>
        <a:spcAft>
          <a:spcPct val="0"/>
        </a:spcAft>
        <a:buClr>
          <a:schemeClr val="tx1">
            <a:lumMod val="50000"/>
          </a:schemeClr>
        </a:buClr>
        <a:buSzPct val="75000"/>
        <a:buFont typeface="Arial" charset="0"/>
        <a:buChar char="►"/>
        <a:defRPr sz="2000">
          <a:solidFill>
            <a:schemeClr val="accent1">
              <a:lumMod val="75000"/>
            </a:schemeClr>
          </a:solidFill>
          <a:latin typeface="+mn-lt"/>
        </a:defRPr>
      </a:lvl2pPr>
      <a:lvl3pPr marL="1081088" indent="-361950" algn="l" rtl="0" eaLnBrk="1" fontAlgn="base" hangingPunct="1">
        <a:spcBef>
          <a:spcPct val="20000"/>
        </a:spcBef>
        <a:spcAft>
          <a:spcPct val="0"/>
        </a:spcAft>
        <a:buClr>
          <a:schemeClr val="tx1">
            <a:lumMod val="50000"/>
          </a:schemeClr>
        </a:buClr>
        <a:buSzPct val="75000"/>
        <a:buFont typeface="Arial" charset="0"/>
        <a:buChar char="►"/>
        <a:defRPr>
          <a:solidFill>
            <a:schemeClr val="accent1">
              <a:lumMod val="75000"/>
            </a:schemeClr>
          </a:solidFill>
          <a:latin typeface="+mn-lt"/>
        </a:defRPr>
      </a:lvl3pPr>
      <a:lvl4pPr marL="1441450" indent="-358775" algn="l" rtl="0" eaLnBrk="1" fontAlgn="base" hangingPunct="1">
        <a:spcBef>
          <a:spcPct val="20000"/>
        </a:spcBef>
        <a:spcAft>
          <a:spcPct val="0"/>
        </a:spcAft>
        <a:buClr>
          <a:schemeClr val="tx1">
            <a:lumMod val="50000"/>
          </a:schemeClr>
        </a:buClr>
        <a:buSzPct val="75000"/>
        <a:buFont typeface="Arial" charset="0"/>
        <a:buChar char="►"/>
        <a:defRPr sz="1600">
          <a:solidFill>
            <a:schemeClr val="accent1">
              <a:lumMod val="75000"/>
            </a:schemeClr>
          </a:solidFill>
          <a:latin typeface="+mn-lt"/>
        </a:defRPr>
      </a:lvl4pPr>
      <a:lvl5pPr marL="1800225" indent="-357188" algn="l" rtl="0" eaLnBrk="1" fontAlgn="base" hangingPunct="1">
        <a:spcBef>
          <a:spcPct val="20000"/>
        </a:spcBef>
        <a:spcAft>
          <a:spcPct val="0"/>
        </a:spcAft>
        <a:buClr>
          <a:schemeClr val="tx1">
            <a:lumMod val="50000"/>
          </a:schemeClr>
        </a:buClr>
        <a:buSzPct val="75000"/>
        <a:buFont typeface="Arial" charset="0"/>
        <a:buChar char="►"/>
        <a:defRPr sz="1600">
          <a:solidFill>
            <a:schemeClr val="accent1">
              <a:lumMod val="75000"/>
            </a:schemeClr>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43262@mail.muni.cz"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smejkal.petr@email.cz"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hyperlink" Target="http://www.tovek.cz/"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www.aiip.org/" TargetMode="External"/><Relationship Id="rId2" Type="http://schemas.openxmlformats.org/officeDocument/2006/relationships/hyperlink" Target="http://www.academyci.com/"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iafie.org/" TargetMode="External"/><Relationship Id="rId2" Type="http://schemas.openxmlformats.org/officeDocument/2006/relationships/hyperlink" Target="http://www.institute-for-competitive-intelligence.com/"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scip.org/"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Grp="1" noChangeArrowheads="1"/>
          </p:cNvSpPr>
          <p:nvPr>
            <p:ph type="ctrTitle"/>
          </p:nvPr>
        </p:nvSpPr>
        <p:spPr/>
        <p:txBody>
          <a:bodyPr/>
          <a:lstStyle/>
          <a:p>
            <a:r>
              <a:rPr lang="cs-CZ" dirty="0" smtClean="0"/>
              <a:t>Informační průmysl</a:t>
            </a:r>
            <a:br>
              <a:rPr lang="cs-CZ" dirty="0" smtClean="0"/>
            </a:br>
            <a:r>
              <a:rPr lang="cs-CZ" sz="2800" dirty="0" smtClean="0"/>
              <a:t>2013/14</a:t>
            </a:r>
            <a:endParaRPr lang="en-US" dirty="0"/>
          </a:p>
        </p:txBody>
      </p:sp>
      <p:sp>
        <p:nvSpPr>
          <p:cNvPr id="15366" name="Rectangle 6"/>
          <p:cNvSpPr>
            <a:spLocks noGrp="1" noChangeArrowheads="1"/>
          </p:cNvSpPr>
          <p:nvPr>
            <p:ph type="subTitle" idx="1"/>
          </p:nvPr>
        </p:nvSpPr>
        <p:spPr/>
        <p:txBody>
          <a:bodyPr/>
          <a:lstStyle/>
          <a:p>
            <a:r>
              <a:rPr lang="cs-CZ" dirty="0" smtClean="0"/>
              <a:t>Petr Šmejkal</a:t>
            </a:r>
          </a:p>
          <a:p>
            <a:r>
              <a:rPr lang="cs-CZ" dirty="0" smtClean="0">
                <a:hlinkClick r:id="rId3"/>
              </a:rPr>
              <a:t>43262@mail.</a:t>
            </a:r>
            <a:r>
              <a:rPr lang="cs-CZ" dirty="0" err="1" smtClean="0">
                <a:hlinkClick r:id="rId3"/>
              </a:rPr>
              <a:t>muni.cz</a:t>
            </a:r>
            <a:r>
              <a:rPr lang="cs-CZ" dirty="0" smtClean="0"/>
              <a:t>, </a:t>
            </a:r>
            <a:r>
              <a:rPr lang="cs-CZ" dirty="0" err="1" smtClean="0">
                <a:hlinkClick r:id="rId4"/>
              </a:rPr>
              <a:t>smejkal.petr</a:t>
            </a:r>
            <a:r>
              <a:rPr lang="cs-CZ" dirty="0" smtClean="0">
                <a:hlinkClick r:id="rId4"/>
              </a:rPr>
              <a:t>@email.</a:t>
            </a:r>
            <a:r>
              <a:rPr lang="cs-CZ" dirty="0" err="1" smtClean="0">
                <a:hlinkClick r:id="rId4"/>
              </a:rPr>
              <a:t>cz</a:t>
            </a:r>
            <a:endParaRPr lang="cs-CZ" dirty="0" smtClean="0"/>
          </a:p>
          <a:p>
            <a:endParaRPr lang="cs-CZ" dirty="0" smtClean="0"/>
          </a:p>
          <a:p>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Zdroje pro CI</a:t>
            </a:r>
            <a:endParaRPr lang="cs-CZ" dirty="0"/>
          </a:p>
        </p:txBody>
      </p:sp>
      <p:sp>
        <p:nvSpPr>
          <p:cNvPr id="3" name="Zástupný symbol pro obsah 2"/>
          <p:cNvSpPr>
            <a:spLocks noGrp="1"/>
          </p:cNvSpPr>
          <p:nvPr>
            <p:ph idx="1"/>
          </p:nvPr>
        </p:nvSpPr>
        <p:spPr/>
        <p:txBody>
          <a:bodyPr/>
          <a:lstStyle/>
          <a:p>
            <a:r>
              <a:rPr lang="cs-CZ" sz="1800" dirty="0" err="1" smtClean="0"/>
              <a:t>From</a:t>
            </a:r>
            <a:r>
              <a:rPr lang="cs-CZ" sz="1800" dirty="0" smtClean="0"/>
              <a:t> </a:t>
            </a:r>
            <a:r>
              <a:rPr lang="cs-CZ" sz="1800" dirty="0" err="1" smtClean="0"/>
              <a:t>Information</a:t>
            </a:r>
            <a:r>
              <a:rPr lang="cs-CZ" sz="1800" dirty="0" smtClean="0"/>
              <a:t> to </a:t>
            </a:r>
            <a:r>
              <a:rPr lang="cs-CZ" sz="1800" dirty="0" err="1" smtClean="0"/>
              <a:t>Intelligence</a:t>
            </a:r>
            <a:endParaRPr lang="cs-CZ" sz="1800" dirty="0" smtClean="0"/>
          </a:p>
          <a:p>
            <a:r>
              <a:rPr lang="cs-CZ" sz="1800" dirty="0" err="1" smtClean="0"/>
              <a:t>Competitive</a:t>
            </a:r>
            <a:r>
              <a:rPr lang="cs-CZ" sz="1800" dirty="0" smtClean="0"/>
              <a:t> </a:t>
            </a:r>
            <a:r>
              <a:rPr lang="cs-CZ" sz="1800" dirty="0" err="1" smtClean="0"/>
              <a:t>Intelligence</a:t>
            </a:r>
            <a:r>
              <a:rPr lang="cs-CZ" sz="1800" dirty="0" smtClean="0"/>
              <a:t> </a:t>
            </a:r>
            <a:r>
              <a:rPr lang="cs-CZ" sz="1800" dirty="0" err="1" smtClean="0"/>
              <a:t>Process</a:t>
            </a:r>
            <a:endParaRPr lang="cs-CZ" sz="1800" dirty="0" smtClean="0"/>
          </a:p>
        </p:txBody>
      </p:sp>
      <p:pic>
        <p:nvPicPr>
          <p:cNvPr id="4" name="Picture 4"/>
          <p:cNvPicPr>
            <a:picLocks noChangeAspect="1" noChangeArrowheads="1"/>
          </p:cNvPicPr>
          <p:nvPr/>
        </p:nvPicPr>
        <p:blipFill>
          <a:blip r:embed="rId2" cstate="print"/>
          <a:srcRect l="420" t="779" r="420" b="779"/>
          <a:stretch>
            <a:fillRect/>
          </a:stretch>
        </p:blipFill>
        <p:spPr bwMode="auto">
          <a:xfrm>
            <a:off x="844893" y="2276872"/>
            <a:ext cx="6967467" cy="3730871"/>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Zdroje </a:t>
            </a:r>
            <a:r>
              <a:rPr lang="cs-CZ" dirty="0" smtClean="0"/>
              <a:t>dat - Příklad</a:t>
            </a:r>
            <a:endParaRPr lang="cs-CZ" dirty="0"/>
          </a:p>
        </p:txBody>
      </p:sp>
      <p:sp>
        <p:nvSpPr>
          <p:cNvPr id="3" name="Zástupný symbol pro obsah 2"/>
          <p:cNvSpPr>
            <a:spLocks noGrp="1"/>
          </p:cNvSpPr>
          <p:nvPr>
            <p:ph idx="1"/>
          </p:nvPr>
        </p:nvSpPr>
        <p:spPr>
          <a:xfrm>
            <a:off x="455613" y="1412875"/>
            <a:ext cx="8234362" cy="936005"/>
          </a:xfrm>
        </p:spPr>
        <p:txBody>
          <a:bodyPr/>
          <a:lstStyle/>
          <a:p>
            <a:r>
              <a:rPr lang="cs-CZ" dirty="0" smtClean="0"/>
              <a:t>O nás i konkurentech</a:t>
            </a:r>
          </a:p>
          <a:p>
            <a:endParaRPr lang="cs-CZ" sz="1000" dirty="0" smtClean="0"/>
          </a:p>
          <a:p>
            <a:r>
              <a:rPr lang="cs-CZ" dirty="0" smtClean="0"/>
              <a:t>Některé neetické a nezákonné!</a:t>
            </a:r>
            <a:endParaRPr lang="cs-CZ" dirty="0"/>
          </a:p>
        </p:txBody>
      </p:sp>
      <p:sp>
        <p:nvSpPr>
          <p:cNvPr id="4" name="TextovéPole 3"/>
          <p:cNvSpPr txBox="1"/>
          <p:nvPr/>
        </p:nvSpPr>
        <p:spPr>
          <a:xfrm>
            <a:off x="395536" y="2636912"/>
            <a:ext cx="8208912" cy="3589953"/>
          </a:xfrm>
          <a:prstGeom prst="rect">
            <a:avLst/>
          </a:prstGeom>
          <a:noFill/>
        </p:spPr>
        <p:txBody>
          <a:bodyPr wrap="square" numCol="2" spcCol="360000" rtlCol="0">
            <a:spAutoFit/>
          </a:bodyPr>
          <a:lstStyle/>
          <a:p>
            <a:r>
              <a:rPr lang="cs-CZ" sz="1400" dirty="0" smtClean="0"/>
              <a:t>Publikace, výroční zprávy, </a:t>
            </a:r>
            <a:r>
              <a:rPr lang="cs-CZ" sz="1400" dirty="0" err="1" smtClean="0"/>
              <a:t>zprávy</a:t>
            </a:r>
            <a:r>
              <a:rPr lang="cs-CZ" sz="1400" dirty="0" smtClean="0"/>
              <a:t> o výrobních procesech</a:t>
            </a:r>
          </a:p>
          <a:p>
            <a:r>
              <a:rPr lang="cs-CZ" sz="1400" dirty="0" smtClean="0"/>
              <a:t>Informace, které otevřeně předají bývalí zaměstnanci</a:t>
            </a:r>
          </a:p>
          <a:p>
            <a:r>
              <a:rPr lang="cs-CZ" sz="1400" dirty="0" smtClean="0"/>
              <a:t>Studie trhů a zpráv od poradců</a:t>
            </a:r>
          </a:p>
          <a:p>
            <a:r>
              <a:rPr lang="cs-CZ" sz="1400" dirty="0" smtClean="0"/>
              <a:t>Finanční zprávy</a:t>
            </a:r>
          </a:p>
          <a:p>
            <a:r>
              <a:rPr lang="cs-CZ" sz="1400" dirty="0" smtClean="0"/>
              <a:t>Veletrhy, výstavy a brožury o službách a produktech</a:t>
            </a:r>
          </a:p>
          <a:p>
            <a:r>
              <a:rPr lang="cs-CZ" sz="1400" dirty="0" smtClean="0"/>
              <a:t>Analýza výrobků konkurence</a:t>
            </a:r>
          </a:p>
          <a:p>
            <a:r>
              <a:rPr lang="cs-CZ" sz="1400" dirty="0" smtClean="0"/>
              <a:t>Zprávy obchodních cestujících a nákupčích</a:t>
            </a:r>
          </a:p>
          <a:p>
            <a:r>
              <a:rPr lang="cs-CZ" sz="1400" dirty="0" smtClean="0"/>
              <a:t>Vyptávání se konkurentů na technických kongresech</a:t>
            </a:r>
          </a:p>
          <a:p>
            <a:r>
              <a:rPr lang="cs-CZ" sz="1400" dirty="0" smtClean="0"/>
              <a:t>Pokusy o získání specialistů zaměstnaných u konkurence</a:t>
            </a:r>
          </a:p>
          <a:p>
            <a:r>
              <a:rPr lang="cs-CZ" sz="1400" dirty="0" smtClean="0"/>
              <a:t>Přímé tajné pozorování</a:t>
            </a:r>
          </a:p>
          <a:p>
            <a:endParaRPr lang="cs-CZ" sz="1400" dirty="0" smtClean="0"/>
          </a:p>
          <a:p>
            <a:r>
              <a:rPr lang="cs-CZ" sz="1400" dirty="0" smtClean="0"/>
              <a:t>Fingované nabízení zaměstnání</a:t>
            </a:r>
          </a:p>
          <a:p>
            <a:r>
              <a:rPr lang="cs-CZ" sz="1400" dirty="0" smtClean="0"/>
              <a:t>Fingované jednání pod záminkou licence patentu apod.</a:t>
            </a:r>
          </a:p>
          <a:p>
            <a:r>
              <a:rPr lang="cs-CZ" sz="1400" dirty="0" smtClean="0"/>
              <a:t>Přímé tajné pozorování</a:t>
            </a:r>
          </a:p>
          <a:p>
            <a:r>
              <a:rPr lang="cs-CZ" sz="1400" dirty="0" smtClean="0"/>
              <a:t>Používání profesionálních špionů</a:t>
            </a:r>
          </a:p>
          <a:p>
            <a:r>
              <a:rPr lang="cs-CZ" sz="1400" dirty="0" smtClean="0"/>
              <a:t>Přetahování zaměstnanců s úmyslem získat informace</a:t>
            </a:r>
          </a:p>
          <a:p>
            <a:r>
              <a:rPr lang="cs-CZ" sz="1400" dirty="0" smtClean="0"/>
              <a:t>Přímé narušení vlastnických práv</a:t>
            </a:r>
          </a:p>
          <a:p>
            <a:r>
              <a:rPr lang="cs-CZ" sz="1400" dirty="0" smtClean="0"/>
              <a:t>Podplácení zaměstnanců konkurence</a:t>
            </a:r>
          </a:p>
          <a:p>
            <a:r>
              <a:rPr lang="cs-CZ" sz="1400" dirty="0" smtClean="0"/>
              <a:t>Vpašování agentů mezi zaměstnance</a:t>
            </a:r>
          </a:p>
          <a:p>
            <a:r>
              <a:rPr lang="cs-CZ" sz="1400" dirty="0" smtClean="0"/>
              <a:t>Ilegální odposlech</a:t>
            </a:r>
          </a:p>
          <a:p>
            <a:r>
              <a:rPr lang="cs-CZ" sz="1400" dirty="0" smtClean="0"/>
              <a:t>Krádeže plánů, vzorků, dokumentů, atd.</a:t>
            </a:r>
          </a:p>
          <a:p>
            <a:r>
              <a:rPr lang="cs-CZ" sz="1400" dirty="0" smtClean="0"/>
              <a:t>Vydírání a různé formy nátlaku</a:t>
            </a:r>
            <a:endParaRPr lang="cs-CZ"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l-PL" dirty="0" smtClean="0"/>
              <a:t>ZPRAVODAJSKÝ CYKLUS</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POHLED NA CELEK</a:t>
            </a:r>
            <a:endParaRPr lang="cs-CZ" dirty="0"/>
          </a:p>
        </p:txBody>
      </p:sp>
      <p:sp>
        <p:nvSpPr>
          <p:cNvPr id="3" name="Zástupný symbol pro obsah 2"/>
          <p:cNvSpPr>
            <a:spLocks noGrp="1"/>
          </p:cNvSpPr>
          <p:nvPr>
            <p:ph idx="1"/>
          </p:nvPr>
        </p:nvSpPr>
        <p:spPr/>
        <p:txBody>
          <a:bodyPr>
            <a:normAutofit fontScale="85000" lnSpcReduction="20000"/>
          </a:bodyPr>
          <a:lstStyle/>
          <a:p>
            <a:pPr>
              <a:spcBef>
                <a:spcPts val="1200"/>
              </a:spcBef>
              <a:buNone/>
            </a:pPr>
            <a:r>
              <a:rPr lang="cs-CZ" dirty="0" smtClean="0"/>
              <a:t>Koncept zpravodajského cyklu lze stručně představit takto:</a:t>
            </a:r>
          </a:p>
          <a:p>
            <a:pPr marL="819150" lvl="1" indent="-457200">
              <a:spcBef>
                <a:spcPts val="1200"/>
              </a:spcBef>
              <a:buFont typeface="+mj-lt"/>
              <a:buAutoNum type="arabicPeriod"/>
            </a:pPr>
            <a:r>
              <a:rPr lang="cs-CZ" dirty="0" smtClean="0"/>
              <a:t>Zpravodajská činnost začíná tím, že (nějakou nadřízenou autoritou) je vznesen požadavek na získání dosud nedostupných, ale potřebných informací.</a:t>
            </a:r>
          </a:p>
          <a:p>
            <a:pPr marL="819150" lvl="1" indent="-457200">
              <a:spcBef>
                <a:spcPts val="1200"/>
              </a:spcBef>
              <a:buFont typeface="+mj-lt"/>
              <a:buAutoNum type="arabicPeriod"/>
            </a:pPr>
            <a:r>
              <a:rPr lang="cs-CZ" dirty="0" smtClean="0"/>
              <a:t>Pokračuje se naplánováním dalšího postupu (odkud, kdo, jak, za jakou cenu…).</a:t>
            </a:r>
          </a:p>
          <a:p>
            <a:pPr marL="819150" lvl="1" indent="-457200">
              <a:spcBef>
                <a:spcPts val="1200"/>
              </a:spcBef>
              <a:buFont typeface="+mj-lt"/>
              <a:buAutoNum type="arabicPeriod"/>
            </a:pPr>
            <a:r>
              <a:rPr lang="cs-CZ" dirty="0" smtClean="0"/>
              <a:t>Následuje samotný sběr5 potřebných informací utajenými (ale i neutajenými) způsoby a prostředky – tedy to, co je exkluzivním specifikem zpravodajské činnosti.</a:t>
            </a:r>
          </a:p>
          <a:p>
            <a:pPr marL="819150" lvl="1" indent="-457200">
              <a:spcBef>
                <a:spcPts val="1200"/>
              </a:spcBef>
              <a:buFont typeface="+mj-lt"/>
              <a:buAutoNum type="arabicPeriod"/>
            </a:pPr>
            <a:r>
              <a:rPr lang="cs-CZ" dirty="0" smtClean="0"/>
              <a:t>Nasbírané surové informace musí být vhodným způsobem zpracovány – připraveny pro eventuální využití v další fázi.</a:t>
            </a:r>
          </a:p>
          <a:p>
            <a:pPr marL="819150" lvl="1" indent="-457200">
              <a:spcBef>
                <a:spcPts val="1200"/>
              </a:spcBef>
              <a:buFont typeface="+mj-lt"/>
              <a:buAutoNum type="arabicPeriod"/>
            </a:pPr>
            <a:r>
              <a:rPr lang="cs-CZ" dirty="0" smtClean="0"/>
              <a:t>Surové informace jsou v analytickém procesu analyzovány a vyústí ve zpracovanou zpravodajskou informaci, která není pouhou sumou původních dat, ale přináší významnou přidanou hodnotu.</a:t>
            </a:r>
          </a:p>
          <a:p>
            <a:pPr marL="819150" lvl="1" indent="-457200">
              <a:spcBef>
                <a:spcPts val="1200"/>
              </a:spcBef>
              <a:buFont typeface="+mj-lt"/>
              <a:buAutoNum type="arabicPeriod"/>
            </a:pPr>
            <a:r>
              <a:rPr lang="cs-CZ" dirty="0" smtClean="0"/>
              <a:t>Je vytvořen výstupní produkt, tj. odpověď na zadání.</a:t>
            </a:r>
          </a:p>
          <a:p>
            <a:pPr marL="819150" lvl="1" indent="-457200">
              <a:spcBef>
                <a:spcPts val="1200"/>
              </a:spcBef>
              <a:buFont typeface="+mj-lt"/>
              <a:buAutoNum type="arabicPeriod"/>
            </a:pPr>
            <a:r>
              <a:rPr lang="cs-CZ" dirty="0" smtClean="0"/>
              <a:t>Ten je předán původnímu tazateli nebo i jinému uživateli.</a:t>
            </a:r>
          </a:p>
          <a:p>
            <a:pPr lvl="2">
              <a:spcBef>
                <a:spcPts val="1200"/>
              </a:spcBef>
            </a:pPr>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79512" y="0"/>
            <a:ext cx="89644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6" name="Picture 2"/>
          <p:cNvPicPr>
            <a:picLocks noChangeAspect="1" noChangeArrowheads="1"/>
          </p:cNvPicPr>
          <p:nvPr/>
        </p:nvPicPr>
        <p:blipFill>
          <a:blip r:embed="rId2" cstate="print"/>
          <a:srcRect/>
          <a:stretch>
            <a:fillRect/>
          </a:stretch>
        </p:blipFill>
        <p:spPr bwMode="auto">
          <a:xfrm>
            <a:off x="1245923" y="0"/>
            <a:ext cx="7278951"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CI cyklus</a:t>
            </a:r>
            <a:endParaRPr lang="cs-CZ"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113207" y="1196752"/>
            <a:ext cx="4907065" cy="5023669"/>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CI cyklus</a:t>
            </a:r>
            <a:endParaRPr lang="cs-CZ" dirty="0"/>
          </a:p>
        </p:txBody>
      </p:sp>
      <p:sp>
        <p:nvSpPr>
          <p:cNvPr id="3" name="Zástupný symbol pro obsah 2"/>
          <p:cNvSpPr>
            <a:spLocks noGrp="1"/>
          </p:cNvSpPr>
          <p:nvPr>
            <p:ph idx="1"/>
          </p:nvPr>
        </p:nvSpPr>
        <p:spPr/>
        <p:txBody>
          <a:bodyPr/>
          <a:lstStyle/>
          <a:p>
            <a:pPr>
              <a:spcBef>
                <a:spcPts val="1800"/>
              </a:spcBef>
              <a:tabLst>
                <a:tab pos="2333625" algn="l"/>
              </a:tabLst>
            </a:pPr>
            <a:r>
              <a:rPr lang="cs-CZ" b="1" dirty="0" smtClean="0"/>
              <a:t>Fáze první 	– zadání a definování problému</a:t>
            </a:r>
          </a:p>
          <a:p>
            <a:pPr>
              <a:spcBef>
                <a:spcPts val="1800"/>
              </a:spcBef>
              <a:tabLst>
                <a:tab pos="2333625" algn="l"/>
              </a:tabLst>
            </a:pPr>
            <a:r>
              <a:rPr lang="cs-CZ" b="1" dirty="0" smtClean="0"/>
              <a:t>Fáze druhá 	– plánování postupu</a:t>
            </a:r>
          </a:p>
          <a:p>
            <a:pPr>
              <a:spcBef>
                <a:spcPts val="1800"/>
              </a:spcBef>
              <a:tabLst>
                <a:tab pos="2333625" algn="l"/>
              </a:tabLst>
            </a:pPr>
            <a:r>
              <a:rPr lang="cs-CZ" b="1" dirty="0" smtClean="0"/>
              <a:t>Fáze třetí 	– sběr informací</a:t>
            </a:r>
          </a:p>
          <a:p>
            <a:pPr>
              <a:spcBef>
                <a:spcPts val="1800"/>
              </a:spcBef>
              <a:tabLst>
                <a:tab pos="2333625" algn="l"/>
              </a:tabLst>
            </a:pPr>
            <a:r>
              <a:rPr lang="cs-CZ" b="1" dirty="0" smtClean="0"/>
              <a:t>Fáze čtvrtá 	– prvotní zpracování</a:t>
            </a:r>
          </a:p>
          <a:p>
            <a:pPr>
              <a:spcBef>
                <a:spcPts val="1800"/>
              </a:spcBef>
              <a:tabLst>
                <a:tab pos="2333625" algn="l"/>
              </a:tabLst>
            </a:pPr>
            <a:r>
              <a:rPr lang="cs-CZ" b="1" dirty="0" smtClean="0"/>
              <a:t>Fáze pátá 	– analýza</a:t>
            </a:r>
          </a:p>
          <a:p>
            <a:pPr>
              <a:spcBef>
                <a:spcPts val="1800"/>
              </a:spcBef>
              <a:tabLst>
                <a:tab pos="2333625" algn="l"/>
              </a:tabLst>
            </a:pPr>
            <a:r>
              <a:rPr lang="cs-CZ" b="1" dirty="0" smtClean="0"/>
              <a:t>Fáze šestá 	– vytvoření výstupního produktu</a:t>
            </a:r>
          </a:p>
          <a:p>
            <a:pPr>
              <a:spcBef>
                <a:spcPts val="1800"/>
              </a:spcBef>
              <a:tabLst>
                <a:tab pos="2333625" algn="l"/>
              </a:tabLst>
            </a:pPr>
            <a:r>
              <a:rPr lang="cs-CZ" b="1" dirty="0" smtClean="0"/>
              <a:t>Fáze sedmá a závěrečná – předání uživatelům</a:t>
            </a:r>
            <a:endParaRPr 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Arial" charset="0"/>
              </a:rPr>
              <a:t>Cyklus CI v širším pojetí</a:t>
            </a:r>
            <a:endParaRPr lang="cs-CZ" dirty="0"/>
          </a:p>
        </p:txBody>
      </p:sp>
      <p:pic>
        <p:nvPicPr>
          <p:cNvPr id="4" name="Content Placeholder 3"/>
          <p:cNvPicPr>
            <a:picLocks noGrp="1" noChangeAspect="1" noChangeArrowheads="1"/>
          </p:cNvPicPr>
          <p:nvPr>
            <p:ph idx="1"/>
          </p:nvPr>
        </p:nvPicPr>
        <p:blipFill>
          <a:blip r:embed="rId2" cstate="print">
            <a:grayscl/>
          </a:blip>
          <a:srcRect l="524"/>
          <a:stretch>
            <a:fillRect/>
          </a:stretch>
        </p:blipFill>
        <p:spPr>
          <a:xfrm>
            <a:off x="1438551" y="1196752"/>
            <a:ext cx="6644661" cy="4962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latin typeface="EYInterstate" pitchFamily="2" charset="0"/>
              </a:rPr>
              <a:t>Peer review</a:t>
            </a:r>
          </a:p>
        </p:txBody>
      </p:sp>
      <p:sp>
        <p:nvSpPr>
          <p:cNvPr id="21507" name="Rectangle 4"/>
          <p:cNvSpPr>
            <a:spLocks noChangeArrowheads="1"/>
          </p:cNvSpPr>
          <p:nvPr/>
        </p:nvSpPr>
        <p:spPr bwMode="auto">
          <a:xfrm>
            <a:off x="1447800" y="1143000"/>
            <a:ext cx="7391400" cy="369332"/>
          </a:xfrm>
          <a:prstGeom prst="rect">
            <a:avLst/>
          </a:prstGeom>
          <a:noFill/>
          <a:ln w="9525">
            <a:noFill/>
            <a:miter lim="800000"/>
            <a:headEnd/>
            <a:tailEnd/>
          </a:ln>
        </p:spPr>
        <p:txBody>
          <a:bodyPr>
            <a:spAutoFit/>
          </a:bodyPr>
          <a:lstStyle/>
          <a:p>
            <a:pPr algn="r"/>
            <a:r>
              <a:rPr lang="en-US" dirty="0" smtClean="0"/>
              <a:t>“</a:t>
            </a:r>
            <a:r>
              <a:rPr lang="cs-CZ" dirty="0" smtClean="0"/>
              <a:t>Slušnost je zhouba spolupráce</a:t>
            </a:r>
            <a:r>
              <a:rPr lang="en-US" dirty="0" smtClean="0"/>
              <a:t>”.  </a:t>
            </a:r>
            <a:r>
              <a:rPr lang="en-US" dirty="0"/>
              <a:t>Edwin Land.</a:t>
            </a:r>
          </a:p>
        </p:txBody>
      </p:sp>
      <p:sp>
        <p:nvSpPr>
          <p:cNvPr id="21508" name="Oval 7"/>
          <p:cNvSpPr>
            <a:spLocks noChangeArrowheads="1"/>
          </p:cNvSpPr>
          <p:nvPr/>
        </p:nvSpPr>
        <p:spPr bwMode="auto">
          <a:xfrm>
            <a:off x="3505200" y="2552700"/>
            <a:ext cx="2632075" cy="2514600"/>
          </a:xfrm>
          <a:prstGeom prst="ellipse">
            <a:avLst/>
          </a:prstGeom>
          <a:solidFill>
            <a:schemeClr val="accent2"/>
          </a:solidFill>
          <a:ln w="12700" cap="rnd" algn="ctr">
            <a:solidFill>
              <a:schemeClr val="bg2"/>
            </a:solidFill>
            <a:round/>
            <a:headEnd type="none" w="sm" len="sm"/>
            <a:tailEnd type="none" w="sm" len="sm"/>
          </a:ln>
        </p:spPr>
        <p:txBody>
          <a:bodyPr wrap="none" anchor="ctr"/>
          <a:lstStyle/>
          <a:p>
            <a:endParaRPr lang="cs-CZ"/>
          </a:p>
        </p:txBody>
      </p:sp>
      <p:sp>
        <p:nvSpPr>
          <p:cNvPr id="21509" name="Oval 8"/>
          <p:cNvSpPr>
            <a:spLocks noChangeArrowheads="1"/>
          </p:cNvSpPr>
          <p:nvPr/>
        </p:nvSpPr>
        <p:spPr bwMode="auto">
          <a:xfrm>
            <a:off x="3830638" y="2857500"/>
            <a:ext cx="1981200" cy="1905000"/>
          </a:xfrm>
          <a:prstGeom prst="ellipse">
            <a:avLst/>
          </a:prstGeom>
          <a:solidFill>
            <a:schemeClr val="bg2"/>
          </a:solidFill>
          <a:ln w="12700" cap="rnd" algn="ctr">
            <a:solidFill>
              <a:schemeClr val="bg2"/>
            </a:solidFill>
            <a:round/>
            <a:headEnd type="none" w="sm" len="sm"/>
            <a:tailEnd type="none" w="sm" len="sm"/>
          </a:ln>
        </p:spPr>
        <p:txBody>
          <a:bodyPr wrap="none" anchor="ctr"/>
          <a:lstStyle/>
          <a:p>
            <a:endParaRPr lang="cs-CZ"/>
          </a:p>
        </p:txBody>
      </p:sp>
      <p:sp>
        <p:nvSpPr>
          <p:cNvPr id="21510" name="AutoShape 10"/>
          <p:cNvSpPr>
            <a:spLocks noChangeArrowheads="1"/>
          </p:cNvSpPr>
          <p:nvPr/>
        </p:nvSpPr>
        <p:spPr bwMode="auto">
          <a:xfrm>
            <a:off x="4668838" y="2438400"/>
            <a:ext cx="290512" cy="485775"/>
          </a:xfrm>
          <a:prstGeom prst="chevron">
            <a:avLst>
              <a:gd name="adj" fmla="val 77597"/>
            </a:avLst>
          </a:prstGeom>
          <a:solidFill>
            <a:srgbClr val="C0C0C0"/>
          </a:solidFill>
          <a:ln w="12700" cap="rnd" algn="ctr">
            <a:solidFill>
              <a:srgbClr val="C0C0C0"/>
            </a:solidFill>
            <a:miter lim="800000"/>
            <a:headEnd type="none" w="sm" len="sm"/>
            <a:tailEnd type="none" w="sm" len="sm"/>
          </a:ln>
        </p:spPr>
        <p:txBody>
          <a:bodyPr wrap="none" anchor="ctr"/>
          <a:lstStyle/>
          <a:p>
            <a:endParaRPr lang="cs-CZ"/>
          </a:p>
        </p:txBody>
      </p:sp>
      <p:sp>
        <p:nvSpPr>
          <p:cNvPr id="21511" name="AutoShape 11"/>
          <p:cNvSpPr>
            <a:spLocks noChangeArrowheads="1"/>
          </p:cNvSpPr>
          <p:nvPr/>
        </p:nvSpPr>
        <p:spPr bwMode="auto">
          <a:xfrm rot="5400000">
            <a:off x="5798344" y="3566319"/>
            <a:ext cx="290513" cy="485775"/>
          </a:xfrm>
          <a:prstGeom prst="chevron">
            <a:avLst>
              <a:gd name="adj" fmla="val 77597"/>
            </a:avLst>
          </a:prstGeom>
          <a:solidFill>
            <a:srgbClr val="C0C0C0"/>
          </a:solidFill>
          <a:ln w="12700" cap="rnd" algn="ctr">
            <a:solidFill>
              <a:srgbClr val="C0C0C0"/>
            </a:solidFill>
            <a:miter lim="800000"/>
            <a:headEnd type="none" w="sm" len="sm"/>
            <a:tailEnd type="none" w="sm" len="sm"/>
          </a:ln>
        </p:spPr>
        <p:txBody>
          <a:bodyPr wrap="none" anchor="ctr"/>
          <a:lstStyle/>
          <a:p>
            <a:endParaRPr lang="cs-CZ"/>
          </a:p>
        </p:txBody>
      </p:sp>
      <p:sp>
        <p:nvSpPr>
          <p:cNvPr id="21512" name="AutoShape 12"/>
          <p:cNvSpPr>
            <a:spLocks noChangeArrowheads="1"/>
          </p:cNvSpPr>
          <p:nvPr/>
        </p:nvSpPr>
        <p:spPr bwMode="auto">
          <a:xfrm flipH="1" flipV="1">
            <a:off x="4668838" y="4619625"/>
            <a:ext cx="290512" cy="485775"/>
          </a:xfrm>
          <a:prstGeom prst="chevron">
            <a:avLst>
              <a:gd name="adj" fmla="val 77597"/>
            </a:avLst>
          </a:prstGeom>
          <a:solidFill>
            <a:srgbClr val="C0C0C0"/>
          </a:solidFill>
          <a:ln w="12700" cap="rnd" algn="ctr">
            <a:solidFill>
              <a:srgbClr val="C0C0C0"/>
            </a:solidFill>
            <a:miter lim="800000"/>
            <a:headEnd type="none" w="sm" len="sm"/>
            <a:tailEnd type="none" w="sm" len="sm"/>
          </a:ln>
        </p:spPr>
        <p:txBody>
          <a:bodyPr wrap="none" anchor="ctr"/>
          <a:lstStyle/>
          <a:p>
            <a:endParaRPr lang="cs-CZ"/>
          </a:p>
        </p:txBody>
      </p:sp>
      <p:sp>
        <p:nvSpPr>
          <p:cNvPr id="21513" name="AutoShape 13"/>
          <p:cNvSpPr>
            <a:spLocks noChangeArrowheads="1"/>
          </p:cNvSpPr>
          <p:nvPr/>
        </p:nvSpPr>
        <p:spPr bwMode="auto">
          <a:xfrm rot="-5063899">
            <a:off x="3540919" y="3566319"/>
            <a:ext cx="290513" cy="485775"/>
          </a:xfrm>
          <a:prstGeom prst="chevron">
            <a:avLst>
              <a:gd name="adj" fmla="val 77597"/>
            </a:avLst>
          </a:prstGeom>
          <a:solidFill>
            <a:srgbClr val="C0C0C0"/>
          </a:solidFill>
          <a:ln w="12700" cap="rnd" algn="ctr">
            <a:solidFill>
              <a:srgbClr val="C0C0C0"/>
            </a:solidFill>
            <a:miter lim="800000"/>
            <a:headEnd type="none" w="sm" len="sm"/>
            <a:tailEnd type="none" w="sm" len="sm"/>
          </a:ln>
        </p:spPr>
        <p:txBody>
          <a:bodyPr wrap="none" anchor="ctr"/>
          <a:lstStyle/>
          <a:p>
            <a:endParaRPr lang="cs-CZ"/>
          </a:p>
        </p:txBody>
      </p:sp>
      <p:sp>
        <p:nvSpPr>
          <p:cNvPr id="21514" name="AutoShape 14"/>
          <p:cNvSpPr>
            <a:spLocks noChangeArrowheads="1"/>
          </p:cNvSpPr>
          <p:nvPr/>
        </p:nvSpPr>
        <p:spPr bwMode="auto">
          <a:xfrm rot="5400000">
            <a:off x="4647407" y="1897856"/>
            <a:ext cx="290512" cy="485775"/>
          </a:xfrm>
          <a:prstGeom prst="chevron">
            <a:avLst>
              <a:gd name="adj" fmla="val 77597"/>
            </a:avLst>
          </a:prstGeom>
          <a:solidFill>
            <a:srgbClr val="C0C0C0"/>
          </a:solidFill>
          <a:ln w="12700" cap="rnd" algn="ctr">
            <a:solidFill>
              <a:srgbClr val="C0C0C0"/>
            </a:solidFill>
            <a:miter lim="800000"/>
            <a:headEnd type="none" w="sm" len="sm"/>
            <a:tailEnd type="none" w="sm" len="sm"/>
          </a:ln>
        </p:spPr>
        <p:txBody>
          <a:bodyPr wrap="none" anchor="ctr"/>
          <a:lstStyle/>
          <a:p>
            <a:endParaRPr lang="cs-CZ"/>
          </a:p>
        </p:txBody>
      </p:sp>
      <p:sp>
        <p:nvSpPr>
          <p:cNvPr id="21515" name="Text Box 15"/>
          <p:cNvSpPr txBox="1">
            <a:spLocks noChangeArrowheads="1"/>
          </p:cNvSpPr>
          <p:nvPr/>
        </p:nvSpPr>
        <p:spPr bwMode="auto">
          <a:xfrm>
            <a:off x="4492625" y="1714500"/>
            <a:ext cx="612775" cy="338138"/>
          </a:xfrm>
          <a:prstGeom prst="rect">
            <a:avLst/>
          </a:prstGeom>
          <a:noFill/>
          <a:ln w="12700" cap="rnd" algn="ctr">
            <a:noFill/>
            <a:miter lim="800000"/>
            <a:headEnd type="none" w="sm" len="sm"/>
            <a:tailEnd type="none" w="sm" len="sm"/>
          </a:ln>
        </p:spPr>
        <p:txBody>
          <a:bodyPr wrap="none">
            <a:spAutoFit/>
          </a:bodyPr>
          <a:lstStyle/>
          <a:p>
            <a:r>
              <a:rPr lang="en-US" sz="1600" b="1">
                <a:solidFill>
                  <a:schemeClr val="hlink"/>
                </a:solidFill>
              </a:rPr>
              <a:t>KITs</a:t>
            </a:r>
          </a:p>
        </p:txBody>
      </p:sp>
      <p:sp>
        <p:nvSpPr>
          <p:cNvPr id="21516" name="Text Box 16"/>
          <p:cNvSpPr txBox="1">
            <a:spLocks noChangeArrowheads="1"/>
          </p:cNvSpPr>
          <p:nvPr/>
        </p:nvSpPr>
        <p:spPr bwMode="auto">
          <a:xfrm>
            <a:off x="5867400" y="2781300"/>
            <a:ext cx="639919" cy="338554"/>
          </a:xfrm>
          <a:prstGeom prst="rect">
            <a:avLst/>
          </a:prstGeom>
          <a:noFill/>
          <a:ln w="12700" cap="rnd" algn="ctr">
            <a:noFill/>
            <a:miter lim="800000"/>
            <a:headEnd type="none" w="sm" len="sm"/>
            <a:tailEnd type="none" w="sm" len="sm"/>
          </a:ln>
        </p:spPr>
        <p:txBody>
          <a:bodyPr wrap="none">
            <a:spAutoFit/>
          </a:bodyPr>
          <a:lstStyle/>
          <a:p>
            <a:r>
              <a:rPr lang="cs-CZ" sz="1600" b="1" dirty="0" smtClean="0">
                <a:solidFill>
                  <a:schemeClr val="hlink"/>
                </a:solidFill>
              </a:rPr>
              <a:t>Sběr</a:t>
            </a:r>
            <a:endParaRPr lang="en-US" sz="1600" b="1" dirty="0">
              <a:solidFill>
                <a:schemeClr val="hlink"/>
              </a:solidFill>
            </a:endParaRPr>
          </a:p>
        </p:txBody>
      </p:sp>
      <p:sp>
        <p:nvSpPr>
          <p:cNvPr id="21517" name="Text Box 17"/>
          <p:cNvSpPr txBox="1">
            <a:spLocks noChangeArrowheads="1"/>
          </p:cNvSpPr>
          <p:nvPr/>
        </p:nvSpPr>
        <p:spPr bwMode="auto">
          <a:xfrm>
            <a:off x="5943600" y="4800600"/>
            <a:ext cx="958917" cy="338554"/>
          </a:xfrm>
          <a:prstGeom prst="rect">
            <a:avLst/>
          </a:prstGeom>
          <a:noFill/>
          <a:ln w="12700" cap="rnd" algn="ctr">
            <a:noFill/>
            <a:miter lim="800000"/>
            <a:headEnd type="none" w="sm" len="sm"/>
            <a:tailEnd type="none" w="sm" len="sm"/>
          </a:ln>
        </p:spPr>
        <p:txBody>
          <a:bodyPr wrap="none">
            <a:spAutoFit/>
          </a:bodyPr>
          <a:lstStyle/>
          <a:p>
            <a:r>
              <a:rPr lang="cs-CZ" sz="1600" b="1" dirty="0" smtClean="0">
                <a:solidFill>
                  <a:schemeClr val="hlink"/>
                </a:solidFill>
              </a:rPr>
              <a:t>Analýza</a:t>
            </a:r>
            <a:endParaRPr lang="en-US" sz="1600" b="1" dirty="0">
              <a:solidFill>
                <a:schemeClr val="hlink"/>
              </a:solidFill>
            </a:endParaRPr>
          </a:p>
        </p:txBody>
      </p:sp>
      <p:sp>
        <p:nvSpPr>
          <p:cNvPr id="21518" name="Text Box 18"/>
          <p:cNvSpPr txBox="1">
            <a:spLocks noChangeArrowheads="1"/>
          </p:cNvSpPr>
          <p:nvPr/>
        </p:nvSpPr>
        <p:spPr bwMode="auto">
          <a:xfrm>
            <a:off x="2038350" y="4610100"/>
            <a:ext cx="1164101" cy="338554"/>
          </a:xfrm>
          <a:prstGeom prst="rect">
            <a:avLst/>
          </a:prstGeom>
          <a:noFill/>
          <a:ln w="12700" cap="rnd" algn="ctr">
            <a:noFill/>
            <a:miter lim="800000"/>
            <a:headEnd type="none" w="sm" len="sm"/>
            <a:tailEnd type="none" w="sm" len="sm"/>
          </a:ln>
        </p:spPr>
        <p:txBody>
          <a:bodyPr wrap="none">
            <a:spAutoFit/>
          </a:bodyPr>
          <a:lstStyle/>
          <a:p>
            <a:r>
              <a:rPr lang="cs-CZ" sz="1600" b="1" dirty="0" smtClean="0">
                <a:solidFill>
                  <a:schemeClr val="hlink"/>
                </a:solidFill>
              </a:rPr>
              <a:t>Předávání</a:t>
            </a:r>
            <a:endParaRPr lang="en-US" sz="1600" b="1" dirty="0">
              <a:solidFill>
                <a:schemeClr val="hlink"/>
              </a:solidFill>
            </a:endParaRPr>
          </a:p>
        </p:txBody>
      </p:sp>
      <p:sp>
        <p:nvSpPr>
          <p:cNvPr id="21519" name="Text Box 19"/>
          <p:cNvSpPr txBox="1">
            <a:spLocks noChangeArrowheads="1"/>
          </p:cNvSpPr>
          <p:nvPr/>
        </p:nvSpPr>
        <p:spPr bwMode="auto">
          <a:xfrm>
            <a:off x="2362200" y="2552700"/>
            <a:ext cx="673582" cy="338554"/>
          </a:xfrm>
          <a:prstGeom prst="rect">
            <a:avLst/>
          </a:prstGeom>
          <a:noFill/>
          <a:ln w="12700" cap="rnd" algn="ctr">
            <a:noFill/>
            <a:miter lim="800000"/>
            <a:headEnd type="none" w="sm" len="sm"/>
            <a:tailEnd type="none" w="sm" len="sm"/>
          </a:ln>
        </p:spPr>
        <p:txBody>
          <a:bodyPr wrap="none">
            <a:spAutoFit/>
          </a:bodyPr>
          <a:lstStyle/>
          <a:p>
            <a:r>
              <a:rPr lang="cs-CZ" sz="1600" b="1" dirty="0" smtClean="0">
                <a:solidFill>
                  <a:schemeClr val="hlink"/>
                </a:solidFill>
              </a:rPr>
              <a:t>Akce</a:t>
            </a:r>
            <a:endParaRPr lang="en-US" sz="1600" b="1" dirty="0">
              <a:solidFill>
                <a:schemeClr val="hlink"/>
              </a:solidFill>
            </a:endParaRPr>
          </a:p>
        </p:txBody>
      </p:sp>
      <p:sp>
        <p:nvSpPr>
          <p:cNvPr id="21520" name="Text Box 20"/>
          <p:cNvSpPr txBox="1">
            <a:spLocks noChangeArrowheads="1"/>
          </p:cNvSpPr>
          <p:nvPr/>
        </p:nvSpPr>
        <p:spPr bwMode="auto">
          <a:xfrm>
            <a:off x="4179888" y="3581400"/>
            <a:ext cx="1458912" cy="581025"/>
          </a:xfrm>
          <a:prstGeom prst="rect">
            <a:avLst/>
          </a:prstGeom>
          <a:noFill/>
          <a:ln w="12700" cap="rnd" algn="ctr">
            <a:noFill/>
            <a:miter lim="800000"/>
            <a:headEnd type="none" w="sm" len="sm"/>
            <a:tailEnd type="none" w="sm" len="sm"/>
          </a:ln>
        </p:spPr>
        <p:txBody>
          <a:bodyPr>
            <a:spAutoFit/>
          </a:bodyPr>
          <a:lstStyle/>
          <a:p>
            <a:pPr algn="ctr"/>
            <a:r>
              <a:rPr lang="en-US" sz="1600" b="1">
                <a:solidFill>
                  <a:schemeClr val="bg1"/>
                </a:solidFill>
              </a:rPr>
              <a:t>Intelligence Cycle</a:t>
            </a:r>
          </a:p>
        </p:txBody>
      </p:sp>
      <p:sp>
        <p:nvSpPr>
          <p:cNvPr id="28" name="Rectangle 27"/>
          <p:cNvSpPr>
            <a:spLocks noChangeArrowheads="1"/>
          </p:cNvSpPr>
          <p:nvPr/>
        </p:nvSpPr>
        <p:spPr bwMode="auto">
          <a:xfrm>
            <a:off x="1295400" y="5715000"/>
            <a:ext cx="7391400" cy="369332"/>
          </a:xfrm>
          <a:prstGeom prst="rect">
            <a:avLst/>
          </a:prstGeom>
          <a:solidFill>
            <a:schemeClr val="bg1">
              <a:lumMod val="75000"/>
            </a:schemeClr>
          </a:solidFill>
          <a:ln w="9525">
            <a:solidFill>
              <a:schemeClr val="bg1">
                <a:lumMod val="65000"/>
              </a:schemeClr>
            </a:solidFill>
            <a:miter lim="800000"/>
            <a:headEnd/>
            <a:tailEnd/>
          </a:ln>
        </p:spPr>
        <p:txBody>
          <a:bodyPr>
            <a:spAutoFit/>
          </a:bodyPr>
          <a:lstStyle/>
          <a:p>
            <a:pPr algn="ctr">
              <a:defRPr/>
            </a:pPr>
            <a:r>
              <a:rPr lang="en-US" b="1" dirty="0">
                <a:solidFill>
                  <a:srgbClr val="FF0000"/>
                </a:solidFill>
              </a:rPr>
              <a:t>Peer review </a:t>
            </a:r>
            <a:r>
              <a:rPr lang="cs-CZ" b="1" dirty="0" smtClean="0">
                <a:solidFill>
                  <a:srgbClr val="FF0000"/>
                </a:solidFill>
              </a:rPr>
              <a:t>není jen o opravě stylu a gramatiky</a:t>
            </a:r>
            <a:r>
              <a:rPr lang="en-US" b="1" dirty="0" smtClean="0">
                <a:solidFill>
                  <a:srgbClr val="FF0000"/>
                </a:solidFill>
              </a:rPr>
              <a:t>.</a:t>
            </a:r>
            <a:endParaRPr lang="en-US" b="1" dirty="0">
              <a:solidFill>
                <a:srgbClr val="FF0000"/>
              </a:solidFill>
            </a:endParaRPr>
          </a:p>
        </p:txBody>
      </p:sp>
      <p:sp>
        <p:nvSpPr>
          <p:cNvPr id="29" name="Rectangle 28"/>
          <p:cNvSpPr>
            <a:spLocks noChangeArrowheads="1"/>
          </p:cNvSpPr>
          <p:nvPr/>
        </p:nvSpPr>
        <p:spPr bwMode="auto">
          <a:xfrm>
            <a:off x="6248400" y="2438400"/>
            <a:ext cx="2362200" cy="369888"/>
          </a:xfrm>
          <a:prstGeom prst="rect">
            <a:avLst/>
          </a:prstGeom>
          <a:noFill/>
          <a:ln w="9525">
            <a:solidFill>
              <a:schemeClr val="bg1">
                <a:lumMod val="65000"/>
              </a:schemeClr>
            </a:solidFill>
            <a:miter lim="800000"/>
            <a:headEnd/>
            <a:tailEnd/>
          </a:ln>
        </p:spPr>
        <p:txBody>
          <a:bodyPr>
            <a:spAutoFit/>
          </a:bodyPr>
          <a:lstStyle/>
          <a:p>
            <a:pPr algn="r">
              <a:defRPr/>
            </a:pPr>
            <a:r>
              <a:rPr lang="en-US" b="1" dirty="0" smtClean="0">
                <a:solidFill>
                  <a:schemeClr val="accent1">
                    <a:lumMod val="50000"/>
                  </a:schemeClr>
                </a:solidFill>
              </a:rPr>
              <a:t>Better inputs</a:t>
            </a:r>
            <a:endParaRPr lang="en-US" b="1" dirty="0">
              <a:solidFill>
                <a:schemeClr val="accent1">
                  <a:lumMod val="50000"/>
                </a:schemeClr>
              </a:solidFill>
            </a:endParaRPr>
          </a:p>
        </p:txBody>
      </p:sp>
      <p:sp>
        <p:nvSpPr>
          <p:cNvPr id="30" name="Rectangle 29"/>
          <p:cNvSpPr>
            <a:spLocks noChangeArrowheads="1"/>
          </p:cNvSpPr>
          <p:nvPr/>
        </p:nvSpPr>
        <p:spPr bwMode="auto">
          <a:xfrm>
            <a:off x="6324600" y="4343400"/>
            <a:ext cx="2362200" cy="369888"/>
          </a:xfrm>
          <a:prstGeom prst="rect">
            <a:avLst/>
          </a:prstGeom>
          <a:noFill/>
          <a:ln w="9525">
            <a:solidFill>
              <a:schemeClr val="bg1">
                <a:lumMod val="65000"/>
              </a:schemeClr>
            </a:solidFill>
            <a:miter lim="800000"/>
            <a:headEnd/>
            <a:tailEnd/>
          </a:ln>
        </p:spPr>
        <p:txBody>
          <a:bodyPr>
            <a:spAutoFit/>
          </a:bodyPr>
          <a:lstStyle/>
          <a:p>
            <a:pPr algn="r">
              <a:defRPr/>
            </a:pPr>
            <a:r>
              <a:rPr lang="en-US" b="1" dirty="0">
                <a:solidFill>
                  <a:schemeClr val="accent1">
                    <a:lumMod val="50000"/>
                  </a:schemeClr>
                </a:solidFill>
              </a:rPr>
              <a:t>Better insights</a:t>
            </a:r>
          </a:p>
        </p:txBody>
      </p:sp>
      <p:sp>
        <p:nvSpPr>
          <p:cNvPr id="31" name="Rectangle 30"/>
          <p:cNvSpPr>
            <a:spLocks noChangeArrowheads="1"/>
          </p:cNvSpPr>
          <p:nvPr/>
        </p:nvSpPr>
        <p:spPr bwMode="auto">
          <a:xfrm>
            <a:off x="685800" y="3886200"/>
            <a:ext cx="2362200" cy="646113"/>
          </a:xfrm>
          <a:prstGeom prst="rect">
            <a:avLst/>
          </a:prstGeom>
          <a:noFill/>
          <a:ln w="9525">
            <a:solidFill>
              <a:schemeClr val="bg1">
                <a:lumMod val="65000"/>
              </a:schemeClr>
            </a:solidFill>
            <a:miter lim="800000"/>
            <a:headEnd/>
            <a:tailEnd/>
          </a:ln>
        </p:spPr>
        <p:txBody>
          <a:bodyPr>
            <a:spAutoFit/>
          </a:bodyPr>
          <a:lstStyle/>
          <a:p>
            <a:pPr algn="r">
              <a:defRPr/>
            </a:pPr>
            <a:r>
              <a:rPr lang="en-US" b="1" dirty="0">
                <a:solidFill>
                  <a:schemeClr val="accent1">
                    <a:lumMod val="50000"/>
                  </a:schemeClr>
                </a:solidFill>
              </a:rPr>
              <a:t>Better recommendations</a:t>
            </a:r>
          </a:p>
        </p:txBody>
      </p:sp>
      <p:sp>
        <p:nvSpPr>
          <p:cNvPr id="32" name="Rectangle 31"/>
          <p:cNvSpPr>
            <a:spLocks noChangeArrowheads="1"/>
          </p:cNvSpPr>
          <p:nvPr/>
        </p:nvSpPr>
        <p:spPr bwMode="auto">
          <a:xfrm>
            <a:off x="1371600" y="1752600"/>
            <a:ext cx="2362200" cy="369888"/>
          </a:xfrm>
          <a:prstGeom prst="rect">
            <a:avLst/>
          </a:prstGeom>
          <a:noFill/>
          <a:ln w="9525">
            <a:solidFill>
              <a:schemeClr val="bg1">
                <a:lumMod val="65000"/>
              </a:schemeClr>
            </a:solidFill>
            <a:miter lim="800000"/>
            <a:headEnd/>
            <a:tailEnd/>
          </a:ln>
        </p:spPr>
        <p:txBody>
          <a:bodyPr>
            <a:spAutoFit/>
          </a:bodyPr>
          <a:lstStyle/>
          <a:p>
            <a:pPr algn="r">
              <a:defRPr/>
            </a:pPr>
            <a:r>
              <a:rPr lang="en-US" b="1" dirty="0">
                <a:solidFill>
                  <a:schemeClr val="accent1">
                    <a:lumMod val="50000"/>
                  </a:schemeClr>
                </a:solidFill>
              </a:rPr>
              <a:t>Better decisions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l-PL" dirty="0" smtClean="0"/>
              <a:t>CI program</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r>
              <a:rPr lang="cs-CZ" dirty="0" smtClean="0"/>
              <a:t>příklad:</a:t>
            </a:r>
          </a:p>
          <a:p>
            <a:endParaRPr lang="cs-CZ" dirty="0" smtClean="0"/>
          </a:p>
          <a:p>
            <a:r>
              <a:rPr lang="cs-CZ" dirty="0" smtClean="0"/>
              <a:t>rozdíl mezi:</a:t>
            </a:r>
          </a:p>
          <a:p>
            <a:endParaRPr lang="cs-CZ" dirty="0" smtClean="0"/>
          </a:p>
          <a:p>
            <a:r>
              <a:rPr lang="cs-CZ" dirty="0" smtClean="0"/>
              <a:t>- firma </a:t>
            </a:r>
            <a:r>
              <a:rPr lang="cs-CZ" dirty="0" err="1" smtClean="0"/>
              <a:t>xy</a:t>
            </a:r>
            <a:r>
              <a:rPr lang="cs-CZ" dirty="0" smtClean="0"/>
              <a:t> otevřela svou první pobočku v ČR v roce 2008</a:t>
            </a:r>
          </a:p>
          <a:p>
            <a:r>
              <a:rPr lang="cs-CZ" dirty="0" smtClean="0"/>
              <a:t>- firma </a:t>
            </a:r>
            <a:r>
              <a:rPr lang="cs-CZ" dirty="0" err="1" smtClean="0"/>
              <a:t>xy</a:t>
            </a:r>
            <a:r>
              <a:rPr lang="cs-CZ" dirty="0" smtClean="0"/>
              <a:t> otevřela svou pobočku v ČR v roce 2008</a:t>
            </a:r>
            <a:endParaRPr 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Arial" charset="0"/>
              </a:rPr>
              <a:t>CI program</a:t>
            </a:r>
            <a:endParaRPr lang="cs-CZ" dirty="0"/>
          </a:p>
        </p:txBody>
      </p:sp>
      <p:sp>
        <p:nvSpPr>
          <p:cNvPr id="3" name="Zástupný symbol pro obsah 2"/>
          <p:cNvSpPr>
            <a:spLocks noGrp="1"/>
          </p:cNvSpPr>
          <p:nvPr>
            <p:ph idx="1"/>
          </p:nvPr>
        </p:nvSpPr>
        <p:spPr/>
        <p:txBody>
          <a:bodyPr/>
          <a:lstStyle/>
          <a:p>
            <a:r>
              <a:rPr lang="cs-CZ" dirty="0" smtClean="0"/>
              <a:t>objektivizovat strategické cíle podniku</a:t>
            </a:r>
          </a:p>
          <a:p>
            <a:r>
              <a:rPr lang="cs-CZ" dirty="0" smtClean="0"/>
              <a:t>zmapovat skutečné zpravodajské a informační potřeby podniku</a:t>
            </a:r>
          </a:p>
          <a:p>
            <a:r>
              <a:rPr lang="cs-CZ" dirty="0" smtClean="0"/>
              <a:t>posuzovat relevanci vstupních informací</a:t>
            </a:r>
          </a:p>
          <a:p>
            <a:r>
              <a:rPr lang="cs-CZ" dirty="0" smtClean="0"/>
              <a:t>jednoznačně určit příjemce výsledných reportů</a:t>
            </a:r>
          </a:p>
          <a:p>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KIT – </a:t>
            </a:r>
            <a:r>
              <a:rPr lang="cs-CZ" dirty="0" err="1" smtClean="0"/>
              <a:t>Critical</a:t>
            </a:r>
            <a:r>
              <a:rPr lang="cs-CZ" dirty="0" smtClean="0"/>
              <a:t> </a:t>
            </a:r>
            <a:r>
              <a:rPr lang="cs-CZ" dirty="0" err="1" smtClean="0"/>
              <a:t>Questions</a:t>
            </a:r>
            <a:endParaRPr lang="cs-CZ" dirty="0"/>
          </a:p>
        </p:txBody>
      </p:sp>
      <p:sp>
        <p:nvSpPr>
          <p:cNvPr id="3" name="Zástupný symbol pro obsah 2"/>
          <p:cNvSpPr>
            <a:spLocks noGrp="1"/>
          </p:cNvSpPr>
          <p:nvPr>
            <p:ph idx="1"/>
          </p:nvPr>
        </p:nvSpPr>
        <p:spPr/>
        <p:txBody>
          <a:bodyPr/>
          <a:lstStyle/>
          <a:p>
            <a:pPr>
              <a:spcAft>
                <a:spcPts val="600"/>
              </a:spcAft>
              <a:buNone/>
            </a:pPr>
            <a:r>
              <a:rPr lang="cs-CZ" sz="2000" dirty="0" err="1" smtClean="0"/>
              <a:t>Key</a:t>
            </a:r>
            <a:r>
              <a:rPr lang="cs-CZ" sz="2000" dirty="0" smtClean="0"/>
              <a:t> </a:t>
            </a:r>
            <a:r>
              <a:rPr lang="cs-CZ" sz="2000" dirty="0" err="1" smtClean="0"/>
              <a:t>Intelligence</a:t>
            </a:r>
            <a:r>
              <a:rPr lang="cs-CZ" sz="2000" dirty="0" smtClean="0"/>
              <a:t> </a:t>
            </a:r>
            <a:r>
              <a:rPr lang="cs-CZ" sz="2000" dirty="0" err="1" smtClean="0"/>
              <a:t>Topics</a:t>
            </a:r>
            <a:endParaRPr lang="cs-CZ" sz="2000" dirty="0" smtClean="0"/>
          </a:p>
          <a:p>
            <a:pPr lvl="1">
              <a:spcAft>
                <a:spcPts val="600"/>
              </a:spcAft>
            </a:pPr>
            <a:r>
              <a:rPr lang="cs-CZ" dirty="0" smtClean="0"/>
              <a:t>určení primárních témat, kterými se bude zpravodajské oddělení nejvíce zabývat</a:t>
            </a:r>
          </a:p>
          <a:p>
            <a:pPr lvl="1">
              <a:spcAft>
                <a:spcPts val="600"/>
              </a:spcAft>
            </a:pPr>
            <a:r>
              <a:rPr lang="cs-CZ" dirty="0" smtClean="0"/>
              <a:t>formální proces identifikace potřeb managementu a stanovení priorit jednotlivých témat - slouží pro stanovení CI programu</a:t>
            </a:r>
          </a:p>
          <a:p>
            <a:pPr>
              <a:spcAft>
                <a:spcPts val="600"/>
              </a:spcAft>
            </a:pPr>
            <a:r>
              <a:rPr lang="cs-CZ" sz="2000" b="1" dirty="0" smtClean="0"/>
              <a:t>podpora strategických rozhodnutí a činností</a:t>
            </a:r>
            <a:r>
              <a:rPr lang="cs-CZ" sz="2000" dirty="0" smtClean="0"/>
              <a:t> – zahrnuje vývoj strategických plánů a konkurenčních strategií</a:t>
            </a:r>
          </a:p>
          <a:p>
            <a:pPr>
              <a:spcAft>
                <a:spcPts val="600"/>
              </a:spcAft>
            </a:pPr>
            <a:r>
              <a:rPr lang="cs-CZ" sz="2000" b="1" dirty="0" smtClean="0"/>
              <a:t>systém včasných varování – </a:t>
            </a:r>
            <a:r>
              <a:rPr lang="cs-CZ" sz="2000" b="1" dirty="0" err="1" smtClean="0"/>
              <a:t>Early</a:t>
            </a:r>
            <a:r>
              <a:rPr lang="cs-CZ" sz="2000" b="1" dirty="0" smtClean="0"/>
              <a:t> </a:t>
            </a:r>
            <a:r>
              <a:rPr lang="cs-CZ" sz="2000" b="1" dirty="0" err="1" smtClean="0"/>
              <a:t>Warning</a:t>
            </a:r>
            <a:r>
              <a:rPr lang="cs-CZ" sz="2000" b="1" dirty="0" smtClean="0"/>
              <a:t> </a:t>
            </a:r>
            <a:r>
              <a:rPr lang="cs-CZ" sz="2000" b="1" dirty="0" err="1" smtClean="0"/>
              <a:t>System</a:t>
            </a:r>
            <a:r>
              <a:rPr lang="cs-CZ" sz="2000" dirty="0" smtClean="0"/>
              <a:t> – sledování aktivit konkurentů, technologií či vládních činností</a:t>
            </a:r>
          </a:p>
          <a:p>
            <a:pPr>
              <a:spcAft>
                <a:spcPts val="600"/>
              </a:spcAft>
            </a:pPr>
            <a:r>
              <a:rPr lang="cs-CZ" sz="2000" b="1" dirty="0" smtClean="0"/>
              <a:t>popis klíčových hráčů na daném trhu</a:t>
            </a:r>
            <a:r>
              <a:rPr lang="cs-CZ" sz="2000" dirty="0" smtClean="0"/>
              <a:t> – sleduje zejména konkurenty, zákazníky, dodavatele, regulátory trhu nebo potenciální partnery</a:t>
            </a:r>
          </a:p>
          <a:p>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Arial" charset="0"/>
              </a:rPr>
              <a:t>EWS - </a:t>
            </a:r>
            <a:r>
              <a:rPr lang="cs-CZ" dirty="0" err="1" smtClean="0"/>
              <a:t>Early</a:t>
            </a:r>
            <a:r>
              <a:rPr lang="cs-CZ" dirty="0" smtClean="0"/>
              <a:t> </a:t>
            </a:r>
            <a:r>
              <a:rPr lang="cs-CZ" dirty="0" err="1" smtClean="0"/>
              <a:t>Warning</a:t>
            </a:r>
            <a:r>
              <a:rPr lang="cs-CZ" dirty="0" smtClean="0"/>
              <a:t> </a:t>
            </a:r>
            <a:r>
              <a:rPr lang="cs-CZ" dirty="0" err="1" smtClean="0"/>
              <a:t>System</a:t>
            </a:r>
            <a:r>
              <a:rPr lang="cs-CZ" dirty="0" smtClean="0"/>
              <a:t/>
            </a:r>
            <a:br>
              <a:rPr lang="cs-CZ" dirty="0" smtClean="0"/>
            </a:br>
            <a:endParaRPr lang="cs-CZ" dirty="0"/>
          </a:p>
        </p:txBody>
      </p:sp>
      <p:sp>
        <p:nvSpPr>
          <p:cNvPr id="3" name="Zástupný symbol pro obsah 2"/>
          <p:cNvSpPr>
            <a:spLocks noGrp="1"/>
          </p:cNvSpPr>
          <p:nvPr>
            <p:ph idx="1"/>
          </p:nvPr>
        </p:nvSpPr>
        <p:spPr>
          <a:xfrm>
            <a:off x="455613" y="1412875"/>
            <a:ext cx="8234362" cy="4752429"/>
          </a:xfrm>
        </p:spPr>
        <p:txBody>
          <a:bodyPr>
            <a:normAutofit fontScale="92500" lnSpcReduction="10000"/>
          </a:bodyPr>
          <a:lstStyle/>
          <a:p>
            <a:pPr>
              <a:lnSpc>
                <a:spcPct val="110000"/>
              </a:lnSpc>
              <a:spcBef>
                <a:spcPts val="0"/>
              </a:spcBef>
              <a:spcAft>
                <a:spcPts val="600"/>
              </a:spcAft>
            </a:pPr>
            <a:r>
              <a:rPr lang="cs-CZ" dirty="0" smtClean="0"/>
              <a:t>silné x slabé signály, aktivní x pasivní sběr</a:t>
            </a:r>
          </a:p>
          <a:p>
            <a:pPr>
              <a:lnSpc>
                <a:spcPct val="110000"/>
              </a:lnSpc>
              <a:spcBef>
                <a:spcPts val="0"/>
              </a:spcBef>
              <a:spcAft>
                <a:spcPts val="600"/>
              </a:spcAft>
            </a:pPr>
            <a:r>
              <a:rPr lang="cs-CZ" dirty="0" smtClean="0"/>
              <a:t>primární i sekundární zdroje</a:t>
            </a:r>
          </a:p>
          <a:p>
            <a:pPr>
              <a:lnSpc>
                <a:spcPct val="110000"/>
              </a:lnSpc>
              <a:spcBef>
                <a:spcPts val="0"/>
              </a:spcBef>
              <a:spcAft>
                <a:spcPts val="600"/>
              </a:spcAft>
            </a:pPr>
            <a:r>
              <a:rPr lang="cs-CZ" dirty="0" smtClean="0"/>
              <a:t>upozornění na změny, trendy,…</a:t>
            </a:r>
          </a:p>
          <a:p>
            <a:pPr>
              <a:lnSpc>
                <a:spcPct val="110000"/>
              </a:lnSpc>
              <a:spcBef>
                <a:spcPts val="0"/>
              </a:spcBef>
              <a:spcAft>
                <a:spcPts val="600"/>
              </a:spcAft>
            </a:pPr>
            <a:endParaRPr lang="cs-CZ" dirty="0" smtClean="0"/>
          </a:p>
          <a:p>
            <a:pPr marL="609600" indent="-609600">
              <a:lnSpc>
                <a:spcPct val="110000"/>
              </a:lnSpc>
              <a:spcBef>
                <a:spcPts val="0"/>
              </a:spcBef>
              <a:spcAft>
                <a:spcPts val="600"/>
              </a:spcAft>
              <a:buFontTx/>
              <a:buAutoNum type="arabicPeriod"/>
            </a:pPr>
            <a:r>
              <a:rPr lang="cs-CZ" dirty="0" smtClean="0"/>
              <a:t>signály upozorňující na objevení se nových, ale známých událostí – příležitosti i hrozby</a:t>
            </a:r>
          </a:p>
          <a:p>
            <a:pPr marL="609600" indent="-609600">
              <a:lnSpc>
                <a:spcPct val="110000"/>
              </a:lnSpc>
              <a:spcBef>
                <a:spcPts val="0"/>
              </a:spcBef>
              <a:spcAft>
                <a:spcPts val="600"/>
              </a:spcAft>
              <a:buFontTx/>
              <a:buAutoNum type="arabicPeriod"/>
            </a:pPr>
            <a:r>
              <a:rPr lang="cs-CZ" dirty="0" smtClean="0"/>
              <a:t>signály upozorňující na objevení se nových skutečností – anomálie, nejtěžší, slabé signály na začátku nebo skládanka</a:t>
            </a:r>
          </a:p>
          <a:p>
            <a:pPr marL="609600" indent="-609600">
              <a:lnSpc>
                <a:spcPct val="110000"/>
              </a:lnSpc>
              <a:spcBef>
                <a:spcPts val="0"/>
              </a:spcBef>
              <a:spcAft>
                <a:spcPts val="600"/>
              </a:spcAft>
              <a:buFontTx/>
              <a:buAutoNum type="arabicPeriod"/>
            </a:pPr>
            <a:r>
              <a:rPr lang="cs-CZ" dirty="0" smtClean="0"/>
              <a:t>signály odkazující na scénáře budoucnosti – připravíme si dopředu reakci</a:t>
            </a:r>
          </a:p>
          <a:p>
            <a:pPr marL="609600" indent="-609600">
              <a:lnSpc>
                <a:spcPct val="110000"/>
              </a:lnSpc>
              <a:spcBef>
                <a:spcPts val="0"/>
              </a:spcBef>
              <a:spcAft>
                <a:spcPts val="600"/>
              </a:spcAft>
              <a:buFontTx/>
              <a:buAutoNum type="arabicPeriod" startAt="4"/>
            </a:pPr>
            <a:r>
              <a:rPr lang="cs-CZ" dirty="0" smtClean="0"/>
              <a:t>signál o kolabujících procesech</a:t>
            </a:r>
          </a:p>
          <a:p>
            <a:pPr marL="990600" lvl="1" indent="-533400">
              <a:lnSpc>
                <a:spcPct val="110000"/>
              </a:lnSpc>
              <a:spcBef>
                <a:spcPts val="0"/>
              </a:spcBef>
              <a:spcAft>
                <a:spcPts val="600"/>
              </a:spcAft>
              <a:buFontTx/>
              <a:buChar char="•"/>
            </a:pPr>
            <a:r>
              <a:rPr lang="cs-CZ" sz="2100" dirty="0" err="1" smtClean="0"/>
              <a:t>kvantifikativní</a:t>
            </a:r>
            <a:r>
              <a:rPr lang="cs-CZ" sz="2100" dirty="0" smtClean="0"/>
              <a:t>, měřitelné</a:t>
            </a:r>
          </a:p>
          <a:p>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l-PL" dirty="0" smtClean="0"/>
              <a:t>Sběr informací pro Ci</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Arial" charset="0"/>
              </a:rPr>
              <a:t>Metody používané v CI</a:t>
            </a:r>
            <a:endParaRPr lang="cs-CZ" dirty="0"/>
          </a:p>
        </p:txBody>
      </p:sp>
      <p:sp>
        <p:nvSpPr>
          <p:cNvPr id="3" name="Zástupný symbol pro obsah 2"/>
          <p:cNvSpPr>
            <a:spLocks noGrp="1"/>
          </p:cNvSpPr>
          <p:nvPr>
            <p:ph idx="1"/>
          </p:nvPr>
        </p:nvSpPr>
        <p:spPr/>
        <p:txBody>
          <a:bodyPr/>
          <a:lstStyle/>
          <a:p>
            <a:r>
              <a:rPr lang="cs-CZ" sz="2800" dirty="0" smtClean="0"/>
              <a:t>pro stanovení potřeb CI se provádí interní informační audit</a:t>
            </a:r>
          </a:p>
          <a:p>
            <a:r>
              <a:rPr lang="cs-CZ" sz="2800" dirty="0" smtClean="0"/>
              <a:t>stanoví se informační potřeby podniku</a:t>
            </a:r>
          </a:p>
          <a:p>
            <a:r>
              <a:rPr lang="cs-CZ" sz="2800" dirty="0" smtClean="0"/>
              <a:t>bez definování co je </a:t>
            </a:r>
            <a:r>
              <a:rPr lang="en-US" sz="2800" dirty="0" smtClean="0"/>
              <a:t>key intelligence topic (KIT) </a:t>
            </a:r>
            <a:r>
              <a:rPr lang="cs-CZ" sz="2800" dirty="0" smtClean="0"/>
              <a:t>nebo</a:t>
            </a:r>
            <a:r>
              <a:rPr lang="en-US" sz="2800" dirty="0" smtClean="0"/>
              <a:t> key intelligence questions (KIQ)</a:t>
            </a:r>
            <a:r>
              <a:rPr lang="cs-CZ" sz="2800" dirty="0" smtClean="0"/>
              <a:t> nemůžeme nic plánovat</a:t>
            </a:r>
          </a:p>
          <a:p>
            <a:pPr lvl="1"/>
            <a:r>
              <a:rPr lang="cs-CZ" sz="2400" dirty="0" smtClean="0"/>
              <a:t>kdo jsou naši konkurenti, kdo chceme aby byli zákazníci, jak se bude naše odvětví vyvíjet, apod.</a:t>
            </a:r>
          </a:p>
          <a:p>
            <a:r>
              <a:rPr lang="cs-CZ" sz="2800" dirty="0" smtClean="0"/>
              <a:t>analýza získaných surových dat a informací</a:t>
            </a:r>
          </a:p>
          <a:p>
            <a:endParaRPr lang="cs-C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Rozhovor </a:t>
            </a:r>
            <a:endParaRPr lang="cs-CZ" dirty="0"/>
          </a:p>
        </p:txBody>
      </p:sp>
      <p:sp>
        <p:nvSpPr>
          <p:cNvPr id="3" name="Zástupný symbol pro obsah 2"/>
          <p:cNvSpPr>
            <a:spLocks noGrp="1"/>
          </p:cNvSpPr>
          <p:nvPr>
            <p:ph idx="1"/>
          </p:nvPr>
        </p:nvSpPr>
        <p:spPr/>
        <p:txBody>
          <a:bodyPr/>
          <a:lstStyle/>
          <a:p>
            <a:r>
              <a:rPr lang="cs-CZ" dirty="0" smtClean="0"/>
              <a:t>Telefonní/osobní – nejpřínosnější zdroj informací</a:t>
            </a:r>
          </a:p>
          <a:p>
            <a:r>
              <a:rPr lang="cs-CZ" dirty="0" smtClean="0"/>
              <a:t>Komplikace – nechuť sdělovat informace</a:t>
            </a:r>
          </a:p>
          <a:p>
            <a:pPr lvl="1"/>
            <a:r>
              <a:rPr lang="cs-CZ" dirty="0" smtClean="0"/>
              <a:t>Obvyklé otázky:</a:t>
            </a:r>
          </a:p>
          <a:p>
            <a:pPr lvl="4"/>
            <a:r>
              <a:rPr lang="cs-CZ" dirty="0" smtClean="0"/>
              <a:t>Proč bych s Vámi o tom měl mluvit? </a:t>
            </a:r>
          </a:p>
          <a:p>
            <a:pPr lvl="4"/>
            <a:r>
              <a:rPr lang="cs-CZ" dirty="0" smtClean="0"/>
              <a:t>Pro koho to děláte? </a:t>
            </a:r>
          </a:p>
          <a:p>
            <a:pPr lvl="4"/>
            <a:r>
              <a:rPr lang="cs-CZ" dirty="0" smtClean="0"/>
              <a:t>Kdo že jste? </a:t>
            </a:r>
          </a:p>
          <a:p>
            <a:pPr lvl="4"/>
            <a:r>
              <a:rPr lang="cs-CZ" dirty="0" smtClean="0"/>
              <a:t>Proč to děláte? </a:t>
            </a:r>
          </a:p>
          <a:p>
            <a:pPr lvl="4"/>
            <a:r>
              <a:rPr lang="cs-CZ" dirty="0" smtClean="0"/>
              <a:t>Jak jste získal moje jméno? </a:t>
            </a:r>
          </a:p>
          <a:p>
            <a:pPr lvl="4"/>
            <a:r>
              <a:rPr lang="cs-CZ" dirty="0" smtClean="0"/>
              <a:t>Nemůžu s Vámi mluvit, mám moc práce. </a:t>
            </a:r>
          </a:p>
          <a:p>
            <a:pPr lvl="4"/>
            <a:r>
              <a:rPr lang="cs-CZ" dirty="0" smtClean="0"/>
              <a:t>To je soukromé, to Vám neřeknu. </a:t>
            </a:r>
          </a:p>
          <a:p>
            <a:pPr lvl="4"/>
            <a:r>
              <a:rPr lang="cs-CZ" dirty="0" smtClean="0"/>
              <a:t>Na to neznám odpověď.</a:t>
            </a:r>
            <a:endParaRPr lang="cs-CZ"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Techniky získávání odpovědí</a:t>
            </a:r>
            <a:endParaRPr lang="cs-CZ" dirty="0"/>
          </a:p>
        </p:txBody>
      </p:sp>
      <p:sp>
        <p:nvSpPr>
          <p:cNvPr id="3" name="Zástupný symbol pro obsah 2"/>
          <p:cNvSpPr>
            <a:spLocks noGrp="1"/>
          </p:cNvSpPr>
          <p:nvPr>
            <p:ph idx="1"/>
          </p:nvPr>
        </p:nvSpPr>
        <p:spPr>
          <a:xfrm>
            <a:off x="455613" y="1412875"/>
            <a:ext cx="8234362" cy="4824437"/>
          </a:xfrm>
        </p:spPr>
        <p:txBody>
          <a:bodyPr>
            <a:normAutofit fontScale="85000" lnSpcReduction="10000"/>
          </a:bodyPr>
          <a:lstStyle/>
          <a:p>
            <a:pPr>
              <a:lnSpc>
                <a:spcPct val="110000"/>
              </a:lnSpc>
              <a:spcBef>
                <a:spcPts val="600"/>
              </a:spcBef>
            </a:pPr>
            <a:r>
              <a:rPr lang="cs-CZ" dirty="0" smtClean="0"/>
              <a:t>Provokativní prohlášení</a:t>
            </a:r>
          </a:p>
          <a:p>
            <a:pPr lvl="2">
              <a:lnSpc>
                <a:spcPct val="110000"/>
              </a:lnSpc>
              <a:spcBef>
                <a:spcPts val="600"/>
              </a:spcBef>
            </a:pPr>
            <a:r>
              <a:rPr lang="cs-CZ" dirty="0" smtClean="0"/>
              <a:t>Prohlášení, většinou, ale ne vždy neškodné, které přinese další otázky</a:t>
            </a:r>
          </a:p>
          <a:p>
            <a:pPr lvl="2">
              <a:lnSpc>
                <a:spcPct val="110000"/>
              </a:lnSpc>
              <a:spcBef>
                <a:spcPts val="600"/>
              </a:spcBef>
            </a:pPr>
            <a:r>
              <a:rPr lang="cs-CZ" dirty="0" err="1" smtClean="0"/>
              <a:t>Např</a:t>
            </a:r>
            <a:r>
              <a:rPr lang="cs-CZ" dirty="0" smtClean="0"/>
              <a:t>: „Vaše firma je opravdu špičkou ve Vašem oboru!“</a:t>
            </a:r>
          </a:p>
          <a:p>
            <a:pPr>
              <a:lnSpc>
                <a:spcPct val="110000"/>
              </a:lnSpc>
              <a:spcBef>
                <a:spcPts val="600"/>
              </a:spcBef>
            </a:pPr>
            <a:r>
              <a:rPr lang="cs-CZ" dirty="0" err="1" smtClean="0"/>
              <a:t>Quid</a:t>
            </a:r>
            <a:r>
              <a:rPr lang="cs-CZ" dirty="0" smtClean="0"/>
              <a:t> pro quo</a:t>
            </a:r>
          </a:p>
          <a:p>
            <a:pPr lvl="2">
              <a:lnSpc>
                <a:spcPct val="110000"/>
              </a:lnSpc>
              <a:spcBef>
                <a:spcPts val="600"/>
              </a:spcBef>
            </a:pPr>
            <a:r>
              <a:rPr lang="cs-CZ" dirty="0" smtClean="0"/>
              <a:t>Gesto nebo nabídka výměny informací</a:t>
            </a:r>
          </a:p>
          <a:p>
            <a:pPr lvl="2">
              <a:lnSpc>
                <a:spcPct val="110000"/>
              </a:lnSpc>
              <a:spcBef>
                <a:spcPts val="600"/>
              </a:spcBef>
            </a:pPr>
            <a:r>
              <a:rPr lang="cs-CZ" dirty="0" err="1" smtClean="0"/>
              <a:t>Např</a:t>
            </a:r>
            <a:r>
              <a:rPr lang="cs-CZ" dirty="0" smtClean="0"/>
              <a:t>: „Mohu se s Vámi podělit o informace o našich nákladech, když mi nastíníte Vaši strukturu nákladů.“</a:t>
            </a:r>
          </a:p>
          <a:p>
            <a:pPr>
              <a:lnSpc>
                <a:spcPct val="110000"/>
              </a:lnSpc>
              <a:spcBef>
                <a:spcPts val="600"/>
              </a:spcBef>
            </a:pPr>
            <a:r>
              <a:rPr lang="cs-CZ" dirty="0" smtClean="0"/>
              <a:t>Využít nutkání si stěžovat</a:t>
            </a:r>
          </a:p>
          <a:p>
            <a:pPr lvl="2">
              <a:lnSpc>
                <a:spcPct val="110000"/>
              </a:lnSpc>
              <a:spcBef>
                <a:spcPts val="600"/>
              </a:spcBef>
            </a:pPr>
            <a:r>
              <a:rPr lang="cs-CZ" dirty="0" smtClean="0"/>
              <a:t>Využít tendenci k tomu, že lidé si rádi stěžují k nasměrování hovoru</a:t>
            </a:r>
          </a:p>
          <a:p>
            <a:pPr lvl="2">
              <a:lnSpc>
                <a:spcPct val="110000"/>
              </a:lnSpc>
              <a:spcBef>
                <a:spcPts val="600"/>
              </a:spcBef>
            </a:pPr>
            <a:r>
              <a:rPr lang="cs-CZ" dirty="0" err="1" smtClean="0"/>
              <a:t>Např</a:t>
            </a:r>
            <a:r>
              <a:rPr lang="cs-CZ" dirty="0" smtClean="0"/>
              <a:t>: „Zákazníci jsou někdy velmi nároční, že? Jaké s tím máte zkušenosti?“</a:t>
            </a:r>
          </a:p>
          <a:p>
            <a:pPr>
              <a:lnSpc>
                <a:spcPct val="110000"/>
              </a:lnSpc>
              <a:spcBef>
                <a:spcPts val="600"/>
              </a:spcBef>
            </a:pPr>
            <a:r>
              <a:rPr lang="cs-CZ" dirty="0" smtClean="0"/>
              <a:t>Opakování slov</a:t>
            </a:r>
          </a:p>
          <a:p>
            <a:pPr lvl="2">
              <a:lnSpc>
                <a:spcPct val="110000"/>
              </a:lnSpc>
              <a:spcBef>
                <a:spcPts val="600"/>
              </a:spcBef>
            </a:pPr>
            <a:r>
              <a:rPr lang="cs-CZ" dirty="0" smtClean="0"/>
              <a:t>Opakování klíčových slov nebo faktů nám dovolí pokračovat požadovaným směrem</a:t>
            </a:r>
          </a:p>
          <a:p>
            <a:pPr lvl="2">
              <a:lnSpc>
                <a:spcPct val="110000"/>
              </a:lnSpc>
              <a:spcBef>
                <a:spcPts val="600"/>
              </a:spcBef>
            </a:pPr>
            <a:r>
              <a:rPr lang="cs-CZ" dirty="0" err="1" smtClean="0"/>
              <a:t>Např</a:t>
            </a:r>
            <a:r>
              <a:rPr lang="cs-CZ" dirty="0" smtClean="0"/>
              <a:t>: „Použil jste termín </a:t>
            </a:r>
            <a:r>
              <a:rPr lang="en-US" dirty="0" smtClean="0"/>
              <a:t>‘</a:t>
            </a:r>
            <a:r>
              <a:rPr lang="cs-CZ" dirty="0" err="1" smtClean="0"/>
              <a:t>xxx</a:t>
            </a:r>
            <a:r>
              <a:rPr lang="en-US" dirty="0" smtClean="0"/>
              <a:t>’</a:t>
            </a:r>
            <a:r>
              <a:rPr lang="cs-CZ" dirty="0" smtClean="0"/>
              <a:t>. Můžete mi říct jak tento proces funguje u Vás?“</a:t>
            </a:r>
            <a:endParaRPr lang="cs-CZ"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Techniky získávání odpovědí</a:t>
            </a:r>
            <a:endParaRPr lang="cs-CZ" dirty="0"/>
          </a:p>
        </p:txBody>
      </p:sp>
      <p:sp>
        <p:nvSpPr>
          <p:cNvPr id="3" name="Zástupný symbol pro obsah 2"/>
          <p:cNvSpPr>
            <a:spLocks noGrp="1"/>
          </p:cNvSpPr>
          <p:nvPr>
            <p:ph idx="1"/>
          </p:nvPr>
        </p:nvSpPr>
        <p:spPr>
          <a:xfrm>
            <a:off x="455613" y="1412875"/>
            <a:ext cx="8234362" cy="4680421"/>
          </a:xfrm>
        </p:spPr>
        <p:txBody>
          <a:bodyPr>
            <a:normAutofit fontScale="77500" lnSpcReduction="20000"/>
          </a:bodyPr>
          <a:lstStyle/>
          <a:p>
            <a:pPr>
              <a:lnSpc>
                <a:spcPct val="120000"/>
              </a:lnSpc>
              <a:spcBef>
                <a:spcPts val="600"/>
              </a:spcBef>
            </a:pPr>
            <a:r>
              <a:rPr lang="cs-CZ" dirty="0" smtClean="0"/>
              <a:t>Citování oficiálních faktů</a:t>
            </a:r>
          </a:p>
          <a:p>
            <a:pPr lvl="2">
              <a:lnSpc>
                <a:spcPct val="120000"/>
              </a:lnSpc>
              <a:spcBef>
                <a:spcPts val="600"/>
              </a:spcBef>
            </a:pPr>
            <a:r>
              <a:rPr lang="cs-CZ" dirty="0" smtClean="0"/>
              <a:t>Využití známých faktů s tím, že lidé mají tendenci opravovat nebo vysvětlovat detaily</a:t>
            </a:r>
          </a:p>
          <a:p>
            <a:pPr lvl="2">
              <a:lnSpc>
                <a:spcPct val="120000"/>
              </a:lnSpc>
              <a:spcBef>
                <a:spcPts val="600"/>
              </a:spcBef>
            </a:pPr>
            <a:r>
              <a:rPr lang="cs-CZ" dirty="0" err="1" smtClean="0"/>
              <a:t>Např</a:t>
            </a:r>
            <a:r>
              <a:rPr lang="cs-CZ" dirty="0" smtClean="0"/>
              <a:t>: „Četl jsem v novinách, že jste zavedli novou službu a nebyla úspěšná. Co se stalo?“</a:t>
            </a:r>
          </a:p>
          <a:p>
            <a:pPr>
              <a:lnSpc>
                <a:spcPct val="120000"/>
              </a:lnSpc>
              <a:spcBef>
                <a:spcPts val="600"/>
              </a:spcBef>
            </a:pPr>
            <a:r>
              <a:rPr lang="cs-CZ" dirty="0" smtClean="0"/>
              <a:t>Naivita</a:t>
            </a:r>
          </a:p>
          <a:p>
            <a:pPr lvl="2">
              <a:lnSpc>
                <a:spcPct val="120000"/>
              </a:lnSpc>
              <a:spcBef>
                <a:spcPts val="600"/>
              </a:spcBef>
            </a:pPr>
            <a:r>
              <a:rPr lang="cs-CZ" dirty="0" smtClean="0"/>
              <a:t>Vystupovat jako naivní člověk a využít zkušenějšího člověka, aby cítil potřebu nás poučit</a:t>
            </a:r>
          </a:p>
          <a:p>
            <a:pPr lvl="2">
              <a:lnSpc>
                <a:spcPct val="120000"/>
              </a:lnSpc>
              <a:spcBef>
                <a:spcPts val="600"/>
              </a:spcBef>
            </a:pPr>
            <a:r>
              <a:rPr lang="cs-CZ" dirty="0" err="1" smtClean="0"/>
              <a:t>Např</a:t>
            </a:r>
            <a:r>
              <a:rPr lang="cs-CZ" dirty="0" smtClean="0"/>
              <a:t>: „Nejsem v tom zběhlý, můžete mi vysvětlit jaké možnosti má tato účetní aplikace?“</a:t>
            </a:r>
          </a:p>
          <a:p>
            <a:pPr>
              <a:lnSpc>
                <a:spcPct val="120000"/>
              </a:lnSpc>
              <a:spcBef>
                <a:spcPts val="600"/>
              </a:spcBef>
            </a:pPr>
            <a:r>
              <a:rPr lang="cs-CZ" dirty="0" smtClean="0"/>
              <a:t>Nepřímý odkaz</a:t>
            </a:r>
          </a:p>
          <a:p>
            <a:pPr lvl="2">
              <a:lnSpc>
                <a:spcPct val="120000"/>
              </a:lnSpc>
              <a:spcBef>
                <a:spcPts val="600"/>
              </a:spcBef>
            </a:pPr>
            <a:r>
              <a:rPr lang="cs-CZ" dirty="0" smtClean="0"/>
              <a:t>Nepřímé narážky, negativní i pozitivní, které vyvolávají obranu nebo kritiku</a:t>
            </a:r>
          </a:p>
          <a:p>
            <a:pPr lvl="2">
              <a:lnSpc>
                <a:spcPct val="120000"/>
              </a:lnSpc>
              <a:spcBef>
                <a:spcPts val="600"/>
              </a:spcBef>
            </a:pPr>
            <a:r>
              <a:rPr lang="cs-CZ" dirty="0" err="1" smtClean="0"/>
              <a:t>Např</a:t>
            </a:r>
            <a:r>
              <a:rPr lang="cs-CZ" dirty="0" smtClean="0"/>
              <a:t>: „Slyšel jsem, že Váš konkurent získává v Evropě čím dál větší podíl.“</a:t>
            </a:r>
          </a:p>
          <a:p>
            <a:pPr>
              <a:lnSpc>
                <a:spcPct val="120000"/>
              </a:lnSpc>
              <a:spcBef>
                <a:spcPts val="600"/>
              </a:spcBef>
            </a:pPr>
            <a:r>
              <a:rPr lang="cs-CZ" dirty="0" smtClean="0"/>
              <a:t>Kritika</a:t>
            </a:r>
          </a:p>
          <a:p>
            <a:pPr lvl="2">
              <a:lnSpc>
                <a:spcPct val="120000"/>
              </a:lnSpc>
              <a:spcBef>
                <a:spcPts val="600"/>
              </a:spcBef>
            </a:pPr>
            <a:r>
              <a:rPr lang="cs-CZ" dirty="0" smtClean="0"/>
              <a:t>Nepřímá kritika individua či organizace vyvolává obranný postoj a předkládání informací, které to podloží</a:t>
            </a:r>
          </a:p>
          <a:p>
            <a:pPr lvl="2">
              <a:lnSpc>
                <a:spcPct val="120000"/>
              </a:lnSpc>
              <a:spcBef>
                <a:spcPts val="600"/>
              </a:spcBef>
            </a:pPr>
            <a:r>
              <a:rPr lang="cs-CZ" dirty="0" err="1" smtClean="0"/>
              <a:t>Např</a:t>
            </a:r>
            <a:r>
              <a:rPr lang="cs-CZ" dirty="0" smtClean="0"/>
              <a:t>: „Slyšel jsem, že Vaše výrobky jsou pro zákazníky složité.“</a:t>
            </a:r>
            <a:endParaRPr lang="cs-CZ"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Techniky získávání odpovědí</a:t>
            </a:r>
            <a:endParaRPr lang="cs-CZ" dirty="0"/>
          </a:p>
        </p:txBody>
      </p:sp>
      <p:sp>
        <p:nvSpPr>
          <p:cNvPr id="3" name="Zástupný symbol pro obsah 2"/>
          <p:cNvSpPr>
            <a:spLocks noGrp="1"/>
          </p:cNvSpPr>
          <p:nvPr>
            <p:ph idx="1"/>
          </p:nvPr>
        </p:nvSpPr>
        <p:spPr>
          <a:xfrm>
            <a:off x="455613" y="1412875"/>
            <a:ext cx="8234362" cy="4752429"/>
          </a:xfrm>
        </p:spPr>
        <p:txBody>
          <a:bodyPr>
            <a:normAutofit fontScale="92500" lnSpcReduction="10000"/>
          </a:bodyPr>
          <a:lstStyle/>
          <a:p>
            <a:r>
              <a:rPr lang="cs-CZ" dirty="0" smtClean="0"/>
              <a:t>Závorkování</a:t>
            </a:r>
          </a:p>
          <a:p>
            <a:pPr lvl="2"/>
            <a:r>
              <a:rPr lang="cs-CZ" dirty="0" smtClean="0"/>
              <a:t>Využití rozhovoru pro získání kvantitativních dat</a:t>
            </a:r>
          </a:p>
          <a:p>
            <a:pPr lvl="2"/>
            <a:r>
              <a:rPr lang="cs-CZ" dirty="0" err="1" smtClean="0"/>
              <a:t>Např</a:t>
            </a:r>
            <a:r>
              <a:rPr lang="cs-CZ" dirty="0" smtClean="0"/>
              <a:t>: „Jestli tomu správně rozumím, bude cena Vašeho výrobku mezi 100 a 200 korunami…“</a:t>
            </a:r>
          </a:p>
          <a:p>
            <a:r>
              <a:rPr lang="cs-CZ" dirty="0" smtClean="0"/>
              <a:t>Fiktivní nebo opravdová nedůvěra</a:t>
            </a:r>
          </a:p>
          <a:p>
            <a:pPr lvl="2"/>
            <a:r>
              <a:rPr lang="cs-CZ" dirty="0" smtClean="0"/>
              <a:t>Vyjádření obsahující nedůvěru způsobí, že lidé mají tendenci rozšířit předcházející prohlášení</a:t>
            </a:r>
          </a:p>
          <a:p>
            <a:pPr lvl="2"/>
            <a:r>
              <a:rPr lang="cs-CZ" dirty="0" err="1" smtClean="0"/>
              <a:t>Např</a:t>
            </a:r>
            <a:r>
              <a:rPr lang="cs-CZ" dirty="0" smtClean="0"/>
              <a:t>: „Nemohu uvěřit všemu tomu pozitivnímu ohlasu na Váš nový produkt!“</a:t>
            </a:r>
          </a:p>
          <a:p>
            <a:r>
              <a:rPr lang="cs-CZ" dirty="0" smtClean="0"/>
              <a:t>Chybné prohlášení</a:t>
            </a:r>
          </a:p>
          <a:p>
            <a:pPr lvl="2"/>
            <a:r>
              <a:rPr lang="cs-CZ" dirty="0" smtClean="0"/>
              <a:t>Záměrně chybné prohlášení, chyba si žádá o napravení</a:t>
            </a:r>
          </a:p>
          <a:p>
            <a:pPr lvl="2"/>
            <a:r>
              <a:rPr lang="cs-CZ" dirty="0" err="1" smtClean="0"/>
              <a:t>Např</a:t>
            </a:r>
            <a:r>
              <a:rPr lang="cs-CZ" dirty="0" smtClean="0"/>
              <a:t>: „Slyšel jsem, že Microsoft má velmi vážné problémy.“</a:t>
            </a:r>
          </a:p>
          <a:p>
            <a:pPr lvl="2"/>
            <a:endParaRPr lang="cs-CZ" dirty="0" smtClean="0"/>
          </a:p>
          <a:p>
            <a:r>
              <a:rPr lang="cs-CZ" dirty="0" smtClean="0"/>
              <a:t>Poslouchat, </a:t>
            </a:r>
            <a:r>
              <a:rPr lang="cs-CZ" dirty="0" err="1" smtClean="0"/>
              <a:t>poslouchat</a:t>
            </a:r>
            <a:r>
              <a:rPr lang="cs-CZ" dirty="0" smtClean="0"/>
              <a:t>, </a:t>
            </a:r>
            <a:r>
              <a:rPr lang="cs-CZ" dirty="0" err="1" smtClean="0"/>
              <a:t>poslouchat</a:t>
            </a:r>
            <a:endParaRPr lang="cs-CZ" dirty="0" smtClean="0"/>
          </a:p>
          <a:p>
            <a:r>
              <a:rPr lang="cs-CZ" dirty="0" smtClean="0"/>
              <a:t>Ověřovat, </a:t>
            </a:r>
            <a:r>
              <a:rPr lang="cs-CZ" dirty="0" err="1" smtClean="0"/>
              <a:t>ověřovat</a:t>
            </a:r>
            <a:r>
              <a:rPr lang="cs-CZ" dirty="0" smtClean="0"/>
              <a:t>, </a:t>
            </a:r>
            <a:r>
              <a:rPr lang="cs-CZ" dirty="0" err="1" smtClean="0"/>
              <a:t>ověřovat</a:t>
            </a:r>
            <a:endParaRPr lang="cs-CZ"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Příklad - rozhovor</a:t>
            </a:r>
            <a:endParaRPr lang="cs-CZ" dirty="0"/>
          </a:p>
        </p:txBody>
      </p:sp>
      <p:sp>
        <p:nvSpPr>
          <p:cNvPr id="3" name="Content Placeholder 2"/>
          <p:cNvSpPr>
            <a:spLocks noGrp="1"/>
          </p:cNvSpPr>
          <p:nvPr>
            <p:ph idx="1"/>
          </p:nvPr>
        </p:nvSpPr>
        <p:spPr/>
        <p:txBody>
          <a:bodyPr/>
          <a:lstStyle/>
          <a:p>
            <a:r>
              <a:rPr lang="cs-CZ" dirty="0" smtClean="0"/>
              <a:t>Scénář:</a:t>
            </a:r>
          </a:p>
          <a:p>
            <a:r>
              <a:rPr lang="cs-CZ" dirty="0" smtClean="0"/>
              <a:t>Nastoupil nový senior </a:t>
            </a:r>
            <a:r>
              <a:rPr lang="cs-CZ" dirty="0" err="1" smtClean="0"/>
              <a:t>manager</a:t>
            </a:r>
            <a:r>
              <a:rPr lang="cs-CZ" dirty="0" smtClean="0"/>
              <a:t> z firmy, která je naším přímým konkurentem. </a:t>
            </a:r>
          </a:p>
          <a:p>
            <a:endParaRPr lang="cs-CZ" dirty="0" smtClean="0"/>
          </a:p>
          <a:p>
            <a:r>
              <a:rPr lang="cs-CZ" dirty="0" smtClean="0"/>
              <a:t>Úkol:</a:t>
            </a:r>
            <a:endParaRPr lang="cs-CZ" dirty="0" smtClean="0"/>
          </a:p>
          <a:p>
            <a:r>
              <a:rPr lang="cs-CZ" dirty="0" smtClean="0"/>
              <a:t>Použijte tři metody získávání informací při rozhovoru</a:t>
            </a:r>
          </a:p>
          <a:p>
            <a:endParaRPr lang="cs-CZ"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err="1" smtClean="0"/>
              <a:t>Competitive</a:t>
            </a:r>
            <a:r>
              <a:rPr lang="cs-CZ" dirty="0" smtClean="0"/>
              <a:t> </a:t>
            </a:r>
            <a:r>
              <a:rPr lang="cs-CZ" dirty="0" err="1" smtClean="0"/>
              <a:t>intelligence</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CI vstupy</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dilbert.com/dyn/str_strip/000000000/00000000/0000000/000000/00000/1000/700/1717/1717.strip.zoom.gif"/>
          <p:cNvPicPr>
            <a:picLocks noChangeAspect="1" noChangeArrowheads="1"/>
          </p:cNvPicPr>
          <p:nvPr/>
        </p:nvPicPr>
        <p:blipFill>
          <a:blip r:embed="rId2" cstate="print"/>
          <a:srcRect/>
          <a:stretch>
            <a:fillRect/>
          </a:stretch>
        </p:blipFill>
        <p:spPr bwMode="auto">
          <a:xfrm>
            <a:off x="0" y="1942012"/>
            <a:ext cx="9180512" cy="285514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Informační potřeba pro CI</a:t>
            </a:r>
            <a:endParaRPr lang="cs-CZ" dirty="0"/>
          </a:p>
        </p:txBody>
      </p:sp>
      <p:sp>
        <p:nvSpPr>
          <p:cNvPr id="3" name="Zástupný symbol pro obsah 2"/>
          <p:cNvSpPr>
            <a:spLocks noGrp="1"/>
          </p:cNvSpPr>
          <p:nvPr>
            <p:ph idx="1"/>
          </p:nvPr>
        </p:nvSpPr>
        <p:spPr/>
        <p:txBody>
          <a:bodyPr/>
          <a:lstStyle/>
          <a:p>
            <a:r>
              <a:rPr lang="cs-CZ" dirty="0" smtClean="0"/>
              <a:t>Firma si musí být vědoma potřeb trhu a externího prostředí</a:t>
            </a:r>
          </a:p>
          <a:p>
            <a:pPr lvl="1"/>
            <a:r>
              <a:rPr lang="cs-CZ" dirty="0" smtClean="0"/>
              <a:t>Legislativa a regulace</a:t>
            </a:r>
          </a:p>
          <a:p>
            <a:pPr lvl="1"/>
            <a:r>
              <a:rPr lang="cs-CZ" dirty="0" smtClean="0"/>
              <a:t>Sociální, politické a ekonomické trendy</a:t>
            </a:r>
          </a:p>
          <a:p>
            <a:pPr lvl="1"/>
            <a:r>
              <a:rPr lang="cs-CZ" dirty="0" smtClean="0"/>
              <a:t>Konkurenti</a:t>
            </a:r>
          </a:p>
          <a:p>
            <a:pPr lvl="1"/>
            <a:r>
              <a:rPr lang="cs-CZ" dirty="0" smtClean="0"/>
              <a:t>Intelektuální vlastnictví, patenty</a:t>
            </a:r>
          </a:p>
          <a:p>
            <a:pPr lvl="1"/>
            <a:r>
              <a:rPr lang="cs-CZ" dirty="0" smtClean="0"/>
              <a:t>Zákazníci</a:t>
            </a:r>
          </a:p>
          <a:p>
            <a:pPr lvl="1"/>
            <a:r>
              <a:rPr lang="cs-CZ" dirty="0" smtClean="0"/>
              <a:t>Technologický vývoj</a:t>
            </a:r>
          </a:p>
          <a:p>
            <a:pPr lvl="1"/>
            <a:r>
              <a:rPr lang="cs-CZ" dirty="0" smtClean="0"/>
              <a:t>Světové trhy</a:t>
            </a:r>
          </a:p>
          <a:p>
            <a:pPr lvl="1"/>
            <a:endParaRPr lang="cs-CZ" dirty="0" smtClean="0"/>
          </a:p>
          <a:p>
            <a:pPr lvl="1"/>
            <a:endParaRPr lang="cs-CZ"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Informační potřeba pro CI</a:t>
            </a:r>
            <a:endParaRPr lang="cs-CZ" dirty="0"/>
          </a:p>
        </p:txBody>
      </p:sp>
      <p:sp>
        <p:nvSpPr>
          <p:cNvPr id="3" name="Zástupný symbol pro obsah 2"/>
          <p:cNvSpPr>
            <a:spLocks noGrp="1"/>
          </p:cNvSpPr>
          <p:nvPr>
            <p:ph idx="1"/>
          </p:nvPr>
        </p:nvSpPr>
        <p:spPr/>
        <p:txBody>
          <a:bodyPr/>
          <a:lstStyle/>
          <a:p>
            <a:r>
              <a:rPr lang="cs-CZ" dirty="0" smtClean="0"/>
              <a:t>Přesné, včasné a relevantní informace</a:t>
            </a:r>
          </a:p>
          <a:p>
            <a:pPr>
              <a:buNone/>
            </a:pPr>
            <a:endParaRPr lang="cs-CZ" dirty="0"/>
          </a:p>
        </p:txBody>
      </p:sp>
      <p:graphicFrame>
        <p:nvGraphicFramePr>
          <p:cNvPr id="4" name="Tabulka 3"/>
          <p:cNvGraphicFramePr>
            <a:graphicFrameLocks noGrp="1"/>
          </p:cNvGraphicFramePr>
          <p:nvPr/>
        </p:nvGraphicFramePr>
        <p:xfrm>
          <a:off x="395536" y="1916832"/>
          <a:ext cx="8352928" cy="4072488"/>
        </p:xfrm>
        <a:graphic>
          <a:graphicData uri="http://schemas.openxmlformats.org/drawingml/2006/table">
            <a:tbl>
              <a:tblPr firstRow="1" bandRow="1">
                <a:tableStyleId>{5C22544A-7EE6-4342-B048-85BDC9FD1C3A}</a:tableStyleId>
              </a:tblPr>
              <a:tblGrid>
                <a:gridCol w="4176464"/>
                <a:gridCol w="4176464"/>
              </a:tblGrid>
              <a:tr h="378042">
                <a:tc>
                  <a:txBody>
                    <a:bodyPr/>
                    <a:lstStyle/>
                    <a:p>
                      <a:r>
                        <a:rPr lang="cs-CZ" dirty="0" err="1" smtClean="0"/>
                        <a:t>Product</a:t>
                      </a:r>
                      <a:r>
                        <a:rPr lang="cs-CZ" dirty="0" smtClean="0"/>
                        <a:t> </a:t>
                      </a:r>
                      <a:r>
                        <a:rPr lang="cs-CZ" dirty="0" err="1" smtClean="0"/>
                        <a:t>life</a:t>
                      </a:r>
                      <a:r>
                        <a:rPr lang="cs-CZ" dirty="0" smtClean="0"/>
                        <a:t>-</a:t>
                      </a:r>
                      <a:r>
                        <a:rPr lang="cs-CZ" dirty="0" err="1" smtClean="0"/>
                        <a:t>cycle</a:t>
                      </a:r>
                      <a:r>
                        <a:rPr lang="cs-CZ" dirty="0" smtClean="0"/>
                        <a:t> </a:t>
                      </a:r>
                      <a:r>
                        <a:rPr lang="cs-CZ" dirty="0" err="1" smtClean="0"/>
                        <a:t>activity</a:t>
                      </a:r>
                      <a:endParaRPr lang="cs-CZ" dirty="0"/>
                    </a:p>
                  </a:txBody>
                  <a:tcPr/>
                </a:tc>
                <a:tc>
                  <a:txBody>
                    <a:bodyPr/>
                    <a:lstStyle/>
                    <a:p>
                      <a:r>
                        <a:rPr lang="cs-CZ" dirty="0" err="1" smtClean="0"/>
                        <a:t>Information</a:t>
                      </a:r>
                      <a:r>
                        <a:rPr lang="cs-CZ" dirty="0" smtClean="0"/>
                        <a:t> </a:t>
                      </a:r>
                      <a:r>
                        <a:rPr lang="cs-CZ" dirty="0" err="1" smtClean="0"/>
                        <a:t>need</a:t>
                      </a:r>
                      <a:r>
                        <a:rPr lang="cs-CZ" dirty="0" smtClean="0"/>
                        <a:t>/</a:t>
                      </a:r>
                      <a:r>
                        <a:rPr lang="cs-CZ" dirty="0" err="1" smtClean="0"/>
                        <a:t>activity</a:t>
                      </a:r>
                      <a:endParaRPr lang="cs-CZ" dirty="0"/>
                    </a:p>
                  </a:txBody>
                  <a:tcPr/>
                </a:tc>
              </a:tr>
              <a:tr h="378042">
                <a:tc>
                  <a:txBody>
                    <a:bodyPr/>
                    <a:lstStyle/>
                    <a:p>
                      <a:r>
                        <a:rPr lang="cs-CZ" dirty="0" err="1" smtClean="0"/>
                        <a:t>Generation</a:t>
                      </a:r>
                      <a:r>
                        <a:rPr lang="cs-CZ" dirty="0" smtClean="0"/>
                        <a:t> </a:t>
                      </a:r>
                      <a:r>
                        <a:rPr lang="cs-CZ" dirty="0" err="1" smtClean="0"/>
                        <a:t>of</a:t>
                      </a:r>
                      <a:r>
                        <a:rPr lang="cs-CZ" dirty="0" smtClean="0"/>
                        <a:t> </a:t>
                      </a:r>
                      <a:r>
                        <a:rPr lang="cs-CZ" dirty="0" err="1" smtClean="0"/>
                        <a:t>ideas</a:t>
                      </a:r>
                      <a:endParaRPr lang="cs-CZ" dirty="0"/>
                    </a:p>
                  </a:txBody>
                  <a:tcPr/>
                </a:tc>
                <a:tc>
                  <a:txBody>
                    <a:bodyPr/>
                    <a:lstStyle/>
                    <a:p>
                      <a:r>
                        <a:rPr lang="cs-CZ" dirty="0" smtClean="0"/>
                        <a:t>Brainstorming </a:t>
                      </a:r>
                      <a:r>
                        <a:rPr lang="cs-CZ" dirty="0" err="1" smtClean="0"/>
                        <a:t>where</a:t>
                      </a:r>
                      <a:r>
                        <a:rPr lang="cs-CZ" baseline="0" dirty="0" smtClean="0"/>
                        <a:t> data </a:t>
                      </a:r>
                      <a:r>
                        <a:rPr lang="cs-CZ" baseline="0" dirty="0" err="1" smtClean="0"/>
                        <a:t>from</a:t>
                      </a:r>
                      <a:r>
                        <a:rPr lang="cs-CZ" baseline="0" dirty="0" smtClean="0"/>
                        <a:t> diverse </a:t>
                      </a:r>
                      <a:r>
                        <a:rPr lang="cs-CZ" baseline="0" dirty="0" err="1" smtClean="0"/>
                        <a:t>sources</a:t>
                      </a:r>
                      <a:r>
                        <a:rPr lang="cs-CZ" baseline="0" dirty="0" smtClean="0"/>
                        <a:t> </a:t>
                      </a:r>
                      <a:r>
                        <a:rPr lang="cs-CZ" baseline="0" dirty="0" err="1" smtClean="0"/>
                        <a:t>is</a:t>
                      </a:r>
                      <a:r>
                        <a:rPr lang="cs-CZ" baseline="0" dirty="0" smtClean="0"/>
                        <a:t> </a:t>
                      </a:r>
                      <a:r>
                        <a:rPr lang="cs-CZ" baseline="0" dirty="0" err="1" smtClean="0"/>
                        <a:t>linked</a:t>
                      </a:r>
                      <a:endParaRPr lang="cs-CZ" dirty="0"/>
                    </a:p>
                  </a:txBody>
                  <a:tcPr/>
                </a:tc>
              </a:tr>
              <a:tr h="378042">
                <a:tc>
                  <a:txBody>
                    <a:bodyPr/>
                    <a:lstStyle/>
                    <a:p>
                      <a:r>
                        <a:rPr lang="cs-CZ" dirty="0" err="1" smtClean="0"/>
                        <a:t>Screening</a:t>
                      </a:r>
                      <a:r>
                        <a:rPr lang="cs-CZ" dirty="0" smtClean="0"/>
                        <a:t> </a:t>
                      </a:r>
                      <a:r>
                        <a:rPr lang="cs-CZ" dirty="0" err="1" smtClean="0"/>
                        <a:t>product</a:t>
                      </a:r>
                      <a:r>
                        <a:rPr lang="cs-CZ" dirty="0" smtClean="0"/>
                        <a:t>/</a:t>
                      </a:r>
                      <a:r>
                        <a:rPr lang="cs-CZ" dirty="0" err="1" smtClean="0"/>
                        <a:t>services</a:t>
                      </a:r>
                      <a:r>
                        <a:rPr lang="cs-CZ" baseline="0" dirty="0" smtClean="0"/>
                        <a:t> </a:t>
                      </a:r>
                      <a:r>
                        <a:rPr lang="cs-CZ" baseline="0" dirty="0" err="1" smtClean="0"/>
                        <a:t>ideas</a:t>
                      </a:r>
                      <a:endParaRPr lang="cs-CZ" dirty="0"/>
                    </a:p>
                  </a:txBody>
                  <a:tcPr/>
                </a:tc>
                <a:tc>
                  <a:txBody>
                    <a:bodyPr/>
                    <a:lstStyle/>
                    <a:p>
                      <a:r>
                        <a:rPr lang="cs-CZ" dirty="0" err="1" smtClean="0"/>
                        <a:t>Pitching</a:t>
                      </a:r>
                      <a:r>
                        <a:rPr lang="cs-CZ" dirty="0" smtClean="0"/>
                        <a:t> </a:t>
                      </a:r>
                      <a:r>
                        <a:rPr lang="cs-CZ" dirty="0" err="1" smtClean="0"/>
                        <a:t>of</a:t>
                      </a:r>
                      <a:r>
                        <a:rPr lang="cs-CZ" dirty="0" smtClean="0"/>
                        <a:t> </a:t>
                      </a:r>
                      <a:r>
                        <a:rPr lang="cs-CZ" dirty="0" err="1" smtClean="0"/>
                        <a:t>ideas</a:t>
                      </a:r>
                      <a:r>
                        <a:rPr lang="cs-CZ" dirty="0" smtClean="0"/>
                        <a:t> </a:t>
                      </a:r>
                      <a:r>
                        <a:rPr lang="cs-CZ" dirty="0" err="1" smtClean="0"/>
                        <a:t>against</a:t>
                      </a:r>
                      <a:r>
                        <a:rPr lang="cs-CZ" dirty="0" smtClean="0"/>
                        <a:t> </a:t>
                      </a:r>
                      <a:r>
                        <a:rPr lang="cs-CZ" dirty="0" err="1" smtClean="0"/>
                        <a:t>the</a:t>
                      </a:r>
                      <a:r>
                        <a:rPr lang="cs-CZ" dirty="0" smtClean="0"/>
                        <a:t> </a:t>
                      </a:r>
                      <a:r>
                        <a:rPr lang="cs-CZ" dirty="0" err="1" smtClean="0"/>
                        <a:t>firm</a:t>
                      </a:r>
                      <a:r>
                        <a:rPr lang="en-US" dirty="0" smtClean="0"/>
                        <a:t>’</a:t>
                      </a:r>
                      <a:r>
                        <a:rPr lang="cs-CZ" dirty="0" smtClean="0"/>
                        <a:t>s </a:t>
                      </a:r>
                      <a:r>
                        <a:rPr lang="cs-CZ" dirty="0" err="1" smtClean="0"/>
                        <a:t>objectives</a:t>
                      </a:r>
                      <a:r>
                        <a:rPr lang="cs-CZ" dirty="0" smtClean="0"/>
                        <a:t> </a:t>
                      </a:r>
                      <a:r>
                        <a:rPr lang="cs-CZ" dirty="0" err="1" smtClean="0"/>
                        <a:t>and</a:t>
                      </a:r>
                      <a:r>
                        <a:rPr lang="cs-CZ" dirty="0" smtClean="0"/>
                        <a:t> </a:t>
                      </a:r>
                      <a:r>
                        <a:rPr lang="cs-CZ" dirty="0" err="1" smtClean="0"/>
                        <a:t>targets</a:t>
                      </a:r>
                      <a:endParaRPr lang="cs-CZ" dirty="0"/>
                    </a:p>
                  </a:txBody>
                  <a:tcPr/>
                </a:tc>
              </a:tr>
              <a:tr h="378042">
                <a:tc>
                  <a:txBody>
                    <a:bodyPr/>
                    <a:lstStyle/>
                    <a:p>
                      <a:r>
                        <a:rPr lang="cs-CZ" dirty="0" smtClean="0"/>
                        <a:t>Market </a:t>
                      </a:r>
                      <a:r>
                        <a:rPr lang="cs-CZ" dirty="0" err="1" smtClean="0"/>
                        <a:t>analysis</a:t>
                      </a:r>
                      <a:r>
                        <a:rPr lang="cs-CZ" dirty="0" smtClean="0"/>
                        <a:t> </a:t>
                      </a:r>
                      <a:r>
                        <a:rPr lang="cs-CZ" dirty="0" err="1" smtClean="0"/>
                        <a:t>of</a:t>
                      </a:r>
                      <a:r>
                        <a:rPr lang="cs-CZ" dirty="0" smtClean="0"/>
                        <a:t> </a:t>
                      </a:r>
                      <a:r>
                        <a:rPr lang="cs-CZ" dirty="0" err="1" smtClean="0"/>
                        <a:t>the</a:t>
                      </a:r>
                      <a:r>
                        <a:rPr lang="cs-CZ" dirty="0" smtClean="0"/>
                        <a:t> </a:t>
                      </a:r>
                      <a:r>
                        <a:rPr lang="cs-CZ" dirty="0" err="1" smtClean="0"/>
                        <a:t>potential</a:t>
                      </a:r>
                      <a:r>
                        <a:rPr lang="cs-CZ" dirty="0" smtClean="0"/>
                        <a:t> </a:t>
                      </a:r>
                      <a:r>
                        <a:rPr lang="cs-CZ" dirty="0" err="1" smtClean="0"/>
                        <a:t>for</a:t>
                      </a:r>
                      <a:r>
                        <a:rPr lang="cs-CZ" dirty="0" smtClean="0"/>
                        <a:t> </a:t>
                      </a:r>
                      <a:r>
                        <a:rPr lang="cs-CZ" dirty="0" err="1" smtClean="0"/>
                        <a:t>the</a:t>
                      </a:r>
                      <a:r>
                        <a:rPr lang="cs-CZ" dirty="0" smtClean="0"/>
                        <a:t> </a:t>
                      </a:r>
                      <a:r>
                        <a:rPr lang="cs-CZ" dirty="0" err="1" smtClean="0"/>
                        <a:t>product</a:t>
                      </a:r>
                      <a:r>
                        <a:rPr lang="cs-CZ" dirty="0" smtClean="0"/>
                        <a:t>/</a:t>
                      </a:r>
                      <a:r>
                        <a:rPr lang="cs-CZ" dirty="0" err="1" smtClean="0"/>
                        <a:t>service</a:t>
                      </a:r>
                      <a:endParaRPr lang="cs-CZ" dirty="0"/>
                    </a:p>
                  </a:txBody>
                  <a:tcPr/>
                </a:tc>
                <a:tc>
                  <a:txBody>
                    <a:bodyPr/>
                    <a:lstStyle/>
                    <a:p>
                      <a:r>
                        <a:rPr lang="cs-CZ" dirty="0" smtClean="0"/>
                        <a:t>Market </a:t>
                      </a:r>
                      <a:r>
                        <a:rPr lang="cs-CZ" dirty="0" err="1" smtClean="0"/>
                        <a:t>research</a:t>
                      </a:r>
                      <a:endParaRPr lang="cs-CZ" dirty="0"/>
                    </a:p>
                  </a:txBody>
                  <a:tcPr/>
                </a:tc>
              </a:tr>
              <a:tr h="378042">
                <a:tc>
                  <a:txBody>
                    <a:bodyPr/>
                    <a:lstStyle/>
                    <a:p>
                      <a:r>
                        <a:rPr lang="cs-CZ" dirty="0" err="1" smtClean="0"/>
                        <a:t>Competitor</a:t>
                      </a:r>
                      <a:r>
                        <a:rPr lang="cs-CZ" baseline="0" dirty="0" smtClean="0"/>
                        <a:t> </a:t>
                      </a:r>
                      <a:r>
                        <a:rPr lang="cs-CZ" baseline="0" dirty="0" err="1" smtClean="0"/>
                        <a:t>and</a:t>
                      </a:r>
                      <a:r>
                        <a:rPr lang="cs-CZ" baseline="0" dirty="0" smtClean="0"/>
                        <a:t> </a:t>
                      </a:r>
                      <a:r>
                        <a:rPr lang="cs-CZ" baseline="0" dirty="0" err="1" smtClean="0"/>
                        <a:t>collaborator</a:t>
                      </a:r>
                      <a:r>
                        <a:rPr lang="cs-CZ" baseline="0" dirty="0" smtClean="0"/>
                        <a:t> </a:t>
                      </a:r>
                      <a:r>
                        <a:rPr lang="cs-CZ" baseline="0" dirty="0" err="1" smtClean="0"/>
                        <a:t>analysis</a:t>
                      </a:r>
                      <a:endParaRPr lang="cs-CZ" dirty="0"/>
                    </a:p>
                  </a:txBody>
                  <a:tcPr/>
                </a:tc>
                <a:tc>
                  <a:txBody>
                    <a:bodyPr/>
                    <a:lstStyle/>
                    <a:p>
                      <a:r>
                        <a:rPr lang="cs-CZ" dirty="0" err="1" smtClean="0"/>
                        <a:t>Company</a:t>
                      </a:r>
                      <a:r>
                        <a:rPr lang="cs-CZ" dirty="0" smtClean="0"/>
                        <a:t> </a:t>
                      </a:r>
                      <a:r>
                        <a:rPr lang="cs-CZ" dirty="0" err="1" smtClean="0"/>
                        <a:t>information</a:t>
                      </a:r>
                      <a:endParaRPr lang="cs-CZ" dirty="0" smtClean="0"/>
                    </a:p>
                  </a:txBody>
                  <a:tcPr/>
                </a:tc>
              </a:tr>
              <a:tr h="378042">
                <a:tc>
                  <a:txBody>
                    <a:bodyPr/>
                    <a:lstStyle/>
                    <a:p>
                      <a:r>
                        <a:rPr lang="cs-CZ" dirty="0" err="1" smtClean="0"/>
                        <a:t>Research</a:t>
                      </a:r>
                      <a:r>
                        <a:rPr lang="cs-CZ" dirty="0" smtClean="0"/>
                        <a:t> </a:t>
                      </a:r>
                      <a:r>
                        <a:rPr lang="cs-CZ" dirty="0" err="1" smtClean="0"/>
                        <a:t>and</a:t>
                      </a:r>
                      <a:r>
                        <a:rPr lang="cs-CZ" dirty="0" smtClean="0"/>
                        <a:t> </a:t>
                      </a:r>
                      <a:r>
                        <a:rPr lang="cs-CZ" dirty="0" err="1" smtClean="0"/>
                        <a:t>development</a:t>
                      </a:r>
                      <a:r>
                        <a:rPr lang="cs-CZ" dirty="0" smtClean="0"/>
                        <a:t> </a:t>
                      </a:r>
                      <a:r>
                        <a:rPr lang="cs-CZ" dirty="0" err="1" smtClean="0"/>
                        <a:t>into</a:t>
                      </a:r>
                      <a:r>
                        <a:rPr lang="cs-CZ" dirty="0" smtClean="0"/>
                        <a:t> </a:t>
                      </a:r>
                      <a:r>
                        <a:rPr lang="cs-CZ" dirty="0" err="1" smtClean="0"/>
                        <a:t>product</a:t>
                      </a:r>
                      <a:r>
                        <a:rPr lang="cs-CZ" dirty="0" smtClean="0"/>
                        <a:t>/</a:t>
                      </a:r>
                      <a:r>
                        <a:rPr lang="cs-CZ" dirty="0" err="1" smtClean="0"/>
                        <a:t>service</a:t>
                      </a:r>
                      <a:endParaRPr lang="cs-CZ" dirty="0"/>
                    </a:p>
                  </a:txBody>
                  <a:tcPr/>
                </a:tc>
                <a:tc>
                  <a:txBody>
                    <a:bodyPr/>
                    <a:lstStyle/>
                    <a:p>
                      <a:r>
                        <a:rPr lang="cs-CZ" dirty="0" err="1" smtClean="0"/>
                        <a:t>Technical</a:t>
                      </a:r>
                      <a:r>
                        <a:rPr lang="cs-CZ" dirty="0" smtClean="0"/>
                        <a:t>,</a:t>
                      </a:r>
                      <a:r>
                        <a:rPr lang="cs-CZ" baseline="0" dirty="0" smtClean="0"/>
                        <a:t> </a:t>
                      </a:r>
                      <a:r>
                        <a:rPr lang="cs-CZ" baseline="0" dirty="0" err="1" smtClean="0"/>
                        <a:t>environmental</a:t>
                      </a:r>
                      <a:r>
                        <a:rPr lang="cs-CZ" baseline="0" dirty="0" smtClean="0"/>
                        <a:t>, </a:t>
                      </a:r>
                      <a:r>
                        <a:rPr lang="cs-CZ" baseline="0" dirty="0" err="1" smtClean="0"/>
                        <a:t>legal</a:t>
                      </a:r>
                      <a:r>
                        <a:rPr lang="cs-CZ" baseline="0" dirty="0" smtClean="0"/>
                        <a:t> </a:t>
                      </a:r>
                      <a:r>
                        <a:rPr lang="cs-CZ" baseline="0" dirty="0" err="1" smtClean="0"/>
                        <a:t>and</a:t>
                      </a:r>
                      <a:r>
                        <a:rPr lang="cs-CZ" baseline="0" dirty="0" smtClean="0"/>
                        <a:t> patent </a:t>
                      </a:r>
                      <a:r>
                        <a:rPr lang="cs-CZ" baseline="0" dirty="0" err="1" smtClean="0"/>
                        <a:t>information</a:t>
                      </a:r>
                      <a:endParaRPr lang="cs-CZ" dirty="0"/>
                    </a:p>
                  </a:txBody>
                  <a:tcPr/>
                </a:tc>
              </a:tr>
              <a:tr h="378042">
                <a:tc>
                  <a:txBody>
                    <a:bodyPr/>
                    <a:lstStyle/>
                    <a:p>
                      <a:r>
                        <a:rPr lang="cs-CZ" dirty="0" err="1" smtClean="0"/>
                        <a:t>Testing</a:t>
                      </a:r>
                      <a:r>
                        <a:rPr lang="cs-CZ" dirty="0" smtClean="0"/>
                        <a:t> </a:t>
                      </a:r>
                      <a:r>
                        <a:rPr lang="cs-CZ" dirty="0" err="1" smtClean="0"/>
                        <a:t>of</a:t>
                      </a:r>
                      <a:r>
                        <a:rPr lang="cs-CZ" dirty="0" smtClean="0"/>
                        <a:t> </a:t>
                      </a:r>
                      <a:r>
                        <a:rPr lang="cs-CZ" dirty="0" err="1" smtClean="0"/>
                        <a:t>product</a:t>
                      </a:r>
                      <a:r>
                        <a:rPr lang="cs-CZ" dirty="0" smtClean="0"/>
                        <a:t>/</a:t>
                      </a:r>
                      <a:r>
                        <a:rPr lang="cs-CZ" dirty="0" err="1" smtClean="0"/>
                        <a:t>service</a:t>
                      </a:r>
                      <a:endParaRPr lang="cs-CZ" dirty="0"/>
                    </a:p>
                  </a:txBody>
                  <a:tcPr/>
                </a:tc>
                <a:tc>
                  <a:txBody>
                    <a:bodyPr/>
                    <a:lstStyle/>
                    <a:p>
                      <a:r>
                        <a:rPr lang="cs-CZ" dirty="0" err="1" smtClean="0"/>
                        <a:t>Demographic</a:t>
                      </a:r>
                      <a:r>
                        <a:rPr lang="cs-CZ" baseline="0" dirty="0" smtClean="0"/>
                        <a:t> </a:t>
                      </a:r>
                      <a:r>
                        <a:rPr lang="cs-CZ" baseline="0" dirty="0" err="1" smtClean="0"/>
                        <a:t>information</a:t>
                      </a:r>
                      <a:endParaRPr lang="cs-CZ" dirty="0"/>
                    </a:p>
                  </a:txBody>
                  <a:tcPr/>
                </a:tc>
              </a:tr>
              <a:tr h="378042">
                <a:tc>
                  <a:txBody>
                    <a:bodyPr/>
                    <a:lstStyle/>
                    <a:p>
                      <a:r>
                        <a:rPr lang="cs-CZ" dirty="0" smtClean="0"/>
                        <a:t>…</a:t>
                      </a:r>
                      <a:endParaRPr lang="cs-CZ" dirty="0"/>
                    </a:p>
                  </a:txBody>
                  <a:tcPr/>
                </a:tc>
                <a:tc>
                  <a:txBody>
                    <a:bodyPr/>
                    <a:lstStyle/>
                    <a:p>
                      <a:r>
                        <a:rPr lang="cs-CZ" dirty="0" smtClean="0"/>
                        <a:t>…</a:t>
                      </a:r>
                      <a:endParaRPr lang="cs-CZ" dirty="0"/>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Infrastruktura CI</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Technologická dimenze</a:t>
            </a:r>
            <a:endParaRPr lang="cs-CZ" dirty="0"/>
          </a:p>
        </p:txBody>
      </p:sp>
      <p:sp>
        <p:nvSpPr>
          <p:cNvPr id="3" name="Zástupný symbol pro obsah 2"/>
          <p:cNvSpPr>
            <a:spLocks noGrp="1"/>
          </p:cNvSpPr>
          <p:nvPr>
            <p:ph idx="1"/>
          </p:nvPr>
        </p:nvSpPr>
        <p:spPr/>
        <p:txBody>
          <a:bodyPr/>
          <a:lstStyle/>
          <a:p>
            <a:r>
              <a:rPr lang="cs-CZ" dirty="0" smtClean="0"/>
              <a:t>Nástroje na vyhledávání informací</a:t>
            </a:r>
          </a:p>
          <a:p>
            <a:pPr lvl="1"/>
            <a:r>
              <a:rPr lang="cs-CZ" dirty="0" smtClean="0"/>
              <a:t>Roboti, </a:t>
            </a:r>
            <a:r>
              <a:rPr lang="cs-CZ" dirty="0" err="1" smtClean="0"/>
              <a:t>harvester</a:t>
            </a:r>
            <a:r>
              <a:rPr lang="cs-CZ" dirty="0" smtClean="0"/>
              <a:t>, RSS, …</a:t>
            </a:r>
          </a:p>
          <a:p>
            <a:pPr lvl="1"/>
            <a:endParaRPr lang="cs-CZ" dirty="0" smtClean="0"/>
          </a:p>
          <a:p>
            <a:r>
              <a:rPr lang="cs-CZ" dirty="0" smtClean="0"/>
              <a:t>Nástroje na sdílení informací</a:t>
            </a:r>
          </a:p>
          <a:p>
            <a:pPr lvl="1"/>
            <a:r>
              <a:rPr lang="cs-CZ" dirty="0" err="1" smtClean="0"/>
              <a:t>Community</a:t>
            </a:r>
            <a:r>
              <a:rPr lang="cs-CZ" dirty="0" smtClean="0"/>
              <a:t> </a:t>
            </a:r>
            <a:r>
              <a:rPr lang="cs-CZ" dirty="0" err="1" smtClean="0"/>
              <a:t>pages</a:t>
            </a:r>
            <a:r>
              <a:rPr lang="cs-CZ" dirty="0" smtClean="0"/>
              <a:t>, Idea Bank, CI Portál, …</a:t>
            </a:r>
          </a:p>
          <a:p>
            <a:pPr lvl="1"/>
            <a:endParaRPr lang="cs-CZ" dirty="0" smtClean="0"/>
          </a:p>
          <a:p>
            <a:r>
              <a:rPr lang="cs-CZ" dirty="0" smtClean="0"/>
              <a:t>Nástroje na podporu spolupráce</a:t>
            </a:r>
          </a:p>
          <a:p>
            <a:pPr lvl="1"/>
            <a:r>
              <a:rPr lang="cs-CZ" dirty="0" err="1" smtClean="0"/>
              <a:t>Collaboration</a:t>
            </a:r>
            <a:r>
              <a:rPr lang="cs-CZ" dirty="0" smtClean="0"/>
              <a:t> </a:t>
            </a:r>
            <a:r>
              <a:rPr lang="cs-CZ" dirty="0" err="1" smtClean="0"/>
              <a:t>Tool</a:t>
            </a:r>
            <a:r>
              <a:rPr lang="cs-CZ" dirty="0" smtClean="0"/>
              <a:t>, </a:t>
            </a:r>
            <a:r>
              <a:rPr lang="cs-CZ" dirty="0" err="1" smtClean="0"/>
              <a:t>Collaboration</a:t>
            </a:r>
            <a:r>
              <a:rPr lang="cs-CZ" dirty="0" smtClean="0"/>
              <a:t> </a:t>
            </a:r>
            <a:r>
              <a:rPr lang="cs-CZ" dirty="0" err="1" smtClean="0"/>
              <a:t>Workspace</a:t>
            </a:r>
            <a:r>
              <a:rPr lang="cs-CZ" dirty="0" smtClean="0"/>
              <a:t>, </a:t>
            </a:r>
            <a:r>
              <a:rPr lang="cs-CZ" dirty="0" err="1" smtClean="0"/>
              <a:t>Discussion</a:t>
            </a:r>
            <a:r>
              <a:rPr lang="cs-CZ" dirty="0" smtClean="0"/>
              <a:t> </a:t>
            </a:r>
            <a:r>
              <a:rPr lang="cs-CZ" dirty="0" err="1" smtClean="0"/>
              <a:t>Tool</a:t>
            </a:r>
            <a:r>
              <a:rPr lang="cs-CZ" dirty="0" smtClean="0"/>
              <a:t>, …</a:t>
            </a:r>
          </a:p>
          <a:p>
            <a:endParaRPr lang="cs-CZ"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Organizační dimenze</a:t>
            </a:r>
            <a:endParaRPr lang="cs-CZ" dirty="0"/>
          </a:p>
        </p:txBody>
      </p:sp>
      <p:sp>
        <p:nvSpPr>
          <p:cNvPr id="3" name="Zástupný symbol pro obsah 2"/>
          <p:cNvSpPr>
            <a:spLocks noGrp="1"/>
          </p:cNvSpPr>
          <p:nvPr>
            <p:ph idx="1"/>
          </p:nvPr>
        </p:nvSpPr>
        <p:spPr/>
        <p:txBody>
          <a:bodyPr/>
          <a:lstStyle/>
          <a:p>
            <a:r>
              <a:rPr lang="cs-CZ" dirty="0" smtClean="0"/>
              <a:t>CKO – </a:t>
            </a:r>
            <a:r>
              <a:rPr lang="cs-CZ" dirty="0" err="1" smtClean="0"/>
              <a:t>Chief</a:t>
            </a:r>
            <a:r>
              <a:rPr lang="cs-CZ" dirty="0" smtClean="0"/>
              <a:t> </a:t>
            </a:r>
            <a:r>
              <a:rPr lang="cs-CZ" dirty="0" err="1" smtClean="0"/>
              <a:t>Knowledge</a:t>
            </a:r>
            <a:r>
              <a:rPr lang="cs-CZ" dirty="0" smtClean="0"/>
              <a:t> </a:t>
            </a:r>
            <a:r>
              <a:rPr lang="cs-CZ" dirty="0" err="1" smtClean="0"/>
              <a:t>Officer</a:t>
            </a:r>
            <a:endParaRPr lang="cs-CZ" dirty="0" smtClean="0"/>
          </a:p>
          <a:p>
            <a:r>
              <a:rPr lang="cs-CZ" dirty="0" smtClean="0"/>
              <a:t>Osoba hlavního architekta – zodpovědný za </a:t>
            </a:r>
            <a:r>
              <a:rPr lang="cs-CZ" dirty="0" err="1" smtClean="0"/>
              <a:t>Topic</a:t>
            </a:r>
            <a:r>
              <a:rPr lang="cs-CZ" dirty="0" smtClean="0"/>
              <a:t> </a:t>
            </a:r>
            <a:r>
              <a:rPr lang="cs-CZ" dirty="0" err="1" smtClean="0"/>
              <a:t>maps</a:t>
            </a:r>
            <a:endParaRPr lang="cs-CZ" dirty="0" smtClean="0"/>
          </a:p>
          <a:p>
            <a:r>
              <a:rPr lang="cs-CZ" dirty="0" smtClean="0"/>
              <a:t>Šampión - zodpovědný za propagaci</a:t>
            </a:r>
          </a:p>
          <a:p>
            <a:r>
              <a:rPr lang="cs-CZ" dirty="0" smtClean="0"/>
              <a:t>Vývojář - zodpovědný za </a:t>
            </a:r>
            <a:r>
              <a:rPr lang="cs-CZ" dirty="0" err="1" smtClean="0"/>
              <a:t>templaty</a:t>
            </a:r>
            <a:r>
              <a:rPr lang="cs-CZ" dirty="0" smtClean="0"/>
              <a:t>, kontrolu kvality, …</a:t>
            </a:r>
          </a:p>
          <a:p>
            <a:r>
              <a:rPr lang="cs-CZ" dirty="0" smtClean="0"/>
              <a:t>Specialista – správa a update programu, návaznost na business, …</a:t>
            </a:r>
          </a:p>
          <a:p>
            <a:endParaRPr lang="cs-CZ" dirty="0" smtClean="0"/>
          </a:p>
          <a:p>
            <a:r>
              <a:rPr lang="cs-CZ" dirty="0" smtClean="0"/>
              <a:t>Komunity:</a:t>
            </a:r>
          </a:p>
          <a:p>
            <a:pPr lvl="1"/>
            <a:r>
              <a:rPr lang="cs-CZ" dirty="0" err="1" smtClean="0"/>
              <a:t>Community</a:t>
            </a:r>
            <a:r>
              <a:rPr lang="cs-CZ" dirty="0" smtClean="0"/>
              <a:t> </a:t>
            </a:r>
            <a:r>
              <a:rPr lang="cs-CZ" dirty="0" err="1" smtClean="0"/>
              <a:t>of</a:t>
            </a:r>
            <a:r>
              <a:rPr lang="cs-CZ" dirty="0" smtClean="0"/>
              <a:t> </a:t>
            </a:r>
            <a:r>
              <a:rPr lang="cs-CZ" dirty="0" err="1" smtClean="0"/>
              <a:t>interest</a:t>
            </a:r>
            <a:r>
              <a:rPr lang="cs-CZ" dirty="0" smtClean="0"/>
              <a:t> – společný zájem</a:t>
            </a:r>
          </a:p>
          <a:p>
            <a:pPr lvl="1"/>
            <a:r>
              <a:rPr lang="cs-CZ" dirty="0" err="1" smtClean="0"/>
              <a:t>Community</a:t>
            </a:r>
            <a:r>
              <a:rPr lang="cs-CZ" dirty="0" smtClean="0"/>
              <a:t> </a:t>
            </a:r>
            <a:r>
              <a:rPr lang="cs-CZ" dirty="0" err="1" smtClean="0"/>
              <a:t>of</a:t>
            </a:r>
            <a:r>
              <a:rPr lang="cs-CZ" dirty="0" smtClean="0"/>
              <a:t> </a:t>
            </a:r>
            <a:r>
              <a:rPr lang="cs-CZ" dirty="0" err="1" smtClean="0"/>
              <a:t>practice</a:t>
            </a:r>
            <a:r>
              <a:rPr lang="cs-CZ" dirty="0" smtClean="0"/>
              <a:t> – podobnou expertízu, zkušenost, business důvod</a:t>
            </a:r>
            <a:endParaRPr lang="cs-CZ"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Software pro </a:t>
            </a:r>
            <a:r>
              <a:rPr lang="cs-CZ" dirty="0" err="1" smtClean="0"/>
              <a:t>ci</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TOVEK</a:t>
            </a:r>
            <a:endParaRPr lang="cs-CZ" dirty="0"/>
          </a:p>
        </p:txBody>
      </p:sp>
      <p:sp>
        <p:nvSpPr>
          <p:cNvPr id="3" name="Zástupný symbol pro obsah 2"/>
          <p:cNvSpPr>
            <a:spLocks noGrp="1"/>
          </p:cNvSpPr>
          <p:nvPr>
            <p:ph idx="1"/>
          </p:nvPr>
        </p:nvSpPr>
        <p:spPr>
          <a:xfrm>
            <a:off x="455613" y="1268761"/>
            <a:ext cx="8234362" cy="4663728"/>
          </a:xfrm>
        </p:spPr>
        <p:txBody>
          <a:bodyPr>
            <a:normAutofit fontScale="70000" lnSpcReduction="20000"/>
          </a:bodyPr>
          <a:lstStyle/>
          <a:p>
            <a:pPr lvl="1">
              <a:lnSpc>
                <a:spcPct val="83000"/>
              </a:lnSpc>
              <a:spcBef>
                <a:spcPts val="0"/>
              </a:spcBef>
              <a:spcAft>
                <a:spcPts val="1200"/>
              </a:spcAft>
              <a:buNone/>
            </a:pPr>
            <a:r>
              <a:rPr lang="cs-CZ" dirty="0" smtClean="0">
                <a:hlinkClick r:id="rId2"/>
              </a:rPr>
              <a:t>www.</a:t>
            </a:r>
            <a:r>
              <a:rPr lang="cs-CZ" dirty="0" err="1" smtClean="0">
                <a:hlinkClick r:id="rId2"/>
              </a:rPr>
              <a:t>tovek.cz</a:t>
            </a:r>
            <a:endParaRPr lang="cs-CZ" dirty="0" smtClean="0"/>
          </a:p>
          <a:p>
            <a:pPr lvl="1">
              <a:lnSpc>
                <a:spcPct val="83000"/>
              </a:lnSpc>
              <a:spcBef>
                <a:spcPts val="0"/>
              </a:spcBef>
              <a:spcAft>
                <a:spcPts val="1200"/>
              </a:spcAft>
            </a:pPr>
            <a:r>
              <a:rPr lang="cs-CZ" dirty="0" smtClean="0"/>
              <a:t>česká firma, od 1993</a:t>
            </a:r>
          </a:p>
          <a:p>
            <a:pPr lvl="1">
              <a:lnSpc>
                <a:spcPct val="83000"/>
              </a:lnSpc>
              <a:spcBef>
                <a:spcPts val="0"/>
              </a:spcBef>
              <a:spcAft>
                <a:spcPts val="1200"/>
              </a:spcAft>
            </a:pPr>
            <a:r>
              <a:rPr lang="cs-CZ" dirty="0" err="1" smtClean="0"/>
              <a:t>Tovek</a:t>
            </a:r>
            <a:r>
              <a:rPr lang="cs-CZ" dirty="0" smtClean="0"/>
              <a:t> </a:t>
            </a:r>
            <a:r>
              <a:rPr lang="cs-CZ" dirty="0" err="1" smtClean="0"/>
              <a:t>Tools</a:t>
            </a:r>
            <a:endParaRPr lang="cs-CZ" dirty="0" smtClean="0"/>
          </a:p>
          <a:p>
            <a:pPr lvl="2">
              <a:lnSpc>
                <a:spcPct val="83000"/>
              </a:lnSpc>
              <a:spcBef>
                <a:spcPts val="0"/>
              </a:spcBef>
              <a:spcAft>
                <a:spcPts val="1200"/>
              </a:spcAft>
            </a:pPr>
            <a:r>
              <a:rPr lang="cs-CZ" dirty="0" smtClean="0"/>
              <a:t>soubor nástrojů pro indexování, vyhledávání a analýzu velkého objemu textových informací z různorodých informačních zdrojů (soubory, databáze, elektronická pošta)</a:t>
            </a:r>
          </a:p>
          <a:p>
            <a:pPr lvl="2">
              <a:lnSpc>
                <a:spcPct val="83000"/>
              </a:lnSpc>
              <a:spcBef>
                <a:spcPts val="0"/>
              </a:spcBef>
              <a:spcAft>
                <a:spcPts val="1200"/>
              </a:spcAft>
            </a:pPr>
            <a:r>
              <a:rPr lang="cs-CZ" dirty="0" smtClean="0"/>
              <a:t>umí pracovat s nestrukturovanými informacemi</a:t>
            </a:r>
          </a:p>
          <a:p>
            <a:pPr lvl="1">
              <a:lnSpc>
                <a:spcPct val="83000"/>
              </a:lnSpc>
              <a:spcBef>
                <a:spcPts val="0"/>
              </a:spcBef>
              <a:spcAft>
                <a:spcPts val="1200"/>
              </a:spcAft>
            </a:pPr>
            <a:r>
              <a:rPr lang="cs-CZ" dirty="0" smtClean="0"/>
              <a:t>uzpůsobení systémů na míru ARMS, </a:t>
            </a:r>
            <a:r>
              <a:rPr lang="cs-CZ" dirty="0" err="1" smtClean="0"/>
              <a:t>kGate</a:t>
            </a:r>
            <a:r>
              <a:rPr lang="cs-CZ" dirty="0" smtClean="0"/>
              <a:t>,…</a:t>
            </a:r>
          </a:p>
          <a:p>
            <a:pPr lvl="1">
              <a:lnSpc>
                <a:spcPct val="83000"/>
              </a:lnSpc>
              <a:spcBef>
                <a:spcPts val="0"/>
              </a:spcBef>
              <a:spcAft>
                <a:spcPts val="1200"/>
              </a:spcAft>
            </a:pPr>
            <a:r>
              <a:rPr lang="cs-CZ" dirty="0" smtClean="0"/>
              <a:t>Kombinace nástrojů firem </a:t>
            </a:r>
            <a:r>
              <a:rPr lang="cs-CZ" dirty="0" err="1" smtClean="0"/>
              <a:t>Verity</a:t>
            </a:r>
            <a:r>
              <a:rPr lang="cs-CZ" dirty="0" smtClean="0"/>
              <a:t> a i2</a:t>
            </a:r>
          </a:p>
          <a:p>
            <a:pPr lvl="1">
              <a:lnSpc>
                <a:spcPct val="83000"/>
              </a:lnSpc>
              <a:spcBef>
                <a:spcPts val="0"/>
              </a:spcBef>
              <a:spcAft>
                <a:spcPts val="1200"/>
              </a:spcAft>
            </a:pPr>
            <a:r>
              <a:rPr lang="cs-CZ" dirty="0" smtClean="0"/>
              <a:t>Tomáš </a:t>
            </a:r>
            <a:r>
              <a:rPr lang="cs-CZ" dirty="0" err="1" smtClean="0"/>
              <a:t>Vejlupek</a:t>
            </a:r>
            <a:r>
              <a:rPr lang="cs-CZ" dirty="0" smtClean="0"/>
              <a:t>, propagátor principů CI u nás</a:t>
            </a:r>
          </a:p>
          <a:p>
            <a:pPr lvl="1">
              <a:lnSpc>
                <a:spcPct val="83000"/>
              </a:lnSpc>
              <a:spcBef>
                <a:spcPts val="0"/>
              </a:spcBef>
              <a:spcAft>
                <a:spcPts val="1200"/>
              </a:spcAft>
            </a:pPr>
            <a:endParaRPr lang="cs-CZ" dirty="0" smtClean="0"/>
          </a:p>
          <a:p>
            <a:pPr>
              <a:lnSpc>
                <a:spcPct val="83000"/>
              </a:lnSpc>
              <a:spcBef>
                <a:spcPts val="0"/>
              </a:spcBef>
              <a:spcAft>
                <a:spcPts val="1200"/>
              </a:spcAft>
            </a:pPr>
            <a:r>
              <a:rPr lang="cs-CZ" dirty="0" smtClean="0"/>
              <a:t>ARMS</a:t>
            </a:r>
          </a:p>
          <a:p>
            <a:pPr lvl="1">
              <a:lnSpc>
                <a:spcPct val="83000"/>
              </a:lnSpc>
              <a:spcBef>
                <a:spcPts val="0"/>
              </a:spcBef>
              <a:spcAft>
                <a:spcPts val="1200"/>
              </a:spcAft>
            </a:pPr>
            <a:r>
              <a:rPr lang="cs-CZ" dirty="0" smtClean="0"/>
              <a:t>analytický rešeršní a monitorovací systém</a:t>
            </a:r>
          </a:p>
          <a:p>
            <a:pPr lvl="1">
              <a:lnSpc>
                <a:spcPct val="83000"/>
              </a:lnSpc>
              <a:spcBef>
                <a:spcPts val="0"/>
              </a:spcBef>
              <a:spcAft>
                <a:spcPts val="1200"/>
              </a:spcAft>
            </a:pPr>
            <a:r>
              <a:rPr lang="cs-CZ" dirty="0" smtClean="0"/>
              <a:t>slouží pro podporu rozhodování a řešení problémů</a:t>
            </a:r>
          </a:p>
          <a:p>
            <a:pPr lvl="1">
              <a:lnSpc>
                <a:spcPct val="83000"/>
              </a:lnSpc>
              <a:spcBef>
                <a:spcPts val="0"/>
              </a:spcBef>
              <a:spcAft>
                <a:spcPts val="1200"/>
              </a:spcAft>
            </a:pPr>
            <a:r>
              <a:rPr lang="cs-CZ" dirty="0" err="1" smtClean="0"/>
              <a:t>Analyst</a:t>
            </a:r>
            <a:r>
              <a:rPr lang="en-US" dirty="0" smtClean="0"/>
              <a:t>’</a:t>
            </a:r>
            <a:r>
              <a:rPr lang="cs-CZ" dirty="0" smtClean="0"/>
              <a:t>s Notebook, </a:t>
            </a:r>
            <a:r>
              <a:rPr lang="cs-CZ" dirty="0" err="1" smtClean="0"/>
              <a:t>iBase</a:t>
            </a:r>
            <a:r>
              <a:rPr lang="cs-CZ" dirty="0" smtClean="0"/>
              <a:t>, </a:t>
            </a:r>
            <a:r>
              <a:rPr lang="cs-CZ" dirty="0" err="1" smtClean="0"/>
              <a:t>iBridge</a:t>
            </a:r>
            <a:r>
              <a:rPr lang="cs-CZ" dirty="0" smtClean="0"/>
              <a:t> – produkty firmy i2</a:t>
            </a:r>
          </a:p>
          <a:p>
            <a:pPr>
              <a:lnSpc>
                <a:spcPct val="83000"/>
              </a:lnSpc>
              <a:spcBef>
                <a:spcPts val="0"/>
              </a:spcBef>
              <a:spcAft>
                <a:spcPts val="1200"/>
              </a:spcAft>
            </a:pPr>
            <a:r>
              <a:rPr lang="cs-CZ" dirty="0" err="1" smtClean="0"/>
              <a:t>kGATE</a:t>
            </a:r>
            <a:endParaRPr lang="cs-CZ" dirty="0" smtClean="0"/>
          </a:p>
          <a:p>
            <a:pPr lvl="1">
              <a:lnSpc>
                <a:spcPct val="83000"/>
              </a:lnSpc>
              <a:spcBef>
                <a:spcPts val="0"/>
              </a:spcBef>
              <a:spcAft>
                <a:spcPts val="1200"/>
              </a:spcAft>
            </a:pPr>
            <a:r>
              <a:rPr lang="cs-CZ" dirty="0" smtClean="0"/>
              <a:t>systém znalostmi řízeného přístupu k informacím</a:t>
            </a:r>
          </a:p>
          <a:p>
            <a:pPr lvl="1">
              <a:lnSpc>
                <a:spcPct val="83000"/>
              </a:lnSpc>
              <a:spcBef>
                <a:spcPts val="0"/>
              </a:spcBef>
              <a:spcAft>
                <a:spcPts val="1200"/>
              </a:spcAft>
            </a:pPr>
            <a:r>
              <a:rPr lang="cs-CZ" dirty="0" smtClean="0"/>
              <a:t>efektivní sdílení a využívání informačních zdrojů pro podporu procesů a poskytování služeb</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CI analýza</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41614" y="1412775"/>
            <a:ext cx="9002386" cy="409689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Příklad</a:t>
            </a:r>
            <a:endParaRPr lang="cs-CZ" dirty="0"/>
          </a:p>
        </p:txBody>
      </p:sp>
      <p:sp>
        <p:nvSpPr>
          <p:cNvPr id="3" name="Content Placeholder 2"/>
          <p:cNvSpPr>
            <a:spLocks noGrp="1"/>
          </p:cNvSpPr>
          <p:nvPr>
            <p:ph idx="1"/>
          </p:nvPr>
        </p:nvSpPr>
        <p:spPr/>
        <p:txBody>
          <a:bodyPr/>
          <a:lstStyle/>
          <a:p>
            <a:pPr marL="0" indent="0">
              <a:buNone/>
            </a:pPr>
            <a:r>
              <a:rPr lang="cs-CZ" sz="1600" b="1" dirty="0" smtClean="0"/>
              <a:t>Příklad – Skupina </a:t>
            </a:r>
            <a:r>
              <a:rPr lang="cs-CZ" sz="1600" b="1" dirty="0" smtClean="0"/>
              <a:t>A</a:t>
            </a:r>
            <a:endParaRPr lang="cs-CZ" sz="1600" dirty="0" smtClean="0"/>
          </a:p>
          <a:p>
            <a:pPr marL="0" indent="0">
              <a:buNone/>
            </a:pPr>
            <a:r>
              <a:rPr lang="cs-CZ" sz="1600" dirty="0" smtClean="0"/>
              <a:t>K psychologickému testu přišlo 138 lidí. Skupina sestávala ze 113 techniků a 25 právníků.</a:t>
            </a:r>
          </a:p>
          <a:p>
            <a:pPr marL="0" indent="0">
              <a:buNone/>
            </a:pPr>
            <a:r>
              <a:rPr lang="cs-CZ" sz="1600" dirty="0" smtClean="0"/>
              <a:t> </a:t>
            </a:r>
          </a:p>
          <a:p>
            <a:pPr marL="0" indent="0">
              <a:buNone/>
            </a:pPr>
            <a:r>
              <a:rPr lang="cs-CZ" sz="1600" dirty="0" smtClean="0"/>
              <a:t>Čím se Josef Vaněk, který se testu zúčastnil, živí?</a:t>
            </a:r>
          </a:p>
          <a:p>
            <a:pPr marL="0" indent="0">
              <a:buNone/>
            </a:pPr>
            <a:r>
              <a:rPr lang="cs-CZ" sz="1600" dirty="0" smtClean="0"/>
              <a:t> </a:t>
            </a:r>
          </a:p>
          <a:p>
            <a:pPr marL="0" indent="0">
              <a:buNone/>
            </a:pPr>
            <a:r>
              <a:rPr lang="cs-CZ" sz="1600" dirty="0" smtClean="0"/>
              <a:t> </a:t>
            </a:r>
          </a:p>
          <a:p>
            <a:pPr marL="0" indent="0">
              <a:buNone/>
            </a:pPr>
            <a:r>
              <a:rPr lang="cs-CZ" sz="1600" dirty="0" smtClean="0"/>
              <a:t> </a:t>
            </a:r>
          </a:p>
          <a:p>
            <a:pPr marL="0" indent="0">
              <a:buNone/>
            </a:pPr>
            <a:r>
              <a:rPr lang="cs-CZ" sz="1600" b="1" dirty="0" smtClean="0"/>
              <a:t>Příklad – Skupina </a:t>
            </a:r>
            <a:r>
              <a:rPr lang="cs-CZ" sz="1600" b="1" dirty="0" smtClean="0"/>
              <a:t>B</a:t>
            </a:r>
            <a:endParaRPr lang="cs-CZ" sz="1600" dirty="0" smtClean="0"/>
          </a:p>
          <a:p>
            <a:pPr marL="0" indent="0">
              <a:buNone/>
            </a:pPr>
            <a:r>
              <a:rPr lang="cs-CZ" sz="1600" dirty="0" smtClean="0"/>
              <a:t>K psychologickému testu přišlo 138 lidí. Skupina sestávala ze 113 techniků a 25 právníků.</a:t>
            </a:r>
          </a:p>
          <a:p>
            <a:pPr marL="0" indent="0">
              <a:buNone/>
            </a:pPr>
            <a:r>
              <a:rPr lang="cs-CZ" sz="1600" dirty="0" smtClean="0"/>
              <a:t> </a:t>
            </a:r>
          </a:p>
          <a:p>
            <a:pPr marL="0" indent="0">
              <a:buNone/>
            </a:pPr>
            <a:r>
              <a:rPr lang="cs-CZ" sz="1600" dirty="0" smtClean="0"/>
              <a:t>Pavel Karas je vysoce inteligentní, orientován na výsledek. Jeho přístup k práci je velmi kreativní a zodpovědný. Mezi kolegy je však oblíben méně než ostatní, zejména kvůli jeho egocentrizmu a menším morálním zábranám. Jeho schopnost empatie je poměrně malá.</a:t>
            </a:r>
          </a:p>
          <a:p>
            <a:pPr marL="0" indent="0">
              <a:buNone/>
            </a:pPr>
            <a:r>
              <a:rPr lang="cs-CZ" sz="1600" dirty="0" smtClean="0"/>
              <a:t> </a:t>
            </a:r>
          </a:p>
          <a:p>
            <a:pPr marL="0" indent="0">
              <a:buNone/>
            </a:pPr>
            <a:r>
              <a:rPr lang="cs-CZ" sz="1600" dirty="0" smtClean="0"/>
              <a:t>Čím se Pavel Karas, který se testu zúčastnil, živí?</a:t>
            </a:r>
          </a:p>
          <a:p>
            <a:pPr marL="0" indent="0"/>
            <a:endParaRPr lang="cs-CZ" sz="1100" dirty="0"/>
          </a:p>
        </p:txBody>
      </p:sp>
      <p:sp>
        <p:nvSpPr>
          <p:cNvPr id="4" name="Rectangle 3"/>
          <p:cNvSpPr/>
          <p:nvPr/>
        </p:nvSpPr>
        <p:spPr>
          <a:xfrm>
            <a:off x="1754086" y="116632"/>
            <a:ext cx="7210402" cy="553998"/>
          </a:xfrm>
          <a:prstGeom prst="rect">
            <a:avLst/>
          </a:prstGeom>
        </p:spPr>
        <p:txBody>
          <a:bodyPr wrap="square">
            <a:spAutoFit/>
          </a:bodyPr>
          <a:lstStyle/>
          <a:p>
            <a:r>
              <a:rPr lang="cs-CZ" sz="3000" b="1" dirty="0" smtClean="0"/>
              <a:t>- </a:t>
            </a:r>
            <a:r>
              <a:rPr lang="cs-CZ" sz="3000" b="1" dirty="0" smtClean="0"/>
              <a:t>nadbytečné informace, </a:t>
            </a:r>
            <a:r>
              <a:rPr lang="cs-CZ" sz="3000" b="1" dirty="0" err="1" smtClean="0"/>
              <a:t>anchoring</a:t>
            </a:r>
            <a:r>
              <a:rPr lang="cs-CZ" sz="3000" b="1" dirty="0" smtClean="0"/>
              <a:t> …</a:t>
            </a:r>
            <a:endParaRPr lang="cs-CZ" sz="3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 calcmode="lin" valueType="num">
                                      <p:cBhvr additive="base">
                                        <p:cTn id="41"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11" end="11"/>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 calcmode="lin" valueType="num">
                                      <p:cBhvr additive="base">
                                        <p:cTn id="45"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blinds(horizontal)">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Analýza informačních potřeb společnosti</a:t>
            </a:r>
            <a:endParaRPr lang="cs-CZ" dirty="0"/>
          </a:p>
        </p:txBody>
      </p:sp>
      <p:sp>
        <p:nvSpPr>
          <p:cNvPr id="3" name="Zástupný symbol pro obsah 2"/>
          <p:cNvSpPr>
            <a:spLocks noGrp="1"/>
          </p:cNvSpPr>
          <p:nvPr>
            <p:ph idx="1"/>
          </p:nvPr>
        </p:nvSpPr>
        <p:spPr/>
        <p:txBody>
          <a:bodyPr/>
          <a:lstStyle/>
          <a:p>
            <a:r>
              <a:rPr lang="cs-CZ" dirty="0" smtClean="0"/>
              <a:t>Kroky:</a:t>
            </a:r>
          </a:p>
          <a:p>
            <a:pPr lvl="1"/>
            <a:r>
              <a:rPr lang="cs-CZ" dirty="0" smtClean="0"/>
              <a:t>Identifikace uživatelů</a:t>
            </a:r>
          </a:p>
          <a:p>
            <a:pPr lvl="1"/>
            <a:r>
              <a:rPr lang="cs-CZ" dirty="0" smtClean="0"/>
              <a:t>Analýza společnosti</a:t>
            </a:r>
          </a:p>
          <a:p>
            <a:pPr lvl="1"/>
            <a:r>
              <a:rPr lang="cs-CZ" dirty="0" smtClean="0"/>
              <a:t>Identifikace klíčových kritických faktorů</a:t>
            </a:r>
          </a:p>
          <a:p>
            <a:pPr lvl="1"/>
            <a:r>
              <a:rPr lang="cs-CZ" dirty="0" smtClean="0"/>
              <a:t>Definice informačních potřeb</a:t>
            </a:r>
          </a:p>
          <a:p>
            <a:pPr lvl="1"/>
            <a:r>
              <a:rPr lang="cs-CZ" dirty="0" smtClean="0"/>
              <a:t>Informace dostupné vs. </a:t>
            </a:r>
            <a:r>
              <a:rPr lang="cs-CZ" dirty="0" err="1" smtClean="0"/>
              <a:t>info</a:t>
            </a:r>
            <a:r>
              <a:rPr lang="cs-CZ" dirty="0" smtClean="0"/>
              <a:t>. mezery</a:t>
            </a:r>
          </a:p>
          <a:p>
            <a:pPr lvl="1"/>
            <a:r>
              <a:rPr lang="cs-CZ" dirty="0" smtClean="0"/>
              <a:t>Aktualizace potřeb</a:t>
            </a:r>
          </a:p>
          <a:p>
            <a:pPr lvl="1"/>
            <a:endParaRPr lang="cs-CZ" dirty="0" smtClean="0"/>
          </a:p>
          <a:p>
            <a:pPr lvl="1">
              <a:buNone/>
            </a:pPr>
            <a:endParaRPr lang="cs-CZ"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Účinnost, účelnost a strategická výhoda</a:t>
            </a:r>
            <a:endParaRPr lang="cs-CZ" dirty="0"/>
          </a:p>
        </p:txBody>
      </p:sp>
      <p:sp>
        <p:nvSpPr>
          <p:cNvPr id="3" name="Zástupný symbol pro obsah 2"/>
          <p:cNvSpPr>
            <a:spLocks noGrp="1"/>
          </p:cNvSpPr>
          <p:nvPr>
            <p:ph idx="1"/>
          </p:nvPr>
        </p:nvSpPr>
        <p:spPr/>
        <p:txBody>
          <a:bodyPr/>
          <a:lstStyle/>
          <a:p>
            <a:r>
              <a:rPr lang="cs-CZ" b="1" dirty="0" smtClean="0"/>
              <a:t>Účelnost ( </a:t>
            </a:r>
            <a:r>
              <a:rPr lang="cs-CZ" b="1" dirty="0" err="1" smtClean="0"/>
              <a:t>efectiveness</a:t>
            </a:r>
            <a:r>
              <a:rPr lang="cs-CZ" b="1" dirty="0" smtClean="0"/>
              <a:t>) </a:t>
            </a:r>
            <a:r>
              <a:rPr lang="cs-CZ" dirty="0" smtClean="0"/>
              <a:t>– dělat správné věci (</a:t>
            </a:r>
            <a:r>
              <a:rPr lang="cs-CZ" dirty="0" err="1" smtClean="0"/>
              <a:t>doing</a:t>
            </a:r>
            <a:r>
              <a:rPr lang="cs-CZ" dirty="0" smtClean="0"/>
              <a:t> </a:t>
            </a:r>
            <a:r>
              <a:rPr lang="cs-CZ" dirty="0" err="1" smtClean="0"/>
              <a:t>the</a:t>
            </a:r>
            <a:r>
              <a:rPr lang="cs-CZ" dirty="0" smtClean="0"/>
              <a:t> </a:t>
            </a:r>
            <a:r>
              <a:rPr lang="cs-CZ" dirty="0" err="1" smtClean="0"/>
              <a:t>right</a:t>
            </a:r>
            <a:r>
              <a:rPr lang="cs-CZ" dirty="0" smtClean="0"/>
              <a:t> </a:t>
            </a:r>
            <a:r>
              <a:rPr lang="cs-CZ" dirty="0" err="1" smtClean="0"/>
              <a:t>thing</a:t>
            </a:r>
            <a:r>
              <a:rPr lang="cs-CZ" dirty="0" smtClean="0"/>
              <a:t>) – výběr a vytyčování cílů, vytyčení správné strategie</a:t>
            </a:r>
          </a:p>
          <a:p>
            <a:endParaRPr lang="cs-CZ" dirty="0" smtClean="0"/>
          </a:p>
          <a:p>
            <a:r>
              <a:rPr lang="cs-CZ" b="1" dirty="0" smtClean="0"/>
              <a:t>Účinnost (</a:t>
            </a:r>
            <a:r>
              <a:rPr lang="cs-CZ" b="1" dirty="0" err="1" smtClean="0"/>
              <a:t>efficiency</a:t>
            </a:r>
            <a:r>
              <a:rPr lang="cs-CZ" b="1" dirty="0" smtClean="0"/>
              <a:t>) </a:t>
            </a:r>
            <a:r>
              <a:rPr lang="cs-CZ" dirty="0" smtClean="0"/>
              <a:t>– dělat věci správným způsobem (</a:t>
            </a:r>
            <a:r>
              <a:rPr lang="cs-CZ" dirty="0" err="1" smtClean="0"/>
              <a:t>doing</a:t>
            </a:r>
            <a:r>
              <a:rPr lang="cs-CZ" dirty="0" smtClean="0"/>
              <a:t> </a:t>
            </a:r>
            <a:r>
              <a:rPr lang="cs-CZ" dirty="0" err="1" smtClean="0"/>
              <a:t>the</a:t>
            </a:r>
            <a:r>
              <a:rPr lang="cs-CZ" dirty="0" smtClean="0"/>
              <a:t> </a:t>
            </a:r>
            <a:r>
              <a:rPr lang="cs-CZ" dirty="0" err="1" smtClean="0"/>
              <a:t>thing</a:t>
            </a:r>
            <a:r>
              <a:rPr lang="cs-CZ" dirty="0" smtClean="0"/>
              <a:t> </a:t>
            </a:r>
            <a:r>
              <a:rPr lang="cs-CZ" dirty="0" err="1" smtClean="0"/>
              <a:t>right</a:t>
            </a:r>
            <a:r>
              <a:rPr lang="cs-CZ" dirty="0" smtClean="0"/>
              <a:t>) – používat správné metody a postupy, dobrá technika řízení, efektivní tok informací, …</a:t>
            </a:r>
          </a:p>
          <a:p>
            <a:endParaRPr lang="cs-CZ" dirty="0" smtClean="0"/>
          </a:p>
          <a:p>
            <a:r>
              <a:rPr lang="cs-CZ" dirty="0" smtClean="0"/>
              <a:t>„Co dělat“ je mnohem důležitější než „Jak to dělat“</a:t>
            </a:r>
          </a:p>
          <a:p>
            <a:r>
              <a:rPr lang="cs-CZ" sz="2000" i="1" dirty="0" smtClean="0">
                <a:solidFill>
                  <a:schemeClr val="tx2">
                    <a:lumMod val="40000"/>
                    <a:lumOff val="60000"/>
                  </a:schemeClr>
                </a:solidFill>
              </a:rPr>
              <a:t>Je lepší udělat chybu než neudělat nic</a:t>
            </a:r>
            <a:endParaRPr lang="cs-CZ" sz="2000" i="1" dirty="0">
              <a:solidFill>
                <a:schemeClr val="tx2">
                  <a:lumMod val="40000"/>
                  <a:lumOff val="60000"/>
                </a:schemeClr>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Pět </a:t>
            </a:r>
            <a:r>
              <a:rPr lang="cs-CZ" dirty="0" err="1" smtClean="0"/>
              <a:t>porterových</a:t>
            </a:r>
            <a:r>
              <a:rPr lang="cs-CZ" dirty="0" smtClean="0"/>
              <a:t> sil</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biLevel thresh="50000"/>
            <a:lum/>
          </a:blip>
          <a:srcRect b="4388"/>
          <a:stretch>
            <a:fillRect/>
          </a:stretch>
        </p:blipFill>
        <p:spPr bwMode="auto">
          <a:xfrm>
            <a:off x="2267744" y="3121185"/>
            <a:ext cx="4092575" cy="3116127"/>
          </a:xfrm>
          <a:prstGeom prst="rect">
            <a:avLst/>
          </a:prstGeom>
          <a:noFill/>
          <a:ln w="9525">
            <a:noFill/>
            <a:round/>
            <a:headEnd/>
            <a:tailEnd/>
          </a:ln>
        </p:spPr>
      </p:pic>
      <p:sp>
        <p:nvSpPr>
          <p:cNvPr id="2" name="Nadpis 1"/>
          <p:cNvSpPr>
            <a:spLocks noGrp="1"/>
          </p:cNvSpPr>
          <p:nvPr>
            <p:ph type="title"/>
          </p:nvPr>
        </p:nvSpPr>
        <p:spPr/>
        <p:txBody>
          <a:bodyPr/>
          <a:lstStyle/>
          <a:p>
            <a:r>
              <a:rPr lang="cs-CZ" dirty="0" smtClean="0"/>
              <a:t>Pět </a:t>
            </a:r>
            <a:r>
              <a:rPr lang="cs-CZ" dirty="0" err="1" smtClean="0"/>
              <a:t>Porterových</a:t>
            </a:r>
            <a:r>
              <a:rPr lang="cs-CZ" dirty="0" smtClean="0"/>
              <a:t> sil</a:t>
            </a:r>
            <a:endParaRPr lang="cs-CZ" dirty="0"/>
          </a:p>
        </p:txBody>
      </p:sp>
      <p:sp>
        <p:nvSpPr>
          <p:cNvPr id="3" name="Zástupný symbol pro obsah 2"/>
          <p:cNvSpPr>
            <a:spLocks noGrp="1"/>
          </p:cNvSpPr>
          <p:nvPr>
            <p:ph idx="1"/>
          </p:nvPr>
        </p:nvSpPr>
        <p:spPr/>
        <p:txBody>
          <a:bodyPr/>
          <a:lstStyle/>
          <a:p>
            <a:r>
              <a:rPr lang="cs-CZ" dirty="0" smtClean="0"/>
              <a:t>Prostředí a prosperitu podniku ovlivňuje pět sil</a:t>
            </a:r>
          </a:p>
          <a:p>
            <a:r>
              <a:rPr lang="cs-CZ" dirty="0" smtClean="0"/>
              <a:t>Jejich porozumění je důležité pro vybudování efektivní strategie</a:t>
            </a:r>
          </a:p>
          <a:p>
            <a:r>
              <a:rPr lang="cs-CZ" dirty="0" smtClean="0"/>
              <a:t>Konfigurace je pokaždé jiná</a:t>
            </a:r>
            <a:endParaRPr lang="cs-CZ"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Analýza konkurenčních sil</a:t>
            </a:r>
            <a:endParaRPr lang="cs-CZ" dirty="0"/>
          </a:p>
        </p:txBody>
      </p:sp>
      <p:sp>
        <p:nvSpPr>
          <p:cNvPr id="3" name="Zástupný symbol pro obsah 2"/>
          <p:cNvSpPr>
            <a:spLocks noGrp="1"/>
          </p:cNvSpPr>
          <p:nvPr>
            <p:ph idx="1"/>
          </p:nvPr>
        </p:nvSpPr>
        <p:spPr/>
        <p:txBody>
          <a:bodyPr/>
          <a:lstStyle/>
          <a:p>
            <a:pPr>
              <a:lnSpc>
                <a:spcPct val="90000"/>
              </a:lnSpc>
              <a:spcBef>
                <a:spcPts val="600"/>
              </a:spcBef>
              <a:spcAft>
                <a:spcPts val="1200"/>
              </a:spcAft>
            </a:pPr>
            <a:r>
              <a:rPr lang="cs-CZ" sz="2000" dirty="0" smtClean="0"/>
              <a:t>Uvedení podniku do vztahu k jeho prostředí a to zejména prostředí v odvětví</a:t>
            </a:r>
          </a:p>
          <a:p>
            <a:pPr>
              <a:lnSpc>
                <a:spcPct val="90000"/>
              </a:lnSpc>
              <a:spcBef>
                <a:spcPts val="600"/>
              </a:spcBef>
              <a:spcAft>
                <a:spcPts val="1200"/>
              </a:spcAft>
            </a:pPr>
            <a:r>
              <a:rPr lang="cs-CZ" sz="2000" dirty="0" smtClean="0"/>
              <a:t>Struktura odvětví má velký vliv na určování konkurenčních pravidel hry a na stanovení strategií</a:t>
            </a:r>
          </a:p>
          <a:p>
            <a:pPr>
              <a:lnSpc>
                <a:spcPct val="90000"/>
              </a:lnSpc>
              <a:spcBef>
                <a:spcPts val="600"/>
              </a:spcBef>
              <a:spcAft>
                <a:spcPts val="1200"/>
              </a:spcAft>
            </a:pPr>
            <a:r>
              <a:rPr lang="cs-CZ" sz="2000" dirty="0" smtClean="0"/>
              <a:t>Cílem konkurenční strategie je nalezení postavení, kdy podnik může nejlépe čelit konkurenčním silám, nebo jejich působení obrátit ve svůj prospěch</a:t>
            </a:r>
          </a:p>
          <a:p>
            <a:pPr>
              <a:lnSpc>
                <a:spcPct val="90000"/>
              </a:lnSpc>
              <a:spcBef>
                <a:spcPts val="600"/>
              </a:spcBef>
              <a:spcAft>
                <a:spcPts val="1200"/>
              </a:spcAft>
            </a:pPr>
            <a:r>
              <a:rPr lang="cs-CZ" sz="2000" dirty="0" smtClean="0"/>
              <a:t>Umožňuje jim oddělit to, co je krátkodobé a co má charakter dlouhodobé tendence </a:t>
            </a:r>
          </a:p>
          <a:p>
            <a:pPr marL="339725" indent="-339725" defTabSz="449263">
              <a:lnSpc>
                <a:spcPct val="83000"/>
              </a:lnSpc>
              <a:spcBef>
                <a:spcPts val="600"/>
              </a:spcBef>
              <a:spcAft>
                <a:spcPts val="12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sz="2000" dirty="0" smtClean="0"/>
              <a:t>Pro lepší porozumění odvětví v kterém podnikají</a:t>
            </a:r>
          </a:p>
          <a:p>
            <a:pPr marL="339725" indent="-339725" defTabSz="449263">
              <a:lnSpc>
                <a:spcPct val="83000"/>
              </a:lnSpc>
              <a:spcBef>
                <a:spcPts val="600"/>
              </a:spcBef>
              <a:spcAft>
                <a:spcPts val="12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sz="2000" dirty="0" smtClean="0"/>
              <a:t>Analyzujeme atraktivitu oboru a naši konkurenceschopnost vůči okolí</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round/>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Pět sil</a:t>
            </a:r>
            <a:endParaRPr lang="cs-CZ" dirty="0"/>
          </a:p>
        </p:txBody>
      </p:sp>
      <p:sp>
        <p:nvSpPr>
          <p:cNvPr id="3" name="Zástupný symbol pro obsah 2"/>
          <p:cNvSpPr>
            <a:spLocks noGrp="1"/>
          </p:cNvSpPr>
          <p:nvPr>
            <p:ph idx="1"/>
          </p:nvPr>
        </p:nvSpPr>
        <p:spPr/>
        <p:txBody>
          <a:bodyPr>
            <a:normAutofit fontScale="85000" lnSpcReduction="20000"/>
          </a:bodyPr>
          <a:lstStyle/>
          <a:p>
            <a:pPr>
              <a:spcBef>
                <a:spcPts val="600"/>
              </a:spcBef>
              <a:spcAft>
                <a:spcPts val="1200"/>
              </a:spcAft>
            </a:pPr>
            <a:r>
              <a:rPr lang="en-US" sz="2800" dirty="0" err="1" smtClean="0"/>
              <a:t>Hrozba</a:t>
            </a:r>
            <a:r>
              <a:rPr lang="en-US" sz="2800" dirty="0" smtClean="0"/>
              <a:t> </a:t>
            </a:r>
            <a:r>
              <a:rPr lang="en-US" sz="2800" dirty="0" err="1" smtClean="0"/>
              <a:t>vstupu</a:t>
            </a:r>
            <a:r>
              <a:rPr lang="en-US" sz="2800" dirty="0" smtClean="0"/>
              <a:t> </a:t>
            </a:r>
            <a:r>
              <a:rPr lang="en-US" sz="2800" dirty="0" err="1" smtClean="0"/>
              <a:t>nových</a:t>
            </a:r>
            <a:r>
              <a:rPr lang="en-US" sz="2800" dirty="0" smtClean="0"/>
              <a:t> </a:t>
            </a:r>
            <a:r>
              <a:rPr lang="en-US" sz="2800" dirty="0" err="1" smtClean="0"/>
              <a:t>rivalů</a:t>
            </a:r>
            <a:r>
              <a:rPr lang="en-US" sz="2800" dirty="0" smtClean="0"/>
              <a:t> do </a:t>
            </a:r>
            <a:r>
              <a:rPr lang="en-US" sz="2800" dirty="0" err="1" smtClean="0"/>
              <a:t>odvětví</a:t>
            </a:r>
            <a:endParaRPr lang="cs-CZ" sz="2800" dirty="0" smtClean="0"/>
          </a:p>
          <a:p>
            <a:pPr lvl="1">
              <a:spcBef>
                <a:spcPts val="600"/>
              </a:spcBef>
              <a:spcAft>
                <a:spcPts val="1200"/>
              </a:spcAft>
            </a:pPr>
            <a:r>
              <a:rPr lang="cs-CZ" sz="2400" dirty="0" smtClean="0"/>
              <a:t>víc firem více o</a:t>
            </a:r>
            <a:r>
              <a:rPr lang="en-US" sz="2400" dirty="0" err="1" smtClean="0"/>
              <a:t>mezuje</a:t>
            </a:r>
            <a:r>
              <a:rPr lang="en-US" sz="2400" dirty="0" smtClean="0"/>
              <a:t> </a:t>
            </a:r>
            <a:r>
              <a:rPr lang="en-US" sz="2400" dirty="0" err="1" smtClean="0"/>
              <a:t>ziskový</a:t>
            </a:r>
            <a:r>
              <a:rPr lang="en-US" sz="2400" dirty="0" smtClean="0"/>
              <a:t> </a:t>
            </a:r>
            <a:r>
              <a:rPr lang="en-US" sz="2400" dirty="0" err="1" smtClean="0"/>
              <a:t>potenciál</a:t>
            </a:r>
            <a:r>
              <a:rPr lang="en-US" sz="2400" dirty="0" smtClean="0"/>
              <a:t> </a:t>
            </a:r>
            <a:r>
              <a:rPr lang="en-US" sz="2400" dirty="0" err="1" smtClean="0"/>
              <a:t>odvětví</a:t>
            </a:r>
            <a:r>
              <a:rPr lang="en-US" sz="2400" dirty="0" smtClean="0"/>
              <a:t> </a:t>
            </a:r>
            <a:endParaRPr lang="cs-CZ" sz="2400" dirty="0" smtClean="0"/>
          </a:p>
          <a:p>
            <a:pPr lvl="1">
              <a:spcBef>
                <a:spcPts val="600"/>
              </a:spcBef>
              <a:spcAft>
                <a:spcPts val="1200"/>
              </a:spcAft>
            </a:pPr>
            <a:r>
              <a:rPr lang="en-US" sz="2400" dirty="0" err="1" smtClean="0"/>
              <a:t>závisí</a:t>
            </a:r>
            <a:r>
              <a:rPr lang="en-US" sz="2400" dirty="0" smtClean="0"/>
              <a:t> </a:t>
            </a:r>
            <a:r>
              <a:rPr lang="en-US" sz="2400" dirty="0" err="1" smtClean="0"/>
              <a:t>na</a:t>
            </a:r>
            <a:r>
              <a:rPr lang="en-US" sz="2400" dirty="0" smtClean="0"/>
              <a:t> </a:t>
            </a:r>
            <a:r>
              <a:rPr lang="en-US" sz="2400" dirty="0" err="1" smtClean="0"/>
              <a:t>existujících</a:t>
            </a:r>
            <a:r>
              <a:rPr lang="en-US" sz="2400" dirty="0" smtClean="0"/>
              <a:t> </a:t>
            </a:r>
            <a:r>
              <a:rPr lang="en-US" sz="2400" dirty="0" err="1" smtClean="0"/>
              <a:t>bariérách</a:t>
            </a:r>
            <a:r>
              <a:rPr lang="en-US" sz="2400" dirty="0" smtClean="0"/>
              <a:t> </a:t>
            </a:r>
            <a:r>
              <a:rPr lang="en-US" sz="2400" dirty="0" err="1" smtClean="0"/>
              <a:t>vstupu</a:t>
            </a:r>
            <a:r>
              <a:rPr lang="en-US" sz="2400" dirty="0" smtClean="0"/>
              <a:t> a </a:t>
            </a:r>
            <a:r>
              <a:rPr lang="en-US" sz="2400" dirty="0" err="1" smtClean="0"/>
              <a:t>na</a:t>
            </a:r>
            <a:r>
              <a:rPr lang="en-US" sz="2400" dirty="0" smtClean="0"/>
              <a:t> </a:t>
            </a:r>
            <a:r>
              <a:rPr lang="en-US" sz="2400" dirty="0" err="1" smtClean="0"/>
              <a:t>očekávané</a:t>
            </a:r>
            <a:r>
              <a:rPr lang="en-US" sz="2400" dirty="0" smtClean="0"/>
              <a:t> </a:t>
            </a:r>
            <a:r>
              <a:rPr lang="en-US" sz="2400" dirty="0" err="1" smtClean="0"/>
              <a:t>reakci</a:t>
            </a:r>
            <a:r>
              <a:rPr lang="en-US" sz="2400" dirty="0" smtClean="0"/>
              <a:t> </a:t>
            </a:r>
            <a:r>
              <a:rPr lang="en-US" sz="2400" dirty="0" err="1" smtClean="0"/>
              <a:t>dosavadních</a:t>
            </a:r>
            <a:r>
              <a:rPr lang="en-US" sz="2400" dirty="0" smtClean="0"/>
              <a:t> </a:t>
            </a:r>
            <a:r>
              <a:rPr lang="en-US" sz="2400" dirty="0" err="1" smtClean="0"/>
              <a:t>firem</a:t>
            </a:r>
            <a:r>
              <a:rPr lang="en-US" sz="2400" dirty="0" smtClean="0"/>
              <a:t> </a:t>
            </a:r>
            <a:endParaRPr lang="cs-CZ" sz="2400" dirty="0" smtClean="0"/>
          </a:p>
          <a:p>
            <a:pPr>
              <a:spcBef>
                <a:spcPts val="600"/>
              </a:spcBef>
              <a:spcAft>
                <a:spcPts val="1200"/>
              </a:spcAft>
            </a:pPr>
            <a:r>
              <a:rPr lang="en-US" sz="2800" dirty="0" err="1" smtClean="0"/>
              <a:t>Vyjednávací</a:t>
            </a:r>
            <a:r>
              <a:rPr lang="en-US" sz="2800" dirty="0" smtClean="0"/>
              <a:t> </a:t>
            </a:r>
            <a:r>
              <a:rPr lang="en-US" sz="2800" dirty="0" err="1" smtClean="0"/>
              <a:t>síla</a:t>
            </a:r>
            <a:r>
              <a:rPr lang="en-US" sz="2800" dirty="0" smtClean="0"/>
              <a:t> </a:t>
            </a:r>
            <a:r>
              <a:rPr lang="en-US" sz="2800" dirty="0" err="1" smtClean="0"/>
              <a:t>dodavatelů</a:t>
            </a:r>
            <a:r>
              <a:rPr lang="en-US" sz="2800" dirty="0" smtClean="0"/>
              <a:t> </a:t>
            </a:r>
            <a:endParaRPr lang="cs-CZ" sz="2800" dirty="0" smtClean="0"/>
          </a:p>
          <a:p>
            <a:pPr lvl="1">
              <a:spcBef>
                <a:spcPts val="600"/>
              </a:spcBef>
              <a:spcAft>
                <a:spcPts val="1200"/>
              </a:spcAft>
            </a:pPr>
            <a:r>
              <a:rPr lang="cs-CZ" sz="2400" dirty="0" smtClean="0"/>
              <a:t>Např. jeden dodavatel speciálních součástek může diktovat ceny pro celé odvětví</a:t>
            </a:r>
          </a:p>
          <a:p>
            <a:pPr>
              <a:spcBef>
                <a:spcPts val="600"/>
              </a:spcBef>
              <a:spcAft>
                <a:spcPts val="1200"/>
              </a:spcAft>
            </a:pPr>
            <a:r>
              <a:rPr lang="en-US" sz="2800" dirty="0" err="1" smtClean="0"/>
              <a:t>Vyjednávací</a:t>
            </a:r>
            <a:r>
              <a:rPr lang="en-US" sz="2800" dirty="0" smtClean="0"/>
              <a:t> </a:t>
            </a:r>
            <a:r>
              <a:rPr lang="en-US" sz="2800" dirty="0" err="1" smtClean="0"/>
              <a:t>síla</a:t>
            </a:r>
            <a:r>
              <a:rPr lang="en-US" sz="2800" dirty="0" smtClean="0"/>
              <a:t> </a:t>
            </a:r>
            <a:r>
              <a:rPr lang="en-US" sz="2800" dirty="0" err="1" smtClean="0"/>
              <a:t>kupujících</a:t>
            </a:r>
            <a:r>
              <a:rPr lang="en-US" sz="2800" dirty="0" smtClean="0"/>
              <a:t> </a:t>
            </a:r>
            <a:r>
              <a:rPr lang="en-US" sz="2800" dirty="0" err="1" smtClean="0"/>
              <a:t>zákazníků</a:t>
            </a:r>
            <a:r>
              <a:rPr lang="en-US" sz="2800" dirty="0" smtClean="0"/>
              <a:t> </a:t>
            </a:r>
            <a:endParaRPr lang="cs-CZ" sz="2800" dirty="0" smtClean="0"/>
          </a:p>
          <a:p>
            <a:pPr lvl="1">
              <a:spcBef>
                <a:spcPts val="600"/>
              </a:spcBef>
              <a:spcAft>
                <a:spcPts val="1200"/>
              </a:spcAft>
            </a:pPr>
            <a:r>
              <a:rPr lang="cs-CZ" sz="2400" dirty="0" smtClean="0"/>
              <a:t>z</a:t>
            </a:r>
            <a:r>
              <a:rPr lang="en-US" sz="2400" dirty="0" err="1" smtClean="0"/>
              <a:t>ákazníci</a:t>
            </a:r>
            <a:r>
              <a:rPr lang="en-US" sz="2400" dirty="0" smtClean="0"/>
              <a:t> </a:t>
            </a:r>
            <a:r>
              <a:rPr lang="en-US" sz="2400" dirty="0" err="1" smtClean="0"/>
              <a:t>jsou</a:t>
            </a:r>
            <a:r>
              <a:rPr lang="en-US" sz="2400" dirty="0" smtClean="0"/>
              <a:t> </a:t>
            </a:r>
            <a:r>
              <a:rPr lang="en-US" sz="2400" dirty="0" err="1" smtClean="0"/>
              <a:t>silní</a:t>
            </a:r>
            <a:r>
              <a:rPr lang="en-US" sz="2400" dirty="0" smtClean="0"/>
              <a:t> </a:t>
            </a:r>
            <a:r>
              <a:rPr lang="en-US" sz="2400" dirty="0" err="1" smtClean="0"/>
              <a:t>pokud</a:t>
            </a:r>
            <a:r>
              <a:rPr lang="en-US" sz="2400" dirty="0" smtClean="0"/>
              <a:t> </a:t>
            </a:r>
            <a:r>
              <a:rPr lang="en-US" sz="2400" dirty="0" err="1" smtClean="0"/>
              <a:t>mají</a:t>
            </a:r>
            <a:r>
              <a:rPr lang="en-US" sz="2400" dirty="0" smtClean="0"/>
              <a:t> </a:t>
            </a:r>
            <a:r>
              <a:rPr lang="en-US" sz="2400" dirty="0" err="1" smtClean="0"/>
              <a:t>větší</a:t>
            </a:r>
            <a:r>
              <a:rPr lang="en-US" sz="2400" dirty="0" smtClean="0"/>
              <a:t> </a:t>
            </a:r>
            <a:r>
              <a:rPr lang="en-US" sz="2400" dirty="0" err="1" smtClean="0"/>
              <a:t>vyjednávací</a:t>
            </a:r>
            <a:r>
              <a:rPr lang="en-US" sz="2400" dirty="0" smtClean="0"/>
              <a:t> </a:t>
            </a:r>
            <a:r>
              <a:rPr lang="en-US" sz="2400" dirty="0" err="1" smtClean="0"/>
              <a:t>sílu</a:t>
            </a:r>
            <a:r>
              <a:rPr lang="en-US" sz="2400" dirty="0" smtClean="0"/>
              <a:t> </a:t>
            </a:r>
            <a:r>
              <a:rPr lang="en-US" sz="2400" dirty="0" err="1" smtClean="0"/>
              <a:t>než</a:t>
            </a:r>
            <a:r>
              <a:rPr lang="en-US" sz="2400" dirty="0" smtClean="0"/>
              <a:t> </a:t>
            </a:r>
            <a:r>
              <a:rPr lang="en-US" sz="2400" dirty="0" err="1" smtClean="0"/>
              <a:t>jednotliví</a:t>
            </a:r>
            <a:r>
              <a:rPr lang="en-US" sz="2400" dirty="0" smtClean="0"/>
              <a:t> </a:t>
            </a:r>
            <a:r>
              <a:rPr lang="en-US" sz="2400" dirty="0" err="1" smtClean="0"/>
              <a:t>konkurenti</a:t>
            </a:r>
            <a:r>
              <a:rPr lang="en-US" sz="2400" dirty="0" smtClean="0"/>
              <a:t>, </a:t>
            </a:r>
            <a:r>
              <a:rPr lang="en-US" sz="2400" dirty="0" err="1" smtClean="0"/>
              <a:t>jsou-li</a:t>
            </a:r>
            <a:r>
              <a:rPr lang="en-US" sz="2400" dirty="0" smtClean="0"/>
              <a:t> </a:t>
            </a:r>
            <a:r>
              <a:rPr lang="en-US" sz="2400" dirty="0" err="1" smtClean="0"/>
              <a:t>citliví</a:t>
            </a:r>
            <a:r>
              <a:rPr lang="en-US" sz="2400" dirty="0" smtClean="0"/>
              <a:t> </a:t>
            </a:r>
            <a:r>
              <a:rPr lang="en-US" sz="2400" dirty="0" err="1" smtClean="0"/>
              <a:t>na</a:t>
            </a:r>
            <a:r>
              <a:rPr lang="en-US" sz="2400" dirty="0" smtClean="0"/>
              <a:t> </a:t>
            </a:r>
            <a:r>
              <a:rPr lang="en-US" sz="2400" dirty="0" err="1" smtClean="0"/>
              <a:t>ceny</a:t>
            </a:r>
            <a:r>
              <a:rPr lang="en-US" sz="2400" dirty="0" smtClean="0"/>
              <a:t> a </a:t>
            </a:r>
            <a:r>
              <a:rPr lang="en-US" sz="2400" dirty="0" err="1" smtClean="0"/>
              <a:t>dokážou</a:t>
            </a:r>
            <a:r>
              <a:rPr lang="en-US" sz="2400" dirty="0" smtClean="0"/>
              <a:t> </a:t>
            </a:r>
            <a:r>
              <a:rPr lang="en-US" sz="2400" dirty="0" err="1" smtClean="0"/>
              <a:t>využít</a:t>
            </a:r>
            <a:r>
              <a:rPr lang="en-US" sz="2400" dirty="0" smtClean="0"/>
              <a:t> </a:t>
            </a:r>
            <a:r>
              <a:rPr lang="en-US" sz="2400" dirty="0" err="1" smtClean="0"/>
              <a:t>svůj</a:t>
            </a:r>
            <a:r>
              <a:rPr lang="en-US" sz="2400" dirty="0" smtClean="0"/>
              <a:t> </a:t>
            </a:r>
            <a:r>
              <a:rPr lang="en-US" sz="2400" dirty="0" err="1" smtClean="0"/>
              <a:t>vliv</a:t>
            </a:r>
            <a:r>
              <a:rPr lang="en-US" sz="2400" dirty="0" smtClean="0"/>
              <a:t> k </a:t>
            </a:r>
            <a:r>
              <a:rPr lang="en-US" sz="2400" dirty="0" err="1" smtClean="0"/>
              <a:t>prosazení</a:t>
            </a:r>
            <a:r>
              <a:rPr lang="en-US" sz="2400" dirty="0" smtClean="0"/>
              <a:t> </a:t>
            </a:r>
            <a:r>
              <a:rPr lang="en-US" sz="2400" dirty="0" err="1" smtClean="0"/>
              <a:t>snížení</a:t>
            </a:r>
            <a:r>
              <a:rPr lang="en-US" sz="2400" dirty="0" smtClean="0"/>
              <a:t> </a:t>
            </a:r>
            <a:r>
              <a:rPr lang="en-US" sz="2400" dirty="0" err="1" smtClean="0"/>
              <a:t>cen</a:t>
            </a:r>
            <a:r>
              <a:rPr lang="en-US" sz="2400" dirty="0" smtClean="0"/>
              <a:t> </a:t>
            </a:r>
            <a:endParaRPr lang="cs-CZ" sz="2400" dirty="0" smtClean="0"/>
          </a:p>
          <a:p>
            <a:pPr>
              <a:spcBef>
                <a:spcPts val="600"/>
              </a:spcBef>
              <a:spcAft>
                <a:spcPts val="1200"/>
              </a:spcAft>
            </a:pPr>
            <a:endParaRPr lang="cs-CZ"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Pět sil</a:t>
            </a:r>
            <a:endParaRPr lang="cs-CZ" dirty="0"/>
          </a:p>
        </p:txBody>
      </p:sp>
      <p:sp>
        <p:nvSpPr>
          <p:cNvPr id="3" name="Zástupný symbol pro obsah 2"/>
          <p:cNvSpPr>
            <a:spLocks noGrp="1"/>
          </p:cNvSpPr>
          <p:nvPr>
            <p:ph idx="1"/>
          </p:nvPr>
        </p:nvSpPr>
        <p:spPr/>
        <p:txBody>
          <a:bodyPr/>
          <a:lstStyle/>
          <a:p>
            <a:pPr>
              <a:spcBef>
                <a:spcPts val="600"/>
              </a:spcBef>
              <a:spcAft>
                <a:spcPts val="1200"/>
              </a:spcAft>
            </a:pPr>
            <a:r>
              <a:rPr lang="en-US" dirty="0" err="1" smtClean="0"/>
              <a:t>Hrozba</a:t>
            </a:r>
            <a:r>
              <a:rPr lang="en-US" dirty="0" smtClean="0"/>
              <a:t> </a:t>
            </a:r>
            <a:r>
              <a:rPr lang="en-US" dirty="0" err="1" smtClean="0"/>
              <a:t>substitučních</a:t>
            </a:r>
            <a:r>
              <a:rPr lang="en-US" dirty="0" smtClean="0"/>
              <a:t> </a:t>
            </a:r>
            <a:r>
              <a:rPr lang="en-US" dirty="0" err="1" smtClean="0"/>
              <a:t>výrobků</a:t>
            </a:r>
            <a:r>
              <a:rPr lang="en-US" dirty="0" smtClean="0"/>
              <a:t> </a:t>
            </a:r>
            <a:r>
              <a:rPr lang="en-US" dirty="0" err="1" smtClean="0"/>
              <a:t>nebo</a:t>
            </a:r>
            <a:r>
              <a:rPr lang="en-US" dirty="0" smtClean="0"/>
              <a:t> </a:t>
            </a:r>
            <a:r>
              <a:rPr lang="en-US" dirty="0" err="1" smtClean="0"/>
              <a:t>služeb</a:t>
            </a:r>
            <a:endParaRPr lang="cs-CZ" dirty="0" smtClean="0"/>
          </a:p>
          <a:p>
            <a:pPr lvl="1">
              <a:spcBef>
                <a:spcPts val="600"/>
              </a:spcBef>
              <a:spcAft>
                <a:spcPts val="1200"/>
              </a:spcAft>
            </a:pPr>
            <a:r>
              <a:rPr lang="cs-CZ" dirty="0" smtClean="0"/>
              <a:t>s</a:t>
            </a:r>
            <a:r>
              <a:rPr lang="en-US" dirty="0" err="1" smtClean="0"/>
              <a:t>ubstitut</a:t>
            </a:r>
            <a:r>
              <a:rPr lang="en-US" dirty="0" smtClean="0"/>
              <a:t> </a:t>
            </a:r>
            <a:r>
              <a:rPr lang="en-US" dirty="0" err="1" smtClean="0"/>
              <a:t>zajišťuje</a:t>
            </a:r>
            <a:r>
              <a:rPr lang="en-US" dirty="0" smtClean="0"/>
              <a:t> </a:t>
            </a:r>
            <a:r>
              <a:rPr lang="en-US" dirty="0" err="1" smtClean="0"/>
              <a:t>stejné</a:t>
            </a:r>
            <a:r>
              <a:rPr lang="en-US" dirty="0" smtClean="0"/>
              <a:t> </a:t>
            </a:r>
            <a:r>
              <a:rPr lang="en-US" dirty="0" err="1" smtClean="0"/>
              <a:t>nebo</a:t>
            </a:r>
            <a:r>
              <a:rPr lang="en-US" dirty="0" smtClean="0"/>
              <a:t> </a:t>
            </a:r>
            <a:r>
              <a:rPr lang="en-US" dirty="0" err="1" smtClean="0"/>
              <a:t>podobné</a:t>
            </a:r>
            <a:r>
              <a:rPr lang="en-US" dirty="0" smtClean="0"/>
              <a:t> </a:t>
            </a:r>
            <a:r>
              <a:rPr lang="en-US" dirty="0" err="1" smtClean="0"/>
              <a:t>funkce</a:t>
            </a:r>
            <a:r>
              <a:rPr lang="en-US" dirty="0" smtClean="0"/>
              <a:t> </a:t>
            </a:r>
            <a:r>
              <a:rPr lang="en-US" dirty="0" err="1" smtClean="0"/>
              <a:t>jako</a:t>
            </a:r>
            <a:r>
              <a:rPr lang="en-US" dirty="0" smtClean="0"/>
              <a:t> </a:t>
            </a:r>
            <a:r>
              <a:rPr lang="en-US" dirty="0" err="1" smtClean="0"/>
              <a:t>produkt</a:t>
            </a:r>
            <a:r>
              <a:rPr lang="en-US" dirty="0" smtClean="0"/>
              <a:t> </a:t>
            </a:r>
            <a:r>
              <a:rPr lang="en-US" dirty="0" err="1" smtClean="0"/>
              <a:t>daného</a:t>
            </a:r>
            <a:r>
              <a:rPr lang="en-US" dirty="0" smtClean="0"/>
              <a:t> </a:t>
            </a:r>
            <a:r>
              <a:rPr lang="en-US" dirty="0" err="1" smtClean="0"/>
              <a:t>odvětví</a:t>
            </a:r>
            <a:r>
              <a:rPr lang="en-US" dirty="0" smtClean="0"/>
              <a:t>, ale </a:t>
            </a:r>
            <a:r>
              <a:rPr lang="en-US" dirty="0" err="1" smtClean="0"/>
              <a:t>odlišnými</a:t>
            </a:r>
            <a:r>
              <a:rPr lang="en-US" dirty="0" smtClean="0"/>
              <a:t> </a:t>
            </a:r>
            <a:r>
              <a:rPr lang="en-US" dirty="0" err="1" smtClean="0"/>
              <a:t>prostředky</a:t>
            </a:r>
            <a:r>
              <a:rPr lang="en-US" dirty="0" smtClean="0"/>
              <a:t>  </a:t>
            </a:r>
            <a:endParaRPr lang="cs-CZ" dirty="0" smtClean="0"/>
          </a:p>
          <a:p>
            <a:pPr>
              <a:spcBef>
                <a:spcPts val="600"/>
              </a:spcBef>
              <a:spcAft>
                <a:spcPts val="1200"/>
              </a:spcAft>
            </a:pPr>
            <a:r>
              <a:rPr lang="en-US" dirty="0" err="1" smtClean="0"/>
              <a:t>Rivalita</a:t>
            </a:r>
            <a:r>
              <a:rPr lang="en-US" dirty="0" smtClean="0"/>
              <a:t> </a:t>
            </a:r>
            <a:r>
              <a:rPr lang="en-US" dirty="0" err="1" smtClean="0"/>
              <a:t>mezi</a:t>
            </a:r>
            <a:r>
              <a:rPr lang="en-US" dirty="0" smtClean="0"/>
              <a:t> </a:t>
            </a:r>
            <a:r>
              <a:rPr lang="en-US" dirty="0" err="1" smtClean="0"/>
              <a:t>existujícími</a:t>
            </a:r>
            <a:r>
              <a:rPr lang="en-US" dirty="0" smtClean="0"/>
              <a:t> </a:t>
            </a:r>
            <a:r>
              <a:rPr lang="en-US" dirty="0" err="1" smtClean="0"/>
              <a:t>konkurenty</a:t>
            </a:r>
            <a:endParaRPr lang="cs-CZ" dirty="0" smtClean="0"/>
          </a:p>
          <a:p>
            <a:pPr lvl="1">
              <a:spcBef>
                <a:spcPts val="600"/>
              </a:spcBef>
              <a:spcAft>
                <a:spcPts val="1200"/>
              </a:spcAft>
            </a:pPr>
            <a:r>
              <a:rPr lang="en-US" dirty="0" err="1" smtClean="0"/>
              <a:t>snižování</a:t>
            </a:r>
            <a:r>
              <a:rPr lang="en-US" dirty="0" smtClean="0"/>
              <a:t> </a:t>
            </a:r>
            <a:r>
              <a:rPr lang="en-US" dirty="0" err="1" smtClean="0"/>
              <a:t>cen</a:t>
            </a:r>
            <a:r>
              <a:rPr lang="en-US" dirty="0" smtClean="0"/>
              <a:t>, </a:t>
            </a:r>
            <a:r>
              <a:rPr lang="en-US" dirty="0" err="1" smtClean="0"/>
              <a:t>uvádění</a:t>
            </a:r>
            <a:r>
              <a:rPr lang="en-US" dirty="0" smtClean="0"/>
              <a:t> </a:t>
            </a:r>
            <a:r>
              <a:rPr lang="en-US" dirty="0" err="1" smtClean="0"/>
              <a:t>nových</a:t>
            </a:r>
            <a:r>
              <a:rPr lang="en-US" dirty="0" smtClean="0"/>
              <a:t> </a:t>
            </a:r>
            <a:r>
              <a:rPr lang="en-US" dirty="0" err="1" smtClean="0"/>
              <a:t>výrobků</a:t>
            </a:r>
            <a:r>
              <a:rPr lang="en-US" dirty="0" smtClean="0"/>
              <a:t> </a:t>
            </a:r>
            <a:r>
              <a:rPr lang="en-US" dirty="0" err="1" smtClean="0"/>
              <a:t>na</a:t>
            </a:r>
            <a:r>
              <a:rPr lang="en-US" dirty="0" smtClean="0"/>
              <a:t> </a:t>
            </a:r>
            <a:r>
              <a:rPr lang="en-US" dirty="0" err="1" smtClean="0"/>
              <a:t>trh</a:t>
            </a:r>
            <a:r>
              <a:rPr lang="en-US" dirty="0" smtClean="0"/>
              <a:t>, </a:t>
            </a:r>
            <a:r>
              <a:rPr lang="en-US" dirty="0" err="1" smtClean="0"/>
              <a:t>reklamní</a:t>
            </a:r>
            <a:r>
              <a:rPr lang="en-US" dirty="0" smtClean="0"/>
              <a:t> </a:t>
            </a:r>
            <a:r>
              <a:rPr lang="en-US" dirty="0" err="1" smtClean="0"/>
              <a:t>kampaně</a:t>
            </a:r>
            <a:r>
              <a:rPr lang="en-US" dirty="0" smtClean="0"/>
              <a:t>, </a:t>
            </a:r>
            <a:r>
              <a:rPr lang="en-US" dirty="0" err="1" smtClean="0"/>
              <a:t>zdokonalení</a:t>
            </a:r>
            <a:r>
              <a:rPr lang="en-US" dirty="0" smtClean="0"/>
              <a:t> </a:t>
            </a:r>
            <a:r>
              <a:rPr lang="en-US" dirty="0" err="1" smtClean="0"/>
              <a:t>služeb</a:t>
            </a:r>
            <a:r>
              <a:rPr lang="cs-CZ" dirty="0" smtClean="0"/>
              <a:t>, …</a:t>
            </a:r>
          </a:p>
          <a:p>
            <a:pPr lvl="1">
              <a:spcBef>
                <a:spcPts val="600"/>
              </a:spcBef>
              <a:spcAft>
                <a:spcPts val="1200"/>
              </a:spcAft>
            </a:pPr>
            <a:r>
              <a:rPr lang="cs-CZ" dirty="0" smtClean="0"/>
              <a:t>m</a:t>
            </a:r>
            <a:r>
              <a:rPr lang="en-US" dirty="0" err="1" smtClean="0"/>
              <a:t>íra</a:t>
            </a:r>
            <a:r>
              <a:rPr lang="en-US" dirty="0" smtClean="0"/>
              <a:t>, v </a:t>
            </a:r>
            <a:r>
              <a:rPr lang="en-US" dirty="0" err="1" smtClean="0"/>
              <a:t>níž</a:t>
            </a:r>
            <a:r>
              <a:rPr lang="en-US" dirty="0" smtClean="0"/>
              <a:t> </a:t>
            </a:r>
            <a:r>
              <a:rPr lang="en-US" dirty="0" err="1" smtClean="0"/>
              <a:t>rivalita</a:t>
            </a:r>
            <a:r>
              <a:rPr lang="en-US" dirty="0" smtClean="0"/>
              <a:t> </a:t>
            </a:r>
            <a:r>
              <a:rPr lang="en-US" dirty="0" err="1" smtClean="0"/>
              <a:t>mezi</a:t>
            </a:r>
            <a:r>
              <a:rPr lang="en-US" dirty="0" smtClean="0"/>
              <a:t> </a:t>
            </a:r>
            <a:r>
              <a:rPr lang="en-US" dirty="0" err="1" smtClean="0"/>
              <a:t>konkurenty</a:t>
            </a:r>
            <a:r>
              <a:rPr lang="en-US" dirty="0" smtClean="0"/>
              <a:t> </a:t>
            </a:r>
            <a:r>
              <a:rPr lang="en-US" dirty="0" err="1" smtClean="0"/>
              <a:t>omezuje</a:t>
            </a:r>
            <a:r>
              <a:rPr lang="en-US" dirty="0" smtClean="0"/>
              <a:t> </a:t>
            </a:r>
            <a:r>
              <a:rPr lang="en-US" dirty="0" err="1" smtClean="0"/>
              <a:t>ziskový</a:t>
            </a:r>
            <a:r>
              <a:rPr lang="en-US" dirty="0" smtClean="0"/>
              <a:t> </a:t>
            </a:r>
            <a:r>
              <a:rPr lang="en-US" dirty="0" err="1" smtClean="0"/>
              <a:t>potenciál</a:t>
            </a:r>
            <a:r>
              <a:rPr lang="en-US" dirty="0" smtClean="0"/>
              <a:t> </a:t>
            </a:r>
            <a:r>
              <a:rPr lang="en-US" dirty="0" err="1" smtClean="0"/>
              <a:t>odvětví</a:t>
            </a:r>
            <a:r>
              <a:rPr lang="en-US" dirty="0" smtClean="0"/>
              <a:t> </a:t>
            </a:r>
            <a:r>
              <a:rPr lang="en-US" dirty="0" err="1" smtClean="0"/>
              <a:t>závisí</a:t>
            </a:r>
            <a:r>
              <a:rPr lang="en-US" dirty="0" smtClean="0"/>
              <a:t> </a:t>
            </a:r>
            <a:r>
              <a:rPr lang="en-US" dirty="0" err="1" smtClean="0"/>
              <a:t>jednak</a:t>
            </a:r>
            <a:r>
              <a:rPr lang="en-US" dirty="0" smtClean="0"/>
              <a:t> </a:t>
            </a:r>
            <a:r>
              <a:rPr lang="en-US" dirty="0" err="1" smtClean="0"/>
              <a:t>na</a:t>
            </a:r>
            <a:r>
              <a:rPr lang="en-US" dirty="0" smtClean="0"/>
              <a:t> </a:t>
            </a:r>
            <a:r>
              <a:rPr lang="en-US" dirty="0" err="1" smtClean="0"/>
              <a:t>intensitě</a:t>
            </a:r>
            <a:r>
              <a:rPr lang="en-US" dirty="0" smtClean="0"/>
              <a:t> </a:t>
            </a:r>
            <a:r>
              <a:rPr lang="en-US" dirty="0" err="1" smtClean="0"/>
              <a:t>konkurence</a:t>
            </a:r>
            <a:r>
              <a:rPr lang="en-US" dirty="0" smtClean="0"/>
              <a:t> a </a:t>
            </a:r>
            <a:r>
              <a:rPr lang="en-US" dirty="0" err="1" smtClean="0"/>
              <a:t>jednak</a:t>
            </a:r>
            <a:r>
              <a:rPr lang="en-US" dirty="0" smtClean="0"/>
              <a:t> </a:t>
            </a:r>
            <a:r>
              <a:rPr lang="en-US" dirty="0" err="1" smtClean="0"/>
              <a:t>na</a:t>
            </a:r>
            <a:r>
              <a:rPr lang="en-US" dirty="0" smtClean="0"/>
              <a:t> </a:t>
            </a:r>
            <a:r>
              <a:rPr lang="en-US" dirty="0" err="1" smtClean="0"/>
              <a:t>základech</a:t>
            </a:r>
            <a:r>
              <a:rPr lang="en-US" dirty="0" smtClean="0"/>
              <a:t> </a:t>
            </a:r>
            <a:r>
              <a:rPr lang="en-US" dirty="0" err="1" smtClean="0"/>
              <a:t>vzájemné</a:t>
            </a:r>
            <a:r>
              <a:rPr lang="en-US" dirty="0" smtClean="0"/>
              <a:t> </a:t>
            </a:r>
            <a:r>
              <a:rPr lang="en-US" dirty="0" err="1" smtClean="0"/>
              <a:t>konkurence</a:t>
            </a:r>
            <a:r>
              <a:rPr lang="en-US" dirty="0" smtClean="0"/>
              <a:t> v </a:t>
            </a:r>
            <a:r>
              <a:rPr lang="en-US" dirty="0" err="1" smtClean="0"/>
              <a:t>odvětví</a:t>
            </a:r>
            <a:endParaRPr lang="cs-CZ" sz="1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5PS</a:t>
            </a:r>
            <a:endParaRPr lang="cs-CZ" dirty="0"/>
          </a:p>
        </p:txBody>
      </p:sp>
      <p:sp>
        <p:nvSpPr>
          <p:cNvPr id="3" name="Zástupný symbol pro obsah 2"/>
          <p:cNvSpPr>
            <a:spLocks noGrp="1"/>
          </p:cNvSpPr>
          <p:nvPr>
            <p:ph idx="1"/>
          </p:nvPr>
        </p:nvSpPr>
        <p:spPr/>
        <p:txBody>
          <a:bodyPr>
            <a:normAutofit fontScale="92500"/>
          </a:bodyPr>
          <a:lstStyle/>
          <a:p>
            <a:pPr>
              <a:spcBef>
                <a:spcPts val="600"/>
              </a:spcBef>
              <a:spcAft>
                <a:spcPts val="600"/>
              </a:spcAft>
            </a:pPr>
            <a:r>
              <a:rPr lang="cs-CZ" dirty="0" smtClean="0"/>
              <a:t>Úroveň konkurence v odvětví závisí na pěti základních konkurenčních silách</a:t>
            </a:r>
          </a:p>
          <a:p>
            <a:pPr>
              <a:spcBef>
                <a:spcPts val="600"/>
              </a:spcBef>
              <a:spcAft>
                <a:spcPts val="600"/>
              </a:spcAft>
            </a:pPr>
            <a:r>
              <a:rPr lang="cs-CZ" dirty="0" smtClean="0"/>
              <a:t>Působení těchto pěti sil určuje intenzitu odvětvové konkurence a potenciál konečného zisku v odvětví</a:t>
            </a:r>
          </a:p>
          <a:p>
            <a:pPr>
              <a:spcBef>
                <a:spcPts val="600"/>
              </a:spcBef>
              <a:spcAft>
                <a:spcPts val="600"/>
              </a:spcAft>
            </a:pPr>
            <a:r>
              <a:rPr lang="cs-CZ" dirty="0" smtClean="0"/>
              <a:t>Zisk se měří z hlediska dlouhodobé návratnosti investovaného kapitálu</a:t>
            </a:r>
          </a:p>
          <a:p>
            <a:pPr>
              <a:spcBef>
                <a:spcPts val="600"/>
              </a:spcBef>
              <a:spcAft>
                <a:spcPts val="600"/>
              </a:spcAft>
            </a:pPr>
            <a:r>
              <a:rPr lang="cs-CZ" dirty="0" smtClean="0"/>
              <a:t>Konfigurace pěti sil je v každém odvětví jiná</a:t>
            </a:r>
          </a:p>
          <a:p>
            <a:pPr>
              <a:spcBef>
                <a:spcPts val="600"/>
              </a:spcBef>
              <a:spcAft>
                <a:spcPts val="600"/>
              </a:spcAft>
            </a:pPr>
            <a:r>
              <a:rPr lang="cs-CZ" dirty="0" smtClean="0"/>
              <a:t>Nejsilnější konkurenční síly determinují ziskovost v odvětví a stávají se rozhodujícími pro formování strategie firmy </a:t>
            </a:r>
          </a:p>
          <a:p>
            <a:pPr>
              <a:spcBef>
                <a:spcPts val="600"/>
              </a:spcBef>
              <a:spcAft>
                <a:spcPts val="600"/>
              </a:spcAft>
            </a:pPr>
            <a:r>
              <a:rPr lang="cs-CZ" dirty="0" smtClean="0"/>
              <a:t>Poznání působení pěti konkurenčních sil odhaluje hnací síly konkurence v odvětví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Competitive</a:t>
            </a:r>
            <a:r>
              <a:rPr lang="cs-CZ" dirty="0" smtClean="0"/>
              <a:t> </a:t>
            </a:r>
            <a:r>
              <a:rPr lang="cs-CZ" dirty="0" err="1" smtClean="0"/>
              <a:t>Intelligence</a:t>
            </a:r>
            <a:endParaRPr lang="cs-CZ" dirty="0"/>
          </a:p>
        </p:txBody>
      </p:sp>
      <p:sp>
        <p:nvSpPr>
          <p:cNvPr id="3" name="Zástupný symbol pro obsah 2"/>
          <p:cNvSpPr>
            <a:spLocks noGrp="1"/>
          </p:cNvSpPr>
          <p:nvPr>
            <p:ph idx="1"/>
          </p:nvPr>
        </p:nvSpPr>
        <p:spPr/>
        <p:txBody>
          <a:bodyPr/>
          <a:lstStyle/>
          <a:p>
            <a:pPr algn="ctr">
              <a:buNone/>
            </a:pPr>
            <a:endParaRPr lang="cs-CZ" sz="3200" b="1" dirty="0" smtClean="0"/>
          </a:p>
          <a:p>
            <a:pPr algn="ctr">
              <a:buNone/>
            </a:pPr>
            <a:endParaRPr lang="cs-CZ" sz="3200" b="1" dirty="0" smtClean="0"/>
          </a:p>
          <a:p>
            <a:pPr algn="ctr">
              <a:buNone/>
            </a:pPr>
            <a:r>
              <a:rPr lang="cs-CZ" sz="3200" b="1" dirty="0" err="1" smtClean="0"/>
              <a:t>Connecting</a:t>
            </a:r>
            <a:r>
              <a:rPr lang="cs-CZ" sz="3200" b="1" dirty="0" smtClean="0"/>
              <a:t> </a:t>
            </a:r>
            <a:r>
              <a:rPr lang="cs-CZ" sz="3200" b="1" dirty="0" err="1" smtClean="0"/>
              <a:t>the</a:t>
            </a:r>
            <a:r>
              <a:rPr lang="cs-CZ" sz="3200" b="1" dirty="0" smtClean="0"/>
              <a:t> </a:t>
            </a:r>
            <a:r>
              <a:rPr lang="cs-CZ" sz="3200" b="1" dirty="0" err="1" smtClean="0"/>
              <a:t>dots</a:t>
            </a:r>
            <a:endParaRPr lang="cs-CZ" sz="3200" b="1" dirty="0" smtClean="0"/>
          </a:p>
          <a:p>
            <a:pPr algn="ctr">
              <a:buNone/>
            </a:pPr>
            <a:endParaRPr lang="cs-CZ" sz="3200" b="1" dirty="0" smtClean="0"/>
          </a:p>
          <a:p>
            <a:pPr algn="ctr">
              <a:buNone/>
            </a:pPr>
            <a:endParaRPr lang="cs-CZ" sz="3200" b="1" dirty="0" smtClean="0"/>
          </a:p>
          <a:p>
            <a:pPr algn="ctr">
              <a:buNone/>
            </a:pPr>
            <a:r>
              <a:rPr lang="cs-CZ" sz="3200" b="1" dirty="0" err="1" smtClean="0"/>
              <a:t>Think</a:t>
            </a:r>
            <a:r>
              <a:rPr lang="cs-CZ" sz="3200" b="1" dirty="0" smtClean="0"/>
              <a:t> </a:t>
            </a:r>
            <a:r>
              <a:rPr lang="cs-CZ" sz="3200" b="1" dirty="0" err="1" smtClean="0"/>
              <a:t>out</a:t>
            </a:r>
            <a:r>
              <a:rPr lang="cs-CZ" sz="3200" b="1" dirty="0" smtClean="0"/>
              <a:t> </a:t>
            </a:r>
            <a:r>
              <a:rPr lang="cs-CZ" sz="3200" b="1" dirty="0" err="1" smtClean="0"/>
              <a:t>of</a:t>
            </a:r>
            <a:r>
              <a:rPr lang="cs-CZ" sz="3200" b="1" dirty="0" smtClean="0"/>
              <a:t> </a:t>
            </a:r>
            <a:r>
              <a:rPr lang="cs-CZ" sz="3200" b="1" dirty="0" err="1" smtClean="0"/>
              <a:t>the</a:t>
            </a:r>
            <a:r>
              <a:rPr lang="cs-CZ" sz="3200" b="1" dirty="0" smtClean="0"/>
              <a:t> box</a:t>
            </a:r>
          </a:p>
          <a:p>
            <a:pPr>
              <a:buNone/>
            </a:pPr>
            <a:endParaRPr lang="cs-CZ"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5PS</a:t>
            </a:r>
            <a:endParaRPr lang="cs-CZ" dirty="0"/>
          </a:p>
        </p:txBody>
      </p:sp>
      <p:sp>
        <p:nvSpPr>
          <p:cNvPr id="3" name="Zástupný symbol pro obsah 2"/>
          <p:cNvSpPr>
            <a:spLocks noGrp="1"/>
          </p:cNvSpPr>
          <p:nvPr>
            <p:ph idx="1"/>
          </p:nvPr>
        </p:nvSpPr>
        <p:spPr/>
        <p:txBody>
          <a:bodyPr/>
          <a:lstStyle/>
          <a:p>
            <a:r>
              <a:rPr lang="cs-CZ" dirty="0" smtClean="0"/>
              <a:t>Příklad plnění daty:</a:t>
            </a:r>
          </a:p>
          <a:p>
            <a:pPr>
              <a:buNone/>
            </a:pPr>
            <a:endParaRPr lang="cs-CZ" sz="600" dirty="0" smtClean="0"/>
          </a:p>
          <a:p>
            <a:pPr>
              <a:buNone/>
            </a:pPr>
            <a:r>
              <a:rPr lang="cs-CZ" sz="1800" dirty="0" smtClean="0"/>
              <a:t>Zákazníci</a:t>
            </a:r>
          </a:p>
          <a:p>
            <a:pPr>
              <a:buNone/>
            </a:pPr>
            <a:endParaRPr lang="cs-CZ" sz="1800" dirty="0" smtClean="0"/>
          </a:p>
          <a:p>
            <a:pPr>
              <a:buNone/>
            </a:pPr>
            <a:endParaRPr lang="cs-CZ" sz="1200" dirty="0" smtClean="0"/>
          </a:p>
          <a:p>
            <a:pPr>
              <a:buNone/>
            </a:pPr>
            <a:endParaRPr lang="cs-CZ" sz="1200" dirty="0" smtClean="0"/>
          </a:p>
          <a:p>
            <a:pPr>
              <a:buNone/>
            </a:pPr>
            <a:endParaRPr lang="cs-CZ" sz="1600" dirty="0" smtClean="0"/>
          </a:p>
          <a:p>
            <a:pPr>
              <a:buNone/>
            </a:pPr>
            <a:r>
              <a:rPr lang="cs-CZ" sz="1800" dirty="0" smtClean="0"/>
              <a:t>Dodavatelé</a:t>
            </a:r>
          </a:p>
          <a:p>
            <a:pPr>
              <a:buNone/>
            </a:pPr>
            <a:endParaRPr lang="cs-CZ" sz="1400" dirty="0" smtClean="0"/>
          </a:p>
          <a:p>
            <a:pPr>
              <a:buNone/>
            </a:pPr>
            <a:endParaRPr lang="cs-CZ" sz="1400" dirty="0" smtClean="0"/>
          </a:p>
          <a:p>
            <a:pPr>
              <a:buNone/>
            </a:pPr>
            <a:endParaRPr lang="cs-CZ" sz="1400" dirty="0" smtClean="0"/>
          </a:p>
          <a:p>
            <a:pPr>
              <a:buNone/>
            </a:pPr>
            <a:endParaRPr lang="cs-CZ" sz="1800" dirty="0" smtClean="0"/>
          </a:p>
          <a:p>
            <a:pPr>
              <a:buNone/>
            </a:pPr>
            <a:r>
              <a:rPr lang="cs-CZ" sz="1800" dirty="0" smtClean="0"/>
              <a:t>Konkurenti</a:t>
            </a:r>
          </a:p>
          <a:p>
            <a:pPr>
              <a:buNone/>
            </a:pPr>
            <a:endParaRPr lang="cs-CZ" sz="1200" dirty="0" smtClean="0"/>
          </a:p>
          <a:p>
            <a:pPr>
              <a:buNone/>
            </a:pPr>
            <a:endParaRPr lang="cs-CZ" sz="1200" dirty="0" smtClean="0"/>
          </a:p>
          <a:p>
            <a:pPr>
              <a:buNone/>
            </a:pPr>
            <a:endParaRPr lang="cs-CZ" sz="1800" dirty="0" smtClean="0"/>
          </a:p>
          <a:p>
            <a:pPr>
              <a:buNone/>
            </a:pPr>
            <a:r>
              <a:rPr lang="cs-CZ" sz="1800" dirty="0" smtClean="0"/>
              <a:t>…</a:t>
            </a:r>
          </a:p>
          <a:p>
            <a:pPr>
              <a:buNone/>
            </a:pPr>
            <a:endParaRPr lang="cs-CZ" sz="1800" dirty="0"/>
          </a:p>
        </p:txBody>
      </p:sp>
      <p:graphicFrame>
        <p:nvGraphicFramePr>
          <p:cNvPr id="4" name="Tabulka 3"/>
          <p:cNvGraphicFramePr>
            <a:graphicFrameLocks noGrp="1"/>
          </p:cNvGraphicFramePr>
          <p:nvPr/>
        </p:nvGraphicFramePr>
        <p:xfrm>
          <a:off x="445899" y="2204864"/>
          <a:ext cx="8208912" cy="1008111"/>
        </p:xfrm>
        <a:graphic>
          <a:graphicData uri="http://schemas.openxmlformats.org/drawingml/2006/table">
            <a:tbl>
              <a:tblPr firstRow="1" bandRow="1">
                <a:tableStyleId>{5C22544A-7EE6-4342-B048-85BDC9FD1C3A}</a:tableStyleId>
              </a:tblPr>
              <a:tblGrid>
                <a:gridCol w="2736304"/>
                <a:gridCol w="2736304"/>
                <a:gridCol w="2736304"/>
              </a:tblGrid>
              <a:tr h="336037">
                <a:tc>
                  <a:txBody>
                    <a:bodyPr/>
                    <a:lstStyle/>
                    <a:p>
                      <a:r>
                        <a:rPr lang="cs-CZ" sz="1200" dirty="0" smtClean="0"/>
                        <a:t>Ukazatel</a:t>
                      </a:r>
                      <a:endParaRPr lang="cs-CZ" sz="1200" dirty="0"/>
                    </a:p>
                  </a:txBody>
                  <a:tcPr/>
                </a:tc>
                <a:tc>
                  <a:txBody>
                    <a:bodyPr/>
                    <a:lstStyle/>
                    <a:p>
                      <a:r>
                        <a:rPr lang="cs-CZ" sz="1200" dirty="0" smtClean="0"/>
                        <a:t>Informační zdroj</a:t>
                      </a:r>
                      <a:endParaRPr lang="cs-CZ" sz="1200" dirty="0"/>
                    </a:p>
                  </a:txBody>
                  <a:tcPr/>
                </a:tc>
                <a:tc>
                  <a:txBody>
                    <a:bodyPr/>
                    <a:lstStyle/>
                    <a:p>
                      <a:r>
                        <a:rPr lang="cs-CZ" sz="1200" dirty="0" smtClean="0"/>
                        <a:t>Hodnocení </a:t>
                      </a:r>
                      <a:endParaRPr lang="cs-CZ" sz="1200" dirty="0"/>
                    </a:p>
                  </a:txBody>
                  <a:tcPr/>
                </a:tc>
              </a:tr>
              <a:tr h="336037">
                <a:tc>
                  <a:txBody>
                    <a:bodyPr/>
                    <a:lstStyle/>
                    <a:p>
                      <a:r>
                        <a:rPr lang="cs-CZ" sz="1200" dirty="0" smtClean="0"/>
                        <a:t>Velikost a významnost zákazníků</a:t>
                      </a:r>
                    </a:p>
                  </a:txBody>
                  <a:tcPr/>
                </a:tc>
                <a:tc>
                  <a:txBody>
                    <a:bodyPr/>
                    <a:lstStyle/>
                    <a:p>
                      <a:endParaRPr lang="cs-CZ" sz="1200" dirty="0"/>
                    </a:p>
                  </a:txBody>
                  <a:tcPr/>
                </a:tc>
                <a:tc>
                  <a:txBody>
                    <a:bodyPr/>
                    <a:lstStyle/>
                    <a:p>
                      <a:endParaRPr lang="cs-CZ" sz="1200"/>
                    </a:p>
                  </a:txBody>
                  <a:tcPr/>
                </a:tc>
              </a:tr>
              <a:tr h="336037">
                <a:tc>
                  <a:txBody>
                    <a:bodyPr/>
                    <a:lstStyle/>
                    <a:p>
                      <a:r>
                        <a:rPr lang="cs-CZ" sz="1200" dirty="0" err="1" smtClean="0"/>
                        <a:t>Diverzita</a:t>
                      </a:r>
                      <a:r>
                        <a:rPr lang="cs-CZ" sz="1200" baseline="0" dirty="0" smtClean="0"/>
                        <a:t> zákazníků</a:t>
                      </a:r>
                      <a:endParaRPr lang="cs-CZ" sz="1200" dirty="0"/>
                    </a:p>
                  </a:txBody>
                  <a:tcPr/>
                </a:tc>
                <a:tc>
                  <a:txBody>
                    <a:bodyPr/>
                    <a:lstStyle/>
                    <a:p>
                      <a:endParaRPr lang="cs-CZ" sz="1200"/>
                    </a:p>
                  </a:txBody>
                  <a:tcPr/>
                </a:tc>
                <a:tc>
                  <a:txBody>
                    <a:bodyPr/>
                    <a:lstStyle/>
                    <a:p>
                      <a:endParaRPr lang="cs-CZ" sz="1200" dirty="0"/>
                    </a:p>
                  </a:txBody>
                  <a:tcPr/>
                </a:tc>
              </a:tr>
            </a:tbl>
          </a:graphicData>
        </a:graphic>
      </p:graphicFrame>
      <p:graphicFrame>
        <p:nvGraphicFramePr>
          <p:cNvPr id="5" name="Tabulka 4"/>
          <p:cNvGraphicFramePr>
            <a:graphicFrameLocks noGrp="1"/>
          </p:cNvGraphicFramePr>
          <p:nvPr/>
        </p:nvGraphicFramePr>
        <p:xfrm>
          <a:off x="467544" y="3645024"/>
          <a:ext cx="8208912" cy="1008111"/>
        </p:xfrm>
        <a:graphic>
          <a:graphicData uri="http://schemas.openxmlformats.org/drawingml/2006/table">
            <a:tbl>
              <a:tblPr firstRow="1" bandRow="1">
                <a:tableStyleId>{5C22544A-7EE6-4342-B048-85BDC9FD1C3A}</a:tableStyleId>
              </a:tblPr>
              <a:tblGrid>
                <a:gridCol w="2736304"/>
                <a:gridCol w="2736304"/>
                <a:gridCol w="2736304"/>
              </a:tblGrid>
              <a:tr h="336037">
                <a:tc>
                  <a:txBody>
                    <a:bodyPr/>
                    <a:lstStyle/>
                    <a:p>
                      <a:r>
                        <a:rPr lang="cs-CZ" sz="1200" dirty="0" smtClean="0"/>
                        <a:t>Ukazatel</a:t>
                      </a:r>
                      <a:endParaRPr lang="cs-CZ" sz="1200" dirty="0"/>
                    </a:p>
                  </a:txBody>
                  <a:tcPr/>
                </a:tc>
                <a:tc>
                  <a:txBody>
                    <a:bodyPr/>
                    <a:lstStyle/>
                    <a:p>
                      <a:r>
                        <a:rPr lang="cs-CZ" sz="1200" dirty="0" smtClean="0"/>
                        <a:t>Informační zdroj</a:t>
                      </a:r>
                      <a:endParaRPr lang="cs-CZ" sz="1200" dirty="0"/>
                    </a:p>
                  </a:txBody>
                  <a:tcPr/>
                </a:tc>
                <a:tc>
                  <a:txBody>
                    <a:bodyPr/>
                    <a:lstStyle/>
                    <a:p>
                      <a:r>
                        <a:rPr lang="cs-CZ" sz="1200" dirty="0" smtClean="0"/>
                        <a:t>Hodnocení </a:t>
                      </a:r>
                      <a:endParaRPr lang="cs-CZ" sz="1200" dirty="0"/>
                    </a:p>
                  </a:txBody>
                  <a:tcPr/>
                </a:tc>
              </a:tr>
              <a:tr h="336037">
                <a:tc>
                  <a:txBody>
                    <a:bodyPr/>
                    <a:lstStyle/>
                    <a:p>
                      <a:r>
                        <a:rPr lang="cs-CZ" sz="1200" dirty="0" smtClean="0"/>
                        <a:t>Počet a význam dodavatelů</a:t>
                      </a:r>
                    </a:p>
                  </a:txBody>
                  <a:tcPr/>
                </a:tc>
                <a:tc>
                  <a:txBody>
                    <a:bodyPr/>
                    <a:lstStyle/>
                    <a:p>
                      <a:endParaRPr lang="cs-CZ" sz="1200"/>
                    </a:p>
                  </a:txBody>
                  <a:tcPr/>
                </a:tc>
                <a:tc>
                  <a:txBody>
                    <a:bodyPr/>
                    <a:lstStyle/>
                    <a:p>
                      <a:endParaRPr lang="cs-CZ" sz="1200"/>
                    </a:p>
                  </a:txBody>
                  <a:tcPr/>
                </a:tc>
              </a:tr>
              <a:tr h="336037">
                <a:tc>
                  <a:txBody>
                    <a:bodyPr/>
                    <a:lstStyle/>
                    <a:p>
                      <a:r>
                        <a:rPr lang="cs-CZ" sz="1200" dirty="0" smtClean="0"/>
                        <a:t>Hrozba vstupu dodavatelů</a:t>
                      </a:r>
                      <a:r>
                        <a:rPr lang="cs-CZ" sz="1200" baseline="0" dirty="0" smtClean="0"/>
                        <a:t> do odvětví</a:t>
                      </a:r>
                      <a:endParaRPr lang="cs-CZ" sz="1200" dirty="0"/>
                    </a:p>
                  </a:txBody>
                  <a:tcPr/>
                </a:tc>
                <a:tc>
                  <a:txBody>
                    <a:bodyPr/>
                    <a:lstStyle/>
                    <a:p>
                      <a:endParaRPr lang="cs-CZ" sz="1200"/>
                    </a:p>
                  </a:txBody>
                  <a:tcPr/>
                </a:tc>
                <a:tc>
                  <a:txBody>
                    <a:bodyPr/>
                    <a:lstStyle/>
                    <a:p>
                      <a:endParaRPr lang="cs-CZ" sz="1200" dirty="0"/>
                    </a:p>
                  </a:txBody>
                  <a:tcPr/>
                </a:tc>
              </a:tr>
            </a:tbl>
          </a:graphicData>
        </a:graphic>
      </p:graphicFrame>
      <p:graphicFrame>
        <p:nvGraphicFramePr>
          <p:cNvPr id="6" name="Tabulka 5"/>
          <p:cNvGraphicFramePr>
            <a:graphicFrameLocks noGrp="1"/>
          </p:cNvGraphicFramePr>
          <p:nvPr/>
        </p:nvGraphicFramePr>
        <p:xfrm>
          <a:off x="467544" y="5013176"/>
          <a:ext cx="8208912" cy="936102"/>
        </p:xfrm>
        <a:graphic>
          <a:graphicData uri="http://schemas.openxmlformats.org/drawingml/2006/table">
            <a:tbl>
              <a:tblPr firstRow="1" bandRow="1">
                <a:tableStyleId>{5C22544A-7EE6-4342-B048-85BDC9FD1C3A}</a:tableStyleId>
              </a:tblPr>
              <a:tblGrid>
                <a:gridCol w="2736304"/>
                <a:gridCol w="2736304"/>
                <a:gridCol w="2736304"/>
              </a:tblGrid>
              <a:tr h="312034">
                <a:tc>
                  <a:txBody>
                    <a:bodyPr/>
                    <a:lstStyle/>
                    <a:p>
                      <a:r>
                        <a:rPr lang="cs-CZ" sz="1200" dirty="0" smtClean="0"/>
                        <a:t>Ukazatel</a:t>
                      </a:r>
                      <a:endParaRPr lang="cs-CZ" sz="1200" dirty="0"/>
                    </a:p>
                  </a:txBody>
                  <a:tcPr/>
                </a:tc>
                <a:tc>
                  <a:txBody>
                    <a:bodyPr/>
                    <a:lstStyle/>
                    <a:p>
                      <a:r>
                        <a:rPr lang="cs-CZ" sz="1200" dirty="0" smtClean="0"/>
                        <a:t>Informační zdroj</a:t>
                      </a:r>
                      <a:endParaRPr lang="cs-CZ" sz="1200" dirty="0"/>
                    </a:p>
                  </a:txBody>
                  <a:tcPr/>
                </a:tc>
                <a:tc>
                  <a:txBody>
                    <a:bodyPr/>
                    <a:lstStyle/>
                    <a:p>
                      <a:r>
                        <a:rPr lang="cs-CZ" sz="1200" dirty="0" smtClean="0"/>
                        <a:t>Hodnocení </a:t>
                      </a:r>
                      <a:endParaRPr lang="cs-CZ" sz="1200" dirty="0"/>
                    </a:p>
                  </a:txBody>
                  <a:tcPr/>
                </a:tc>
              </a:tr>
              <a:tr h="312034">
                <a:tc>
                  <a:txBody>
                    <a:bodyPr/>
                    <a:lstStyle/>
                    <a:p>
                      <a:r>
                        <a:rPr lang="cs-CZ" sz="1200" dirty="0" smtClean="0"/>
                        <a:t>Počet konkurentů</a:t>
                      </a:r>
                    </a:p>
                  </a:txBody>
                  <a:tcPr/>
                </a:tc>
                <a:tc>
                  <a:txBody>
                    <a:bodyPr/>
                    <a:lstStyle/>
                    <a:p>
                      <a:endParaRPr lang="cs-CZ" sz="1200"/>
                    </a:p>
                  </a:txBody>
                  <a:tcPr/>
                </a:tc>
                <a:tc>
                  <a:txBody>
                    <a:bodyPr/>
                    <a:lstStyle/>
                    <a:p>
                      <a:endParaRPr lang="cs-CZ" sz="1200"/>
                    </a:p>
                  </a:txBody>
                  <a:tcPr/>
                </a:tc>
              </a:tr>
              <a:tr h="312034">
                <a:tc>
                  <a:txBody>
                    <a:bodyPr/>
                    <a:lstStyle/>
                    <a:p>
                      <a:r>
                        <a:rPr lang="cs-CZ" sz="1200" dirty="0" smtClean="0"/>
                        <a:t>Růst odvětví</a:t>
                      </a:r>
                      <a:endParaRPr lang="cs-CZ" sz="1200" dirty="0"/>
                    </a:p>
                  </a:txBody>
                  <a:tcPr/>
                </a:tc>
                <a:tc>
                  <a:txBody>
                    <a:bodyPr/>
                    <a:lstStyle/>
                    <a:p>
                      <a:endParaRPr lang="cs-CZ" sz="1200" dirty="0"/>
                    </a:p>
                  </a:txBody>
                  <a:tcPr/>
                </a:tc>
                <a:tc>
                  <a:txBody>
                    <a:bodyPr/>
                    <a:lstStyle/>
                    <a:p>
                      <a:endParaRPr lang="cs-CZ" sz="1200" dirty="0"/>
                    </a:p>
                  </a:txBody>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err="1" smtClean="0"/>
              <a:t>Counterintelligence</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Kontra CI</a:t>
            </a:r>
            <a:endParaRPr lang="cs-CZ" dirty="0"/>
          </a:p>
        </p:txBody>
      </p:sp>
      <p:sp>
        <p:nvSpPr>
          <p:cNvPr id="3" name="Zástupný symbol pro obsah 2"/>
          <p:cNvSpPr>
            <a:spLocks noGrp="1"/>
          </p:cNvSpPr>
          <p:nvPr>
            <p:ph idx="1"/>
          </p:nvPr>
        </p:nvSpPr>
        <p:spPr/>
        <p:txBody>
          <a:bodyPr/>
          <a:lstStyle/>
          <a:p>
            <a:r>
              <a:rPr lang="cs-CZ" dirty="0" smtClean="0"/>
              <a:t>Co se konkurenti o nás snaží dozvědět a proč?</a:t>
            </a:r>
          </a:p>
          <a:p>
            <a:r>
              <a:rPr lang="cs-CZ" dirty="0" smtClean="0"/>
              <a:t>Jak se to snaží dělat?</a:t>
            </a:r>
          </a:p>
          <a:p>
            <a:endParaRPr lang="cs-CZ" dirty="0" smtClean="0"/>
          </a:p>
          <a:p>
            <a:r>
              <a:rPr lang="cs-CZ" dirty="0" smtClean="0"/>
              <a:t>Odvodit způsob ochrany, modifikovat KIT, …</a:t>
            </a:r>
            <a:endParaRPr lang="cs-CZ"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Způsoby ochrany</a:t>
            </a:r>
            <a:endParaRPr lang="cs-CZ" dirty="0"/>
          </a:p>
        </p:txBody>
      </p:sp>
      <p:sp>
        <p:nvSpPr>
          <p:cNvPr id="3" name="Zástupný symbol pro obsah 2"/>
          <p:cNvSpPr>
            <a:spLocks noGrp="1"/>
          </p:cNvSpPr>
          <p:nvPr>
            <p:ph idx="1"/>
          </p:nvPr>
        </p:nvSpPr>
        <p:spPr/>
        <p:txBody>
          <a:bodyPr/>
          <a:lstStyle/>
          <a:p>
            <a:r>
              <a:rPr lang="cs-CZ" dirty="0" smtClean="0"/>
              <a:t>Vysílání falešných signálů – např. společnost představí nový trend o kterém mluví, po několika měsících to odloží</a:t>
            </a:r>
          </a:p>
          <a:p>
            <a:r>
              <a:rPr lang="cs-CZ" dirty="0" smtClean="0"/>
              <a:t>Nebýt předvídavý</a:t>
            </a:r>
          </a:p>
          <a:p>
            <a:r>
              <a:rPr lang="cs-CZ" dirty="0" smtClean="0"/>
              <a:t>Včas rozpoznat útok</a:t>
            </a:r>
          </a:p>
          <a:p>
            <a:r>
              <a:rPr lang="cs-CZ" dirty="0" smtClean="0"/>
              <a:t>Nebát se protiútoku</a:t>
            </a:r>
          </a:p>
          <a:p>
            <a:endParaRPr lang="cs-CZ" dirty="0" smtClean="0"/>
          </a:p>
          <a:p>
            <a:r>
              <a:rPr lang="cs-CZ" dirty="0" smtClean="0"/>
              <a:t>Konkurenční boj</a:t>
            </a:r>
          </a:p>
          <a:p>
            <a:pPr lvl="2"/>
            <a:r>
              <a:rPr lang="cs-CZ" dirty="0" smtClean="0"/>
              <a:t>Optimální soustředění sil</a:t>
            </a:r>
          </a:p>
          <a:p>
            <a:pPr lvl="2"/>
            <a:r>
              <a:rPr lang="cs-CZ" dirty="0" smtClean="0"/>
              <a:t>Moment překvapení</a:t>
            </a:r>
          </a:p>
          <a:p>
            <a:pPr lvl="2"/>
            <a:r>
              <a:rPr lang="cs-CZ" dirty="0" smtClean="0"/>
              <a:t>Volba místa střetu</a:t>
            </a:r>
          </a:p>
          <a:p>
            <a:pPr lvl="2"/>
            <a:r>
              <a:rPr lang="cs-CZ" dirty="0" smtClean="0"/>
              <a:t>Sladění prostředků a cílů</a:t>
            </a:r>
            <a:endParaRPr lang="cs-CZ"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CI </a:t>
            </a:r>
            <a:r>
              <a:rPr lang="cs-CZ" dirty="0" err="1" smtClean="0"/>
              <a:t>vs</a:t>
            </a:r>
            <a:r>
              <a:rPr lang="cs-CZ" dirty="0" smtClean="0"/>
              <a:t> špionáž</a:t>
            </a:r>
            <a:endParaRPr lang="cs-CZ" dirty="0"/>
          </a:p>
        </p:txBody>
      </p:sp>
      <p:sp>
        <p:nvSpPr>
          <p:cNvPr id="6" name="Rectangle 3"/>
          <p:cNvSpPr txBox="1">
            <a:spLocks noChangeArrowheads="1"/>
          </p:cNvSpPr>
          <p:nvPr/>
        </p:nvSpPr>
        <p:spPr bwMode="auto">
          <a:xfrm>
            <a:off x="457200" y="1340768"/>
            <a:ext cx="8229600" cy="466997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360363" marR="0" lvl="0" indent="-360363" algn="l" defTabSz="914400" rtl="0" eaLnBrk="1" fontAlgn="base" latinLnBrk="0" hangingPunct="1">
              <a:lnSpc>
                <a:spcPct val="100000"/>
              </a:lnSpc>
              <a:spcBef>
                <a:spcPct val="20000"/>
              </a:spcBef>
              <a:spcAft>
                <a:spcPct val="0"/>
              </a:spcAft>
              <a:buClr>
                <a:schemeClr val="bg2">
                  <a:lumMod val="75000"/>
                </a:schemeClr>
              </a:buClr>
              <a:buSzPct val="75000"/>
              <a:buFont typeface="Arial" pitchFamily="34" charset="0"/>
              <a:buChar char="■"/>
              <a:tabLst/>
              <a:defRPr/>
            </a:pPr>
            <a:r>
              <a:rPr kumimoji="0" lang="cs-CZ" sz="2400" b="0" i="0" u="none" strike="noStrike" kern="0" cap="none" spc="0" normalizeH="0" baseline="0" noProof="0" dirty="0" smtClean="0">
                <a:ln>
                  <a:noFill/>
                </a:ln>
                <a:solidFill>
                  <a:schemeClr val="accent1">
                    <a:lumMod val="75000"/>
                  </a:schemeClr>
                </a:solidFill>
                <a:effectLst/>
                <a:uLnTx/>
                <a:uFillTx/>
                <a:latin typeface="+mn-lt"/>
                <a:ea typeface="+mn-ea"/>
                <a:cs typeface="+mn-cs"/>
              </a:rPr>
              <a:t>podobné metody a praktiky</a:t>
            </a:r>
          </a:p>
          <a:p>
            <a:pPr marL="360363" marR="0" lvl="0" indent="-360363" algn="l" defTabSz="914400" rtl="0" eaLnBrk="1" fontAlgn="base" latinLnBrk="0" hangingPunct="1">
              <a:lnSpc>
                <a:spcPct val="100000"/>
              </a:lnSpc>
              <a:spcBef>
                <a:spcPct val="20000"/>
              </a:spcBef>
              <a:spcAft>
                <a:spcPct val="0"/>
              </a:spcAft>
              <a:buClr>
                <a:schemeClr val="bg2">
                  <a:lumMod val="75000"/>
                </a:schemeClr>
              </a:buClr>
              <a:buSzPct val="75000"/>
              <a:buFont typeface="Arial" pitchFamily="34" charset="0"/>
              <a:buChar char="■"/>
              <a:tabLst/>
              <a:defRPr/>
            </a:pPr>
            <a:r>
              <a:rPr kumimoji="0" lang="cs-CZ" sz="2400" b="0" i="0" u="none" strike="noStrike" kern="0" cap="none" spc="0" normalizeH="0" baseline="0" noProof="0" dirty="0" smtClean="0">
                <a:ln>
                  <a:noFill/>
                </a:ln>
                <a:solidFill>
                  <a:schemeClr val="accent1">
                    <a:lumMod val="75000"/>
                  </a:schemeClr>
                </a:solidFill>
                <a:effectLst/>
                <a:uLnTx/>
                <a:uFillTx/>
                <a:latin typeface="+mn-lt"/>
                <a:ea typeface="+mn-ea"/>
                <a:cs typeface="+mn-cs"/>
              </a:rPr>
              <a:t>otevřené zdroje</a:t>
            </a:r>
          </a:p>
          <a:p>
            <a:pPr marL="360363" marR="0" lvl="0" indent="-360363" algn="l" defTabSz="914400" rtl="0" eaLnBrk="1" fontAlgn="base" latinLnBrk="0" hangingPunct="1">
              <a:lnSpc>
                <a:spcPct val="100000"/>
              </a:lnSpc>
              <a:spcBef>
                <a:spcPct val="20000"/>
              </a:spcBef>
              <a:spcAft>
                <a:spcPct val="0"/>
              </a:spcAft>
              <a:buClr>
                <a:schemeClr val="bg2">
                  <a:lumMod val="75000"/>
                </a:schemeClr>
              </a:buClr>
              <a:buSzPct val="75000"/>
              <a:buFont typeface="Arial" pitchFamily="34" charset="0"/>
              <a:buChar char="■"/>
              <a:tabLst/>
              <a:defRPr/>
            </a:pPr>
            <a:endParaRPr kumimoji="0" lang="cs-CZ" sz="2400" b="0" i="0" u="none" strike="noStrike" kern="0" cap="none" spc="0" normalizeH="0" baseline="0" noProof="0" dirty="0" smtClean="0">
              <a:ln>
                <a:noFill/>
              </a:ln>
              <a:solidFill>
                <a:schemeClr val="accent1">
                  <a:lumMod val="75000"/>
                </a:schemeClr>
              </a:solidFill>
              <a:effectLst/>
              <a:uLnTx/>
              <a:uFillTx/>
              <a:latin typeface="+mn-lt"/>
              <a:ea typeface="+mn-ea"/>
              <a:cs typeface="+mn-cs"/>
            </a:endParaRPr>
          </a:p>
        </p:txBody>
      </p:sp>
      <p:pic>
        <p:nvPicPr>
          <p:cNvPr id="7" name="Picture 4"/>
          <p:cNvPicPr>
            <a:picLocks noChangeAspect="1" noChangeArrowheads="1"/>
          </p:cNvPicPr>
          <p:nvPr/>
        </p:nvPicPr>
        <p:blipFill>
          <a:blip r:embed="rId2" cstate="print"/>
          <a:srcRect/>
          <a:stretch>
            <a:fillRect/>
          </a:stretch>
        </p:blipFill>
        <p:spPr bwMode="auto">
          <a:xfrm>
            <a:off x="1116013" y="2420888"/>
            <a:ext cx="7056437" cy="372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CI organizace</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CI organizace</a:t>
            </a:r>
            <a:endParaRPr lang="cs-CZ" dirty="0"/>
          </a:p>
        </p:txBody>
      </p:sp>
      <p:sp>
        <p:nvSpPr>
          <p:cNvPr id="3" name="Content Placeholder 2"/>
          <p:cNvSpPr>
            <a:spLocks noGrp="1"/>
          </p:cNvSpPr>
          <p:nvPr>
            <p:ph idx="1"/>
          </p:nvPr>
        </p:nvSpPr>
        <p:spPr/>
        <p:txBody>
          <a:bodyPr>
            <a:normAutofit/>
          </a:bodyPr>
          <a:lstStyle/>
          <a:p>
            <a:r>
              <a:rPr lang="cs-CZ" sz="1400" b="1" dirty="0" err="1" smtClean="0"/>
              <a:t>Academy</a:t>
            </a:r>
            <a:r>
              <a:rPr lang="cs-CZ" sz="1400" b="1" dirty="0" smtClean="0"/>
              <a:t> </a:t>
            </a:r>
            <a:r>
              <a:rPr lang="cs-CZ" sz="1400" b="1" dirty="0" err="1" smtClean="0"/>
              <a:t>of</a:t>
            </a:r>
            <a:r>
              <a:rPr lang="cs-CZ" sz="1400" b="1" dirty="0" smtClean="0"/>
              <a:t> </a:t>
            </a:r>
            <a:r>
              <a:rPr lang="cs-CZ" sz="1400" b="1" dirty="0" err="1" smtClean="0"/>
              <a:t>Competitive</a:t>
            </a:r>
            <a:r>
              <a:rPr lang="cs-CZ" sz="1400" b="1" dirty="0" smtClean="0"/>
              <a:t> </a:t>
            </a:r>
            <a:r>
              <a:rPr lang="cs-CZ" sz="1400" b="1" dirty="0" err="1" smtClean="0"/>
              <a:t>Intelligence</a:t>
            </a:r>
            <a:r>
              <a:rPr lang="cs-CZ" sz="1400" b="1" dirty="0" smtClean="0"/>
              <a:t>	</a:t>
            </a:r>
          </a:p>
          <a:p>
            <a:r>
              <a:rPr lang="cs-CZ" sz="1400" u="sng" dirty="0" smtClean="0">
                <a:hlinkClick r:id="rId2"/>
              </a:rPr>
              <a:t>http</a:t>
            </a:r>
            <a:r>
              <a:rPr lang="cs-CZ" sz="1400" u="sng" dirty="0" smtClean="0">
                <a:hlinkClick r:id="rId2"/>
              </a:rPr>
              <a:t>://www.</a:t>
            </a:r>
            <a:r>
              <a:rPr lang="cs-CZ" sz="1400" u="sng" dirty="0" err="1" smtClean="0">
                <a:hlinkClick r:id="rId2"/>
              </a:rPr>
              <a:t>academyci.com</a:t>
            </a:r>
            <a:endParaRPr lang="cs-CZ" sz="1400" dirty="0" smtClean="0"/>
          </a:p>
          <a:p>
            <a:r>
              <a:rPr lang="cs-CZ" sz="1400" dirty="0" smtClean="0"/>
              <a:t>Akademie </a:t>
            </a:r>
            <a:r>
              <a:rPr lang="cs-CZ" sz="1400" dirty="0" err="1" smtClean="0"/>
              <a:t>Competitive</a:t>
            </a:r>
            <a:r>
              <a:rPr lang="cs-CZ" sz="1400" dirty="0" smtClean="0"/>
              <a:t> </a:t>
            </a:r>
            <a:r>
              <a:rPr lang="cs-CZ" sz="1400" dirty="0" err="1" smtClean="0"/>
              <a:t>Intelligence</a:t>
            </a:r>
            <a:r>
              <a:rPr lang="cs-CZ" sz="1400" dirty="0" smtClean="0"/>
              <a:t> (ACI), která je zaštítěna trojicí známých odborníků </a:t>
            </a:r>
            <a:r>
              <a:rPr lang="cs-CZ" sz="1400" dirty="0" err="1" smtClean="0"/>
              <a:t>Fuld</a:t>
            </a:r>
            <a:r>
              <a:rPr lang="cs-CZ" sz="1400" dirty="0" smtClean="0"/>
              <a:t>-</a:t>
            </a:r>
            <a:r>
              <a:rPr lang="cs-CZ" sz="1400" dirty="0" err="1" smtClean="0"/>
              <a:t>Gilad</a:t>
            </a:r>
            <a:r>
              <a:rPr lang="cs-CZ" sz="1400" dirty="0" smtClean="0"/>
              <a:t>-</a:t>
            </a:r>
            <a:r>
              <a:rPr lang="cs-CZ" sz="1400" dirty="0" err="1" smtClean="0"/>
              <a:t>Herring</a:t>
            </a:r>
            <a:r>
              <a:rPr lang="cs-CZ" sz="1400" dirty="0" smtClean="0"/>
              <a:t>, je vzdělávací instituce zaměřená na školení manažerů a firem pro lepší řízení rizik a předvídání nových tržních příležitostí. Je to jediná instituce nabízí akreditovaný certifikát programu </a:t>
            </a:r>
            <a:r>
              <a:rPr lang="cs-CZ" sz="1400" dirty="0" err="1" smtClean="0"/>
              <a:t>Competitive</a:t>
            </a:r>
            <a:r>
              <a:rPr lang="cs-CZ" sz="1400" dirty="0" smtClean="0"/>
              <a:t> </a:t>
            </a:r>
            <a:r>
              <a:rPr lang="cs-CZ" sz="1400" dirty="0" err="1" smtClean="0"/>
              <a:t>Intelligence</a:t>
            </a:r>
            <a:r>
              <a:rPr lang="cs-CZ" sz="1400" dirty="0" smtClean="0"/>
              <a:t> Professional (CIP ™). Vzdělává ve všech oblastech od základů až po pokročilou analýzu a byl vyvinutý předními CI mysliteli a pedagogy v oblasti CI – Leonard </a:t>
            </a:r>
            <a:r>
              <a:rPr lang="cs-CZ" sz="1400" dirty="0" err="1" smtClean="0"/>
              <a:t>Fuld</a:t>
            </a:r>
            <a:r>
              <a:rPr lang="cs-CZ" sz="1400" dirty="0" smtClean="0"/>
              <a:t>, </a:t>
            </a:r>
            <a:r>
              <a:rPr lang="cs-CZ" sz="1400" dirty="0" err="1" smtClean="0"/>
              <a:t>Ben</a:t>
            </a:r>
            <a:r>
              <a:rPr lang="cs-CZ" sz="1400" dirty="0" smtClean="0"/>
              <a:t> </a:t>
            </a:r>
            <a:r>
              <a:rPr lang="cs-CZ" sz="1400" dirty="0" err="1" smtClean="0"/>
              <a:t>Gilad</a:t>
            </a:r>
            <a:r>
              <a:rPr lang="cs-CZ" sz="1400" dirty="0" smtClean="0"/>
              <a:t> a Jan </a:t>
            </a:r>
            <a:r>
              <a:rPr lang="cs-CZ" sz="1400" dirty="0" err="1" smtClean="0"/>
              <a:t>Herring</a:t>
            </a:r>
            <a:r>
              <a:rPr lang="cs-CZ" sz="1400" dirty="0" smtClean="0"/>
              <a:t>.</a:t>
            </a:r>
          </a:p>
          <a:p>
            <a:endParaRPr lang="cs-CZ" sz="1400" u="sng" dirty="0" smtClean="0"/>
          </a:p>
          <a:p>
            <a:endParaRPr lang="cs-CZ" sz="1400" b="1" u="sng" dirty="0" smtClean="0"/>
          </a:p>
          <a:p>
            <a:r>
              <a:rPr lang="cs-CZ" sz="1400" b="1" dirty="0" smtClean="0"/>
              <a:t>AIIP </a:t>
            </a:r>
            <a:r>
              <a:rPr lang="cs-CZ" sz="1400" b="1" dirty="0" smtClean="0"/>
              <a:t>– </a:t>
            </a:r>
            <a:r>
              <a:rPr lang="cs-CZ" sz="1400" b="1" dirty="0" err="1" smtClean="0"/>
              <a:t>Association</a:t>
            </a:r>
            <a:r>
              <a:rPr lang="cs-CZ" sz="1400" b="1" dirty="0" smtClean="0"/>
              <a:t> </a:t>
            </a:r>
            <a:r>
              <a:rPr lang="cs-CZ" sz="1400" b="1" dirty="0" err="1" smtClean="0"/>
              <a:t>of</a:t>
            </a:r>
            <a:r>
              <a:rPr lang="cs-CZ" sz="1400" b="1" dirty="0" smtClean="0"/>
              <a:t> Independent </a:t>
            </a:r>
            <a:r>
              <a:rPr lang="cs-CZ" sz="1400" b="1" dirty="0" err="1" smtClean="0"/>
              <a:t>Information</a:t>
            </a:r>
            <a:r>
              <a:rPr lang="cs-CZ" sz="1400" b="1" dirty="0" smtClean="0"/>
              <a:t> </a:t>
            </a:r>
            <a:r>
              <a:rPr lang="cs-CZ" sz="1400" b="1" dirty="0" err="1" smtClean="0"/>
              <a:t>Professionals</a:t>
            </a:r>
            <a:r>
              <a:rPr lang="cs-CZ" sz="1400" b="1" dirty="0" smtClean="0"/>
              <a:t> </a:t>
            </a:r>
          </a:p>
          <a:p>
            <a:r>
              <a:rPr lang="cs-CZ" sz="1400" u="sng" dirty="0" smtClean="0">
                <a:hlinkClick r:id="rId3"/>
              </a:rPr>
              <a:t>http</a:t>
            </a:r>
            <a:r>
              <a:rPr lang="cs-CZ" sz="1400" u="sng" dirty="0" smtClean="0">
                <a:hlinkClick r:id="rId3"/>
              </a:rPr>
              <a:t>://www.</a:t>
            </a:r>
            <a:r>
              <a:rPr lang="cs-CZ" sz="1400" u="sng" dirty="0" err="1" smtClean="0">
                <a:hlinkClick r:id="rId3"/>
              </a:rPr>
              <a:t>aiip.org</a:t>
            </a:r>
            <a:r>
              <a:rPr lang="cs-CZ" sz="1400" u="sng" dirty="0" smtClean="0">
                <a:hlinkClick r:id="rId3"/>
              </a:rPr>
              <a:t>/</a:t>
            </a:r>
            <a:endParaRPr lang="cs-CZ" sz="1400" dirty="0" smtClean="0"/>
          </a:p>
          <a:p>
            <a:r>
              <a:rPr lang="cs-CZ" sz="1400" dirty="0" smtClean="0"/>
              <a:t>Asociace AIIP vznikla v červnu 1987. Jejími členy jsou firmy poskytující informační služby jako je např. online vyhledávání, dodávání dokumentů, návrh databází, podpora knihoven apod. AIIP pořádá pravidelné konference. Je tvůrcem etického kodexu „ </a:t>
            </a:r>
            <a:r>
              <a:rPr lang="cs-CZ" sz="1400" dirty="0" err="1" smtClean="0"/>
              <a:t>Code</a:t>
            </a:r>
            <a:r>
              <a:rPr lang="cs-CZ" sz="1400" dirty="0" smtClean="0"/>
              <a:t> </a:t>
            </a:r>
            <a:r>
              <a:rPr lang="cs-CZ" sz="1400" dirty="0" err="1" smtClean="0"/>
              <a:t>of</a:t>
            </a:r>
            <a:r>
              <a:rPr lang="cs-CZ" sz="1400" dirty="0" smtClean="0"/>
              <a:t> </a:t>
            </a:r>
            <a:r>
              <a:rPr lang="cs-CZ" sz="1400" dirty="0" err="1" smtClean="0"/>
              <a:t>Ethical</a:t>
            </a:r>
            <a:r>
              <a:rPr lang="cs-CZ" sz="1400" dirty="0" smtClean="0"/>
              <a:t> Business </a:t>
            </a:r>
            <a:r>
              <a:rPr lang="cs-CZ" sz="1400" dirty="0" err="1" smtClean="0"/>
              <a:t>Practice</a:t>
            </a:r>
            <a:r>
              <a:rPr lang="cs-CZ" sz="1400" dirty="0" smtClean="0"/>
              <a:t>.“</a:t>
            </a:r>
          </a:p>
          <a:p>
            <a:pPr>
              <a:buNone/>
            </a:pPr>
            <a:r>
              <a:rPr lang="cs-CZ" sz="1400" dirty="0" smtClean="0"/>
              <a:t/>
            </a:r>
            <a:br>
              <a:rPr lang="cs-CZ" sz="1400" dirty="0" smtClean="0"/>
            </a:br>
            <a:endParaRPr lang="cs-CZ" sz="1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CI organizace</a:t>
            </a:r>
            <a:endParaRPr lang="cs-CZ" dirty="0"/>
          </a:p>
        </p:txBody>
      </p:sp>
      <p:sp>
        <p:nvSpPr>
          <p:cNvPr id="3" name="Content Placeholder 2"/>
          <p:cNvSpPr>
            <a:spLocks noGrp="1"/>
          </p:cNvSpPr>
          <p:nvPr>
            <p:ph idx="1"/>
          </p:nvPr>
        </p:nvSpPr>
        <p:spPr/>
        <p:txBody>
          <a:bodyPr>
            <a:noAutofit/>
          </a:bodyPr>
          <a:lstStyle/>
          <a:p>
            <a:r>
              <a:rPr lang="cs-CZ" sz="1400" b="1" dirty="0" smtClean="0"/>
              <a:t>ICI – Institute </a:t>
            </a:r>
            <a:r>
              <a:rPr lang="cs-CZ" sz="1400" b="1" dirty="0" err="1" smtClean="0"/>
              <a:t>for</a:t>
            </a:r>
            <a:r>
              <a:rPr lang="cs-CZ" sz="1400" b="1" dirty="0" smtClean="0"/>
              <a:t> </a:t>
            </a:r>
            <a:r>
              <a:rPr lang="cs-CZ" sz="1400" b="1" dirty="0" err="1" smtClean="0"/>
              <a:t>Competitive</a:t>
            </a:r>
            <a:r>
              <a:rPr lang="cs-CZ" sz="1400" b="1" dirty="0" smtClean="0"/>
              <a:t> </a:t>
            </a:r>
            <a:r>
              <a:rPr lang="cs-CZ" sz="1400" b="1" dirty="0" err="1" smtClean="0"/>
              <a:t>Intelligence</a:t>
            </a:r>
            <a:endParaRPr lang="cs-CZ" sz="1400" b="1" dirty="0" smtClean="0"/>
          </a:p>
          <a:p>
            <a:r>
              <a:rPr lang="cs-CZ" sz="1400" u="sng" dirty="0" smtClean="0">
                <a:hlinkClick r:id="rId2"/>
              </a:rPr>
              <a:t>http://www.institute-</a:t>
            </a:r>
            <a:r>
              <a:rPr lang="cs-CZ" sz="1400" u="sng" dirty="0" err="1" smtClean="0">
                <a:hlinkClick r:id="rId2"/>
              </a:rPr>
              <a:t>for</a:t>
            </a:r>
            <a:r>
              <a:rPr lang="cs-CZ" sz="1400" u="sng" dirty="0" smtClean="0">
                <a:hlinkClick r:id="rId2"/>
              </a:rPr>
              <a:t>-</a:t>
            </a:r>
            <a:r>
              <a:rPr lang="cs-CZ" sz="1400" u="sng" dirty="0" err="1" smtClean="0">
                <a:hlinkClick r:id="rId2"/>
              </a:rPr>
              <a:t>competitive</a:t>
            </a:r>
            <a:r>
              <a:rPr lang="cs-CZ" sz="1400" u="sng" dirty="0" smtClean="0">
                <a:hlinkClick r:id="rId2"/>
              </a:rPr>
              <a:t>-</a:t>
            </a:r>
            <a:r>
              <a:rPr lang="cs-CZ" sz="1400" u="sng" dirty="0" err="1" smtClean="0">
                <a:hlinkClick r:id="rId2"/>
              </a:rPr>
              <a:t>intelligence.com</a:t>
            </a:r>
            <a:r>
              <a:rPr lang="cs-CZ" sz="1400" u="sng" dirty="0" smtClean="0">
                <a:hlinkClick r:id="rId2"/>
              </a:rPr>
              <a:t>/</a:t>
            </a:r>
            <a:endParaRPr lang="cs-CZ" sz="1400" dirty="0" smtClean="0"/>
          </a:p>
          <a:p>
            <a:r>
              <a:rPr lang="cs-CZ" sz="1400" dirty="0" smtClean="0"/>
              <a:t>V roce 2004 byl v Německu založen ICI – Institute </a:t>
            </a:r>
            <a:r>
              <a:rPr lang="cs-CZ" sz="1400" dirty="0" err="1" smtClean="0"/>
              <a:t>for</a:t>
            </a:r>
            <a:r>
              <a:rPr lang="cs-CZ" sz="1400" dirty="0" smtClean="0"/>
              <a:t> </a:t>
            </a:r>
            <a:r>
              <a:rPr lang="cs-CZ" sz="1400" dirty="0" err="1" smtClean="0"/>
              <a:t>Competitive</a:t>
            </a:r>
            <a:r>
              <a:rPr lang="cs-CZ" sz="1400" dirty="0" smtClean="0"/>
              <a:t> </a:t>
            </a:r>
            <a:r>
              <a:rPr lang="cs-CZ" sz="1400" dirty="0" err="1" smtClean="0"/>
              <a:t>Intelligence</a:t>
            </a:r>
            <a:r>
              <a:rPr lang="cs-CZ" sz="1400" dirty="0" smtClean="0"/>
              <a:t> (Ústav pro </a:t>
            </a:r>
            <a:r>
              <a:rPr lang="cs-CZ" sz="1400" dirty="0" err="1" smtClean="0"/>
              <a:t>Competitive</a:t>
            </a:r>
            <a:r>
              <a:rPr lang="cs-CZ" sz="1400" dirty="0" smtClean="0"/>
              <a:t> </a:t>
            </a:r>
            <a:r>
              <a:rPr lang="cs-CZ" sz="1400" dirty="0" err="1" smtClean="0"/>
              <a:t>Intelligence</a:t>
            </a:r>
            <a:r>
              <a:rPr lang="cs-CZ" sz="1400" dirty="0" smtClean="0"/>
              <a:t>), aby mohl poskytovat solidní a adaptabilní mezinárodní vzdělávací programy v oblasti </a:t>
            </a:r>
            <a:r>
              <a:rPr lang="cs-CZ" sz="1400" dirty="0" err="1" smtClean="0"/>
              <a:t>Competitive</a:t>
            </a:r>
            <a:r>
              <a:rPr lang="cs-CZ" sz="1400" dirty="0" smtClean="0"/>
              <a:t> </a:t>
            </a:r>
            <a:r>
              <a:rPr lang="cs-CZ" sz="1400" dirty="0" err="1" smtClean="0"/>
              <a:t>Intelligence</a:t>
            </a:r>
            <a:r>
              <a:rPr lang="cs-CZ" sz="1400" dirty="0" smtClean="0"/>
              <a:t> pro profesionály, kteří chtějí v této profesy získat potřebnou certifikaci. Obecná zásada ICI je poskytnout nadstandardní kvalitu vzdělávání prostřednictvím intenzivního a praktického učení. Zájemce si může vybrat ke studiu kompletní programy certifikátu nebo navštívit jen speciální semináře. Nabízejí také individuální in-house školení pro firmy. ICI pořádá konference a školení, která jsou poslední dobou i v Praze.</a:t>
            </a:r>
          </a:p>
          <a:p>
            <a:endParaRPr lang="cs-CZ" sz="1400" u="sng" dirty="0" smtClean="0"/>
          </a:p>
          <a:p>
            <a:r>
              <a:rPr lang="cs-CZ" sz="1400" b="1" dirty="0" err="1" smtClean="0"/>
              <a:t>International</a:t>
            </a:r>
            <a:r>
              <a:rPr lang="cs-CZ" sz="1400" b="1" dirty="0" smtClean="0"/>
              <a:t> </a:t>
            </a:r>
            <a:r>
              <a:rPr lang="cs-CZ" sz="1400" b="1" dirty="0" err="1" smtClean="0"/>
              <a:t>Association</a:t>
            </a:r>
            <a:r>
              <a:rPr lang="cs-CZ" sz="1400" b="1" dirty="0" smtClean="0"/>
              <a:t> </a:t>
            </a:r>
            <a:r>
              <a:rPr lang="cs-CZ" sz="1400" b="1" dirty="0" err="1" smtClean="0"/>
              <a:t>for</a:t>
            </a:r>
            <a:r>
              <a:rPr lang="cs-CZ" sz="1400" b="1" dirty="0" smtClean="0"/>
              <a:t> </a:t>
            </a:r>
            <a:r>
              <a:rPr lang="cs-CZ" sz="1400" b="1" dirty="0" err="1" smtClean="0"/>
              <a:t>Intelligence</a:t>
            </a:r>
            <a:r>
              <a:rPr lang="cs-CZ" sz="1400" b="1" dirty="0" smtClean="0"/>
              <a:t> </a:t>
            </a:r>
            <a:r>
              <a:rPr lang="cs-CZ" sz="1400" b="1" dirty="0" err="1" smtClean="0"/>
              <a:t>Education</a:t>
            </a:r>
            <a:endParaRPr lang="cs-CZ" sz="1400" b="1" dirty="0" smtClean="0"/>
          </a:p>
          <a:p>
            <a:r>
              <a:rPr lang="cs-CZ" sz="1400" u="sng" dirty="0" smtClean="0">
                <a:hlinkClick r:id="rId3"/>
              </a:rPr>
              <a:t>www.</a:t>
            </a:r>
            <a:r>
              <a:rPr lang="cs-CZ" sz="1400" u="sng" dirty="0" err="1" smtClean="0">
                <a:hlinkClick r:id="rId3"/>
              </a:rPr>
              <a:t>iafie.org</a:t>
            </a:r>
            <a:endParaRPr lang="cs-CZ" sz="1400" dirty="0" smtClean="0"/>
          </a:p>
          <a:p>
            <a:r>
              <a:rPr lang="cs-CZ" sz="1400" dirty="0" err="1" smtClean="0"/>
              <a:t>International</a:t>
            </a:r>
            <a:r>
              <a:rPr lang="cs-CZ" sz="1400" dirty="0" smtClean="0"/>
              <a:t> </a:t>
            </a:r>
            <a:r>
              <a:rPr lang="cs-CZ" sz="1400" dirty="0" err="1" smtClean="0"/>
              <a:t>Association</a:t>
            </a:r>
            <a:r>
              <a:rPr lang="cs-CZ" sz="1400" dirty="0" smtClean="0"/>
              <a:t> </a:t>
            </a:r>
            <a:r>
              <a:rPr lang="cs-CZ" sz="1400" dirty="0" err="1" smtClean="0"/>
              <a:t>for</a:t>
            </a:r>
            <a:r>
              <a:rPr lang="cs-CZ" sz="1400" dirty="0" smtClean="0"/>
              <a:t> </a:t>
            </a:r>
            <a:r>
              <a:rPr lang="cs-CZ" sz="1400" dirty="0" err="1" smtClean="0"/>
              <a:t>Intelligence</a:t>
            </a:r>
            <a:r>
              <a:rPr lang="cs-CZ" sz="1400" dirty="0" smtClean="0"/>
              <a:t> </a:t>
            </a:r>
            <a:r>
              <a:rPr lang="cs-CZ" sz="1400" dirty="0" err="1" smtClean="0"/>
              <a:t>Education</a:t>
            </a:r>
            <a:r>
              <a:rPr lang="cs-CZ" sz="1400" dirty="0" smtClean="0"/>
              <a:t> (IAFIE) byla založena v červnu 2004 v důsledku shromáždění více než šedesáti zpravodajských školitelů a pedagogů na Šestém výročním mezinárodním semináři o zpravodajství v </a:t>
            </a:r>
            <a:r>
              <a:rPr lang="cs-CZ" sz="1400" dirty="0" err="1" smtClean="0"/>
              <a:t>Mercyhurst</a:t>
            </a:r>
            <a:r>
              <a:rPr lang="cs-CZ" sz="1400" dirty="0" smtClean="0"/>
              <a:t> College v </a:t>
            </a:r>
            <a:r>
              <a:rPr lang="cs-CZ" sz="1400" dirty="0" err="1" smtClean="0"/>
              <a:t>Erie</a:t>
            </a:r>
            <a:r>
              <a:rPr lang="cs-CZ" sz="1400" dirty="0" smtClean="0"/>
              <a:t>, </a:t>
            </a:r>
            <a:r>
              <a:rPr lang="cs-CZ" sz="1400" dirty="0" err="1" smtClean="0"/>
              <a:t>Pennsylvanii</a:t>
            </a:r>
            <a:r>
              <a:rPr lang="cs-CZ" sz="1400" dirty="0" smtClean="0"/>
              <a:t>. Tato skupina pedagogů z různých zpravodajských oborů, včetně národní bezpečnosti a </a:t>
            </a:r>
            <a:r>
              <a:rPr lang="cs-CZ" sz="1400" dirty="0" err="1" smtClean="0"/>
              <a:t>competitive</a:t>
            </a:r>
            <a:r>
              <a:rPr lang="cs-CZ" sz="1400" dirty="0" smtClean="0"/>
              <a:t> </a:t>
            </a:r>
            <a:r>
              <a:rPr lang="cs-CZ" sz="1400" dirty="0" err="1" smtClean="0"/>
              <a:t>intelligence</a:t>
            </a:r>
            <a:r>
              <a:rPr lang="cs-CZ" sz="1400" dirty="0" smtClean="0"/>
              <a:t>, uznala potřebu profesionálního sdružení, které by přesahovalo jejich rozmanité obory a nabídlo katalyzátor pro jejich rozvoj.</a:t>
            </a:r>
          </a:p>
          <a:p>
            <a:endParaRPr lang="cs-CZ" sz="1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CI organizace</a:t>
            </a:r>
            <a:endParaRPr lang="cs-CZ" dirty="0"/>
          </a:p>
        </p:txBody>
      </p:sp>
      <p:sp>
        <p:nvSpPr>
          <p:cNvPr id="3" name="Content Placeholder 2"/>
          <p:cNvSpPr>
            <a:spLocks noGrp="1"/>
          </p:cNvSpPr>
          <p:nvPr>
            <p:ph idx="1"/>
          </p:nvPr>
        </p:nvSpPr>
        <p:spPr/>
        <p:txBody>
          <a:bodyPr/>
          <a:lstStyle/>
          <a:p>
            <a:r>
              <a:rPr lang="cs-CZ" sz="1400" b="1" dirty="0" smtClean="0"/>
              <a:t>SCIP – </a:t>
            </a:r>
            <a:r>
              <a:rPr lang="cs-CZ" sz="1400" b="1" dirty="0" err="1" smtClean="0"/>
              <a:t>Strategic</a:t>
            </a:r>
            <a:r>
              <a:rPr lang="cs-CZ" sz="1400" b="1" dirty="0" smtClean="0"/>
              <a:t> </a:t>
            </a:r>
            <a:r>
              <a:rPr lang="cs-CZ" sz="1400" b="1" dirty="0" err="1" smtClean="0"/>
              <a:t>and</a:t>
            </a:r>
            <a:r>
              <a:rPr lang="cs-CZ" sz="1400" b="1" dirty="0" smtClean="0"/>
              <a:t> </a:t>
            </a:r>
            <a:r>
              <a:rPr lang="cs-CZ" sz="1400" b="1" dirty="0" err="1" smtClean="0"/>
              <a:t>Competitive</a:t>
            </a:r>
            <a:r>
              <a:rPr lang="cs-CZ" sz="1400" b="1" dirty="0" smtClean="0"/>
              <a:t> </a:t>
            </a:r>
            <a:r>
              <a:rPr lang="cs-CZ" sz="1400" b="1" dirty="0" err="1" smtClean="0"/>
              <a:t>Intelligence</a:t>
            </a:r>
            <a:r>
              <a:rPr lang="cs-CZ" sz="1400" b="1" dirty="0" smtClean="0"/>
              <a:t> </a:t>
            </a:r>
            <a:r>
              <a:rPr lang="cs-CZ" sz="1400" b="1" dirty="0" err="1" smtClean="0"/>
              <a:t>Professionals</a:t>
            </a:r>
            <a:endParaRPr lang="cs-CZ" sz="1400" b="1" dirty="0" smtClean="0"/>
          </a:p>
          <a:p>
            <a:r>
              <a:rPr lang="cs-CZ" sz="1400" u="sng" dirty="0" smtClean="0">
                <a:hlinkClick r:id="rId2"/>
              </a:rPr>
              <a:t>http://www.</a:t>
            </a:r>
            <a:r>
              <a:rPr lang="cs-CZ" sz="1400" u="sng" dirty="0" err="1" smtClean="0">
                <a:hlinkClick r:id="rId2"/>
              </a:rPr>
              <a:t>scip.org</a:t>
            </a:r>
            <a:r>
              <a:rPr lang="cs-CZ" sz="1400" u="sng" dirty="0" smtClean="0">
                <a:hlinkClick r:id="rId2"/>
              </a:rPr>
              <a:t>/</a:t>
            </a:r>
            <a:endParaRPr lang="cs-CZ" sz="1400" dirty="0" smtClean="0"/>
          </a:p>
          <a:p>
            <a:r>
              <a:rPr lang="cs-CZ" sz="1400" dirty="0" smtClean="0"/>
              <a:t>Celosvětová profesní organizace SCIP vznikla v roce 1996 v USA. Sdružuje jednotlivce věnující se problematice konkurenčního zpravodajství. Pořádá odborné semináře a konference, věnuje se publikační činnosti. Je tvůrcem etického kodexu CI. V USA má více než 7000 členů, její pobočky se nacházejí po celém světě. Do února 2009 působila také v České republice její odnož SCIP CZECH</a:t>
            </a:r>
            <a:r>
              <a:rPr lang="cs-CZ" sz="1400" dirty="0" smtClean="0"/>
              <a:t>.</a:t>
            </a:r>
          </a:p>
          <a:p>
            <a:endParaRPr lang="cs-CZ" sz="1400" dirty="0" smtClean="0"/>
          </a:p>
          <a:p>
            <a:endParaRPr lang="cs-CZ" sz="1400" dirty="0" smtClean="0"/>
          </a:p>
          <a:p>
            <a:r>
              <a:rPr lang="cs-CZ" sz="1400" dirty="0" smtClean="0"/>
              <a:t>nejvíc členů: USA, EU, Kanada</a:t>
            </a:r>
          </a:p>
          <a:p>
            <a:r>
              <a:rPr lang="en-US" sz="1400" dirty="0" smtClean="0"/>
              <a:t>August 28, 2009</a:t>
            </a:r>
            <a:r>
              <a:rPr lang="cs-CZ" sz="1400" dirty="0" smtClean="0"/>
              <a:t> - </a:t>
            </a:r>
            <a:r>
              <a:rPr lang="en-US" sz="1400" dirty="0" smtClean="0"/>
              <a:t>SCIP Signs Merger Agreement With Frost &amp; Sullivan Institute</a:t>
            </a:r>
            <a:endParaRPr lang="cs-CZ" sz="1400" dirty="0" smtClean="0"/>
          </a:p>
          <a:p>
            <a:endParaRPr lang="cs-CZ" sz="1400" dirty="0" smtClean="0"/>
          </a:p>
          <a:p>
            <a:r>
              <a:rPr lang="en-US" sz="1400" dirty="0" smtClean="0"/>
              <a:t>VISION:  Better decisions through competitive intelligence.</a:t>
            </a:r>
          </a:p>
          <a:p>
            <a:r>
              <a:rPr lang="en-US" sz="1400" dirty="0" smtClean="0"/>
              <a:t>MISSION:   SCIP will be the global organization of choice for professionals engaged in competitive intelligence and related disciplines.  SCIP will be the premier advocate for the skilled use of intelligence to enhance business decision-making and organizational performance.</a:t>
            </a:r>
            <a:endParaRPr lang="cs-CZ" sz="1400" dirty="0" smtClean="0"/>
          </a:p>
          <a:p>
            <a:endParaRPr lang="cs-CZ" sz="1400" dirty="0" smtClean="0"/>
          </a:p>
          <a:p>
            <a:endParaRPr lang="cs-CZ" sz="1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smtClean="0"/>
              <a:t>SCIP </a:t>
            </a:r>
            <a:r>
              <a:rPr lang="cs-CZ" sz="2800" dirty="0" err="1" smtClean="0"/>
              <a:t>Code</a:t>
            </a:r>
            <a:r>
              <a:rPr lang="cs-CZ" sz="2800" dirty="0" smtClean="0"/>
              <a:t> </a:t>
            </a:r>
            <a:r>
              <a:rPr lang="cs-CZ" sz="2800" dirty="0" err="1" smtClean="0"/>
              <a:t>of</a:t>
            </a:r>
            <a:r>
              <a:rPr lang="cs-CZ" sz="2800" dirty="0" smtClean="0"/>
              <a:t> </a:t>
            </a:r>
            <a:r>
              <a:rPr lang="cs-CZ" sz="2800" dirty="0" err="1" smtClean="0"/>
              <a:t>Ethics</a:t>
            </a:r>
            <a:r>
              <a:rPr lang="cs-CZ" sz="2800" dirty="0" smtClean="0"/>
              <a:t> </a:t>
            </a:r>
            <a:r>
              <a:rPr lang="cs-CZ" sz="2800" dirty="0" err="1" smtClean="0"/>
              <a:t>for</a:t>
            </a:r>
            <a:r>
              <a:rPr lang="cs-CZ" sz="2800" dirty="0" smtClean="0"/>
              <a:t> CI </a:t>
            </a:r>
            <a:r>
              <a:rPr lang="cs-CZ" sz="2800" dirty="0" err="1" smtClean="0"/>
              <a:t>Professionals</a:t>
            </a:r>
            <a:endParaRPr lang="cs-CZ" dirty="0"/>
          </a:p>
        </p:txBody>
      </p:sp>
      <p:sp>
        <p:nvSpPr>
          <p:cNvPr id="3" name="Zástupný symbol pro obsah 2"/>
          <p:cNvSpPr>
            <a:spLocks noGrp="1"/>
          </p:cNvSpPr>
          <p:nvPr>
            <p:ph idx="1"/>
          </p:nvPr>
        </p:nvSpPr>
        <p:spPr/>
        <p:txBody>
          <a:bodyPr>
            <a:normAutofit/>
          </a:bodyPr>
          <a:lstStyle/>
          <a:p>
            <a:pPr>
              <a:spcAft>
                <a:spcPts val="600"/>
              </a:spcAft>
            </a:pPr>
            <a:r>
              <a:rPr lang="en-US" sz="1800" dirty="0" smtClean="0"/>
              <a:t>To continually strive to increase the recognition and respect of the profession. </a:t>
            </a:r>
          </a:p>
          <a:p>
            <a:pPr>
              <a:spcAft>
                <a:spcPts val="600"/>
              </a:spcAft>
            </a:pPr>
            <a:r>
              <a:rPr lang="en-US" sz="1800" dirty="0" smtClean="0"/>
              <a:t>To comply with all applicable laws, domestic and international. </a:t>
            </a:r>
          </a:p>
          <a:p>
            <a:pPr>
              <a:spcAft>
                <a:spcPts val="600"/>
              </a:spcAft>
            </a:pPr>
            <a:r>
              <a:rPr lang="en-US" sz="1800" dirty="0" smtClean="0"/>
              <a:t>To accurately disclose all relevant information, including one's identity and organization, prior to all interviews. </a:t>
            </a:r>
          </a:p>
          <a:p>
            <a:pPr>
              <a:spcAft>
                <a:spcPts val="600"/>
              </a:spcAft>
            </a:pPr>
            <a:r>
              <a:rPr lang="en-US" sz="1800" dirty="0" smtClean="0"/>
              <a:t>To avoid conflicts of interest in fulfilling one's duties. </a:t>
            </a:r>
          </a:p>
          <a:p>
            <a:pPr>
              <a:spcAft>
                <a:spcPts val="600"/>
              </a:spcAft>
            </a:pPr>
            <a:r>
              <a:rPr lang="en-US" sz="1800" dirty="0" smtClean="0"/>
              <a:t>To provide honest and realistic recommendations and conclusions in the execution of one's duties. </a:t>
            </a:r>
          </a:p>
          <a:p>
            <a:pPr>
              <a:spcAft>
                <a:spcPts val="600"/>
              </a:spcAft>
            </a:pPr>
            <a:r>
              <a:rPr lang="en-US" sz="1800" dirty="0" smtClean="0"/>
              <a:t>To promote this code of ethics within one's company, with third-party contractors and within the entire profession. </a:t>
            </a:r>
          </a:p>
          <a:p>
            <a:pPr>
              <a:spcAft>
                <a:spcPts val="600"/>
              </a:spcAft>
            </a:pPr>
            <a:r>
              <a:rPr lang="en-US" sz="1800" dirty="0" smtClean="0"/>
              <a:t>To faithfully adhere to and abide by one's company policies, objectives and guidelines.</a:t>
            </a:r>
            <a:endParaRPr lang="cs-CZ" sz="18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Competitive</a:t>
            </a:r>
            <a:r>
              <a:rPr lang="cs-CZ" dirty="0" smtClean="0"/>
              <a:t> </a:t>
            </a:r>
            <a:r>
              <a:rPr lang="cs-CZ" dirty="0" err="1" smtClean="0"/>
              <a:t>Intelligence</a:t>
            </a:r>
            <a:endParaRPr lang="cs-CZ" dirty="0"/>
          </a:p>
        </p:txBody>
      </p:sp>
      <p:sp>
        <p:nvSpPr>
          <p:cNvPr id="3" name="Zástupný symbol pro obsah 2"/>
          <p:cNvSpPr>
            <a:spLocks noGrp="1"/>
          </p:cNvSpPr>
          <p:nvPr>
            <p:ph idx="1"/>
          </p:nvPr>
        </p:nvSpPr>
        <p:spPr/>
        <p:txBody>
          <a:bodyPr>
            <a:normAutofit fontScale="92500" lnSpcReduction="10000"/>
          </a:bodyPr>
          <a:lstStyle/>
          <a:p>
            <a:pPr marL="0">
              <a:lnSpc>
                <a:spcPct val="120000"/>
              </a:lnSpc>
              <a:spcBef>
                <a:spcPts val="600"/>
              </a:spcBef>
              <a:spcAft>
                <a:spcPts val="0"/>
              </a:spcAft>
              <a:buNone/>
              <a:defRPr/>
            </a:pPr>
            <a:r>
              <a:rPr lang="cs-CZ" b="1" dirty="0" smtClean="0">
                <a:latin typeface="+mj-lt"/>
              </a:rPr>
              <a:t>CI je:</a:t>
            </a:r>
          </a:p>
          <a:p>
            <a:pPr marL="357187" lvl="1">
              <a:lnSpc>
                <a:spcPct val="120000"/>
              </a:lnSpc>
              <a:spcBef>
                <a:spcPts val="600"/>
              </a:spcBef>
              <a:spcAft>
                <a:spcPts val="0"/>
              </a:spcAft>
            </a:pPr>
            <a:r>
              <a:rPr lang="cs-CZ" sz="1500" dirty="0" smtClean="0">
                <a:solidFill>
                  <a:schemeClr val="accent1"/>
                </a:solidFill>
                <a:latin typeface="+mj-lt"/>
              </a:rPr>
              <a:t>Proces </a:t>
            </a:r>
            <a:r>
              <a:rPr lang="cs-CZ" sz="1500" dirty="0" smtClean="0">
                <a:latin typeface="+mj-lt"/>
              </a:rPr>
              <a:t>– sledování a vyhodnocování informací o konkurenci a prostředí</a:t>
            </a:r>
          </a:p>
          <a:p>
            <a:pPr marL="357187" lvl="1">
              <a:lnSpc>
                <a:spcPct val="120000"/>
              </a:lnSpc>
              <a:spcBef>
                <a:spcPts val="600"/>
              </a:spcBef>
              <a:spcAft>
                <a:spcPts val="0"/>
              </a:spcAft>
            </a:pPr>
            <a:r>
              <a:rPr lang="cs-CZ" sz="1500" dirty="0" smtClean="0">
                <a:solidFill>
                  <a:schemeClr val="accent1"/>
                </a:solidFill>
                <a:latin typeface="+mj-lt"/>
              </a:rPr>
              <a:t>Produkt </a:t>
            </a:r>
            <a:r>
              <a:rPr lang="cs-CZ" sz="1500" dirty="0" smtClean="0">
                <a:latin typeface="+mj-lt"/>
              </a:rPr>
              <a:t>– informačního centra, výsledkem jsou zprávy podporující rozhodování</a:t>
            </a:r>
          </a:p>
          <a:p>
            <a:pPr marL="357187" lvl="1">
              <a:lnSpc>
                <a:spcPct val="120000"/>
              </a:lnSpc>
              <a:spcBef>
                <a:spcPts val="600"/>
              </a:spcBef>
              <a:spcAft>
                <a:spcPts val="0"/>
              </a:spcAft>
            </a:pPr>
            <a:r>
              <a:rPr lang="cs-CZ" sz="1500" dirty="0" smtClean="0">
                <a:solidFill>
                  <a:schemeClr val="accent1"/>
                </a:solidFill>
                <a:latin typeface="+mj-lt"/>
              </a:rPr>
              <a:t>Program</a:t>
            </a:r>
            <a:r>
              <a:rPr lang="cs-CZ" sz="1500" dirty="0" smtClean="0">
                <a:latin typeface="+mj-lt"/>
              </a:rPr>
              <a:t> – formalizovaná činnost v podniku zaměřená na získání a udržení si výhody oproti konkurenci</a:t>
            </a:r>
          </a:p>
          <a:p>
            <a:pPr marL="357187" lvl="1">
              <a:lnSpc>
                <a:spcPct val="120000"/>
              </a:lnSpc>
              <a:spcBef>
                <a:spcPts val="600"/>
              </a:spcBef>
              <a:spcAft>
                <a:spcPts val="0"/>
              </a:spcAft>
            </a:pPr>
            <a:r>
              <a:rPr lang="cs-CZ" sz="1500" dirty="0" smtClean="0">
                <a:solidFill>
                  <a:schemeClr val="accent1"/>
                </a:solidFill>
                <a:latin typeface="+mj-lt"/>
              </a:rPr>
              <a:t>Funkce </a:t>
            </a:r>
            <a:r>
              <a:rPr lang="cs-CZ" sz="1500" dirty="0" smtClean="0">
                <a:latin typeface="+mj-lt"/>
              </a:rPr>
              <a:t>– CI plní funkci obrany před útoky ostatních podniků a zároveň dává prostředky pro vedení vlastních útoků</a:t>
            </a:r>
          </a:p>
          <a:p>
            <a:pPr marL="0">
              <a:lnSpc>
                <a:spcPct val="120000"/>
              </a:lnSpc>
              <a:spcBef>
                <a:spcPts val="600"/>
              </a:spcBef>
              <a:spcAft>
                <a:spcPts val="600"/>
              </a:spcAft>
            </a:pPr>
            <a:endParaRPr lang="cs-CZ" sz="1600" dirty="0" smtClean="0">
              <a:latin typeface="+mj-lt"/>
            </a:endParaRPr>
          </a:p>
          <a:p>
            <a:pPr marL="0">
              <a:lnSpc>
                <a:spcPct val="120000"/>
              </a:lnSpc>
              <a:spcBef>
                <a:spcPts val="600"/>
              </a:spcBef>
              <a:spcAft>
                <a:spcPts val="600"/>
              </a:spcAft>
              <a:buNone/>
            </a:pPr>
            <a:r>
              <a:rPr lang="cs-CZ" sz="1600" b="1" dirty="0" smtClean="0">
                <a:latin typeface="+mj-lt"/>
              </a:rPr>
              <a:t>Definice</a:t>
            </a:r>
          </a:p>
          <a:p>
            <a:pPr marL="0">
              <a:lnSpc>
                <a:spcPct val="120000"/>
              </a:lnSpc>
              <a:spcBef>
                <a:spcPts val="600"/>
              </a:spcBef>
              <a:spcAft>
                <a:spcPts val="600"/>
              </a:spcAft>
            </a:pPr>
            <a:r>
              <a:rPr lang="cs-CZ" sz="1800" dirty="0" smtClean="0">
                <a:latin typeface="+mj-lt"/>
              </a:rPr>
              <a:t>Definování CI není vždy jednoznačné, záleží na pojetí přístupu. V podstatě jde ale o práci zjišťování, sledování a vyhodnocování konkurenčního prostředí s cílem odhalit slabé a silné stránky konkurence, rozpoznat její strategické záměry</a:t>
            </a:r>
          </a:p>
          <a:p>
            <a:pPr marL="0">
              <a:lnSpc>
                <a:spcPct val="120000"/>
              </a:lnSpc>
              <a:spcBef>
                <a:spcPts val="600"/>
              </a:spcBef>
              <a:spcAft>
                <a:spcPts val="600"/>
              </a:spcAft>
            </a:pPr>
            <a:r>
              <a:rPr lang="cs-CZ" sz="1800" dirty="0" smtClean="0">
                <a:latin typeface="+mj-lt"/>
              </a:rPr>
              <a:t>SCIP : </a:t>
            </a:r>
            <a:r>
              <a:rPr lang="cs-CZ" sz="1500" dirty="0" smtClean="0">
                <a:latin typeface="+mj-lt"/>
              </a:rPr>
              <a:t>Jedná se o systematický a etický program pro sběr, analýzu a organizování vnějších informací, které mohou ovlivnit plány společnosti, její rozhodnutí a provoz</a:t>
            </a:r>
            <a:endParaRPr lang="cs-CZ" sz="1400" dirty="0" smtClean="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Arial" charset="0"/>
              </a:rPr>
              <a:t>Uplatnění CI</a:t>
            </a:r>
            <a:endParaRPr lang="cs-CZ" dirty="0"/>
          </a:p>
        </p:txBody>
      </p:sp>
      <p:sp>
        <p:nvSpPr>
          <p:cNvPr id="3" name="Zástupný symbol pro obsah 2"/>
          <p:cNvSpPr>
            <a:spLocks noGrp="1"/>
          </p:cNvSpPr>
          <p:nvPr>
            <p:ph idx="1"/>
          </p:nvPr>
        </p:nvSpPr>
        <p:spPr/>
        <p:txBody>
          <a:bodyPr/>
          <a:lstStyle/>
          <a:p>
            <a:pPr>
              <a:spcAft>
                <a:spcPts val="600"/>
              </a:spcAft>
            </a:pPr>
            <a:r>
              <a:rPr lang="cs-CZ" dirty="0" smtClean="0"/>
              <a:t>Předvídat změny na trhu</a:t>
            </a:r>
          </a:p>
          <a:p>
            <a:pPr>
              <a:spcAft>
                <a:spcPts val="600"/>
              </a:spcAft>
            </a:pPr>
            <a:r>
              <a:rPr lang="cs-CZ" dirty="0" smtClean="0"/>
              <a:t>Předvídat tahy konkurence</a:t>
            </a:r>
          </a:p>
          <a:p>
            <a:pPr>
              <a:spcAft>
                <a:spcPts val="600"/>
              </a:spcAft>
            </a:pPr>
            <a:r>
              <a:rPr lang="cs-CZ" dirty="0" smtClean="0"/>
              <a:t>Zmapovat nové a potenciální konkurenty</a:t>
            </a:r>
          </a:p>
          <a:p>
            <a:pPr>
              <a:spcAft>
                <a:spcPts val="600"/>
              </a:spcAft>
            </a:pPr>
            <a:r>
              <a:rPr lang="cs-CZ" dirty="0" smtClean="0"/>
              <a:t>Učit se z úspěchů a chyb druhých</a:t>
            </a:r>
          </a:p>
          <a:p>
            <a:pPr>
              <a:spcAft>
                <a:spcPts val="600"/>
              </a:spcAft>
            </a:pPr>
            <a:r>
              <a:rPr lang="cs-CZ" dirty="0" smtClean="0"/>
              <a:t>Poznávat nové technologie, produkty, procesy …</a:t>
            </a:r>
          </a:p>
          <a:p>
            <a:pPr>
              <a:spcAft>
                <a:spcPts val="600"/>
              </a:spcAft>
            </a:pPr>
            <a:r>
              <a:rPr lang="cs-CZ" dirty="0" smtClean="0"/>
              <a:t>Dívat se na vlastní firmu prakticky a s objektivním nadhledem</a:t>
            </a:r>
          </a:p>
          <a:p>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Poslání a cíle CI</a:t>
            </a:r>
            <a:endParaRPr lang="cs-CZ" dirty="0"/>
          </a:p>
        </p:txBody>
      </p:sp>
      <p:sp>
        <p:nvSpPr>
          <p:cNvPr id="3" name="Content Placeholder 2"/>
          <p:cNvSpPr>
            <a:spLocks noGrp="1"/>
          </p:cNvSpPr>
          <p:nvPr>
            <p:ph idx="1"/>
          </p:nvPr>
        </p:nvSpPr>
        <p:spPr/>
        <p:txBody>
          <a:bodyPr>
            <a:normAutofit fontScale="92500"/>
          </a:bodyPr>
          <a:lstStyle/>
          <a:p>
            <a:r>
              <a:rPr lang="cs-CZ" dirty="0" smtClean="0"/>
              <a:t>Konkurenční zpravodajství</a:t>
            </a:r>
          </a:p>
          <a:p>
            <a:r>
              <a:rPr lang="cs-CZ" dirty="0" smtClean="0"/>
              <a:t>CI </a:t>
            </a:r>
            <a:r>
              <a:rPr lang="cs-CZ" dirty="0" err="1" smtClean="0"/>
              <a:t>vs</a:t>
            </a:r>
            <a:r>
              <a:rPr lang="cs-CZ" dirty="0" smtClean="0"/>
              <a:t> BI</a:t>
            </a:r>
          </a:p>
          <a:p>
            <a:pPr lvl="1"/>
            <a:r>
              <a:rPr lang="cs-CZ" dirty="0" smtClean="0"/>
              <a:t>BI – finanční ukazatele, historická data, interní fakta o podniku</a:t>
            </a:r>
          </a:p>
          <a:p>
            <a:pPr lvl="1"/>
            <a:r>
              <a:rPr lang="cs-CZ" dirty="0" smtClean="0"/>
              <a:t>CI – široké spektrum informací, vnější i vnitřní, dlouhodobé výhledy</a:t>
            </a:r>
          </a:p>
          <a:p>
            <a:pPr lvl="1"/>
            <a:endParaRPr lang="cs-CZ" dirty="0" smtClean="0"/>
          </a:p>
          <a:p>
            <a:r>
              <a:rPr lang="cs-CZ" dirty="0" smtClean="0"/>
              <a:t>„</a:t>
            </a:r>
            <a:r>
              <a:rPr lang="cs-CZ" dirty="0" err="1" smtClean="0"/>
              <a:t>Information</a:t>
            </a:r>
            <a:r>
              <a:rPr lang="cs-CZ" dirty="0" smtClean="0"/>
              <a:t> </a:t>
            </a:r>
            <a:r>
              <a:rPr lang="cs-CZ" dirty="0" err="1" smtClean="0"/>
              <a:t>costs</a:t>
            </a:r>
            <a:r>
              <a:rPr lang="cs-CZ" dirty="0" smtClean="0"/>
              <a:t> money, </a:t>
            </a:r>
            <a:r>
              <a:rPr lang="cs-CZ" dirty="0" err="1" smtClean="0"/>
              <a:t>Intelligence</a:t>
            </a:r>
            <a:r>
              <a:rPr lang="cs-CZ" dirty="0" smtClean="0"/>
              <a:t> </a:t>
            </a:r>
            <a:r>
              <a:rPr lang="cs-CZ" dirty="0" err="1" smtClean="0"/>
              <a:t>makes</a:t>
            </a:r>
            <a:r>
              <a:rPr lang="cs-CZ" dirty="0" smtClean="0"/>
              <a:t> money“</a:t>
            </a:r>
          </a:p>
          <a:p>
            <a:endParaRPr lang="cs-CZ" dirty="0" smtClean="0"/>
          </a:p>
          <a:p>
            <a:r>
              <a:rPr lang="cs-CZ" dirty="0" smtClean="0"/>
              <a:t>2 klíčové ukazatele, zda jde opravdu o </a:t>
            </a:r>
            <a:r>
              <a:rPr lang="cs-CZ" dirty="0" err="1" smtClean="0"/>
              <a:t>Intelligence</a:t>
            </a:r>
            <a:r>
              <a:rPr lang="cs-CZ" dirty="0" smtClean="0"/>
              <a:t> </a:t>
            </a:r>
          </a:p>
          <a:p>
            <a:pPr lvl="1"/>
            <a:r>
              <a:rPr lang="cs-CZ" dirty="0" smtClean="0"/>
              <a:t>Firma je vždy o krok před konkurencí</a:t>
            </a:r>
          </a:p>
          <a:p>
            <a:pPr lvl="1"/>
            <a:r>
              <a:rPr lang="cs-CZ" dirty="0" smtClean="0"/>
              <a:t>Dělají dobře vhledy a </a:t>
            </a:r>
            <a:r>
              <a:rPr lang="cs-CZ" dirty="0" smtClean="0"/>
              <a:t>výhledy (</a:t>
            </a:r>
            <a:r>
              <a:rPr lang="cs-CZ" dirty="0" err="1" smtClean="0"/>
              <a:t>insights</a:t>
            </a:r>
            <a:r>
              <a:rPr lang="cs-CZ" dirty="0" smtClean="0"/>
              <a:t> </a:t>
            </a:r>
            <a:r>
              <a:rPr lang="cs-CZ" dirty="0" err="1" smtClean="0"/>
              <a:t>and</a:t>
            </a:r>
            <a:r>
              <a:rPr lang="cs-CZ" dirty="0" smtClean="0"/>
              <a:t> </a:t>
            </a:r>
            <a:r>
              <a:rPr lang="cs-CZ" dirty="0" err="1" smtClean="0"/>
              <a:t>forecasts</a:t>
            </a:r>
            <a:r>
              <a:rPr lang="cs-CZ" dirty="0" smtClean="0"/>
              <a:t>)</a:t>
            </a:r>
            <a:endParaRPr lang="cs-CZ" dirty="0" smtClean="0"/>
          </a:p>
          <a:p>
            <a:pPr lvl="1"/>
            <a:endParaRPr lang="cs-CZ" dirty="0" smtClean="0"/>
          </a:p>
          <a:p>
            <a:r>
              <a:rPr lang="cs-CZ" dirty="0" smtClean="0"/>
              <a:t>Aby byla CI úspěšná, musí mít podporu TOP managementu</a:t>
            </a:r>
          </a:p>
          <a:p>
            <a:endParaRPr lang="cs-CZ"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Arial" charset="0"/>
              </a:rPr>
              <a:t>Druhy CI</a:t>
            </a:r>
            <a:br>
              <a:rPr lang="cs-CZ" dirty="0" smtClean="0">
                <a:latin typeface="Arial" charset="0"/>
              </a:rPr>
            </a:br>
            <a:endParaRPr lang="cs-CZ" dirty="0"/>
          </a:p>
        </p:txBody>
      </p:sp>
      <p:sp>
        <p:nvSpPr>
          <p:cNvPr id="3" name="Zástupný symbol pro obsah 2"/>
          <p:cNvSpPr>
            <a:spLocks noGrp="1"/>
          </p:cNvSpPr>
          <p:nvPr>
            <p:ph idx="1"/>
          </p:nvPr>
        </p:nvSpPr>
        <p:spPr/>
        <p:txBody>
          <a:bodyPr/>
          <a:lstStyle/>
          <a:p>
            <a:pPr>
              <a:lnSpc>
                <a:spcPct val="90000"/>
              </a:lnSpc>
            </a:pPr>
            <a:r>
              <a:rPr lang="cs-CZ" dirty="0" smtClean="0"/>
              <a:t>Aktivní (útočné) zpravodajství</a:t>
            </a:r>
          </a:p>
          <a:p>
            <a:pPr lvl="1">
              <a:lnSpc>
                <a:spcPct val="90000"/>
              </a:lnSpc>
            </a:pPr>
            <a:r>
              <a:rPr lang="cs-CZ" dirty="0" smtClean="0"/>
              <a:t>Nejrozšířenější</a:t>
            </a:r>
          </a:p>
          <a:p>
            <a:pPr lvl="1">
              <a:lnSpc>
                <a:spcPct val="90000"/>
              </a:lnSpc>
              <a:buNone/>
            </a:pPr>
            <a:endParaRPr lang="cs-CZ" dirty="0" smtClean="0"/>
          </a:p>
          <a:p>
            <a:pPr>
              <a:lnSpc>
                <a:spcPct val="90000"/>
              </a:lnSpc>
            </a:pPr>
            <a:r>
              <a:rPr lang="cs-CZ" dirty="0" smtClean="0"/>
              <a:t>Defenzivní (obranné) zpravodajství</a:t>
            </a:r>
          </a:p>
          <a:p>
            <a:pPr lvl="1">
              <a:lnSpc>
                <a:spcPct val="90000"/>
              </a:lnSpc>
            </a:pPr>
            <a:r>
              <a:rPr lang="cs-CZ" dirty="0" err="1" smtClean="0"/>
              <a:t>Counterintelligence</a:t>
            </a:r>
            <a:endParaRPr lang="cs-CZ" dirty="0" smtClean="0"/>
          </a:p>
          <a:p>
            <a:pPr lvl="1">
              <a:lnSpc>
                <a:spcPct val="90000"/>
              </a:lnSpc>
            </a:pPr>
            <a:r>
              <a:rPr lang="cs-CZ" dirty="0" smtClean="0"/>
              <a:t>identifikovat kritické informace, analyzovat hrozby, analyzovat zranitelnost, odhadnout riziko, nasadit vhodné prostředky obrany</a:t>
            </a:r>
          </a:p>
          <a:p>
            <a:pPr lvl="1">
              <a:lnSpc>
                <a:spcPct val="90000"/>
              </a:lnSpc>
            </a:pPr>
            <a:endParaRPr lang="cs-CZ" dirty="0" smtClean="0"/>
          </a:p>
          <a:p>
            <a:pPr>
              <a:lnSpc>
                <a:spcPct val="90000"/>
              </a:lnSpc>
            </a:pPr>
            <a:r>
              <a:rPr lang="cs-CZ" dirty="0" err="1" smtClean="0"/>
              <a:t>Lobbystické</a:t>
            </a:r>
            <a:r>
              <a:rPr lang="cs-CZ" dirty="0" smtClean="0"/>
              <a:t> zpravodajství</a:t>
            </a:r>
          </a:p>
          <a:p>
            <a:pPr lvl="1">
              <a:lnSpc>
                <a:spcPct val="90000"/>
              </a:lnSpc>
            </a:pPr>
            <a:r>
              <a:rPr lang="cs-CZ" dirty="0" smtClean="0"/>
              <a:t>ovlivňování okolního prostředí</a:t>
            </a:r>
          </a:p>
          <a:p>
            <a:endParaRPr lang="cs-CZ" dirty="0"/>
          </a:p>
        </p:txBody>
      </p:sp>
    </p:spTree>
  </p:cSld>
  <p:clrMapOvr>
    <a:masterClrMapping/>
  </p:clrMapOvr>
</p:sld>
</file>

<file path=ppt/theme/theme1.xml><?xml version="1.0" encoding="utf-8"?>
<a:theme xmlns:a="http://schemas.openxmlformats.org/drawingml/2006/main" name="Blank">
  <a:themeElements>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lank">
  <a:themeElements>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808080"/>
      </a:accent1>
      <a:accent2>
        <a:srgbClr val="FFD200"/>
      </a:accent2>
      <a:accent3>
        <a:srgbClr val="FFFFFF"/>
      </a:accent3>
      <a:accent4>
        <a:srgbClr val="000000"/>
      </a:accent4>
      <a:accent5>
        <a:srgbClr val="C0C0C0"/>
      </a:accent5>
      <a:accent6>
        <a:srgbClr val="E7BE00"/>
      </a:accent6>
      <a:hlink>
        <a:srgbClr val="80808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13334</TotalTime>
  <Words>2256</Words>
  <Application>Microsoft Office PowerPoint</Application>
  <PresentationFormat>On-screen Show (4:3)</PresentationFormat>
  <Paragraphs>438</Paragraphs>
  <Slides>59</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59</vt:i4>
      </vt:variant>
    </vt:vector>
  </HeadingPairs>
  <TitlesOfParts>
    <vt:vector size="65" baseType="lpstr">
      <vt:lpstr>Arial</vt:lpstr>
      <vt:lpstr>EYInterstate</vt:lpstr>
      <vt:lpstr>Calibri</vt:lpstr>
      <vt:lpstr>Blank</vt:lpstr>
      <vt:lpstr>Custom Design</vt:lpstr>
      <vt:lpstr>1_Blank</vt:lpstr>
      <vt:lpstr>Informační průmysl 2013/14</vt:lpstr>
      <vt:lpstr>Slide 2</vt:lpstr>
      <vt:lpstr>Competitive intelligence</vt:lpstr>
      <vt:lpstr>Slide 4</vt:lpstr>
      <vt:lpstr>Competitive Intelligence</vt:lpstr>
      <vt:lpstr>Competitive Intelligence</vt:lpstr>
      <vt:lpstr>Uplatnění CI</vt:lpstr>
      <vt:lpstr>Poslání a cíle CI</vt:lpstr>
      <vt:lpstr>Druhy CI </vt:lpstr>
      <vt:lpstr>Zdroje pro CI</vt:lpstr>
      <vt:lpstr>Zdroje dat - Příklad</vt:lpstr>
      <vt:lpstr>ZPRAVODAJSKÝ CYKLUS</vt:lpstr>
      <vt:lpstr>POHLED NA CELEK</vt:lpstr>
      <vt:lpstr>Slide 14</vt:lpstr>
      <vt:lpstr>CI cyklus</vt:lpstr>
      <vt:lpstr>CI cyklus</vt:lpstr>
      <vt:lpstr>Cyklus CI v širším pojetí</vt:lpstr>
      <vt:lpstr>Peer review</vt:lpstr>
      <vt:lpstr>CI program</vt:lpstr>
      <vt:lpstr>CI program</vt:lpstr>
      <vt:lpstr>KIT – Critical Questions</vt:lpstr>
      <vt:lpstr>EWS - Early Warning System </vt:lpstr>
      <vt:lpstr>Sběr informací pro Ci</vt:lpstr>
      <vt:lpstr>Metody používané v CI</vt:lpstr>
      <vt:lpstr>Rozhovor </vt:lpstr>
      <vt:lpstr>Techniky získávání odpovědí</vt:lpstr>
      <vt:lpstr>Techniky získávání odpovědí</vt:lpstr>
      <vt:lpstr>Techniky získávání odpovědí</vt:lpstr>
      <vt:lpstr>Příklad - rozhovor</vt:lpstr>
      <vt:lpstr>CI vstupy</vt:lpstr>
      <vt:lpstr>Slide 31</vt:lpstr>
      <vt:lpstr>Informační potřeba pro CI</vt:lpstr>
      <vt:lpstr>Informační potřeba pro CI</vt:lpstr>
      <vt:lpstr>Infrastruktura CI</vt:lpstr>
      <vt:lpstr>Technologická dimenze</vt:lpstr>
      <vt:lpstr>Organizační dimenze</vt:lpstr>
      <vt:lpstr>Software pro ci</vt:lpstr>
      <vt:lpstr>TOVEK</vt:lpstr>
      <vt:lpstr>CI analýza</vt:lpstr>
      <vt:lpstr>Příklad</vt:lpstr>
      <vt:lpstr>Analýza informačních potřeb společnosti</vt:lpstr>
      <vt:lpstr>Účinnost, účelnost a strategická výhoda</vt:lpstr>
      <vt:lpstr>Pět porterových sil</vt:lpstr>
      <vt:lpstr>Pět Porterových sil</vt:lpstr>
      <vt:lpstr>Analýza konkurenčních sil</vt:lpstr>
      <vt:lpstr>Slide 46</vt:lpstr>
      <vt:lpstr>Pět sil</vt:lpstr>
      <vt:lpstr>Pět sil</vt:lpstr>
      <vt:lpstr>5PS</vt:lpstr>
      <vt:lpstr>5PS</vt:lpstr>
      <vt:lpstr>Counterintelligence</vt:lpstr>
      <vt:lpstr>Kontra CI</vt:lpstr>
      <vt:lpstr>Způsoby ochrany</vt:lpstr>
      <vt:lpstr>CI vs špionáž</vt:lpstr>
      <vt:lpstr>CI organizace</vt:lpstr>
      <vt:lpstr>CI organizace</vt:lpstr>
      <vt:lpstr>CI organizace</vt:lpstr>
      <vt:lpstr>CI organizace</vt:lpstr>
      <vt:lpstr>SCIP Code of Ethics for CI Professionals</vt:lpstr>
    </vt:vector>
  </TitlesOfParts>
  <Company>Ernst &amp; Young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(Arial bold 30 point) second line title</dc:title>
  <dc:creator>Petr Smejkal</dc:creator>
  <cp:lastModifiedBy>Petr Smejkal</cp:lastModifiedBy>
  <cp:revision>228</cp:revision>
  <dcterms:created xsi:type="dcterms:W3CDTF">2010-09-06T12:20:12Z</dcterms:created>
  <dcterms:modified xsi:type="dcterms:W3CDTF">2013-12-12T21:21:59Z</dcterms:modified>
</cp:coreProperties>
</file>