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1"/>
  </p:notesMasterIdLst>
  <p:sldIdLst>
    <p:sldId id="257" r:id="rId2"/>
    <p:sldId id="346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301" r:id="rId11"/>
    <p:sldId id="267" r:id="rId12"/>
    <p:sldId id="302" r:id="rId13"/>
    <p:sldId id="303" r:id="rId14"/>
    <p:sldId id="305" r:id="rId15"/>
    <p:sldId id="306" r:id="rId16"/>
    <p:sldId id="268" r:id="rId17"/>
    <p:sldId id="307" r:id="rId18"/>
    <p:sldId id="269" r:id="rId19"/>
    <p:sldId id="308" r:id="rId20"/>
    <p:sldId id="309" r:id="rId21"/>
    <p:sldId id="310" r:id="rId22"/>
    <p:sldId id="311" r:id="rId23"/>
    <p:sldId id="270" r:id="rId24"/>
    <p:sldId id="312" r:id="rId25"/>
    <p:sldId id="313" r:id="rId26"/>
    <p:sldId id="314" r:id="rId27"/>
    <p:sldId id="315" r:id="rId28"/>
    <p:sldId id="316" r:id="rId29"/>
    <p:sldId id="271" r:id="rId30"/>
    <p:sldId id="317" r:id="rId31"/>
    <p:sldId id="318" r:id="rId32"/>
    <p:sldId id="272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3" r:id="rId47"/>
    <p:sldId id="334" r:id="rId48"/>
    <p:sldId id="335" r:id="rId49"/>
    <p:sldId id="336" r:id="rId50"/>
    <p:sldId id="337" r:id="rId51"/>
    <p:sldId id="273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2691DD4-F621-4D67-8D64-C13BF63B26E4}">
          <p14:sldIdLst>
            <p14:sldId id="257"/>
            <p14:sldId id="346"/>
            <p14:sldId id="259"/>
            <p14:sldId id="260"/>
            <p14:sldId id="262"/>
            <p14:sldId id="263"/>
            <p14:sldId id="264"/>
            <p14:sldId id="265"/>
            <p14:sldId id="266"/>
            <p14:sldId id="301"/>
            <p14:sldId id="267"/>
            <p14:sldId id="302"/>
            <p14:sldId id="303"/>
            <p14:sldId id="305"/>
            <p14:sldId id="306"/>
            <p14:sldId id="268"/>
            <p14:sldId id="307"/>
            <p14:sldId id="269"/>
            <p14:sldId id="308"/>
            <p14:sldId id="309"/>
            <p14:sldId id="310"/>
          </p14:sldIdLst>
        </p14:section>
        <p14:section name="Oddíl bez názvu" id="{01DCB4C4-AC6B-4BE7-9A2A-83C9900BF0D9}">
          <p14:sldIdLst>
            <p14:sldId id="311"/>
            <p14:sldId id="270"/>
            <p14:sldId id="312"/>
            <p14:sldId id="313"/>
            <p14:sldId id="314"/>
            <p14:sldId id="315"/>
            <p14:sldId id="316"/>
            <p14:sldId id="271"/>
            <p14:sldId id="317"/>
            <p14:sldId id="318"/>
            <p14:sldId id="272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3"/>
            <p14:sldId id="334"/>
            <p14:sldId id="335"/>
            <p14:sldId id="336"/>
            <p14:sldId id="337"/>
            <p14:sldId id="273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05" autoAdjust="0"/>
  </p:normalViewPr>
  <p:slideViewPr>
    <p:cSldViewPr>
      <p:cViewPr varScale="1">
        <p:scale>
          <a:sx n="60" d="100"/>
          <a:sy n="60" d="100"/>
        </p:scale>
        <p:origin x="-16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4AB5A-F4D1-43BD-AAB7-1EF97C4CEC2E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475E7-FD5E-4170-9C21-612C96E1301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17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1.Viditelnost stavu systému – systém by měl vždy dát uživateli vědět co se právě odehrává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2.Spojení mezi systémem a reálným světem – komunikace systému s uživatelem by se měla odehrávat uživatelsky příjemným způsobem (srozumitelný jazyk bez odborných termínů)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3.Uživatelská kontrola a svoboda – uživatelé při práci se systémem dělají chyby a potřebují proto únikový východ pro návrat do předchozího stavu.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4.Konzistence a standardizace – uživatelé by neměli být nuceni přemýšlet jestli různé termíny znamenají to stejné, proto se doporučuje dodržovat obecné zásady.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5.Prevence chyb – vyvarovat se chybovým hlášením bezpečným designem, který bude preventivně působit proti problémům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6.Rozpoznání místo vzpomínání – uživatel by neměl být nucen vzpomínat si na provádění operací v systému, instrukce by měly být v systému vždy viditelně umístěny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7.Flexibilní a efektivní použití – umožnění zrychlení práce se systém pro pokročilé uživatele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8.Estetický a minimalistický design – bez nepotřebných informací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9.Pomoc uživatelů poznat, pochopit a vzpamatovat se z chyb – chybové hlášky by měly být uváděny v přirozeném jazyce a měly by navrhovat řešení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10.Nápověda a návody – všechny informace se musí dát lehce vyhledat, nápověda by měla obsahovat postupy v krocích</a:t>
            </a:r>
            <a:b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300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semaforu je to jasné, odshora</a:t>
            </a:r>
            <a:r>
              <a:rPr lang="cs-CZ" baseline="0" dirty="0" smtClean="0"/>
              <a:t> dolů.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225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Jaký to je soubor? Pomohlo by malé </a:t>
            </a:r>
            <a:r>
              <a:rPr lang="cs-CZ" dirty="0" err="1" smtClean="0"/>
              <a:t>preview</a:t>
            </a:r>
            <a:r>
              <a:rPr lang="cs-CZ" dirty="0" smtClean="0"/>
              <a:t>.</a:t>
            </a:r>
            <a:r>
              <a:rPr lang="cs-CZ" baseline="0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548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Není lepší mít jedno políčko a rovnou vyhledávat, abychom dostali alespoň nějaké výsledky?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55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Řešení: </a:t>
            </a:r>
            <a:r>
              <a:rPr lang="cs-CZ" dirty="0" err="1" smtClean="0"/>
              <a:t>proklik</a:t>
            </a:r>
            <a:r>
              <a:rPr lang="cs-CZ" dirty="0" smtClean="0"/>
              <a:t> rovnou na vyhledávání v programu.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4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Řešení: </a:t>
            </a:r>
            <a:r>
              <a:rPr lang="cs-CZ" dirty="0" err="1" smtClean="0"/>
              <a:t>proklik</a:t>
            </a:r>
            <a:r>
              <a:rPr lang="cs-CZ" smtClean="0"/>
              <a:t> rovnou na vyhledávání v programu.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4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53CC6EE-5267-4B53-AC03-327B712D226F}" type="datetimeFigureOut">
              <a:rPr lang="cs-CZ" smtClean="0"/>
              <a:t>15.10.2013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740C936E-9F64-444E-9980-F260924952B7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matrix.itasoftware.com/search.ht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articles/ten-usability-heuristic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reading.cz/cs/jak-nakupovat" TargetMode="External"/><Relationship Id="rId3" Type="http://schemas.openxmlformats.org/officeDocument/2006/relationships/hyperlink" Target="http://www.rememberthemilk.com/help/" TargetMode="External"/><Relationship Id="rId7" Type="http://schemas.openxmlformats.org/officeDocument/2006/relationships/hyperlink" Target="http://www.axure.com/suppor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elpx.adobe.com/reader.html" TargetMode="External"/><Relationship Id="rId5" Type="http://schemas.openxmlformats.org/officeDocument/2006/relationships/hyperlink" Target="https://support.google.com/mail" TargetMode="External"/><Relationship Id="rId4" Type="http://schemas.openxmlformats.org/officeDocument/2006/relationships/hyperlink" Target="https://www.dropbox.com/help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wantmyname.com/signin" TargetMode="External"/><Relationship Id="rId7" Type="http://schemas.openxmlformats.org/officeDocument/2006/relationships/hyperlink" Target="https://my.upc.cz/cz/StartPage.asp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ounts.google.com/" TargetMode="External"/><Relationship Id="rId5" Type="http://schemas.openxmlformats.org/officeDocument/2006/relationships/hyperlink" Target="https://twitter.com/" TargetMode="External"/><Relationship Id="rId4" Type="http://schemas.openxmlformats.org/officeDocument/2006/relationships/hyperlink" Target="http://cz.linkedin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FZVpCSRpeI" TargetMode="External"/><Relationship Id="rId2" Type="http://schemas.openxmlformats.org/officeDocument/2006/relationships/hyperlink" Target="http://www.dreamincode.net/forums/topic/274639-android-actionbar-tutorial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email-vspenvision.com/unsubscribe.jsp?i=571506162472&amp;s=ZiR1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8600"/>
            <a:ext cx="7128792" cy="4856583"/>
          </a:xfrm>
        </p:spPr>
        <p:txBody>
          <a:bodyPr/>
          <a:lstStyle/>
          <a:p>
            <a:r>
              <a:rPr lang="cs-CZ" sz="4800" dirty="0" smtClean="0"/>
              <a:t>Heuristická analýza</a:t>
            </a:r>
            <a:br>
              <a:rPr lang="cs-CZ" sz="4800" dirty="0" smtClean="0"/>
            </a:br>
            <a:r>
              <a:rPr lang="cs-CZ" sz="2000" dirty="0" smtClean="0"/>
              <a:t>konkrétní příklady</a:t>
            </a: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800600"/>
            <a:ext cx="7135688" cy="914400"/>
          </a:xfrm>
        </p:spPr>
        <p:txBody>
          <a:bodyPr>
            <a:normAutofit/>
          </a:bodyPr>
          <a:lstStyle/>
          <a:p>
            <a:r>
              <a:rPr lang="cs-CZ" dirty="0"/>
              <a:t>Tomáš Bouda </a:t>
            </a:r>
          </a:p>
          <a:p>
            <a:r>
              <a:rPr lang="cs-CZ" dirty="0"/>
              <a:t>KISK </a:t>
            </a:r>
            <a:r>
              <a:rPr lang="cs-CZ" dirty="0" smtClean="0"/>
              <a:t>2013 </a:t>
            </a:r>
            <a:r>
              <a:rPr lang="cs-CZ" dirty="0"/>
              <a:t>Komunikace Člověk-počítač</a:t>
            </a:r>
          </a:p>
          <a:p>
            <a:endParaRPr lang="en-US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91129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světem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r>
              <a:rPr lang="cs-CZ" sz="2800" dirty="0" smtClean="0"/>
              <a:t>Snažíme se vytvořit systém, který funguje tak, jak je uživatel zvyklý z reálného světa.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4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– důvěrně známé metafory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3820"/>
            <a:ext cx="6768752" cy="540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– důvěrně známé metafory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2376264" cy="251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6"/>
            <a:ext cx="49942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7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</a:t>
            </a:r>
            <a:r>
              <a:rPr lang="cs-CZ" dirty="0"/>
              <a:t>– Důvěrný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Mluvte jazykem uživatele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Vysvětlujte jasně a stručně.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Používejte běžné a známé klasifikace. 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276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2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/>
              <a:t>Spojení mezi systémem a reálným </a:t>
            </a:r>
            <a:r>
              <a:rPr lang="cs-CZ" dirty="0" smtClean="0"/>
              <a:t>světem </a:t>
            </a:r>
            <a:r>
              <a:rPr lang="cs-CZ" dirty="0"/>
              <a:t>– Důvěrný jazyk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" y="-675456"/>
            <a:ext cx="10513168" cy="780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05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</a:t>
            </a:r>
            <a:r>
              <a:rPr lang="cs-CZ" dirty="0"/>
              <a:t>– </a:t>
            </a:r>
            <a:r>
              <a:rPr lang="cs-CZ" dirty="0" smtClean="0"/>
              <a:t>Důvěrné volby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se stane? Jaké funkce? Co nebude fungovat?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348880"/>
            <a:ext cx="9874998" cy="305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5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3. Kontrola </a:t>
            </a:r>
            <a:r>
              <a:rPr lang="cs-CZ" dirty="0"/>
              <a:t>a svoboda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Exist</a:t>
            </a:r>
            <a:r>
              <a:rPr lang="en-US" dirty="0" smtClean="0"/>
              <a:t>/</a:t>
            </a:r>
            <a:r>
              <a:rPr lang="cs-CZ" dirty="0" err="1" smtClean="0"/>
              <a:t>Undo</a:t>
            </a:r>
            <a:r>
              <a:rPr lang="en-US" dirty="0" smtClean="0"/>
              <a:t>/</a:t>
            </a:r>
            <a:r>
              <a:rPr lang="cs-CZ" dirty="0" smtClean="0"/>
              <a:t>Zpět</a:t>
            </a:r>
            <a:r>
              <a:rPr lang="en-US" dirty="0" smtClean="0"/>
              <a:t>/</a:t>
            </a:r>
            <a:r>
              <a:rPr lang="cs-CZ" dirty="0" smtClean="0"/>
              <a:t>Ctrl</a:t>
            </a:r>
            <a:r>
              <a:rPr lang="en-US" dirty="0" smtClean="0"/>
              <a:t>+</a:t>
            </a:r>
            <a:r>
              <a:rPr lang="cs-CZ" dirty="0" smtClean="0"/>
              <a:t>z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221990" cy="43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3. Kontrola </a:t>
            </a:r>
            <a:r>
              <a:rPr lang="cs-CZ" dirty="0"/>
              <a:t>a </a:t>
            </a:r>
            <a:r>
              <a:rPr lang="cs-CZ" dirty="0" smtClean="0"/>
              <a:t>svoboda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/>
              <a:t> </a:t>
            </a:r>
            <a:r>
              <a:rPr lang="en-US" dirty="0" err="1"/>
              <a:t>Volnost</a:t>
            </a:r>
            <a:r>
              <a:rPr lang="en-US" dirty="0"/>
              <a:t> </a:t>
            </a:r>
            <a:r>
              <a:rPr lang="en-US" dirty="0" err="1"/>
              <a:t>zkoumání</a:t>
            </a:r>
            <a:r>
              <a:rPr lang="en-US" dirty="0"/>
              <a:t> - freedom to explore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Matrix </a:t>
            </a:r>
            <a:r>
              <a:rPr lang="cs-CZ" dirty="0" err="1"/>
              <a:t>Airfare</a:t>
            </a:r>
            <a:r>
              <a:rPr lang="cs-CZ" dirty="0"/>
              <a:t> </a:t>
            </a:r>
            <a:r>
              <a:rPr lang="cs-CZ" dirty="0" err="1" smtClean="0"/>
              <a:t>Search</a:t>
            </a:r>
            <a:r>
              <a:rPr lang="en-US" dirty="0" smtClean="0"/>
              <a:t> </a:t>
            </a:r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://matrix.itasoftware.com/search.htm</a:t>
            </a: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1422"/>
            <a:ext cx="8915584" cy="54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4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4. Konzistence </a:t>
            </a:r>
            <a:r>
              <a:rPr lang="cs-CZ" dirty="0"/>
              <a:t>a Standardy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konzistentní rozvržení elementů na uživatelském </a:t>
            </a:r>
            <a:r>
              <a:rPr lang="cs-CZ" dirty="0" smtClean="0"/>
              <a:t>rozhraní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60483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01555"/>
            <a:ext cx="5976664" cy="202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26" y="2348880"/>
            <a:ext cx="2002811" cy="37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74" y="2996044"/>
            <a:ext cx="1681864" cy="4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4. Konzistence </a:t>
            </a:r>
            <a:r>
              <a:rPr lang="cs-CZ" dirty="0"/>
              <a:t>a Standardy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konzistentní </a:t>
            </a:r>
            <a:r>
              <a:rPr lang="cs-CZ" dirty="0"/>
              <a:t>názvy, jména, labely - používej uživatelův slovník a </a:t>
            </a:r>
            <a:r>
              <a:rPr lang="cs-CZ" dirty="0" smtClean="0"/>
              <a:t>terminologii!!!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88160"/>
            <a:ext cx="10945216" cy="563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84784"/>
            <a:ext cx="10404648" cy="69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19256" cy="1371600"/>
          </a:xfrm>
        </p:spPr>
        <p:txBody>
          <a:bodyPr>
            <a:normAutofit/>
          </a:bodyPr>
          <a:lstStyle/>
          <a:p>
            <a:r>
              <a:rPr lang="cs-CZ" dirty="0"/>
              <a:t>10 principů použitelnosti podle </a:t>
            </a:r>
            <a:r>
              <a:rPr lang="cs-CZ" dirty="0" err="1" smtClean="0"/>
              <a:t>Nielsena</a:t>
            </a:r>
            <a:r>
              <a:rPr lang="cs-CZ" dirty="0" smtClean="0"/>
              <a:t> (Heuristiky)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040560"/>
          </a:xfrm>
        </p:spPr>
        <p:txBody>
          <a:bodyPr>
            <a:normAutofit fontScale="55000" lnSpcReduction="20000"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Viditelnost stavu systému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/>
              <a:t>Spojení mezi systémem a reálným </a:t>
            </a:r>
            <a:r>
              <a:rPr lang="cs-CZ" sz="3600" dirty="0" smtClean="0"/>
              <a:t>světem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Uživatelská </a:t>
            </a:r>
            <a:r>
              <a:rPr lang="cs-CZ" sz="3600" dirty="0"/>
              <a:t>kontrola a svoboda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Konzistence </a:t>
            </a:r>
            <a:r>
              <a:rPr lang="cs-CZ" sz="3600" dirty="0"/>
              <a:t>a standardizace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Prevence </a:t>
            </a:r>
            <a:r>
              <a:rPr lang="cs-CZ" sz="3600" dirty="0"/>
              <a:t>chyb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Rozpoznání </a:t>
            </a:r>
            <a:r>
              <a:rPr lang="cs-CZ" sz="3600" dirty="0"/>
              <a:t>místo vzpomínání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Flexibilní </a:t>
            </a:r>
            <a:r>
              <a:rPr lang="cs-CZ" sz="3600" dirty="0"/>
              <a:t>a efektivní </a:t>
            </a:r>
            <a:r>
              <a:rPr lang="cs-CZ" sz="3600" dirty="0" smtClean="0"/>
              <a:t>použití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Estetický </a:t>
            </a:r>
            <a:r>
              <a:rPr lang="cs-CZ" sz="3600" dirty="0"/>
              <a:t>a minimalistický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Pomoc </a:t>
            </a:r>
            <a:r>
              <a:rPr lang="cs-CZ" sz="3600" dirty="0"/>
              <a:t>uživatelů poznat, pochopit a vzpamatovat se z </a:t>
            </a:r>
            <a:r>
              <a:rPr lang="cs-CZ" sz="3600" dirty="0" smtClean="0"/>
              <a:t>chyb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Nápověda a návody</a:t>
            </a:r>
          </a:p>
          <a:p>
            <a:endParaRPr lang="cs-CZ" sz="3600" dirty="0" smtClean="0"/>
          </a:p>
          <a:p>
            <a:r>
              <a:rPr lang="cs-CZ" sz="2500" b="0" dirty="0" smtClean="0"/>
              <a:t>Zdroj</a:t>
            </a:r>
            <a:r>
              <a:rPr lang="cs-CZ" sz="2500" b="0" dirty="0" smtClean="0"/>
              <a:t>: NIELSEN: </a:t>
            </a:r>
            <a:r>
              <a:rPr lang="cs-CZ" sz="2900" dirty="0">
                <a:hlinkClick r:id="rId3"/>
              </a:rPr>
              <a:t>http://www.nngroup.com/articles/ten-usability-heuristics/</a:t>
            </a:r>
            <a:endParaRPr lang="cs-CZ" sz="29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5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4. Konzistence </a:t>
            </a:r>
            <a:r>
              <a:rPr lang="cs-CZ" dirty="0"/>
              <a:t>a </a:t>
            </a:r>
            <a:r>
              <a:rPr lang="cs-CZ" dirty="0" smtClean="0"/>
              <a:t>Standardy - </a:t>
            </a:r>
            <a:r>
              <a:rPr lang="cs-CZ" dirty="0"/>
              <a:t>Konzistence </a:t>
            </a:r>
            <a:r>
              <a:rPr lang="cs-CZ" dirty="0" smtClean="0"/>
              <a:t>volby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56176" y="980728"/>
            <a:ext cx="2808312" cy="5073427"/>
          </a:xfrm>
        </p:spPr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Help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4530"/>
            <a:ext cx="7056784" cy="53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4. Konzistence </a:t>
            </a:r>
            <a:r>
              <a:rPr lang="cs-CZ" dirty="0"/>
              <a:t>a </a:t>
            </a:r>
            <a:r>
              <a:rPr lang="cs-CZ" dirty="0" smtClean="0"/>
              <a:t>Standardy - </a:t>
            </a:r>
            <a:r>
              <a:rPr lang="cs-CZ" dirty="0"/>
              <a:t>Konzistence </a:t>
            </a:r>
            <a:r>
              <a:rPr lang="cs-CZ" dirty="0" smtClean="0"/>
              <a:t>volby –</a:t>
            </a:r>
            <a:r>
              <a:rPr lang="en-US" dirty="0" smtClean="0"/>
              <a:t> c</a:t>
            </a:r>
            <a:r>
              <a:rPr lang="cs-CZ" dirty="0" smtClean="0"/>
              <a:t>o</a:t>
            </a:r>
            <a:r>
              <a:rPr lang="en-US" dirty="0" err="1" smtClean="0"/>
              <a:t>ntinue</a:t>
            </a:r>
            <a:r>
              <a:rPr lang="en-US" dirty="0" smtClean="0"/>
              <a:t>/</a:t>
            </a:r>
            <a:r>
              <a:rPr lang="cs-CZ" dirty="0" err="1" smtClean="0"/>
              <a:t>cancel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7036"/>
            <a:ext cx="7272808" cy="535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7036"/>
            <a:ext cx="7278991" cy="533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4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4. Konzistence </a:t>
            </a:r>
            <a:r>
              <a:rPr lang="cs-CZ" dirty="0"/>
              <a:t>a </a:t>
            </a:r>
            <a:r>
              <a:rPr lang="cs-CZ" dirty="0" smtClean="0"/>
              <a:t>Standardy - </a:t>
            </a:r>
            <a:r>
              <a:rPr lang="cs-CZ" dirty="0"/>
              <a:t>Konzistence </a:t>
            </a:r>
            <a:r>
              <a:rPr lang="cs-CZ" dirty="0" smtClean="0"/>
              <a:t>volby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71514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62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– prevence před ztrátou dat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7592416" cy="37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8947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7" y="1795212"/>
            <a:ext cx="8724797" cy="43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885" y="295072"/>
            <a:ext cx="3034680" cy="31683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5. Prevence chyb – prevence před zmatkem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221088"/>
            <a:ext cx="7620000" cy="190507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8403"/>
            <a:ext cx="6120680" cy="752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2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– prevence </a:t>
            </a:r>
            <a:r>
              <a:rPr lang="cs-CZ" dirty="0"/>
              <a:t>před </a:t>
            </a:r>
            <a:r>
              <a:rPr lang="cs-CZ" dirty="0" smtClean="0"/>
              <a:t>matoucím </a:t>
            </a:r>
            <a:r>
              <a:rPr lang="cs-CZ" dirty="0"/>
              <a:t>provozem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72816"/>
            <a:ext cx="835488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8" y="4263073"/>
            <a:ext cx="6354244" cy="25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8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vkládáním chybných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344816" cy="533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4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372" y="-21913"/>
            <a:ext cx="8219256" cy="114665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vkládáním chybných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383786" cy="208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" y="3279676"/>
            <a:ext cx="7781232" cy="34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8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zbytečnými překážkami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44824"/>
            <a:ext cx="12796050" cy="622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0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6. Rozpoznávání místo vzpomínání – vyhněte se kódům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4372"/>
            <a:ext cx="2232248" cy="515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35" y="944917"/>
            <a:ext cx="8589881" cy="58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1. Viditelnost stavu systému – ukazatel času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19411"/>
            <a:ext cx="7620000" cy="4373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Pokrok</a:t>
            </a:r>
            <a:r>
              <a:rPr lang="en-US" sz="2800" dirty="0" smtClean="0"/>
              <a:t>/</a:t>
            </a:r>
            <a:r>
              <a:rPr lang="cs-CZ" sz="2800" dirty="0" smtClean="0"/>
              <a:t>progres při instalaci</a:t>
            </a:r>
          </a:p>
          <a:p>
            <a:endParaRPr 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32289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02748"/>
            <a:ext cx="20859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25" y="3574198"/>
            <a:ext cx="1725929" cy="14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10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805" y="-21913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6. Rozpoznávání místo vzpomínání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641379"/>
          </a:xfrm>
        </p:spPr>
        <p:txBody>
          <a:bodyPr/>
          <a:lstStyle/>
          <a:p>
            <a:r>
              <a:rPr lang="cs-CZ" dirty="0"/>
              <a:t>Rozpoznávání - vyhýbání se překážkám navíc, kde se musí uživatel znovu rozhodovat.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4569"/>
            <a:ext cx="8640960" cy="492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805" y="-21913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6. Rozpoznávání místo vzpomínání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641379"/>
          </a:xfrm>
        </p:spPr>
        <p:txBody>
          <a:bodyPr/>
          <a:lstStyle/>
          <a:p>
            <a:r>
              <a:rPr lang="cs-CZ" dirty="0" smtClean="0"/>
              <a:t>Rozpoznávání díky </a:t>
            </a:r>
            <a:r>
              <a:rPr lang="cs-CZ" dirty="0" err="1" smtClean="0"/>
              <a:t>preview</a:t>
            </a:r>
            <a:r>
              <a:rPr lang="cs-CZ" dirty="0"/>
              <a:t>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239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0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1196752"/>
          </a:xfrm>
        </p:spPr>
        <p:txBody>
          <a:bodyPr/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flexibilní zkratky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Flexibilní </a:t>
            </a:r>
            <a:r>
              <a:rPr lang="cs-CZ" dirty="0" smtClean="0"/>
              <a:t>zkratky</a:t>
            </a: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532796" cy="622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1196752"/>
          </a:xfrm>
        </p:spPr>
        <p:txBody>
          <a:bodyPr/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flexibilní zkratky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Flexibilní </a:t>
            </a:r>
            <a:r>
              <a:rPr lang="cs-CZ" dirty="0" smtClean="0"/>
              <a:t>zkratky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382974"/>
            <a:ext cx="96012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9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 fontScale="90000"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</a:t>
            </a:r>
            <a:r>
              <a:rPr lang="cs-CZ" dirty="0"/>
              <a:t>Flexibilní přednastavení a další možnosti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8628427" cy="492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0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 fontScale="90000"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Flexibilita doplňujících informací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556792"/>
            <a:ext cx="96202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4191"/>
            <a:ext cx="7416824" cy="51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5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Flexibilita </a:t>
            </a:r>
            <a:r>
              <a:rPr lang="cs-CZ" dirty="0" err="1" smtClean="0"/>
              <a:t>proaktivity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16760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Pozor na proaktivní systém, který však nabízí nepřesné, neúplné, nepravdivé nebo nerelevantní informace. </a:t>
            </a:r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367239" cy="33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8111710" cy="279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8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Flexibilní doporučování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4963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9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908720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Flexibilita </a:t>
            </a:r>
            <a:r>
              <a:rPr lang="cs-CZ" b="0" dirty="0"/>
              <a:t>musí být </a:t>
            </a:r>
            <a:r>
              <a:rPr lang="cs-CZ" b="0" dirty="0" smtClean="0"/>
              <a:t>relevantní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/>
          </a:p>
          <a:p>
            <a:endParaRPr lang="cs-CZ" b="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2513921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620000" cy="4641379"/>
          </a:xfrm>
        </p:spPr>
        <p:txBody>
          <a:bodyPr/>
          <a:lstStyle/>
          <a:p>
            <a:r>
              <a:rPr lang="cs-CZ" dirty="0" smtClean="0"/>
              <a:t>D</a:t>
            </a:r>
            <a:r>
              <a:rPr lang="pt-BR" dirty="0" smtClean="0"/>
              <a:t>ůležité </a:t>
            </a:r>
            <a:r>
              <a:rPr lang="pt-BR" dirty="0"/>
              <a:t>informace na prvním místě.</a:t>
            </a:r>
            <a:endParaRPr lang="cs-CZ" b="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" y="2060848"/>
            <a:ext cx="8955569" cy="44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7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1. Viditelnost stavu systému – dobrá praxe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&lt; 1s. pouze ukázat </a:t>
            </a:r>
            <a:r>
              <a:rPr lang="cs-CZ" dirty="0" smtClean="0"/>
              <a:t>výsledek</a:t>
            </a:r>
          </a:p>
          <a:p>
            <a:endParaRPr lang="cs-CZ" dirty="0"/>
          </a:p>
          <a:p>
            <a:r>
              <a:rPr lang="cs-CZ" dirty="0"/>
              <a:t>~ 1s. ukázat feedback, že </a:t>
            </a:r>
            <a:r>
              <a:rPr lang="cs-CZ" dirty="0" smtClean="0"/>
              <a:t>systém </a:t>
            </a:r>
            <a:r>
              <a:rPr lang="cs-CZ" dirty="0"/>
              <a:t>něco </a:t>
            </a:r>
            <a:r>
              <a:rPr lang="cs-CZ" dirty="0" smtClean="0"/>
              <a:t>dělá</a:t>
            </a:r>
          </a:p>
          <a:p>
            <a:endParaRPr lang="cs-CZ" dirty="0"/>
          </a:p>
          <a:p>
            <a:r>
              <a:rPr lang="cs-CZ" dirty="0" smtClean="0"/>
              <a:t>&gt; 1s</a:t>
            </a:r>
            <a:r>
              <a:rPr lang="cs-CZ" dirty="0"/>
              <a:t>. ukázat </a:t>
            </a:r>
            <a:r>
              <a:rPr lang="cs-CZ" dirty="0" smtClean="0"/>
              <a:t>čas, </a:t>
            </a:r>
            <a:r>
              <a:rPr lang="cs-CZ" dirty="0"/>
              <a:t>za který bude proces dokončen nebo stav </a:t>
            </a:r>
            <a:r>
              <a:rPr lang="cs-CZ" dirty="0" smtClean="0"/>
              <a:t>načítání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72816"/>
            <a:ext cx="1386657" cy="15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58685"/>
            <a:ext cx="3641087" cy="28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3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cs-CZ" dirty="0" smtClean="0"/>
              <a:t>Méně barev je někdy více. Barvy fungují jako návod. </a:t>
            </a:r>
          </a:p>
          <a:p>
            <a:endParaRPr lang="cs-CZ" b="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648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01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cs-CZ" dirty="0" smtClean="0"/>
              <a:t>Odstranění balastu a nepotřebných informací a objektů. </a:t>
            </a:r>
          </a:p>
          <a:p>
            <a:endParaRPr lang="cs-CZ" b="0" dirty="0"/>
          </a:p>
          <a:p>
            <a:r>
              <a:rPr lang="cs-CZ" dirty="0" smtClean="0"/>
              <a:t>Nápovědy: </a:t>
            </a:r>
          </a:p>
          <a:p>
            <a:r>
              <a:rPr lang="cs-CZ" b="0" dirty="0" err="1" smtClean="0"/>
              <a:t>Remember</a:t>
            </a:r>
            <a:r>
              <a:rPr lang="cs-CZ" b="0" dirty="0" smtClean="0"/>
              <a:t> </a:t>
            </a:r>
            <a:r>
              <a:rPr lang="cs-CZ" b="0" dirty="0" err="1" smtClean="0"/>
              <a:t>the</a:t>
            </a:r>
            <a:r>
              <a:rPr lang="cs-CZ" b="0" dirty="0" smtClean="0"/>
              <a:t> </a:t>
            </a:r>
            <a:r>
              <a:rPr lang="cs-CZ" b="0" dirty="0" err="1" smtClean="0"/>
              <a:t>milk</a:t>
            </a:r>
            <a:r>
              <a:rPr lang="cs-CZ" b="0" dirty="0" smtClean="0"/>
              <a:t>: </a:t>
            </a:r>
            <a:r>
              <a:rPr lang="cs-CZ" b="0" dirty="0">
                <a:hlinkClick r:id="rId3"/>
              </a:rPr>
              <a:t>http://www.rememberthemilk.com/help</a:t>
            </a:r>
            <a:r>
              <a:rPr lang="cs-CZ" b="0" dirty="0" smtClean="0">
                <a:hlinkClick r:id="rId3"/>
              </a:rPr>
              <a:t>/</a:t>
            </a:r>
            <a:endParaRPr lang="cs-CZ" b="0" dirty="0" smtClean="0"/>
          </a:p>
          <a:p>
            <a:r>
              <a:rPr lang="cs-CZ" b="0" dirty="0" err="1" smtClean="0"/>
              <a:t>Dropbox</a:t>
            </a:r>
            <a:r>
              <a:rPr lang="cs-CZ" b="0" dirty="0" smtClean="0"/>
              <a:t>: </a:t>
            </a:r>
            <a:r>
              <a:rPr lang="cs-CZ" b="0" dirty="0">
                <a:hlinkClick r:id="rId4"/>
              </a:rPr>
              <a:t>https://</a:t>
            </a:r>
            <a:r>
              <a:rPr lang="cs-CZ" b="0" dirty="0" smtClean="0">
                <a:hlinkClick r:id="rId4"/>
              </a:rPr>
              <a:t>www.dropbox.com/help</a:t>
            </a:r>
            <a:endParaRPr lang="cs-CZ" b="0" dirty="0" smtClean="0"/>
          </a:p>
          <a:p>
            <a:r>
              <a:rPr lang="cs-CZ" b="0" dirty="0"/>
              <a:t>Google mail: </a:t>
            </a:r>
            <a:r>
              <a:rPr lang="cs-CZ" b="0" dirty="0">
                <a:hlinkClick r:id="rId5"/>
              </a:rPr>
              <a:t>https://</a:t>
            </a:r>
            <a:r>
              <a:rPr lang="cs-CZ" b="0" dirty="0" smtClean="0">
                <a:hlinkClick r:id="rId5"/>
              </a:rPr>
              <a:t>support.google.com/mail</a:t>
            </a:r>
            <a:endParaRPr lang="cs-CZ" b="0" dirty="0" smtClean="0"/>
          </a:p>
          <a:p>
            <a:r>
              <a:rPr lang="cs-CZ" b="0" dirty="0" smtClean="0"/>
              <a:t>Adobe </a:t>
            </a:r>
            <a:r>
              <a:rPr lang="cs-CZ" b="0" dirty="0" err="1" smtClean="0"/>
              <a:t>reader</a:t>
            </a:r>
            <a:r>
              <a:rPr lang="cs-CZ" b="0" dirty="0" smtClean="0"/>
              <a:t>: </a:t>
            </a:r>
            <a:r>
              <a:rPr lang="cs-CZ" b="0" dirty="0">
                <a:hlinkClick r:id="rId6"/>
              </a:rPr>
              <a:t>http://</a:t>
            </a:r>
            <a:r>
              <a:rPr lang="cs-CZ" b="0" dirty="0" smtClean="0">
                <a:hlinkClick r:id="rId6"/>
              </a:rPr>
              <a:t>helpx.adobe.com/reader.html</a:t>
            </a:r>
            <a:endParaRPr lang="cs-CZ" b="0" dirty="0" smtClean="0"/>
          </a:p>
          <a:p>
            <a:r>
              <a:rPr lang="cs-CZ" b="0" dirty="0" err="1" smtClean="0"/>
              <a:t>Axure</a:t>
            </a:r>
            <a:r>
              <a:rPr lang="cs-CZ" b="0" dirty="0" smtClean="0"/>
              <a:t>: </a:t>
            </a:r>
            <a:r>
              <a:rPr lang="cs-CZ" b="0" dirty="0">
                <a:hlinkClick r:id="rId7"/>
              </a:rPr>
              <a:t>http://</a:t>
            </a:r>
            <a:r>
              <a:rPr lang="cs-CZ" b="0" dirty="0" smtClean="0">
                <a:hlinkClick r:id="rId7"/>
              </a:rPr>
              <a:t>www.axure.com/support</a:t>
            </a:r>
            <a:endParaRPr lang="cs-CZ" b="0" dirty="0" smtClean="0"/>
          </a:p>
          <a:p>
            <a:r>
              <a:rPr lang="cs-CZ" b="0" dirty="0" err="1" smtClean="0"/>
              <a:t>eReading</a:t>
            </a:r>
            <a:r>
              <a:rPr lang="cs-CZ" b="0" dirty="0" smtClean="0"/>
              <a:t>: </a:t>
            </a:r>
            <a:r>
              <a:rPr lang="cs-CZ" b="0" dirty="0">
                <a:hlinkClick r:id="rId8"/>
              </a:rPr>
              <a:t>http://</a:t>
            </a:r>
            <a:r>
              <a:rPr lang="cs-CZ" b="0" dirty="0" smtClean="0">
                <a:hlinkClick r:id="rId8"/>
              </a:rPr>
              <a:t>www.ereading.cz/cs/jak-nakupovat</a:t>
            </a:r>
            <a:endParaRPr lang="cs-CZ" b="0" dirty="0" smtClean="0"/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6419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cs-CZ" b="0" dirty="0" err="1" smtClean="0"/>
              <a:t>Login</a:t>
            </a:r>
            <a:endParaRPr lang="cs-CZ" b="0" dirty="0" smtClean="0"/>
          </a:p>
          <a:p>
            <a:endParaRPr lang="cs-CZ" b="0" dirty="0"/>
          </a:p>
          <a:p>
            <a:r>
              <a:rPr lang="cs-CZ" b="0" dirty="0" smtClean="0"/>
              <a:t>I </a:t>
            </a:r>
            <a:r>
              <a:rPr lang="cs-CZ" b="0" dirty="0" err="1" smtClean="0"/>
              <a:t>want</a:t>
            </a:r>
            <a:r>
              <a:rPr lang="cs-CZ" b="0" dirty="0" smtClean="0"/>
              <a:t> my </a:t>
            </a:r>
            <a:r>
              <a:rPr lang="cs-CZ" b="0" dirty="0" err="1" smtClean="0"/>
              <a:t>name</a:t>
            </a:r>
            <a:r>
              <a:rPr lang="cs-CZ" b="0" dirty="0" smtClean="0"/>
              <a:t>: </a:t>
            </a:r>
            <a:r>
              <a:rPr lang="cs-CZ" b="0" dirty="0">
                <a:hlinkClick r:id="rId3"/>
              </a:rPr>
              <a:t>https://</a:t>
            </a:r>
            <a:r>
              <a:rPr lang="cs-CZ" b="0" dirty="0" smtClean="0">
                <a:hlinkClick r:id="rId3"/>
              </a:rPr>
              <a:t>iwantmyname.com/signin</a:t>
            </a:r>
            <a:endParaRPr lang="cs-CZ" b="0" dirty="0" smtClean="0"/>
          </a:p>
          <a:p>
            <a:r>
              <a:rPr lang="cs-CZ" b="0" dirty="0" err="1" smtClean="0"/>
              <a:t>LinkedIn</a:t>
            </a:r>
            <a:r>
              <a:rPr lang="cs-CZ" b="0" dirty="0" smtClean="0"/>
              <a:t>: </a:t>
            </a:r>
            <a:r>
              <a:rPr lang="cs-CZ" b="0" dirty="0">
                <a:hlinkClick r:id="rId4"/>
              </a:rPr>
              <a:t>http://cz.linkedin.com</a:t>
            </a:r>
            <a:r>
              <a:rPr lang="cs-CZ" b="0" dirty="0" smtClean="0">
                <a:hlinkClick r:id="rId4"/>
              </a:rPr>
              <a:t>/</a:t>
            </a:r>
            <a:endParaRPr lang="cs-CZ" b="0" dirty="0" smtClean="0"/>
          </a:p>
          <a:p>
            <a:r>
              <a:rPr lang="cs-CZ" b="0" dirty="0" err="1"/>
              <a:t>Twitter</a:t>
            </a:r>
            <a:r>
              <a:rPr lang="cs-CZ" b="0" dirty="0"/>
              <a:t>: </a:t>
            </a:r>
            <a:r>
              <a:rPr lang="cs-CZ" b="0" dirty="0" smtClean="0">
                <a:hlinkClick r:id="rId5"/>
              </a:rPr>
              <a:t>https</a:t>
            </a:r>
            <a:r>
              <a:rPr lang="cs-CZ" b="0" dirty="0">
                <a:hlinkClick r:id="rId5"/>
              </a:rPr>
              <a:t>://twitter.com/</a:t>
            </a:r>
            <a:endParaRPr lang="cs-CZ" b="0" dirty="0"/>
          </a:p>
          <a:p>
            <a:r>
              <a:rPr lang="cs-CZ" b="0" dirty="0"/>
              <a:t>Google: </a:t>
            </a:r>
            <a:r>
              <a:rPr lang="cs-CZ" b="0" dirty="0">
                <a:hlinkClick r:id="rId6"/>
              </a:rPr>
              <a:t>https://accounts.google.com</a:t>
            </a:r>
            <a:r>
              <a:rPr lang="cs-CZ" b="0" dirty="0" smtClean="0">
                <a:hlinkClick r:id="rId6"/>
              </a:rPr>
              <a:t>/</a:t>
            </a:r>
            <a:endParaRPr lang="cs-CZ" b="0" dirty="0" smtClean="0"/>
          </a:p>
          <a:p>
            <a:r>
              <a:rPr lang="cs-CZ" b="0" dirty="0" smtClean="0"/>
              <a:t>UPC: </a:t>
            </a:r>
            <a:r>
              <a:rPr lang="cs-CZ" b="0" dirty="0">
                <a:hlinkClick r:id="rId7"/>
              </a:rPr>
              <a:t>https://</a:t>
            </a:r>
            <a:r>
              <a:rPr lang="cs-CZ" b="0" dirty="0" smtClean="0">
                <a:hlinkClick r:id="rId7"/>
              </a:rPr>
              <a:t>my.upc.cz/cz/StartPage.aspx</a:t>
            </a:r>
            <a:endParaRPr lang="cs-CZ" b="0" dirty="0" smtClean="0"/>
          </a:p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04717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9" y="1610736"/>
            <a:ext cx="8208912" cy="808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1241404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American</a:t>
            </a:r>
            <a:r>
              <a:rPr lang="cs-CZ" dirty="0" smtClean="0"/>
              <a:t> Airlines </a:t>
            </a:r>
            <a:r>
              <a:rPr lang="cs-CZ" dirty="0" err="1" smtClean="0"/>
              <a:t>fly</a:t>
            </a:r>
            <a:r>
              <a:rPr lang="cs-CZ" dirty="0" smtClean="0"/>
              <a:t> </a:t>
            </a:r>
            <a:r>
              <a:rPr lang="cs-CZ" dirty="0" err="1" smtClean="0"/>
              <a:t>search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66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Výhoda jasných chyb – jaký je problém? Jaké je řešení?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b="0" dirty="0" smtClean="0"/>
          </a:p>
          <a:p>
            <a:endParaRPr lang="cs-CZ" b="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01" y="1988840"/>
            <a:ext cx="9327948" cy="607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33940"/>
            <a:ext cx="10297600" cy="670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74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536" y="-243408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136904" cy="674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4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9944" y="1691516"/>
            <a:ext cx="611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Chyby by měly poskytovat řešení – např. co bych mohl vymazat? Jaké soubory nepoužívám?</a:t>
            </a:r>
            <a:endParaRPr lang="cs-CZ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37847"/>
            <a:ext cx="4532040" cy="438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5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5" y="3693951"/>
            <a:ext cx="6408712" cy="31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ukazovat, co lze udělat </a:t>
            </a:r>
            <a:r>
              <a:rPr lang="pl-PL" dirty="0" smtClean="0"/>
              <a:t>jiného.</a:t>
            </a:r>
          </a:p>
          <a:p>
            <a:endParaRPr lang="pl-PL" dirty="0"/>
          </a:p>
          <a:p>
            <a:r>
              <a:rPr lang="pl-PL" dirty="0" smtClean="0"/>
              <a:t>- neexistuje v PC podobný dokument? </a:t>
            </a:r>
          </a:p>
          <a:p>
            <a:endParaRPr lang="cs-CZ" b="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01" y="2660251"/>
            <a:ext cx="565143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být </a:t>
            </a:r>
            <a:r>
              <a:rPr lang="pl-PL" dirty="0" smtClean="0"/>
              <a:t>následovány </a:t>
            </a:r>
            <a:r>
              <a:rPr lang="pl-PL" dirty="0"/>
              <a:t>nabídkou jiné </a:t>
            </a:r>
            <a:r>
              <a:rPr lang="pl-PL" dirty="0" smtClean="0"/>
              <a:t>možnosti.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632848" cy="45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8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být </a:t>
            </a:r>
            <a:r>
              <a:rPr lang="pl-PL" dirty="0" smtClean="0"/>
              <a:t>následovány </a:t>
            </a:r>
            <a:r>
              <a:rPr lang="pl-PL" dirty="0"/>
              <a:t>nabídkou jiné </a:t>
            </a:r>
            <a:r>
              <a:rPr lang="pl-PL" dirty="0" smtClean="0"/>
              <a:t>možnosti.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7900"/>
            <a:ext cx="8505843" cy="34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2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stavu systému – ukazování místa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Ukažte, kolik místa ještě zbývá. 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" y="2348880"/>
            <a:ext cx="494325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62075"/>
            <a:ext cx="4565129" cy="270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692" y="-171400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 smtClean="0"/>
              <a:t>Jak to, že Mall nenabízí jiné možnosti?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2" y="1752325"/>
            <a:ext cx="8064896" cy="515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1371600"/>
          </a:xfrm>
        </p:spPr>
        <p:txBody>
          <a:bodyPr/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Předcházejte chybám. </a:t>
            </a:r>
          </a:p>
          <a:p>
            <a:endParaRPr lang="cs-CZ" dirty="0" smtClean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6651"/>
            <a:ext cx="8424936" cy="416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cs-CZ" dirty="0" smtClean="0"/>
              <a:t>Výhoda online pomoci. Je mnohem lépe provázána se samotným systémem. 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Diskuse k programování: </a:t>
            </a:r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://www.dreamincode.net/forums/topic/274639-android-actionbar-tutorial/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/>
              <a:t>Video tutoriály: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www.youtube.com/watch?v=eFZVpCSRpeI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920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cs-CZ" dirty="0"/>
              <a:t>Pomoc s rozhodováním prostřednictvím </a:t>
            </a:r>
            <a:r>
              <a:rPr lang="cs-CZ" dirty="0" smtClean="0"/>
              <a:t>příkladů.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2" y="1484784"/>
            <a:ext cx="6552728" cy="550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/>
              <a:t>Nápověda</a:t>
            </a:r>
            <a:r>
              <a:rPr lang="en-US" dirty="0"/>
              <a:t>, co by </a:t>
            </a:r>
            <a:r>
              <a:rPr lang="en-US" dirty="0"/>
              <a:t>bylo</a:t>
            </a:r>
            <a:r>
              <a:rPr lang="en-US" dirty="0"/>
              <a:t> </a:t>
            </a:r>
            <a:r>
              <a:rPr lang="en-US" dirty="0"/>
              <a:t>nejlepší</a:t>
            </a:r>
            <a:r>
              <a:rPr lang="en-US" dirty="0"/>
              <a:t> </a:t>
            </a:r>
            <a:r>
              <a:rPr lang="en-US" dirty="0"/>
              <a:t>udělat</a:t>
            </a:r>
            <a:r>
              <a:rPr lang="en-US" dirty="0"/>
              <a:t> (help guide the </a:t>
            </a:r>
            <a:r>
              <a:rPr lang="en-US" dirty="0" smtClean="0"/>
              <a:t>way</a:t>
            </a:r>
            <a:r>
              <a:rPr lang="cs-CZ" dirty="0" smtClean="0"/>
              <a:t>).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7080"/>
            <a:ext cx="6624736" cy="53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6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Nápověda</a:t>
            </a:r>
            <a:r>
              <a:rPr lang="en-US" dirty="0"/>
              <a:t> </a:t>
            </a:r>
            <a:r>
              <a:rPr lang="en-US" dirty="0" err="1"/>
              <a:t>dalšího</a:t>
            </a:r>
            <a:r>
              <a:rPr lang="en-US" dirty="0"/>
              <a:t> </a:t>
            </a:r>
            <a:r>
              <a:rPr lang="en-US" dirty="0" err="1"/>
              <a:t>kroku</a:t>
            </a:r>
            <a:r>
              <a:rPr lang="en-US" dirty="0"/>
              <a:t> (Help show the steps</a:t>
            </a:r>
            <a:r>
              <a:rPr lang="en-US" dirty="0" smtClean="0"/>
              <a:t>)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5529"/>
            <a:ext cx="85534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1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Upozornění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maličkosti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9" y="1556792"/>
            <a:ext cx="9172139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5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Poskytování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 smtClean="0"/>
              <a:t>informací</a:t>
            </a:r>
            <a:r>
              <a:rPr lang="cs-CZ" dirty="0" smtClean="0"/>
              <a:t>. </a:t>
            </a:r>
          </a:p>
          <a:p>
            <a:r>
              <a:rPr lang="cs-CZ" dirty="0">
                <a:hlinkClick r:id="rId2"/>
              </a:rPr>
              <a:t>http://email-vspenvision.com/unsubscribe.jsp?i=571506162472&amp;s=ZiR1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204864"/>
            <a:ext cx="6546761" cy="563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94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 - mobile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9" y="1511215"/>
            <a:ext cx="5503469" cy="481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307"/>
            <a:ext cx="30765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8600"/>
            <a:ext cx="7128792" cy="4856583"/>
          </a:xfrm>
        </p:spPr>
        <p:txBody>
          <a:bodyPr/>
          <a:lstStyle/>
          <a:p>
            <a:r>
              <a:rPr lang="cs-CZ" sz="4800" dirty="0" smtClean="0"/>
              <a:t>Děkuji za pozornost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077072"/>
            <a:ext cx="7056784" cy="1637928"/>
          </a:xfrm>
        </p:spPr>
        <p:txBody>
          <a:bodyPr>
            <a:normAutofit/>
          </a:bodyPr>
          <a:lstStyle/>
          <a:p>
            <a:r>
              <a:rPr lang="cs-CZ" dirty="0"/>
              <a:t>Tomáš Bouda </a:t>
            </a:r>
            <a:endParaRPr lang="cs-CZ" dirty="0" smtClean="0"/>
          </a:p>
          <a:p>
            <a:r>
              <a:rPr lang="cs-CZ" dirty="0" err="1" smtClean="0"/>
              <a:t>boudatomas</a:t>
            </a:r>
            <a:r>
              <a:rPr lang="en-US" dirty="0" smtClean="0"/>
              <a:t>@</a:t>
            </a:r>
            <a:r>
              <a:rPr lang="cs-CZ" dirty="0" smtClean="0"/>
              <a:t>gmail.com</a:t>
            </a:r>
            <a:endParaRPr lang="cs-CZ" dirty="0"/>
          </a:p>
          <a:p>
            <a:r>
              <a:rPr lang="cs-CZ" dirty="0"/>
              <a:t>KISK </a:t>
            </a:r>
            <a:r>
              <a:rPr lang="cs-CZ" dirty="0" smtClean="0"/>
              <a:t>2013 </a:t>
            </a:r>
            <a:r>
              <a:rPr lang="cs-CZ" dirty="0"/>
              <a:t>Komunikace Člověk-počítač</a:t>
            </a:r>
          </a:p>
          <a:p>
            <a:endParaRPr lang="en-US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91129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</a:t>
            </a:r>
            <a:r>
              <a:rPr lang="cs-CZ" dirty="0" smtClean="0"/>
              <a:t>– ukažte změnu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11" y="1988840"/>
            <a:ext cx="6192688" cy="24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56" y="4393615"/>
            <a:ext cx="5896543" cy="230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ukažte </a:t>
            </a:r>
            <a:r>
              <a:rPr lang="cs-CZ" dirty="0" smtClean="0"/>
              <a:t>akci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Jakým směrem bude akce probíhat? 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00936"/>
            <a:ext cx="34956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45" y="5733256"/>
            <a:ext cx="5838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</a:t>
            </a:r>
            <a:r>
              <a:rPr lang="cs-CZ" dirty="0" smtClean="0"/>
              <a:t>co bude následovat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2" y="4714131"/>
            <a:ext cx="7987152" cy="310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89" y="1556792"/>
            <a:ext cx="9584813" cy="301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</a:t>
            </a:r>
            <a:r>
              <a:rPr lang="cs-CZ" dirty="0" smtClean="0"/>
              <a:t>ukaž, že je vše zdárně u konce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6984776" cy="239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420</TotalTime>
  <Words>1140</Words>
  <Application>Microsoft Office PowerPoint</Application>
  <PresentationFormat>Předvádění na obrazovce (4:3)</PresentationFormat>
  <Paragraphs>210</Paragraphs>
  <Slides>59</Slides>
  <Notes>19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Základní</vt:lpstr>
      <vt:lpstr>Heuristická analýza konkrétní příklady  </vt:lpstr>
      <vt:lpstr>10 principů použitelnosti podle Nielsena (Heuristiky)</vt:lpstr>
      <vt:lpstr>1. Viditelnost stavu systému – ukazatel času</vt:lpstr>
      <vt:lpstr>1. Viditelnost stavu systému – dobrá praxe</vt:lpstr>
      <vt:lpstr>1. Viditelnost stavu systému – ukazování místa</vt:lpstr>
      <vt:lpstr>1. Viditelnost stavu systému – ukažte změnu</vt:lpstr>
      <vt:lpstr>1. Viditelnost stavu systému – ukažte akci</vt:lpstr>
      <vt:lpstr>1. Viditelnost stavu systému – co bude následovat</vt:lpstr>
      <vt:lpstr>1. Viditelnost stavu systému – ukaž, že je vše zdárně u konce</vt:lpstr>
      <vt:lpstr>2. Spojení mezi systémem a reálným světem</vt:lpstr>
      <vt:lpstr>2. Spojení mezi systémem a reálným světem – důvěrně známé metafory</vt:lpstr>
      <vt:lpstr>2. Spojení mezi systémem a reálným světem – důvěrně známé metafory</vt:lpstr>
      <vt:lpstr>2. Spojení mezi systémem a reálným světem – Důvěrný jazyk</vt:lpstr>
      <vt:lpstr>Spojení mezi systémem a reálným světem – Důvěrný jazyk</vt:lpstr>
      <vt:lpstr>2. Spojení mezi systémem a reálným světem – Důvěrné volby</vt:lpstr>
      <vt:lpstr>3. Kontrola a svoboda</vt:lpstr>
      <vt:lpstr>3. Kontrola a svoboda - Volnost zkoumání - freedom to explore </vt:lpstr>
      <vt:lpstr>4. Konzistence a Standardy</vt:lpstr>
      <vt:lpstr>4. Konzistence a Standardy</vt:lpstr>
      <vt:lpstr>4. Konzistence a Standardy - Konzistence volby</vt:lpstr>
      <vt:lpstr>4. Konzistence a Standardy - Konzistence volby – continue/cancel</vt:lpstr>
      <vt:lpstr>4. Konzistence a Standardy - Konzistence volby</vt:lpstr>
      <vt:lpstr>5. Prevence chyb – prevence před ztrátou dat</vt:lpstr>
      <vt:lpstr>5. Prevence chyb – prevence před zmatkem</vt:lpstr>
      <vt:lpstr>5. Prevence chyb – prevence před matoucím provozem </vt:lpstr>
      <vt:lpstr>5. Prevence chyb – Prevence před vkládáním chybných dat</vt:lpstr>
      <vt:lpstr>5. Prevence chyb – Prevence před vkládáním chybných dat</vt:lpstr>
      <vt:lpstr>5. Prevence chyb – Prevence před zbytečnými překážkami</vt:lpstr>
      <vt:lpstr>6. Rozpoznávání místo vzpomínání – vyhněte se kódům</vt:lpstr>
      <vt:lpstr>6. Rozpoznávání místo vzpomínání</vt:lpstr>
      <vt:lpstr>6. Rozpoznávání místo vzpomínání</vt:lpstr>
      <vt:lpstr>7. Flexibilita a Efektivita – flexibilní zkratky</vt:lpstr>
      <vt:lpstr>7. Flexibilita a Efektivita – flexibilní zkratky</vt:lpstr>
      <vt:lpstr>7. Flexibilita a Efektivita – Flexibilní přednastavení a další možnosti</vt:lpstr>
      <vt:lpstr>7. Flexibilita a Efektivita – Flexibilita doplňujících informací</vt:lpstr>
      <vt:lpstr>7. Flexibilita a Efektivita – Flexibilita proaktivity</vt:lpstr>
      <vt:lpstr>7. Flexibilita a Efektivita – Flexibilní doporučování</vt:lpstr>
      <vt:lpstr>7. Flexibilita a Efektivita</vt:lpstr>
      <vt:lpstr>8. Estetický a minimalistický design</vt:lpstr>
      <vt:lpstr>8. Estetický a minimalistický design</vt:lpstr>
      <vt:lpstr>8. Estetický a minimalistický design</vt:lpstr>
      <vt:lpstr>8. Estetický a minimalistický design</vt:lpstr>
      <vt:lpstr>8. Estetický a minimalistický design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10. Help</vt:lpstr>
      <vt:lpstr>10. Help</vt:lpstr>
      <vt:lpstr>10. Help</vt:lpstr>
      <vt:lpstr>10. Help</vt:lpstr>
      <vt:lpstr>10. Help</vt:lpstr>
      <vt:lpstr>10. Help</vt:lpstr>
      <vt:lpstr>10. Help - mobile</vt:lpstr>
      <vt:lpstr>Děkuji za pozornost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Heuristická analýza konkrétní příklady</dc:title>
  <dc:creator>pc012</dc:creator>
  <cp:lastModifiedBy>pc012</cp:lastModifiedBy>
  <cp:revision>27</cp:revision>
  <dcterms:created xsi:type="dcterms:W3CDTF">2013-10-15T13:42:38Z</dcterms:created>
  <dcterms:modified xsi:type="dcterms:W3CDTF">2013-10-15T20:42:38Z</dcterms:modified>
</cp:coreProperties>
</file>