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60" r:id="rId4"/>
    <p:sldId id="284" r:id="rId5"/>
    <p:sldId id="264" r:id="rId6"/>
    <p:sldId id="262" r:id="rId7"/>
    <p:sldId id="282" r:id="rId8"/>
    <p:sldId id="285" r:id="rId9"/>
    <p:sldId id="266" r:id="rId10"/>
    <p:sldId id="263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21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1Zb_5Vxu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nd.org/dn.mss/affordances_and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0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Moggridge</a:t>
            </a:r>
            <a:r>
              <a:rPr lang="cs-CZ" dirty="0" smtClean="0"/>
              <a:t> – IDEO, propagoval</a:t>
            </a:r>
            <a:r>
              <a:rPr lang="cs-CZ" baseline="0" dirty="0" smtClean="0"/>
              <a:t> design zaměřený na uživatele, </a:t>
            </a:r>
            <a:r>
              <a:rPr lang="cs-CZ" baseline="0" dirty="0" err="1" smtClean="0"/>
              <a:t>interaction</a:t>
            </a:r>
            <a:r>
              <a:rPr lang="cs-CZ" baseline="0" dirty="0" smtClean="0"/>
              <a:t> design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3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74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Systematická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objevitelnost</a:t>
            </a:r>
            <a:r>
              <a:rPr lang="cs-CZ" baseline="0" dirty="0" smtClean="0"/>
              <a:t>. 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Provedení: Android a </a:t>
            </a:r>
            <a:r>
              <a:rPr lang="cs-CZ" baseline="0" dirty="0" err="1" smtClean="0"/>
              <a:t>iPad</a:t>
            </a:r>
            <a:r>
              <a:rPr lang="cs-CZ" baseline="0" dirty="0" smtClean="0"/>
              <a:t> – multitasking tlačítko</a:t>
            </a:r>
          </a:p>
          <a:p>
            <a:endParaRPr lang="cs-CZ" baseline="0" dirty="0" smtClean="0"/>
          </a:p>
          <a:p>
            <a:r>
              <a:rPr lang="cs-CZ" baseline="0" dirty="0" smtClean="0"/>
              <a:t>Zhodnocení: - status bar, centrum notifikace – ok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7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2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36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Firma</a:t>
            </a:r>
            <a:r>
              <a:rPr lang="cs-CZ" baseline="0" dirty="0" smtClean="0"/>
              <a:t> OXO, konference </a:t>
            </a:r>
            <a:r>
              <a:rPr lang="cs-CZ" dirty="0" smtClean="0"/>
              <a:t>Gel in 2008</a:t>
            </a:r>
            <a:br>
              <a:rPr lang="cs-CZ" dirty="0" smtClean="0"/>
            </a:br>
            <a:r>
              <a:rPr lang="cs-CZ" dirty="0" smtClean="0"/>
              <a:t>1. firmě přišel email s inspirací</a:t>
            </a:r>
          </a:p>
          <a:p>
            <a:r>
              <a:rPr lang="cs-CZ" dirty="0" smtClean="0"/>
              <a:t>2. Firma</a:t>
            </a:r>
            <a:r>
              <a:rPr lang="cs-CZ" baseline="0" dirty="0" smtClean="0"/>
              <a:t> se ptala uživatelů, jak by vylepšili klasickou odměrku – ti zmiňovali kluzké držátko, křehkost apod.</a:t>
            </a:r>
          </a:p>
          <a:p>
            <a:r>
              <a:rPr lang="cs-CZ" baseline="0" dirty="0" smtClean="0"/>
              <a:t>3. Firma pozorovala, jak s odměrkou pracují vlastní uživatelé – Odměrka – Uživatelské rozhraní, Úkol – naplňte vodou určitý objem. </a:t>
            </a:r>
          </a:p>
          <a:p>
            <a:r>
              <a:rPr lang="cs-CZ" baseline="0" dirty="0" smtClean="0"/>
              <a:t>4. Lidé nalili – podívali se, nalili – podívali se…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22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Každý</a:t>
            </a:r>
            <a:r>
              <a:rPr lang="cs-CZ" baseline="0" dirty="0" smtClean="0"/>
              <a:t> design musí tyto dvě akce zvládat. Ulehčit akci tak, jak je to možné a být jasně evidentní, jaký je aktuální stav.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66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Werplank</a:t>
            </a:r>
            <a:r>
              <a:rPr lang="cs-CZ" dirty="0" smtClean="0"/>
              <a:t> – </a:t>
            </a:r>
            <a:r>
              <a:rPr lang="cs-CZ" dirty="0" err="1" smtClean="0"/>
              <a:t>D.school</a:t>
            </a:r>
            <a:r>
              <a:rPr lang="cs-CZ" baseline="0" dirty="0" smtClean="0"/>
              <a:t> na </a:t>
            </a:r>
            <a:r>
              <a:rPr lang="cs-CZ" baseline="0" dirty="0" err="1" smtClean="0"/>
              <a:t>Stanfordu</a:t>
            </a:r>
            <a:r>
              <a:rPr lang="cs-CZ" baseline="0" dirty="0" smtClean="0"/>
              <a:t>, společně s Billem </a:t>
            </a:r>
            <a:r>
              <a:rPr lang="cs-CZ" baseline="0" dirty="0" err="1" smtClean="0"/>
              <a:t>Moggridgem</a:t>
            </a:r>
            <a:r>
              <a:rPr lang="cs-CZ" baseline="0" dirty="0" smtClean="0"/>
              <a:t> představili pojem </a:t>
            </a:r>
            <a:r>
              <a:rPr lang="cs-CZ" baseline="0" dirty="0" err="1" smtClean="0"/>
              <a:t>interaction</a:t>
            </a:r>
            <a:r>
              <a:rPr lang="cs-CZ" baseline="0" dirty="0" smtClean="0"/>
              <a:t> design, pracoval v </a:t>
            </a:r>
            <a:r>
              <a:rPr lang="cs-CZ" baseline="0" dirty="0" err="1" smtClean="0"/>
              <a:t>XEROXu</a:t>
            </a:r>
            <a:r>
              <a:rPr lang="cs-CZ" baseline="0" dirty="0" smtClean="0"/>
              <a:t> – GUI a myš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2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r>
              <a:rPr lang="cs-CZ" baseline="0" dirty="0" smtClean="0"/>
              <a:t> Bill </a:t>
            </a:r>
            <a:r>
              <a:rPr lang="cs-CZ" baseline="0" dirty="0" err="1" smtClean="0"/>
              <a:t>Verplank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26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Mapování</a:t>
            </a:r>
            <a:r>
              <a:rPr lang="cs-CZ" baseline="0" dirty="0" smtClean="0"/>
              <a:t> – vztah mezi ovladači, jejich pohybem (tahem zapni</a:t>
            </a:r>
            <a:r>
              <a:rPr lang="en-US" baseline="0" dirty="0" smtClean="0"/>
              <a:t>/</a:t>
            </a:r>
            <a:r>
              <a:rPr lang="cs-CZ" baseline="0" dirty="0" smtClean="0"/>
              <a:t>stiskem vypni – míchačka a volant (otáčení) a reálnou akcí, které má dopad na reálný svět. </a:t>
            </a:r>
          </a:p>
          <a:p>
            <a:r>
              <a:rPr lang="cs-CZ" baseline="0" dirty="0" smtClean="0"/>
              <a:t>Interpretace – co to právě pro nás znamená?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1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Don</a:t>
            </a:r>
            <a:r>
              <a:rPr lang="cs-CZ" baseline="0" dirty="0" smtClean="0"/>
              <a:t> Norman: </a:t>
            </a:r>
            <a:r>
              <a:rPr lang="cs-CZ" baseline="0" dirty="0" err="1" smtClean="0"/>
              <a:t>Affordances</a:t>
            </a:r>
            <a:r>
              <a:rPr lang="cs-CZ" baseline="0" dirty="0" smtClean="0"/>
              <a:t>: </a:t>
            </a:r>
            <a:r>
              <a:rPr lang="cs-CZ" dirty="0" smtClean="0">
                <a:hlinkClick r:id="rId3"/>
              </a:rPr>
              <a:t>http://www.youtube.com/watch?v=NK1Zb_5VxuM</a:t>
            </a:r>
            <a:endParaRPr lang="cs-CZ" dirty="0" smtClean="0"/>
          </a:p>
          <a:p>
            <a:r>
              <a:rPr lang="cs-CZ" dirty="0" smtClean="0"/>
              <a:t>Don Norman – </a:t>
            </a:r>
            <a:r>
              <a:rPr lang="cs-CZ" dirty="0" err="1" smtClean="0"/>
              <a:t>Affordances</a:t>
            </a:r>
            <a:r>
              <a:rPr lang="cs-CZ" dirty="0" smtClean="0"/>
              <a:t>: </a:t>
            </a:r>
            <a:r>
              <a:rPr lang="cs-CZ" dirty="0" smtClean="0">
                <a:hlinkClick r:id="rId4"/>
              </a:rPr>
              <a:t>http://www.jnd.org/dn.mss/affordances_and.html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1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t>23.10.2013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t>23.10.2013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t>23.10.2013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t>23.10.2013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1Zb_5Vxu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teractions.acm.org/archive/view/september-october-2010/gestural-interfaces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VkQYvN4_H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designinginteractions.com/chapter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dfonline.com/doi/abs/10.1207/s15327051hci0104_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2009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20094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320094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brenegar.typepad.com/leading_questions/2007/09/conversation-a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youtube.com/watch?v=C3rxCLhzmX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8352928" cy="4856583"/>
          </a:xfrm>
        </p:spPr>
        <p:txBody>
          <a:bodyPr/>
          <a:lstStyle/>
          <a:p>
            <a:r>
              <a:rPr lang="cs-CZ" sz="4800" dirty="0" smtClean="0"/>
              <a:t>Přímá manipulace</a:t>
            </a:r>
            <a:br>
              <a:rPr lang="cs-CZ" sz="4800" dirty="0" smtClean="0"/>
            </a:br>
            <a:r>
              <a:rPr lang="cs-CZ" sz="2000" dirty="0" smtClean="0"/>
              <a:t>(mentální modely)</a:t>
            </a:r>
            <a:br>
              <a:rPr lang="cs-CZ" sz="20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</a:t>
            </a:r>
            <a:r>
              <a:rPr lang="cs-CZ" dirty="0" smtClean="0"/>
              <a:t>2013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489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sz="2800" dirty="0"/>
              <a:t>Rozdíl mezi výsledkem </a:t>
            </a:r>
            <a:r>
              <a:rPr lang="cs-CZ" sz="2800" dirty="0" smtClean="0"/>
              <a:t>aktivity systému a </a:t>
            </a:r>
            <a:r>
              <a:rPr lang="cs-CZ" sz="2800" dirty="0"/>
              <a:t>mým záměrem, kterého jsem chtěl dosáhnout. 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Odpovídají akce provedené systémem záměrům uživatele? </a:t>
            </a:r>
          </a:p>
          <a:p>
            <a:endParaRPr lang="cs-CZ" sz="3200" dirty="0"/>
          </a:p>
          <a:p>
            <a:r>
              <a:rPr lang="cs-CZ" sz="2800" dirty="0" smtClean="0"/>
              <a:t>Dělá systém to, co potřebuji? </a:t>
            </a:r>
            <a:r>
              <a:rPr lang="cs-CZ" sz="2800" dirty="0" smtClean="0">
                <a:solidFill>
                  <a:schemeClr val="tx2"/>
                </a:solidFill>
              </a:rPr>
              <a:t>Kolik úsilí mě to stojí?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b="0" dirty="0" smtClean="0"/>
              <a:t>Př</a:t>
            </a:r>
            <a:r>
              <a:rPr lang="cs-CZ" b="0" dirty="0"/>
              <a:t>. </a:t>
            </a:r>
            <a:r>
              <a:rPr lang="cs-CZ" b="0" i="1" dirty="0"/>
              <a:t>zapnutí nahrávání na kazeťáku – toto je </a:t>
            </a:r>
            <a:r>
              <a:rPr lang="cs-CZ" b="0" i="1" dirty="0" smtClean="0"/>
              <a:t>z </a:t>
            </a:r>
            <a:r>
              <a:rPr lang="cs-CZ" b="0" i="1" dirty="0"/>
              <a:t>pohledu uživatele jeden úkon, avšak je třeba několik kroků k tomu, aby byl nahrávacím zařízením vykonán – je třeba nastavit dobu nahrávání, zvolit médium, naladit stanici, stisknout OK.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11</a:t>
            </a:fld>
            <a:endParaRPr lang="cs-CZ"/>
          </a:p>
        </p:txBody>
      </p:sp>
      <p:pic>
        <p:nvPicPr>
          <p:cNvPr id="4098" name="Picture 2" descr="http://www.honzaplsek.cz/music/instrum/ka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0928"/>
            <a:ext cx="8399703" cy="28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b="0" dirty="0" smtClean="0"/>
              <a:t>Př</a:t>
            </a:r>
            <a:r>
              <a:rPr lang="cs-CZ" b="0" dirty="0"/>
              <a:t>. </a:t>
            </a:r>
            <a:r>
              <a:rPr lang="cs-CZ" b="0" i="1" dirty="0"/>
              <a:t>zapnutí titulků k filmu prostřednictvím </a:t>
            </a:r>
            <a:r>
              <a:rPr lang="cs-CZ" b="0" i="1" dirty="0" err="1"/>
              <a:t>BSPlayeru</a:t>
            </a:r>
            <a:r>
              <a:rPr lang="cs-CZ" b="0" i="1" dirty="0"/>
              <a:t>. V reálném </a:t>
            </a:r>
            <a:r>
              <a:rPr lang="cs-CZ" b="0" i="1" dirty="0" smtClean="0"/>
              <a:t>světě je </a:t>
            </a:r>
            <a:r>
              <a:rPr lang="cs-CZ" b="0" i="1" dirty="0"/>
              <a:t>třeba najít titulky, stáhnout je, spustit, načasovat (když je třeba).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12</a:t>
            </a:fld>
            <a:endParaRPr lang="cs-CZ"/>
          </a:p>
        </p:txBody>
      </p:sp>
      <p:pic>
        <p:nvPicPr>
          <p:cNvPr id="5122" name="Picture 2" descr="http://1.bp.blogspot.com/-I0F8sqFEkZg/TqRuSR7xYbI/AAAAAAAAOzM/OCRRcdpTkTg/s1600/bs+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71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… je </a:t>
            </a:r>
            <a:r>
              <a:rPr lang="cs-CZ" sz="3200" dirty="0" smtClean="0"/>
              <a:t>rozdíl mezi reálným stavem systému a naším očekáváním. </a:t>
            </a:r>
          </a:p>
          <a:p>
            <a:endParaRPr lang="cs-CZ" sz="3200" dirty="0"/>
          </a:p>
          <a:p>
            <a:r>
              <a:rPr lang="cs-CZ" sz="2400" dirty="0" smtClean="0"/>
              <a:t>Měřítkem </a:t>
            </a:r>
            <a:r>
              <a:rPr lang="cs-CZ" sz="2400" dirty="0"/>
              <a:t>může být </a:t>
            </a:r>
            <a:r>
              <a:rPr lang="cs-CZ" sz="2400" dirty="0" smtClean="0"/>
              <a:t>míra úsilí</a:t>
            </a:r>
            <a:r>
              <a:rPr lang="cs-CZ" sz="2400" dirty="0"/>
              <a:t>, které </a:t>
            </a:r>
            <a:r>
              <a:rPr lang="cs-CZ" sz="2400" dirty="0" smtClean="0"/>
              <a:t>musíme vynaložit </a:t>
            </a:r>
            <a:r>
              <a:rPr lang="cs-CZ" sz="2400" dirty="0"/>
              <a:t>na to, abychom zjistili, v jakém stavu se systém nachází. </a:t>
            </a:r>
            <a:endParaRPr lang="cs-CZ" sz="2400" dirty="0" smtClean="0"/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Je na první pohled jasné, jestli je PC zapnutý?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dirty="0" smtClean="0"/>
              <a:t>chybového hlášení, které nekonkretizuje problém, </a:t>
            </a:r>
            <a:r>
              <a:rPr lang="cs-CZ" dirty="0"/>
              <a:t>je propast zhodnocení rovna tomu, za jakou dobu a vynaložené úsilí přijdeme na to, kde je </a:t>
            </a:r>
            <a:r>
              <a:rPr lang="cs-CZ" dirty="0" smtClean="0"/>
              <a:t>chyba</a:t>
            </a:r>
            <a:r>
              <a:rPr lang="cs-CZ" dirty="0"/>
              <a:t>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Vodafone – neautorizované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číslo.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14</a:t>
            </a:fld>
            <a:endParaRPr lang="cs-CZ"/>
          </a:p>
        </p:txBody>
      </p:sp>
      <p:pic>
        <p:nvPicPr>
          <p:cNvPr id="6146" name="Picture 2" descr="http://tri-anglerecords.com/wp-content/uploads/2012/04/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dirty="0" smtClean="0"/>
              <a:t>chybového hlášení, které nekonkretizuje problém, </a:t>
            </a:r>
            <a:r>
              <a:rPr lang="cs-CZ" dirty="0"/>
              <a:t>je propast zhodnocení rovna tomu, za jakou dobu a vynaložené úsilí přijdeme na to, kde je </a:t>
            </a:r>
            <a:r>
              <a:rPr lang="cs-CZ" dirty="0" smtClean="0"/>
              <a:t>chyba</a:t>
            </a:r>
            <a:r>
              <a:rPr lang="cs-CZ" dirty="0"/>
              <a:t>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Vodafone – neautorizované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číslo.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15</a:t>
            </a:fld>
            <a:endParaRPr lang="cs-CZ"/>
          </a:p>
        </p:txBody>
      </p:sp>
      <p:pic>
        <p:nvPicPr>
          <p:cNvPr id="6146" name="Picture 2" descr="http://tri-anglerecords.com/wp-content/uploads/2012/04/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908720"/>
            <a:ext cx="8568952" cy="577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/>
          <a:lstStyle/>
          <a:p>
            <a:r>
              <a:rPr lang="cs-CZ" dirty="0" smtClean="0"/>
              <a:t>Jak snadno mohu: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485740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Zjistit funkci zařízení?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Určit, jaké akce přístroj umožňuje?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Poznat, zda je systém v požadovaném stavu?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 mapování od úmyslu po reálný pohyb?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 mapování od stavu systému po interpretaci?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Provézt akci?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Poznat v jakém je systém stavu?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424936" cy="1440160"/>
          </a:xfrm>
        </p:spPr>
        <p:txBody>
          <a:bodyPr/>
          <a:lstStyle/>
          <a:p>
            <a:r>
              <a:rPr lang="cs-CZ" dirty="0" smtClean="0"/>
              <a:t>Jak přemosti propasti?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8326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Viditelnost – získané </a:t>
            </a:r>
            <a:r>
              <a:rPr lang="cs-CZ" dirty="0" err="1" smtClean="0"/>
              <a:t>afordance</a:t>
            </a:r>
            <a:r>
              <a:rPr lang="cs-CZ" dirty="0" smtClean="0"/>
              <a:t> 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zjevné vlastnosti rozhraní, které naznačují, jaké má rozhraní funkce</a:t>
            </a:r>
          </a:p>
          <a:p>
            <a:pPr marL="914400" lvl="1" indent="-457200"/>
            <a:r>
              <a:rPr lang="cs-CZ" sz="1800" dirty="0">
                <a:solidFill>
                  <a:schemeClr val="tx2"/>
                </a:solidFill>
              </a:rPr>
              <a:t>Don Norman: </a:t>
            </a:r>
            <a:r>
              <a:rPr lang="cs-CZ" sz="1800" dirty="0" err="1">
                <a:solidFill>
                  <a:schemeClr val="tx2"/>
                </a:solidFill>
              </a:rPr>
              <a:t>Affordances</a:t>
            </a:r>
            <a:r>
              <a:rPr lang="cs-CZ" sz="1800" dirty="0">
                <a:solidFill>
                  <a:schemeClr val="tx2"/>
                </a:solidFill>
              </a:rPr>
              <a:t>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www.youtube.com/watch?v=NK1Zb_5VxuM</a:t>
            </a:r>
            <a:endParaRPr lang="cs-CZ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Zpětná  vazba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Konzistence 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standardy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Bezchybné ovládání</a:t>
            </a:r>
          </a:p>
          <a:p>
            <a:pPr marL="914400" lvl="1" indent="-457200"/>
            <a:r>
              <a:rPr lang="cs-CZ" dirty="0" smtClean="0"/>
              <a:t> </a:t>
            </a:r>
            <a:r>
              <a:rPr lang="cs-CZ" sz="1800" dirty="0" smtClean="0">
                <a:solidFill>
                  <a:schemeClr val="tx2"/>
                </a:solidFill>
              </a:rPr>
              <a:t>tlačítko zpět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Systematické objevování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musí být zajištěno systematické objevování možností a funkcí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Spolehlivost </a:t>
            </a:r>
          </a:p>
          <a:p>
            <a:pPr marL="914400" lvl="1" indent="-457200"/>
            <a:r>
              <a:rPr lang="cs-CZ" sz="1800" dirty="0">
                <a:solidFill>
                  <a:schemeClr val="tx2"/>
                </a:solidFill>
              </a:rPr>
              <a:t>systém musí fungovat, nic by se nemělo dít </a:t>
            </a:r>
            <a:r>
              <a:rPr lang="cs-CZ" sz="1800" dirty="0" smtClean="0">
                <a:solidFill>
                  <a:schemeClr val="tx2"/>
                </a:solidFill>
              </a:rPr>
              <a:t>nahodile</a:t>
            </a:r>
          </a:p>
          <a:p>
            <a:pPr lvl="1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457200" indent="-457200"/>
            <a:r>
              <a:rPr lang="cs-CZ" sz="1600" b="0" dirty="0">
                <a:solidFill>
                  <a:schemeClr val="tx2"/>
                </a:solidFill>
              </a:rPr>
              <a:t>Zdroj: </a:t>
            </a:r>
            <a:r>
              <a:rPr lang="cs-CZ" sz="1600" b="0" dirty="0">
                <a:solidFill>
                  <a:schemeClr val="tx2"/>
                </a:solidFill>
                <a:hlinkClick r:id="rId4"/>
              </a:rPr>
              <a:t>http://interactions.acm.org/archive/view/september-october-2010/gestural-interfaces1</a:t>
            </a:r>
            <a:endParaRPr lang="cs-CZ" sz="1600" b="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5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87208" cy="1371600"/>
          </a:xfrm>
        </p:spPr>
        <p:txBody>
          <a:bodyPr/>
          <a:lstStyle/>
          <a:p>
            <a:r>
              <a:rPr lang="cs-CZ" dirty="0" smtClean="0"/>
              <a:t>Skvělý příklad špatného </a:t>
            </a:r>
            <a:r>
              <a:rPr lang="cs-CZ" dirty="0" smtClean="0"/>
              <a:t>designu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Bill </a:t>
            </a:r>
            <a:r>
              <a:rPr lang="cs-CZ" sz="2400" dirty="0" err="1" smtClean="0"/>
              <a:t>Moggridge</a:t>
            </a:r>
            <a:r>
              <a:rPr lang="cs-CZ" sz="2400" dirty="0" smtClean="0"/>
              <a:t> (IDEO):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www.youtube.com/watch?v=kVkQYvN4_HA</a:t>
            </a:r>
            <a:r>
              <a:rPr lang="cs-CZ" sz="2400" dirty="0" smtClean="0"/>
              <a:t> (12:25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Kniha: </a:t>
            </a:r>
            <a:r>
              <a:rPr lang="cs-CZ" sz="2400" dirty="0" err="1" smtClean="0"/>
              <a:t>Designing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interactions</a:t>
            </a:r>
            <a:endParaRPr lang="cs-CZ" sz="2400" dirty="0" smtClean="0"/>
          </a:p>
          <a:p>
            <a:r>
              <a:rPr lang="cs-CZ" sz="2400" dirty="0">
                <a:hlinkClick r:id="rId4"/>
              </a:rPr>
              <a:t>http://www.designinginteractions.com/chapters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5522"/>
            <a:ext cx="3168352" cy="316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972026"/>
          </a:xfrm>
        </p:spPr>
        <p:txBody>
          <a:bodyPr/>
          <a:lstStyle/>
          <a:p>
            <a:r>
              <a:rPr lang="cs-CZ" dirty="0" smtClean="0"/>
              <a:t>Příkazový řádek vs. GUI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609656" cy="449736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Který přístup je lepší?</a:t>
            </a:r>
          </a:p>
          <a:p>
            <a:endParaRPr lang="cs-CZ" sz="2800" dirty="0"/>
          </a:p>
          <a:p>
            <a:r>
              <a:rPr lang="cs-CZ" sz="2800" dirty="0" smtClean="0"/>
              <a:t>Co dělá tyto dva přístupy odlišné?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Okamžitá zpětná vazba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Nepřetržitá reprezentace objektů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Použité metafory z reálného prostředí</a:t>
            </a:r>
          </a:p>
          <a:p>
            <a:pPr lvl="1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lvl="1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r>
              <a:rPr lang="cs-CZ" sz="1900" b="0" dirty="0" smtClean="0">
                <a:solidFill>
                  <a:schemeClr val="tx2"/>
                </a:solidFill>
              </a:rPr>
              <a:t>Zdroj: </a:t>
            </a:r>
            <a:r>
              <a:rPr lang="cs-CZ" sz="1900" b="0" dirty="0"/>
              <a:t>SHNEIDERMAN. Direct </a:t>
            </a:r>
            <a:r>
              <a:rPr lang="cs-CZ" sz="1900" b="0" dirty="0" err="1"/>
              <a:t>Manipulation</a:t>
            </a:r>
            <a:r>
              <a:rPr lang="cs-CZ" sz="1900" b="0" dirty="0"/>
              <a:t>: A Step </a:t>
            </a:r>
            <a:r>
              <a:rPr lang="cs-CZ" sz="1900" b="0" dirty="0" err="1"/>
              <a:t>Beyond</a:t>
            </a:r>
            <a:r>
              <a:rPr lang="cs-CZ" sz="1900" b="0" dirty="0"/>
              <a:t> </a:t>
            </a:r>
            <a:r>
              <a:rPr lang="cs-CZ" sz="1900" b="0" dirty="0" err="1"/>
              <a:t>Programming</a:t>
            </a:r>
            <a:r>
              <a:rPr lang="cs-CZ" sz="1900" b="0" dirty="0"/>
              <a:t> </a:t>
            </a:r>
            <a:r>
              <a:rPr lang="cs-CZ" sz="1900" b="0" dirty="0" err="1"/>
              <a:t>Languages</a:t>
            </a:r>
            <a:r>
              <a:rPr lang="cs-CZ" sz="1900" b="0" dirty="0"/>
              <a:t>. </a:t>
            </a:r>
            <a:r>
              <a:rPr lang="cs-CZ" sz="1900" b="0" i="1" dirty="0" err="1"/>
              <a:t>Computer</a:t>
            </a:r>
            <a:r>
              <a:rPr lang="cs-CZ" sz="1900" b="0" dirty="0"/>
              <a:t>. 1983, roč. 16, č. 8, s. 57-69. ISSN 0018-9162. DOI: 10.1109/MC.1983.1654471. Dostupné z: http://ieeexplore.ieee.org/lpdocs/epic03/wrapper.htm?arnumber=1654471</a:t>
            </a:r>
            <a:endParaRPr lang="cs-CZ" sz="1900" b="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3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můžeme udělat rozhraní…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7620000" cy="327322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…lehké, těžké nebo „přirozené“ na ovládání?</a:t>
            </a:r>
          </a:p>
          <a:p>
            <a:endParaRPr lang="cs-CZ" sz="3600" dirty="0"/>
          </a:p>
          <a:p>
            <a:r>
              <a:rPr lang="cs-CZ" sz="3600" dirty="0" smtClean="0"/>
              <a:t>Jaké je vaše zkušenost?</a:t>
            </a:r>
            <a:endParaRPr lang="cs-CZ" sz="3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972026"/>
          </a:xfrm>
        </p:spPr>
        <p:txBody>
          <a:bodyPr/>
          <a:lstStyle/>
          <a:p>
            <a:r>
              <a:rPr lang="cs-CZ" dirty="0" smtClean="0"/>
              <a:t>Příkazový řádek vs. GUI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371869"/>
              </p:ext>
            </p:extLst>
          </p:nvPr>
        </p:nvGraphicFramePr>
        <p:xfrm>
          <a:off x="467545" y="1700808"/>
          <a:ext cx="7980039" cy="412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13"/>
                <a:gridCol w="2660013"/>
                <a:gridCol w="2660013"/>
              </a:tblGrid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Princip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Příkazový řádek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GUI</a:t>
                      </a:r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Viditelnost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Zpětná vazba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Konzistence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Bezchybné ovládání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21469">
                <a:tc>
                  <a:txBody>
                    <a:bodyPr/>
                    <a:lstStyle/>
                    <a:p>
                      <a:r>
                        <a:rPr lang="cs-CZ" dirty="0" smtClean="0"/>
                        <a:t>Systematické objevování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Spolehlivost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8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cs-CZ" dirty="0" smtClean="0"/>
              <a:t>Příkazový řádek však má svůj účel…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Tehdy, když jsou jeho slabé stránky využívány jako silné.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Programátoři</a:t>
            </a:r>
            <a:r>
              <a:rPr lang="cs-CZ" dirty="0" smtClean="0"/>
              <a:t> se bez příkazového řádku neobejdou – jejich práci to dělá mnohem jednodušší.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i="1" dirty="0" smtClean="0"/>
              <a:t>Např. když potřebujeme všechny složky v PC, které obsahují slovo „</a:t>
            </a:r>
            <a:r>
              <a:rPr lang="cs-CZ" i="1" dirty="0" err="1" smtClean="0"/>
              <a:t>kisk</a:t>
            </a:r>
            <a:r>
              <a:rPr lang="cs-CZ" i="1" dirty="0" smtClean="0"/>
              <a:t>“ přesunout do jednoho adresáře.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2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Systematické objevování – ano, ale…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700" b="0" dirty="0"/>
              <a:t>Zdroj: </a:t>
            </a:r>
            <a:r>
              <a:rPr lang="cs-CZ" sz="1700" b="0" dirty="0" err="1"/>
              <a:t>Takeo</a:t>
            </a:r>
            <a:r>
              <a:rPr lang="cs-CZ" sz="1700" b="0" dirty="0"/>
              <a:t> </a:t>
            </a:r>
            <a:r>
              <a:rPr lang="cs-CZ" sz="1700" b="0" dirty="0" err="1"/>
              <a:t>Igarashi</a:t>
            </a:r>
            <a:endParaRPr lang="cs-CZ" sz="17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22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" y="1412776"/>
            <a:ext cx="8784976" cy="41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>
            <a:normAutofit/>
          </a:bodyPr>
          <a:lstStyle/>
          <a:p>
            <a:r>
              <a:rPr lang="cs-CZ" dirty="0" smtClean="0"/>
              <a:t>Přímá manipulace - gesta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Je tento typ manipulace více přímý, nežli myš a klávesnice?</a:t>
            </a:r>
          </a:p>
          <a:p>
            <a:endParaRPr lang="cs-CZ" dirty="0" smtClean="0"/>
          </a:p>
          <a:p>
            <a:r>
              <a:rPr lang="cs-CZ" dirty="0" smtClean="0"/>
              <a:t>Jaká je propast provedení?</a:t>
            </a:r>
          </a:p>
          <a:p>
            <a:endParaRPr lang="cs-CZ" dirty="0" smtClean="0"/>
          </a:p>
          <a:p>
            <a:r>
              <a:rPr lang="cs-CZ" dirty="0" smtClean="0"/>
              <a:t>Jaká je propast zhodnocení?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2"/>
                </a:solidFill>
              </a:rPr>
              <a:t>Learnability</a:t>
            </a:r>
            <a:r>
              <a:rPr lang="cs-CZ" dirty="0" smtClean="0">
                <a:solidFill>
                  <a:schemeClr val="tx2"/>
                </a:solidFill>
              </a:rPr>
              <a:t>? </a:t>
            </a:r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Jak je těžké naučit se </a:t>
            </a:r>
            <a:r>
              <a:rPr lang="cs-CZ" dirty="0">
                <a:solidFill>
                  <a:schemeClr val="tx2"/>
                </a:solidFill>
              </a:rPr>
              <a:t>o</a:t>
            </a:r>
            <a:r>
              <a:rPr lang="cs-CZ" dirty="0" smtClean="0">
                <a:solidFill>
                  <a:schemeClr val="tx2"/>
                </a:solidFill>
              </a:rPr>
              <a:t>vládat skryté funkce systému?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23</a:t>
            </a:fld>
            <a:endParaRPr lang="cs-CZ" dirty="0"/>
          </a:p>
        </p:txBody>
      </p:sp>
      <p:pic>
        <p:nvPicPr>
          <p:cNvPr id="10242" name="Picture 2" descr="http://tabletnet.cz/images/stories/apple/new-ip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44652"/>
            <a:ext cx="4860032" cy="27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124056" cy="4373563"/>
          </a:xfrm>
        </p:spPr>
        <p:txBody>
          <a:bodyPr/>
          <a:lstStyle/>
          <a:p>
            <a:r>
              <a:rPr lang="cs-CZ" b="0" dirty="0"/>
              <a:t>HUTCHINS, Edwin, James HOLLAN a Donald NORMAN. Direct </a:t>
            </a:r>
            <a:r>
              <a:rPr lang="cs-CZ" b="0" dirty="0" err="1"/>
              <a:t>Manipulation</a:t>
            </a:r>
            <a:r>
              <a:rPr lang="cs-CZ" b="0" dirty="0"/>
              <a:t> </a:t>
            </a:r>
            <a:r>
              <a:rPr lang="cs-CZ" b="0" dirty="0" err="1"/>
              <a:t>Interfaces</a:t>
            </a:r>
            <a:r>
              <a:rPr lang="cs-CZ" b="0" dirty="0"/>
              <a:t>. </a:t>
            </a:r>
            <a:r>
              <a:rPr lang="cs-CZ" b="0" i="1" dirty="0" err="1"/>
              <a:t>Human-Computer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dirty="0"/>
              <a:t>. 1985-12-1, roč. 1, č. 4, s. 311-338. ISSN 0737-0024. DOI: 10.1207/s15327051hci0104_2. Dostupné z: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www.tandfonline.com/doi/abs/10.1207/s15327051hci0104_2</a:t>
            </a:r>
            <a:endParaRPr lang="cs-CZ" b="0" dirty="0" smtClean="0"/>
          </a:p>
          <a:p>
            <a:endParaRPr lang="cs-CZ" b="0" dirty="0"/>
          </a:p>
          <a:p>
            <a:r>
              <a:rPr lang="cs-CZ" b="0" dirty="0"/>
              <a:t>NORMAN, Donald A. </a:t>
            </a:r>
            <a:r>
              <a:rPr lang="cs-CZ" b="0" i="1" dirty="0"/>
              <a:t>Design pro každý den</a:t>
            </a:r>
            <a:r>
              <a:rPr lang="cs-CZ" b="0" dirty="0"/>
              <a:t>. 1. vyd. v českém jazyce. Praha: Dokořán, 2010, 271 s. ISBN 978-80-7363-314-1.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</a:t>
            </a:r>
            <a:r>
              <a:rPr lang="cs-CZ" dirty="0" smtClean="0"/>
              <a:t>2013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/>
          <a:lstStyle/>
          <a:p>
            <a:r>
              <a:rPr lang="cs-CZ" dirty="0" smtClean="0"/>
              <a:t>Jak bychom mohli vylepšit tuto odměrku?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vimeo.com/3200945</a:t>
            </a:r>
            <a:r>
              <a:rPr lang="cs-CZ" dirty="0" smtClean="0"/>
              <a:t> (16:30)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</a:t>
            </a:fld>
            <a:endParaRPr lang="cs-CZ"/>
          </a:p>
        </p:txBody>
      </p:sp>
      <p:pic>
        <p:nvPicPr>
          <p:cNvPr id="2050" name="Picture 2" descr="http://www.potrebydodomu.cz/pic_zbozi/0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29615" cy="43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371600"/>
          </a:xfrm>
        </p:spPr>
        <p:txBody>
          <a:bodyPr/>
          <a:lstStyle/>
          <a:p>
            <a:r>
              <a:rPr lang="cs-CZ" dirty="0" smtClean="0"/>
              <a:t>Jak bychom mohli vylepšit odměrku?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03308"/>
            <a:ext cx="7920880" cy="43735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Firma OXO </a:t>
            </a:r>
            <a:r>
              <a:rPr lang="cs-CZ" dirty="0" smtClean="0">
                <a:solidFill>
                  <a:schemeClr val="tx2"/>
                </a:solidFill>
              </a:rPr>
              <a:t>pozorně </a:t>
            </a:r>
          </a:p>
          <a:p>
            <a:r>
              <a:rPr lang="cs-CZ" dirty="0">
                <a:solidFill>
                  <a:schemeClr val="tx2"/>
                </a:solidFill>
              </a:rPr>
              <a:t>p</a:t>
            </a:r>
            <a:r>
              <a:rPr lang="cs-CZ" dirty="0" smtClean="0">
                <a:solidFill>
                  <a:schemeClr val="tx2"/>
                </a:solidFill>
              </a:rPr>
              <a:t>ozorovala</a:t>
            </a:r>
            <a:r>
              <a:rPr lang="cs-CZ" dirty="0" smtClean="0"/>
              <a:t>, jak lidé </a:t>
            </a:r>
          </a:p>
          <a:p>
            <a:r>
              <a:rPr lang="cs-CZ" dirty="0" smtClean="0"/>
              <a:t>pracují s odměrkou.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vimeo.com/3200945</a:t>
            </a:r>
            <a:r>
              <a:rPr lang="cs-CZ" dirty="0" smtClean="0"/>
              <a:t> (16:30)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</a:t>
            </a:fld>
            <a:endParaRPr lang="cs-CZ"/>
          </a:p>
        </p:txBody>
      </p:sp>
      <p:pic>
        <p:nvPicPr>
          <p:cNvPr id="1026" name="Picture 2" descr="http://www.getprice.com.au/images/uploadimg/2118/oxo2cupmeas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42" y="780729"/>
            <a:ext cx="4768438" cy="45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důležité kroky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Akce (nalévání vody do odměrky)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Evaluace (zjištění, zda objem vody odpovídá </a:t>
            </a:r>
            <a:r>
              <a:rPr lang="cs-CZ" sz="2800" dirty="0" smtClean="0"/>
              <a:t>mému přání)</a:t>
            </a:r>
          </a:p>
          <a:p>
            <a:pPr marL="457200" indent="-457200"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371600"/>
          </a:xfrm>
        </p:spPr>
        <p:txBody>
          <a:bodyPr/>
          <a:lstStyle/>
          <a:p>
            <a:r>
              <a:rPr lang="cs-CZ" dirty="0" smtClean="0"/>
              <a:t>Co jsem se z odměrky naučili?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036103"/>
          </a:xfrm>
        </p:spPr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I když se zeptáme lidí, co potřebují, tak nám to neřeknou. </a:t>
            </a:r>
          </a:p>
          <a:p>
            <a:endParaRPr lang="cs-CZ" dirty="0" smtClean="0"/>
          </a:p>
          <a:p>
            <a:r>
              <a:rPr lang="cs-CZ" dirty="0" smtClean="0"/>
              <a:t>2. Odpovědi na naše otázky najdeme tehdy, když se vydáme mezi naše uživatele. </a:t>
            </a:r>
          </a:p>
          <a:p>
            <a:endParaRPr lang="cs-CZ" dirty="0" smtClean="0"/>
          </a:p>
          <a:p>
            <a:r>
              <a:rPr lang="cs-CZ" dirty="0" smtClean="0"/>
              <a:t>3. Lepší zpětnou vazbu dostaneme, když s sebou přineseme i prototyp. </a:t>
            </a:r>
          </a:p>
          <a:p>
            <a:endParaRPr lang="cs-CZ" dirty="0" smtClean="0"/>
          </a:p>
          <a:p>
            <a:r>
              <a:rPr lang="cs-CZ" dirty="0" smtClean="0"/>
              <a:t>4. Lidé často vlastní </a:t>
            </a:r>
            <a:r>
              <a:rPr lang="cs-CZ" dirty="0" err="1" smtClean="0"/>
              <a:t>vylepšováky</a:t>
            </a:r>
            <a:r>
              <a:rPr lang="cs-CZ" dirty="0" smtClean="0"/>
              <a:t> mají, jde o to je dostat na světlo světa. </a:t>
            </a:r>
            <a:endParaRPr lang="cs-CZ" dirty="0"/>
          </a:p>
          <a:p>
            <a:endParaRPr lang="cs-CZ" dirty="0" smtClean="0"/>
          </a:p>
          <a:p>
            <a:r>
              <a:rPr lang="cs-CZ" b="0" dirty="0" smtClean="0"/>
              <a:t>Zdroj: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vimeo.com/3200945</a:t>
            </a:r>
            <a:r>
              <a:rPr lang="cs-CZ" b="0" dirty="0" smtClean="0"/>
              <a:t> (16:30)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Verplank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78828"/>
            <a:ext cx="7859216" cy="1080120"/>
          </a:xfrm>
        </p:spPr>
        <p:txBody>
          <a:bodyPr>
            <a:normAutofit fontScale="62500" lnSpcReduction="20000"/>
          </a:bodyPr>
          <a:lstStyle/>
          <a:p>
            <a:r>
              <a:rPr lang="cs-CZ" sz="2600" dirty="0" smtClean="0"/>
              <a:t>Zdroj: </a:t>
            </a:r>
            <a:r>
              <a:rPr lang="cs-CZ" sz="2600" dirty="0">
                <a:hlinkClick r:id="rId3"/>
              </a:rPr>
              <a:t>http://</a:t>
            </a:r>
            <a:r>
              <a:rPr lang="cs-CZ" sz="2600" dirty="0" smtClean="0">
                <a:hlinkClick r:id="rId3"/>
              </a:rPr>
              <a:t>edbrenegar.typepad.com/leading_questions/2007/09/conversation-as.html</a:t>
            </a:r>
            <a:endParaRPr lang="cs-CZ" sz="2600" dirty="0" smtClean="0"/>
          </a:p>
          <a:p>
            <a:r>
              <a:rPr lang="cs-CZ" sz="2600" dirty="0" smtClean="0"/>
              <a:t>Video: </a:t>
            </a:r>
            <a:r>
              <a:rPr lang="cs-CZ" sz="2600" dirty="0">
                <a:hlinkClick r:id="rId4"/>
              </a:rPr>
              <a:t>http://www.youtube.com/watch?v=C3rxCLhzmXY</a:t>
            </a:r>
            <a:endParaRPr lang="cs-CZ" sz="26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 descr="Bill_verplank_3_interactive_quest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1008"/>
            <a:ext cx="5760640" cy="42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1008"/>
            <a:ext cx="2891484" cy="30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44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jsou naše mentální aktivity při provádění úlohy?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7620000" cy="480561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 descr="C:\Users\pc012\Dropbox\KISK\HCI\IMG_20131022_205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8730"/>
            <a:ext cx="7236296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9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cs-CZ" dirty="0" smtClean="0"/>
              <a:t>Designér musí překlenout…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7620000" cy="35612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Propast provedení </a:t>
            </a:r>
          </a:p>
          <a:p>
            <a:pPr marL="914400" lvl="1" indent="-457200"/>
            <a:r>
              <a:rPr lang="cs-CZ" sz="3600" dirty="0" smtClean="0">
                <a:solidFill>
                  <a:schemeClr val="tx2"/>
                </a:solidFill>
              </a:rPr>
              <a:t>Jak uživatel ví, co udělat?</a:t>
            </a:r>
          </a:p>
          <a:p>
            <a:pPr marL="457200" indent="-457200">
              <a:buFont typeface="+mj-lt"/>
              <a:buAutoNum type="arabicPeriod"/>
            </a:pPr>
            <a:endParaRPr lang="cs-CZ" sz="3600" dirty="0"/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Propast zhodnocení</a:t>
            </a:r>
          </a:p>
          <a:p>
            <a:pPr marL="914400" lvl="1" indent="-457200"/>
            <a:r>
              <a:rPr lang="cs-CZ" sz="3600" dirty="0" smtClean="0">
                <a:solidFill>
                  <a:schemeClr val="tx2"/>
                </a:solidFill>
              </a:rPr>
              <a:t>Jak uživatel pozná, co udělal?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5781</TotalTime>
  <Words>979</Words>
  <Application>Microsoft Office PowerPoint</Application>
  <PresentationFormat>Předvádění na obrazovce (4:3)</PresentationFormat>
  <Paragraphs>251</Paragraphs>
  <Slides>25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Základní</vt:lpstr>
      <vt:lpstr>Přímá manipulace (mentální modely)  </vt:lpstr>
      <vt:lpstr>Jak můžeme udělat rozhraní… </vt:lpstr>
      <vt:lpstr>Jak bychom mohli vylepšit tuto odměrku? </vt:lpstr>
      <vt:lpstr>Jak bychom mohli vylepšit odměrku? </vt:lpstr>
      <vt:lpstr>Dva důležité kroky</vt:lpstr>
      <vt:lpstr>Co jsem se z odměrky naučili?</vt:lpstr>
      <vt:lpstr>Bill Verplank</vt:lpstr>
      <vt:lpstr>Jaké jsou naše mentální aktivity při provádění úlohy?</vt:lpstr>
      <vt:lpstr>Designér musí překlenout…  </vt:lpstr>
      <vt:lpstr>Propast provedení </vt:lpstr>
      <vt:lpstr>Propast provedení </vt:lpstr>
      <vt:lpstr>Propast provedení </vt:lpstr>
      <vt:lpstr>Propast zhodnocení</vt:lpstr>
      <vt:lpstr>Propast zhodnocení</vt:lpstr>
      <vt:lpstr>Propast zhodnocení</vt:lpstr>
      <vt:lpstr>Jak snadno mohu:</vt:lpstr>
      <vt:lpstr>Jak přemosti propasti?</vt:lpstr>
      <vt:lpstr>Skvělý příklad špatného designu</vt:lpstr>
      <vt:lpstr>Příkazový řádek vs. GUI</vt:lpstr>
      <vt:lpstr>Příkazový řádek vs. GUI</vt:lpstr>
      <vt:lpstr>Příkazový řádek však má svůj účel… </vt:lpstr>
      <vt:lpstr>Systematické objevování – ano, ale… </vt:lpstr>
      <vt:lpstr>Přímá manipulace - gesta</vt:lpstr>
      <vt:lpstr>Literatura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Tomáš Bouda</cp:lastModifiedBy>
  <cp:revision>44</cp:revision>
  <dcterms:created xsi:type="dcterms:W3CDTF">2012-09-18T10:23:45Z</dcterms:created>
  <dcterms:modified xsi:type="dcterms:W3CDTF">2013-10-23T08:42:10Z</dcterms:modified>
</cp:coreProperties>
</file>