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6" r:id="rId9"/>
    <p:sldId id="276" r:id="rId10"/>
    <p:sldId id="278" r:id="rId11"/>
    <p:sldId id="279" r:id="rId12"/>
    <p:sldId id="280" r:id="rId13"/>
    <p:sldId id="281" r:id="rId14"/>
    <p:sldId id="265" r:id="rId15"/>
    <p:sldId id="267" r:id="rId16"/>
    <p:sldId id="270" r:id="rId17"/>
    <p:sldId id="268" r:id="rId18"/>
    <p:sldId id="269" r:id="rId19"/>
    <p:sldId id="271" r:id="rId20"/>
    <p:sldId id="272" r:id="rId21"/>
    <p:sldId id="282" r:id="rId22"/>
    <p:sldId id="273" r:id="rId23"/>
    <p:sldId id="274" r:id="rId24"/>
    <p:sldId id="275" r:id="rId25"/>
    <p:sldId id="277" r:id="rId26"/>
    <p:sldId id="259" r:id="rId27"/>
  </p:sldIdLst>
  <p:sldSz cx="9144000" cy="6858000" type="screen4x3"/>
  <p:notesSz cx="6797675" cy="987425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778" autoAdjust="0"/>
  </p:normalViewPr>
  <p:slideViewPr>
    <p:cSldViewPr>
      <p:cViewPr varScale="1">
        <p:scale>
          <a:sx n="85" d="100"/>
          <a:sy n="85" d="100"/>
        </p:scale>
        <p:origin x="-7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F71212-3B50-4F21-86A2-F1D06B52F1C0}" type="datetimeFigureOut">
              <a:rPr lang="cs-CZ" smtClean="0"/>
              <a:t>6.11.2013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9A7B88-D979-495D-BE61-236BE42945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85719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F1AFC-F7A3-486E-AEB7-F74466F0B1E1}" type="datetimeFigureOut">
              <a:rPr lang="cs-CZ" smtClean="0"/>
              <a:t>6.11.2013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DF266-7668-48F4-BEA2-EADFFC4344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3453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DF266-7668-48F4-BEA2-EADFFC43440A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89790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DF266-7668-48F4-BEA2-EADFFC43440A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66963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DF266-7668-48F4-BEA2-EADFFC43440A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3283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DF266-7668-48F4-BEA2-EADFFC43440A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41068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DF266-7668-48F4-BEA2-EADFFC43440A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90615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DF266-7668-48F4-BEA2-EADFFC43440A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02471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Například chci zmáčknout správný knoflík,</a:t>
            </a:r>
            <a:r>
              <a:rPr lang="cs-CZ" baseline="0" dirty="0" smtClean="0"/>
              <a:t> ale omylem zmáčknu knoflík jiný… </a:t>
            </a:r>
          </a:p>
          <a:p>
            <a:r>
              <a:rPr lang="cs-CZ" baseline="0" dirty="0" smtClean="0"/>
              <a:t>Mobil pro seniory. </a:t>
            </a:r>
          </a:p>
          <a:p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DF266-7668-48F4-BEA2-EADFFC43440A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10818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Například chci zmáčknout správný knoflík,</a:t>
            </a:r>
            <a:r>
              <a:rPr lang="cs-CZ" baseline="0" dirty="0" smtClean="0"/>
              <a:t> ale omylem zmáčknu knoflík jiný… </a:t>
            </a:r>
          </a:p>
          <a:p>
            <a:r>
              <a:rPr lang="cs-CZ" baseline="0" dirty="0" smtClean="0"/>
              <a:t>Mobil pro seniory. </a:t>
            </a:r>
          </a:p>
          <a:p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DF266-7668-48F4-BEA2-EADFFC43440A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10818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Čínská kniha …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DF266-7668-48F4-BEA2-EADFFC43440A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49508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DF266-7668-48F4-BEA2-EADFFC43440A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83103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Omyl</a:t>
            </a:r>
            <a:r>
              <a:rPr lang="cs-CZ" baseline="0" dirty="0" smtClean="0"/>
              <a:t> – mentální model, který jsme si o hlasovacím lístku vytvořili je špatný, proto špatně kroužkujeme. </a:t>
            </a:r>
          </a:p>
          <a:p>
            <a:r>
              <a:rPr lang="cs-CZ" baseline="0" dirty="0" smtClean="0"/>
              <a:t>Řešení – standardizace a elektronické hlasování.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DF266-7668-48F4-BEA2-EADFFC43440A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3941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Obalená kniha – jak</a:t>
            </a:r>
            <a:r>
              <a:rPr lang="cs-CZ" baseline="0" dirty="0" smtClean="0"/>
              <a:t> vylepšit její </a:t>
            </a:r>
            <a:r>
              <a:rPr lang="cs-CZ" baseline="0" dirty="0" err="1" smtClean="0"/>
              <a:t>afordanci</a:t>
            </a:r>
            <a:r>
              <a:rPr lang="cs-CZ" baseline="0" dirty="0" smtClean="0"/>
              <a:t>?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DF266-7668-48F4-BEA2-EADFFC43440A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34602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DF266-7668-48F4-BEA2-EADFFC43440A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91500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Fyzické  - Sluchátka a mobil.</a:t>
            </a:r>
            <a:r>
              <a:rPr lang="cs-CZ" baseline="0" dirty="0" smtClean="0"/>
              <a:t> </a:t>
            </a:r>
          </a:p>
          <a:p>
            <a:endParaRPr lang="cs-CZ" baseline="0" dirty="0" smtClean="0"/>
          </a:p>
          <a:p>
            <a:r>
              <a:rPr lang="cs-CZ" baseline="0" dirty="0" smtClean="0"/>
              <a:t>Sémantické – lego - červené a žluté světlo</a:t>
            </a:r>
          </a:p>
          <a:p>
            <a:endParaRPr lang="cs-CZ" baseline="0" dirty="0" smtClean="0"/>
          </a:p>
          <a:p>
            <a:r>
              <a:rPr lang="cs-CZ" baseline="0" dirty="0" smtClean="0"/>
              <a:t>Kulturní limity – japonské knihy se čtou pozpátku. </a:t>
            </a:r>
          </a:p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DF266-7668-48F4-BEA2-EADFFC43440A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52540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DF266-7668-48F4-BEA2-EADFFC43440A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04476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DF266-7668-48F4-BEA2-EADFFC43440A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75543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DF266-7668-48F4-BEA2-EADFFC43440A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74654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DF266-7668-48F4-BEA2-EADFFC43440A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06301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DF266-7668-48F4-BEA2-EADFFC43440A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518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Každý den v roce</a:t>
            </a:r>
            <a:r>
              <a:rPr lang="cs-CZ" baseline="0" dirty="0" smtClean="0"/>
              <a:t> je jedna z části dveří zavřená. Proč jsou na dveřích stejná madla. Proč nechává škola dělat studenty tolik chyb? Řešení: jedno madlo oddělat.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DF266-7668-48F4-BEA2-EADFFC43440A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2504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Nakreslit</a:t>
            </a:r>
            <a:r>
              <a:rPr lang="cs-CZ" baseline="0" dirty="0" smtClean="0"/>
              <a:t> dva mentální modely </a:t>
            </a:r>
          </a:p>
          <a:p>
            <a:pPr marL="228600" indent="-228600">
              <a:buAutoNum type="arabicPeriod"/>
            </a:pPr>
            <a:r>
              <a:rPr lang="cs-CZ" baseline="0" dirty="0" smtClean="0"/>
              <a:t>Jak by ovládání pochopil běžný spotřebitel – dva oddělené mrazící přístroje.</a:t>
            </a:r>
          </a:p>
          <a:p>
            <a:pPr marL="228600" indent="-228600">
              <a:buAutoNum type="arabicPeriod"/>
            </a:pPr>
            <a:r>
              <a:rPr lang="cs-CZ" baseline="0" dirty="0" smtClean="0"/>
              <a:t>Jak je vytvořil designér – jeden mrazící přístroj a přesměrovač. </a:t>
            </a:r>
            <a:endParaRPr lang="cs-CZ" baseline="0" dirty="0" smtClean="0"/>
          </a:p>
          <a:p>
            <a:pPr marL="228600" indent="-228600">
              <a:buAutoNum type="arabicPeriod"/>
            </a:pPr>
            <a:r>
              <a:rPr lang="cs-CZ" baseline="0" dirty="0" smtClean="0"/>
              <a:t>Je to matoucí!!!</a:t>
            </a:r>
            <a:endParaRPr lang="cs-CZ" baseline="0" dirty="0" smtClean="0"/>
          </a:p>
          <a:p>
            <a:pPr marL="228600" indent="-228600">
              <a:buAutoNum type="arabicPeriod"/>
            </a:pPr>
            <a:r>
              <a:rPr lang="cs-CZ" dirty="0" smtClean="0"/>
              <a:t>Jak vznikají</a:t>
            </a:r>
            <a:r>
              <a:rPr lang="cs-CZ" baseline="0" dirty="0" smtClean="0"/>
              <a:t> naše představy o systému?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DF266-7668-48F4-BEA2-EADFFC43440A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9294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Nakreslit mentální</a:t>
            </a:r>
            <a:r>
              <a:rPr lang="cs-CZ" baseline="0" dirty="0" smtClean="0"/>
              <a:t> modely – (designérův mentální model, uživatelský mentální model, systémový mentální model): http://www.interaction-design.org/images/figures/mental_models.gif</a:t>
            </a:r>
          </a:p>
          <a:p>
            <a:r>
              <a:rPr lang="cs-CZ" baseline="0" dirty="0" smtClean="0"/>
              <a:t>Je </a:t>
            </a:r>
            <a:r>
              <a:rPr lang="cs-CZ" baseline="0" dirty="0" smtClean="0"/>
              <a:t>třeba, aby do tvorby designu byli přizvání uživatelé a aby bylo zajištěno, že designér má stejný mentální model, jaký má uživatel).</a:t>
            </a:r>
          </a:p>
          <a:p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DF266-7668-48F4-BEA2-EADFFC43440A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5503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DF266-7668-48F4-BEA2-EADFFC43440A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0019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Rasové</a:t>
            </a:r>
            <a:r>
              <a:rPr lang="cs-CZ" baseline="0" dirty="0" smtClean="0"/>
              <a:t> předsudky</a:t>
            </a:r>
          </a:p>
          <a:p>
            <a:r>
              <a:rPr lang="cs-CZ" baseline="0" dirty="0" smtClean="0"/>
              <a:t>Předsudky k </a:t>
            </a:r>
            <a:r>
              <a:rPr lang="cs-CZ" baseline="0" dirty="0" err="1" smtClean="0"/>
              <a:t>Macu</a:t>
            </a:r>
            <a:endParaRPr lang="cs-CZ" baseline="0" dirty="0" smtClean="0"/>
          </a:p>
          <a:p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DF266-7668-48F4-BEA2-EADFFC43440A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7403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DF266-7668-48F4-BEA2-EADFFC43440A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36517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DF266-7668-48F4-BEA2-EADFFC43440A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2693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9B611-8E57-40BA-AA06-E01B46DCBCD0}" type="datetime1">
              <a:rPr lang="cs-CZ" smtClean="0"/>
              <a:t>6.11.2013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401E8AB-9F48-4782-8ECC-D710FB6E863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E9DB8-93A2-4DB3-9705-58DD80722128}" type="datetime1">
              <a:rPr lang="cs-CZ" smtClean="0"/>
              <a:t>6.11.2013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5C4D7-013E-44C3-AB6B-3F4ED04226F5}" type="datetime1">
              <a:rPr lang="cs-CZ" smtClean="0"/>
              <a:t>6.11.2013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ABAC-6458-4DFB-824E-DD541418E484}" type="datetime1">
              <a:rPr lang="cs-CZ" smtClean="0"/>
              <a:t>6.11.2013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BFEB5-33F5-46B1-9B50-8458D2A70E1D}" type="datetime1">
              <a:rPr lang="cs-CZ" smtClean="0"/>
              <a:t>6.11.2013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0A65-4D29-4D9D-876F-28681F2F80AC}" type="datetime1">
              <a:rPr lang="cs-CZ" smtClean="0"/>
              <a:t>6.11.2013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4EFB9-A2B3-4509-811D-9BD2490A019D}" type="datetime1">
              <a:rPr lang="cs-CZ" smtClean="0"/>
              <a:t>6.11.2013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B88D-B1F6-4B6F-8153-E56B7F7D92A9}" type="datetime1">
              <a:rPr lang="cs-CZ" smtClean="0"/>
              <a:t>6.11.2013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4CBF0-3C16-4C29-A232-4BC9F433758E}" type="datetime1">
              <a:rPr lang="cs-CZ" smtClean="0"/>
              <a:t>6.11.2013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C4E1C-D890-4DCB-82B6-DDF1A1CDE509}" type="datetime1">
              <a:rPr lang="cs-CZ" smtClean="0"/>
              <a:t>6.11.2013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F7C7-678B-4310-9AD5-E41D71BF5D3B}" type="datetime1">
              <a:rPr lang="cs-CZ" smtClean="0"/>
              <a:t>6.11.2013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401E8AB-9F48-4782-8ECC-D710FB6E863A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31A5424-3027-4B69-A952-08F79A6908E6}" type="datetime1">
              <a:rPr lang="cs-CZ" smtClean="0"/>
              <a:t>6.11.2013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C401E8AB-9F48-4782-8ECC-D710FB6E863A}" type="slidenum">
              <a:rPr lang="cs-CZ" smtClean="0"/>
              <a:t>‹#›</a:t>
            </a:fld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Butterfly_large.jpg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hyperlink" Target="http://arts.bev.net/roperldavid/politics/fl2000.ht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backa.sk/sk/show/486-dj-workshop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linkinghub.elsevier.com/retrieve/pii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9512" y="228600"/>
            <a:ext cx="8352928" cy="4856583"/>
          </a:xfrm>
        </p:spPr>
        <p:txBody>
          <a:bodyPr/>
          <a:lstStyle/>
          <a:p>
            <a:r>
              <a:rPr lang="cs-CZ" sz="4800" dirty="0" smtClean="0"/>
              <a:t>Mentální modely</a:t>
            </a:r>
            <a:br>
              <a:rPr lang="cs-CZ" sz="4800" dirty="0" smtClean="0"/>
            </a:br>
            <a:r>
              <a:rPr lang="cs-CZ" sz="2000" dirty="0" smtClean="0"/>
              <a:t>(mentální modely a chyby)</a:t>
            </a:r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4800" dirty="0" smtClean="0"/>
              <a:t> 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9512" y="4800600"/>
            <a:ext cx="7135688" cy="914400"/>
          </a:xfrm>
        </p:spPr>
        <p:txBody>
          <a:bodyPr>
            <a:normAutofit/>
          </a:bodyPr>
          <a:lstStyle/>
          <a:p>
            <a:r>
              <a:rPr lang="cs-CZ" dirty="0"/>
              <a:t>Tomáš Bouda </a:t>
            </a:r>
          </a:p>
          <a:p>
            <a:r>
              <a:rPr lang="cs-CZ"/>
              <a:t>KISK </a:t>
            </a:r>
            <a:r>
              <a:rPr lang="cs-CZ" smtClean="0"/>
              <a:t>2013 </a:t>
            </a:r>
            <a:r>
              <a:rPr lang="cs-CZ" dirty="0"/>
              <a:t>Komunikace Člověk-počítač</a:t>
            </a:r>
          </a:p>
          <a:p>
            <a:endParaRPr lang="en-US" dirty="0"/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88640"/>
            <a:ext cx="1911295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92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10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6" y="260648"/>
            <a:ext cx="9008003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4588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11</a:t>
            </a:fld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695"/>
            <a:ext cx="7056784" cy="6340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9865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12</a:t>
            </a:fld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87" y="0"/>
            <a:ext cx="7416823" cy="6487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642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13</a:t>
            </a:fld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294"/>
            <a:ext cx="5688632" cy="6753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5330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19256" cy="900018"/>
          </a:xfrm>
        </p:spPr>
        <p:txBody>
          <a:bodyPr/>
          <a:lstStyle/>
          <a:p>
            <a:r>
              <a:rPr lang="cs-CZ" dirty="0" smtClean="0"/>
              <a:t>Dva druhy chyb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52600"/>
            <a:ext cx="8291264" cy="4373563"/>
          </a:xfrm>
        </p:spPr>
        <p:txBody>
          <a:bodyPr/>
          <a:lstStyle/>
          <a:p>
            <a:r>
              <a:rPr lang="cs-CZ" sz="2800" dirty="0" smtClean="0"/>
              <a:t>Mentální modely způsobují chyby. 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sz="3600" dirty="0" smtClean="0"/>
              <a:t>Zkraty </a:t>
            </a:r>
            <a:r>
              <a:rPr lang="cs-CZ" sz="3600" dirty="0" smtClean="0">
                <a:solidFill>
                  <a:schemeClr val="tx2"/>
                </a:solidFill>
              </a:rPr>
              <a:t>(</a:t>
            </a:r>
            <a:r>
              <a:rPr lang="cs-CZ" sz="3600" dirty="0" err="1" smtClean="0">
                <a:solidFill>
                  <a:schemeClr val="tx2"/>
                </a:solidFill>
              </a:rPr>
              <a:t>Slips</a:t>
            </a:r>
            <a:r>
              <a:rPr lang="cs-CZ" sz="3600" dirty="0" smtClean="0">
                <a:solidFill>
                  <a:schemeClr val="tx2"/>
                </a:solidFill>
              </a:rPr>
              <a:t>) </a:t>
            </a:r>
            <a:r>
              <a:rPr lang="cs-CZ" sz="3600" dirty="0" smtClean="0"/>
              <a:t>Vs. Omyly </a:t>
            </a:r>
            <a:r>
              <a:rPr lang="cs-CZ" sz="3600" dirty="0" smtClean="0">
                <a:solidFill>
                  <a:schemeClr val="tx2"/>
                </a:solidFill>
              </a:rPr>
              <a:t>(</a:t>
            </a:r>
            <a:r>
              <a:rPr lang="cs-CZ" sz="3600" dirty="0" err="1" smtClean="0">
                <a:solidFill>
                  <a:schemeClr val="tx2"/>
                </a:solidFill>
              </a:rPr>
              <a:t>Mistakes</a:t>
            </a:r>
            <a:r>
              <a:rPr lang="cs-CZ" sz="3600" dirty="0" smtClean="0">
                <a:solidFill>
                  <a:schemeClr val="tx2"/>
                </a:solidFill>
              </a:rPr>
              <a:t>)</a:t>
            </a:r>
            <a:endParaRPr lang="cs-CZ" sz="3600" dirty="0">
              <a:solidFill>
                <a:schemeClr val="tx2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574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Zkraty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752600"/>
            <a:ext cx="8424936" cy="4373563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3200" dirty="0"/>
              <a:t>N</a:t>
            </a:r>
            <a:r>
              <a:rPr lang="cs-CZ" sz="3200" dirty="0" smtClean="0"/>
              <a:t>evědomé chyby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3200" b="0" i="1" dirty="0" smtClean="0"/>
              <a:t>Náš </a:t>
            </a:r>
            <a:r>
              <a:rPr lang="cs-CZ" sz="3200" b="0" i="1" dirty="0"/>
              <a:t>mentální model, který jsme si vytvořili, je správný, bohužel jsme udělali nevědomou zkratovitou chybu. </a:t>
            </a:r>
            <a:endParaRPr lang="cs-CZ" sz="3200" b="0" i="1" dirty="0" smtClean="0"/>
          </a:p>
          <a:p>
            <a:pPr marL="342900" indent="-342900">
              <a:buFont typeface="Arial" pitchFamily="34" charset="0"/>
              <a:buChar char="•"/>
            </a:pPr>
            <a:endParaRPr lang="cs-CZ" sz="3200" b="0" i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cs-CZ" sz="3200" b="0" i="1" dirty="0" smtClean="0">
                <a:solidFill>
                  <a:schemeClr val="tx2"/>
                </a:solidFill>
              </a:rPr>
              <a:t>Nahodilé stisknutí špatného tlačítka. 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3200" b="0" i="1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469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Zkraty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916832"/>
            <a:ext cx="8424936" cy="4373563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3200" dirty="0" smtClean="0"/>
              <a:t>Odhalujeme pozorováním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3200" b="0" dirty="0"/>
          </a:p>
          <a:p>
            <a:pPr marL="342900" indent="-342900">
              <a:buFont typeface="Arial" pitchFamily="34" charset="0"/>
              <a:buChar char="•"/>
            </a:pPr>
            <a:r>
              <a:rPr lang="cs-CZ" sz="3200" b="0" dirty="0" smtClean="0"/>
              <a:t>Zkraty odstraníme, když v</a:t>
            </a:r>
            <a:r>
              <a:rPr lang="cs-CZ" sz="3200" dirty="0" smtClean="0"/>
              <a:t>ylepšíme  </a:t>
            </a:r>
            <a:r>
              <a:rPr lang="cs-CZ" sz="3200" dirty="0" smtClean="0"/>
              <a:t>grafický </a:t>
            </a:r>
            <a:r>
              <a:rPr lang="cs-CZ" sz="3200" dirty="0" smtClean="0"/>
              <a:t>a </a:t>
            </a:r>
            <a:r>
              <a:rPr lang="cs-CZ" sz="3200" dirty="0" smtClean="0"/>
              <a:t>vizuální design </a:t>
            </a:r>
            <a:r>
              <a:rPr lang="cs-CZ" sz="3200" b="0" dirty="0"/>
              <a:t>(větší tlačítka</a:t>
            </a:r>
            <a:r>
              <a:rPr lang="cs-CZ" sz="3200" b="0" dirty="0" smtClean="0"/>
              <a:t>).</a:t>
            </a:r>
          </a:p>
          <a:p>
            <a:endParaRPr lang="cs-CZ" sz="3200" b="0" dirty="0"/>
          </a:p>
          <a:p>
            <a:pPr marL="342900" indent="-342900">
              <a:buFont typeface="Arial" pitchFamily="34" charset="0"/>
              <a:buChar char="•"/>
            </a:pPr>
            <a:endParaRPr lang="cs-CZ" sz="3200" b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891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5791200" cy="1371600"/>
          </a:xfrm>
        </p:spPr>
        <p:txBody>
          <a:bodyPr/>
          <a:lstStyle/>
          <a:p>
            <a:r>
              <a:rPr lang="cs-CZ" dirty="0" smtClean="0"/>
              <a:t>Omyly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24744"/>
            <a:ext cx="8424936" cy="4589587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3200" dirty="0" smtClean="0"/>
              <a:t>Vědomé chyby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3200" b="0" i="1" dirty="0" smtClean="0"/>
              <a:t>Máme osvojený špatný mentální model a konáme podle něj.</a:t>
            </a:r>
            <a:endParaRPr lang="cs-CZ" sz="3200" dirty="0"/>
          </a:p>
          <a:p>
            <a:pPr marL="342900" indent="-342900">
              <a:buFont typeface="Arial" pitchFamily="34" charset="0"/>
              <a:buChar char="•"/>
            </a:pPr>
            <a:r>
              <a:rPr lang="cs-CZ" sz="3200" b="0" i="1" dirty="0" smtClean="0">
                <a:solidFill>
                  <a:schemeClr val="tx2"/>
                </a:solidFill>
              </a:rPr>
              <a:t>Jsme přesvědčeni, že když odbočíme na příští křižovatce doprava, dostaneme se tam, kam chceme. Bohužel, odbočili jsme o jednu ulici dříve.</a:t>
            </a:r>
            <a:endParaRPr lang="cs-CZ" sz="3200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159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5791200" cy="1371600"/>
          </a:xfrm>
        </p:spPr>
        <p:txBody>
          <a:bodyPr/>
          <a:lstStyle/>
          <a:p>
            <a:r>
              <a:rPr lang="cs-CZ" dirty="0" smtClean="0"/>
              <a:t>Omyly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24744"/>
            <a:ext cx="8424936" cy="4896544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3200" dirty="0"/>
              <a:t>Š</a:t>
            </a:r>
            <a:r>
              <a:rPr lang="cs-CZ" sz="3200" dirty="0" smtClean="0"/>
              <a:t>patně odhalitelné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3200" dirty="0" smtClean="0"/>
              <a:t>Neznáme příčinu 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3200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cs-CZ" sz="3200" b="0" dirty="0" smtClean="0"/>
              <a:t>Napravíme </a:t>
            </a:r>
            <a:r>
              <a:rPr lang="cs-CZ" sz="3200" b="0" dirty="0"/>
              <a:t>je poskytováním </a:t>
            </a:r>
            <a:r>
              <a:rPr lang="cs-CZ" sz="3200" dirty="0"/>
              <a:t>lepší zpětné vazby</a:t>
            </a:r>
            <a:r>
              <a:rPr lang="cs-CZ" sz="3200" b="0" dirty="0"/>
              <a:t> nebo </a:t>
            </a:r>
            <a:r>
              <a:rPr lang="cs-CZ" sz="3200" dirty="0" smtClean="0"/>
              <a:t>rozšířením o další </a:t>
            </a:r>
            <a:r>
              <a:rPr lang="cs-CZ" sz="3200" dirty="0"/>
              <a:t>možností</a:t>
            </a:r>
            <a:r>
              <a:rPr lang="cs-CZ" sz="3200" b="0" dirty="0"/>
              <a:t>. </a:t>
            </a:r>
            <a:endParaRPr lang="cs-CZ" sz="3200" b="0" dirty="0" smtClean="0"/>
          </a:p>
          <a:p>
            <a:pPr marL="342900" indent="-342900">
              <a:buFont typeface="Arial" pitchFamily="34" charset="0"/>
              <a:buChar char="•"/>
            </a:pPr>
            <a:endParaRPr lang="cs-CZ" sz="3200" b="0" dirty="0"/>
          </a:p>
          <a:p>
            <a:pPr marL="342900" indent="-342900">
              <a:buFont typeface="Arial" pitchFamily="34" charset="0"/>
              <a:buChar char="•"/>
            </a:pPr>
            <a:r>
              <a:rPr lang="cs-CZ" sz="3200" dirty="0" smtClean="0"/>
              <a:t>Zviditelňujeme</a:t>
            </a:r>
            <a:r>
              <a:rPr lang="cs-CZ" sz="3200" b="0" dirty="0" smtClean="0"/>
              <a:t> – poskytujeme evidentnější </a:t>
            </a:r>
            <a:r>
              <a:rPr lang="cs-CZ" sz="3200" b="0" dirty="0" err="1" smtClean="0"/>
              <a:t>afordance</a:t>
            </a:r>
            <a:r>
              <a:rPr lang="cs-CZ" sz="3200" b="0" dirty="0" smtClean="0"/>
              <a:t> rozhraní.</a:t>
            </a:r>
            <a:endParaRPr lang="cs-CZ" sz="3200" b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337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7774360" cy="104403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Jaké je zde nebezpečí chyby?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8127" y="6021288"/>
            <a:ext cx="7598985" cy="576064"/>
          </a:xfrm>
        </p:spPr>
        <p:txBody>
          <a:bodyPr>
            <a:normAutofit fontScale="92500" lnSpcReduction="20000"/>
          </a:bodyPr>
          <a:lstStyle/>
          <a:p>
            <a:r>
              <a:rPr lang="cs-CZ" b="0" dirty="0" smtClean="0"/>
              <a:t>Zdroj: </a:t>
            </a:r>
            <a:r>
              <a:rPr lang="cs-CZ" b="0" dirty="0">
                <a:hlinkClick r:id="rId3"/>
              </a:rPr>
              <a:t>http://</a:t>
            </a:r>
            <a:r>
              <a:rPr lang="cs-CZ" b="0" dirty="0" smtClean="0">
                <a:hlinkClick r:id="rId3"/>
              </a:rPr>
              <a:t>en.wikipedia.org/wiki/File:Butterfly_large.jpg</a:t>
            </a:r>
            <a:r>
              <a:rPr lang="cs-CZ" b="0" dirty="0" smtClean="0"/>
              <a:t> a </a:t>
            </a:r>
            <a:r>
              <a:rPr lang="cs-CZ" b="0" dirty="0">
                <a:hlinkClick r:id="rId4"/>
              </a:rPr>
              <a:t>http://arts.bev.net/roperldavid/politics/fl2000.htm</a:t>
            </a:r>
            <a:endParaRPr lang="cs-CZ" b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19</a:t>
            </a:fld>
            <a:endParaRPr lang="cs-CZ"/>
          </a:p>
        </p:txBody>
      </p:sp>
      <p:pic>
        <p:nvPicPr>
          <p:cNvPr id="2050" name="Picture 2" descr="File:Butterfly lar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66" y="720250"/>
            <a:ext cx="8070931" cy="515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arts.bev.net/roperldavid/politics/graphics/BuchananPBG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906" y="972477"/>
            <a:ext cx="6988206" cy="465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29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931224" cy="1371600"/>
          </a:xfrm>
        </p:spPr>
        <p:txBody>
          <a:bodyPr/>
          <a:lstStyle/>
          <a:p>
            <a:r>
              <a:rPr lang="cs-CZ" dirty="0" smtClean="0"/>
              <a:t>Dobrý design budeme dělat tehdy, když víme…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492896"/>
            <a:ext cx="8075240" cy="3633267"/>
          </a:xfrm>
        </p:spPr>
        <p:txBody>
          <a:bodyPr>
            <a:normAutofit lnSpcReduction="10000"/>
          </a:bodyPr>
          <a:lstStyle/>
          <a:p>
            <a:r>
              <a:rPr lang="cs-CZ" sz="3200" dirty="0" smtClean="0"/>
              <a:t>Co nám umožňuje rozhraní rychle ovládnout</a:t>
            </a:r>
            <a:r>
              <a:rPr lang="en-US" sz="3200" dirty="0" smtClean="0"/>
              <a:t>/</a:t>
            </a:r>
            <a:r>
              <a:rPr lang="cs-CZ" sz="3200" dirty="0" smtClean="0"/>
              <a:t>naučit se ho používat?</a:t>
            </a:r>
          </a:p>
          <a:p>
            <a:endParaRPr lang="cs-CZ" sz="3200" dirty="0"/>
          </a:p>
          <a:p>
            <a:r>
              <a:rPr lang="cs-CZ" sz="3200" dirty="0" smtClean="0"/>
              <a:t>Co vede k chybám</a:t>
            </a:r>
            <a:r>
              <a:rPr lang="cs-CZ" sz="3200" dirty="0" smtClean="0"/>
              <a:t>?</a:t>
            </a:r>
          </a:p>
          <a:p>
            <a:endParaRPr lang="cs-CZ" sz="3200" dirty="0"/>
          </a:p>
          <a:p>
            <a:r>
              <a:rPr lang="cs-CZ" sz="3200" dirty="0" smtClean="0"/>
              <a:t>Jak vytvořit dobré </a:t>
            </a:r>
            <a:r>
              <a:rPr lang="cs-CZ" sz="3200" dirty="0" err="1" smtClean="0"/>
              <a:t>afordance</a:t>
            </a:r>
            <a:r>
              <a:rPr lang="cs-CZ" sz="3200" dirty="0" smtClean="0"/>
              <a:t>?</a:t>
            </a:r>
            <a:r>
              <a:rPr lang="cs-CZ" sz="3200" dirty="0" smtClean="0"/>
              <a:t> </a:t>
            </a:r>
            <a:endParaRPr lang="cs-CZ" sz="3200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160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147248" cy="97202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Dobrým mapováním předcházíme omylům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0" dirty="0"/>
              <a:t> </a:t>
            </a:r>
            <a:endParaRPr lang="cs-CZ" b="0" dirty="0" smtClean="0"/>
          </a:p>
          <a:p>
            <a:endParaRPr lang="cs-CZ" b="0" dirty="0"/>
          </a:p>
          <a:p>
            <a:endParaRPr lang="cs-CZ" b="0" dirty="0" smtClean="0"/>
          </a:p>
          <a:p>
            <a:endParaRPr lang="cs-CZ" b="0" dirty="0"/>
          </a:p>
          <a:p>
            <a:endParaRPr lang="cs-CZ" b="0" dirty="0" smtClean="0"/>
          </a:p>
          <a:p>
            <a:endParaRPr lang="cs-CZ" b="0" dirty="0"/>
          </a:p>
          <a:p>
            <a:endParaRPr lang="cs-CZ" b="0" dirty="0" smtClean="0"/>
          </a:p>
          <a:p>
            <a:endParaRPr lang="cs-CZ" b="0" dirty="0"/>
          </a:p>
          <a:p>
            <a:endParaRPr lang="cs-CZ" b="0" dirty="0" smtClean="0"/>
          </a:p>
          <a:p>
            <a:r>
              <a:rPr lang="cs-CZ" b="0" dirty="0" smtClean="0"/>
              <a:t>Mercedes </a:t>
            </a:r>
            <a:r>
              <a:rPr lang="cs-CZ" b="0" dirty="0"/>
              <a:t>s500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20</a:t>
            </a:fld>
            <a:endParaRPr lang="cs-CZ"/>
          </a:p>
        </p:txBody>
      </p:sp>
      <p:pic>
        <p:nvPicPr>
          <p:cNvPr id="3074" name="Picture 2" descr="http://i.ebayimg.com/00/s/ODk0WDg0NQ==/$(KGrHqEOKikE6Z2g1q6gBOqt36k(FQ~~60_1.JPG?set_id=8800005007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597131"/>
            <a:ext cx="36004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7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43192" cy="1371600"/>
          </a:xfrm>
        </p:spPr>
        <p:txBody>
          <a:bodyPr/>
          <a:lstStyle/>
          <a:p>
            <a:r>
              <a:rPr lang="cs-CZ" dirty="0" smtClean="0"/>
              <a:t>Co snižuje riziko chyb?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 smtClean="0"/>
              <a:t>Fyzické limity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 smtClean="0"/>
              <a:t>Sémantické limity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 smtClean="0"/>
              <a:t>Kulturní limity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21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92896"/>
            <a:ext cx="3160762" cy="346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49375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Přímá manipulace usnadňuje: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52600"/>
            <a:ext cx="8291264" cy="4373563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3200" dirty="0" smtClean="0"/>
              <a:t>Využívání metafor z reálného prostředí.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32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cs-CZ" sz="3200" dirty="0" smtClean="0"/>
              <a:t>Fyzické metafory v GUI umožňují poznat, jak jednotlivé objekty fungují.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32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cs-CZ" sz="3200" dirty="0" smtClean="0"/>
              <a:t>Rozhrání samo prozrazuje, jak jej používat. </a:t>
            </a:r>
            <a:endParaRPr lang="cs-CZ" sz="32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598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Propast tu bude vždy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52600"/>
            <a:ext cx="8291264" cy="4373563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cs-CZ" dirty="0" smtClean="0"/>
              <a:t>Technologie má přinášet něco nového a užitečného… inovativního a na to nejsme zvyklí.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dirty="0" smtClean="0"/>
              <a:t>Propast mezi technologiemi a reálným světem tu bude vždy. 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23</a:t>
            </a:fld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539552" y="2852936"/>
            <a:ext cx="4153066" cy="3816424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i="1" dirty="0" smtClean="0"/>
              <a:t>Reálný svět</a:t>
            </a:r>
            <a:endParaRPr lang="cs-CZ" i="1" dirty="0"/>
          </a:p>
        </p:txBody>
      </p:sp>
      <p:sp>
        <p:nvSpPr>
          <p:cNvPr id="7" name="Ovál 6"/>
          <p:cNvSpPr/>
          <p:nvPr/>
        </p:nvSpPr>
        <p:spPr>
          <a:xfrm>
            <a:off x="6876256" y="5301208"/>
            <a:ext cx="2088232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i="1" dirty="0" smtClean="0"/>
              <a:t>Technologie</a:t>
            </a:r>
            <a:endParaRPr lang="cs-CZ" i="1" dirty="0"/>
          </a:p>
        </p:txBody>
      </p:sp>
      <p:sp>
        <p:nvSpPr>
          <p:cNvPr id="8" name="Obousměrná vodorovná šipka 7"/>
          <p:cNvSpPr/>
          <p:nvPr/>
        </p:nvSpPr>
        <p:spPr>
          <a:xfrm>
            <a:off x="4680012" y="5985284"/>
            <a:ext cx="2196244" cy="25202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4537443" y="5194066"/>
            <a:ext cx="24801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cs-CZ" dirty="0" smtClean="0"/>
              <a:t>Našim úkolem je tuto </a:t>
            </a:r>
            <a:br>
              <a:rPr lang="cs-CZ" dirty="0" smtClean="0"/>
            </a:br>
            <a:r>
              <a:rPr lang="cs-CZ" dirty="0" smtClean="0"/>
              <a:t>propast minimalizovat.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005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8735" y="-16103"/>
            <a:ext cx="7931224" cy="900018"/>
          </a:xfrm>
        </p:spPr>
        <p:txBody>
          <a:bodyPr/>
          <a:lstStyle/>
          <a:p>
            <a:r>
              <a:rPr lang="cs-CZ" dirty="0" smtClean="0"/>
              <a:t>Přemostění propastí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3679" y="5865738"/>
            <a:ext cx="7620000" cy="680939"/>
          </a:xfrm>
        </p:spPr>
        <p:txBody>
          <a:bodyPr/>
          <a:lstStyle/>
          <a:p>
            <a:r>
              <a:rPr lang="cs-CZ" b="0" dirty="0" smtClean="0"/>
              <a:t>Zdroj: </a:t>
            </a:r>
            <a:r>
              <a:rPr lang="cs-CZ" b="0" dirty="0">
                <a:hlinkClick r:id="rId3"/>
              </a:rPr>
              <a:t>http://www.tabacka.sk/sk/show/486-dj-workshop</a:t>
            </a:r>
            <a:endParaRPr lang="cs-CZ" b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24</a:t>
            </a:fld>
            <a:endParaRPr lang="cs-CZ"/>
          </a:p>
        </p:txBody>
      </p:sp>
      <p:pic>
        <p:nvPicPr>
          <p:cNvPr id="4098" name="Picture 2" descr="http://www.tabacka.sk/data/galleries/135/5.2._dj_workshopspanq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7264238" cy="484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31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683994"/>
          </a:xfrm>
        </p:spPr>
        <p:txBody>
          <a:bodyPr/>
          <a:lstStyle/>
          <a:p>
            <a:r>
              <a:rPr lang="cs-CZ" dirty="0" smtClean="0"/>
              <a:t>Výzkum v terénu 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7931224" cy="5112568"/>
          </a:xfrm>
        </p:spPr>
        <p:txBody>
          <a:bodyPr/>
          <a:lstStyle/>
          <a:p>
            <a:r>
              <a:rPr lang="cs-CZ" dirty="0" smtClean="0"/>
              <a:t>Pokuste se zjistit, jaký mají uživatelé vytvořený mentální model hlavní obrazovky chytrého mobilu v případě, že mají k dispozici neomezený tarif. </a:t>
            </a:r>
          </a:p>
          <a:p>
            <a:endParaRPr lang="cs-CZ" dirty="0"/>
          </a:p>
          <a:p>
            <a:r>
              <a:rPr lang="cs-CZ" dirty="0" smtClean="0"/>
              <a:t>Kde chtějí mít uživatelé situované následující ikony aplikací: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Ikona volání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Ikona </a:t>
            </a:r>
            <a:r>
              <a:rPr lang="cs-CZ" dirty="0" err="1" smtClean="0"/>
              <a:t>sms</a:t>
            </a: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Ikona emailové </a:t>
            </a:r>
            <a:r>
              <a:rPr lang="cs-CZ" dirty="0" err="1" smtClean="0"/>
              <a:t>app</a:t>
            </a: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err="1" smtClean="0"/>
              <a:t>Widget</a:t>
            </a:r>
            <a:r>
              <a:rPr lang="cs-CZ" dirty="0" smtClean="0"/>
              <a:t> </a:t>
            </a:r>
            <a:r>
              <a:rPr lang="cs-CZ" dirty="0" err="1" smtClean="0"/>
              <a:t>wifi</a:t>
            </a:r>
            <a:r>
              <a:rPr lang="cs-CZ" dirty="0" smtClean="0"/>
              <a:t> on</a:t>
            </a:r>
            <a:r>
              <a:rPr lang="en-US" dirty="0" smtClean="0"/>
              <a:t>/</a:t>
            </a:r>
            <a:r>
              <a:rPr lang="cs-CZ" dirty="0" err="1" smtClean="0"/>
              <a:t>off</a:t>
            </a: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Ikona pro budík</a:t>
            </a:r>
          </a:p>
          <a:p>
            <a:endParaRPr lang="cs-CZ" dirty="0" smtClean="0"/>
          </a:p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80411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9512" y="228600"/>
            <a:ext cx="7128792" cy="4856583"/>
          </a:xfrm>
        </p:spPr>
        <p:txBody>
          <a:bodyPr/>
          <a:lstStyle/>
          <a:p>
            <a:r>
              <a:rPr lang="cs-CZ" sz="4800" dirty="0" smtClean="0"/>
              <a:t>Děkuji za pozornost 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9512" y="4077072"/>
            <a:ext cx="7056784" cy="1637928"/>
          </a:xfrm>
        </p:spPr>
        <p:txBody>
          <a:bodyPr>
            <a:normAutofit/>
          </a:bodyPr>
          <a:lstStyle/>
          <a:p>
            <a:r>
              <a:rPr lang="cs-CZ" dirty="0"/>
              <a:t>Tomáš Bouda </a:t>
            </a:r>
            <a:endParaRPr lang="cs-CZ" dirty="0" smtClean="0"/>
          </a:p>
          <a:p>
            <a:r>
              <a:rPr lang="cs-CZ" dirty="0" err="1" smtClean="0"/>
              <a:t>boudatomas</a:t>
            </a:r>
            <a:r>
              <a:rPr lang="en-US" dirty="0" smtClean="0"/>
              <a:t>@</a:t>
            </a:r>
            <a:r>
              <a:rPr lang="cs-CZ" dirty="0" smtClean="0"/>
              <a:t>gmail.com</a:t>
            </a:r>
            <a:endParaRPr lang="cs-CZ" dirty="0"/>
          </a:p>
          <a:p>
            <a:r>
              <a:rPr lang="cs-CZ" dirty="0"/>
              <a:t>KISK </a:t>
            </a:r>
            <a:r>
              <a:rPr lang="cs-CZ" dirty="0" smtClean="0"/>
              <a:t>2013 </a:t>
            </a:r>
            <a:r>
              <a:rPr lang="cs-CZ" dirty="0"/>
              <a:t>Komunikace Člověk-počítač</a:t>
            </a:r>
          </a:p>
          <a:p>
            <a:endParaRPr lang="en-US" dirty="0"/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88640"/>
            <a:ext cx="1911295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40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715200" cy="683994"/>
          </a:xfrm>
        </p:spPr>
        <p:txBody>
          <a:bodyPr/>
          <a:lstStyle/>
          <a:p>
            <a:r>
              <a:rPr lang="cs-CZ" dirty="0" smtClean="0"/>
              <a:t>Příklad s dveřmi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8700" dirty="0" smtClean="0"/>
              <a:t>   </a:t>
            </a:r>
            <a:endParaRPr lang="cs-CZ" sz="287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3</a:t>
            </a:fld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36712"/>
            <a:ext cx="7318787" cy="548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00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33365"/>
            <a:ext cx="9145016" cy="659331"/>
          </a:xfrm>
        </p:spPr>
        <p:txBody>
          <a:bodyPr>
            <a:normAutofit/>
          </a:bodyPr>
          <a:lstStyle/>
          <a:p>
            <a:r>
              <a:rPr lang="cs-CZ" sz="3200" dirty="0" smtClean="0"/>
              <a:t>Příklad s ledničkou a mrazákem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836712"/>
            <a:ext cx="8496944" cy="5904656"/>
          </a:xfrm>
        </p:spPr>
        <p:txBody>
          <a:bodyPr>
            <a:normAutofit/>
          </a:bodyPr>
          <a:lstStyle/>
          <a:p>
            <a:r>
              <a:rPr lang="cs-CZ" dirty="0" smtClean="0"/>
              <a:t>Jak byste nastavili ovladače, když chcete </a:t>
            </a:r>
            <a:r>
              <a:rPr lang="cs-CZ" dirty="0" smtClean="0"/>
              <a:t>z</a:t>
            </a:r>
            <a:r>
              <a:rPr lang="cs-CZ" dirty="0" smtClean="0"/>
              <a:t>výšit teplotu v ledničce a v mrazáku nechat teplotu tak, jak je?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sz="17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Tomáš Bouda    HCI na KISK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4</a:t>
            </a:fld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91941" y="276412"/>
            <a:ext cx="5000079" cy="770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88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147248" cy="111604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Problém je v odlišných mentálních modelech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Design by měl signalizovat ten pravý mentální model.</a:t>
            </a:r>
          </a:p>
          <a:p>
            <a:pPr marL="800100" lvl="1" indent="-342900"/>
            <a:r>
              <a:rPr lang="cs-CZ" sz="2800" dirty="0" smtClean="0">
                <a:solidFill>
                  <a:schemeClr val="tx2"/>
                </a:solidFill>
              </a:rPr>
              <a:t>Uživatelé si mentální model vytvářejí na základě používání rozhraní. </a:t>
            </a:r>
          </a:p>
          <a:p>
            <a:pPr marL="800100" lvl="1" indent="-342900"/>
            <a:r>
              <a:rPr lang="cs-CZ" sz="2800" dirty="0" smtClean="0">
                <a:solidFill>
                  <a:schemeClr val="tx2"/>
                </a:solidFill>
              </a:rPr>
              <a:t>Designéři si často myslí, že uživatelé automaticky mají ten samý mentální model.</a:t>
            </a:r>
          </a:p>
          <a:p>
            <a:pPr marL="800100" lvl="1" indent="-342900"/>
            <a:r>
              <a:rPr lang="cs-CZ" sz="2800" dirty="0" smtClean="0">
                <a:solidFill>
                  <a:schemeClr val="tx2"/>
                </a:solidFill>
              </a:rPr>
              <a:t>Často tomu tak není. </a:t>
            </a:r>
          </a:p>
          <a:p>
            <a:endParaRPr lang="cs-CZ" sz="2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528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Odlišné mentální modely způsobují: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cs-CZ" sz="3200" dirty="0" smtClean="0"/>
              <a:t>Nepochopení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3200" dirty="0" smtClean="0"/>
              <a:t>Malou výkonost systému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3200" dirty="0" smtClean="0"/>
              <a:t>Chyby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3200" dirty="0" smtClean="0"/>
              <a:t>Frustraci…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3200" dirty="0" smtClean="0"/>
              <a:t>Atd. </a:t>
            </a:r>
          </a:p>
          <a:p>
            <a:pPr marL="457200" indent="-457200">
              <a:buFont typeface="Arial" pitchFamily="34" charset="0"/>
              <a:buChar char="•"/>
            </a:pPr>
            <a:endParaRPr lang="cs-CZ" sz="3200" dirty="0"/>
          </a:p>
          <a:p>
            <a:pPr marL="457200" indent="-457200">
              <a:buFont typeface="Arial" pitchFamily="34" charset="0"/>
              <a:buChar char="•"/>
            </a:pPr>
            <a:r>
              <a:rPr lang="cs-CZ" sz="3200" dirty="0" smtClean="0">
                <a:solidFill>
                  <a:schemeClr val="tx2"/>
                </a:solidFill>
              </a:rPr>
              <a:t>Kdy jste naposledy bouchly do klávesnice? </a:t>
            </a:r>
            <a:endParaRPr lang="cs-CZ" sz="3200" dirty="0">
              <a:solidFill>
                <a:schemeClr val="tx2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868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-30852"/>
            <a:ext cx="8784976" cy="1371600"/>
          </a:xfrm>
        </p:spPr>
        <p:txBody>
          <a:bodyPr/>
          <a:lstStyle/>
          <a:p>
            <a:r>
              <a:rPr lang="cs-CZ" dirty="0" smtClean="0"/>
              <a:t>Jak vznikají mentální modely?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412776"/>
            <a:ext cx="8712968" cy="4373563"/>
          </a:xfrm>
        </p:spPr>
        <p:txBody>
          <a:bodyPr>
            <a:noAutofit/>
          </a:bodyPr>
          <a:lstStyle/>
          <a:p>
            <a:r>
              <a:rPr lang="cs-CZ" sz="2400" dirty="0" smtClean="0"/>
              <a:t>- Lidé rozumějí novým věcem na základě minulých zkušeností.</a:t>
            </a:r>
          </a:p>
          <a:p>
            <a:pPr marL="914400" lvl="1" indent="-457200"/>
            <a:r>
              <a:rPr lang="cs-CZ" sz="2400" dirty="0" smtClean="0">
                <a:solidFill>
                  <a:schemeClr val="tx2"/>
                </a:solidFill>
              </a:rPr>
              <a:t>„Desktop jako pracovní stůl.“ </a:t>
            </a:r>
          </a:p>
          <a:p>
            <a:r>
              <a:rPr lang="cs-CZ" sz="2400" dirty="0" smtClean="0"/>
              <a:t>- Disponujeme mentálními modely našeho chování, chování našich přátel, funkčností věcí, softwarových řešení apod. </a:t>
            </a:r>
          </a:p>
          <a:p>
            <a:r>
              <a:rPr lang="cs-CZ" sz="2400" dirty="0" smtClean="0"/>
              <a:t>- Naše modely jsou neúplné, nekonzistentní, často se mění a jsou ovlivněné předsudky. </a:t>
            </a:r>
            <a:endParaRPr lang="cs-CZ" sz="2400" dirty="0"/>
          </a:p>
          <a:p>
            <a:pPr marL="457200" indent="-457200">
              <a:buFont typeface="Arial" pitchFamily="34" charset="0"/>
              <a:buChar char="•"/>
            </a:pPr>
            <a:endParaRPr lang="cs-CZ" sz="1400" dirty="0" smtClean="0"/>
          </a:p>
          <a:p>
            <a:r>
              <a:rPr lang="cs-CZ" sz="1400" dirty="0" smtClean="0"/>
              <a:t>Zdroj: </a:t>
            </a:r>
            <a:r>
              <a:rPr lang="en-US" sz="1400" b="0" dirty="0"/>
              <a:t>CARROLL, John M., Judith Reitman OLSON a Nancy S. ANDERSON. </a:t>
            </a:r>
            <a:r>
              <a:rPr lang="en-US" sz="1400" b="0" i="1" dirty="0"/>
              <a:t>Mental Models in Human-Computer Interaction. Research Issues about What the User of Software Knows</a:t>
            </a:r>
            <a:r>
              <a:rPr lang="en-US" sz="1400" b="0" dirty="0"/>
              <a:t>. (Washington, District of Columbia,: Workshop on Software Human Factors: Users' Mental Models May (15-16, )., 1984. </a:t>
            </a:r>
            <a:r>
              <a:rPr lang="en-US" sz="1400" b="0" dirty="0" err="1"/>
              <a:t>Dostupné</a:t>
            </a:r>
            <a:r>
              <a:rPr lang="en-US" sz="1400" b="0" dirty="0"/>
              <a:t> z: http://books.google.cz/books?id=mTgrAAAAYAAJ&amp;dq=Carroll+Olsen+Mental+Models&amp;lr=&amp;source=gbs_navlinks_s</a:t>
            </a:r>
            <a:endParaRPr lang="cs-CZ" sz="2400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689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7931224" cy="1052736"/>
          </a:xfrm>
        </p:spPr>
        <p:txBody>
          <a:bodyPr/>
          <a:lstStyle/>
          <a:p>
            <a:r>
              <a:rPr lang="cs-CZ" dirty="0" smtClean="0"/>
              <a:t>Mentální modely v GUI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36912"/>
            <a:ext cx="7620000" cy="3489251"/>
          </a:xfrm>
        </p:spPr>
        <p:txBody>
          <a:bodyPr>
            <a:normAutofit/>
          </a:bodyPr>
          <a:lstStyle/>
          <a:p>
            <a:r>
              <a:rPr lang="cs-CZ" sz="3200" dirty="0" smtClean="0"/>
              <a:t>Využíváním správných mentálních modelů při designu aplikací a webů zvýšíte úspěšnost projektu.</a:t>
            </a:r>
            <a:endParaRPr lang="cs-CZ" sz="32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657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571184" cy="13716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Metody zjišťování uživatelských mentálních modelů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003232" cy="4752528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cs-CZ" dirty="0" smtClean="0"/>
              <a:t>Zjistíme nezbytné objekty interaktivního rozhraní (dotazník).</a:t>
            </a:r>
            <a:endParaRPr lang="cs-CZ" dirty="0"/>
          </a:p>
          <a:p>
            <a:pPr marL="457200" indent="-457200">
              <a:buAutoNum type="arabicPeriod"/>
            </a:pPr>
            <a:endParaRPr lang="cs-CZ" dirty="0" smtClean="0"/>
          </a:p>
          <a:p>
            <a:pPr marL="457200" indent="-457200">
              <a:buAutoNum type="arabicPeriod"/>
            </a:pPr>
            <a:r>
              <a:rPr lang="cs-CZ" dirty="0" smtClean="0"/>
              <a:t>Sbíráme preference našich uživatelů ohledně rozložení a polohy v interaktivním rozhraní (</a:t>
            </a:r>
            <a:r>
              <a:rPr lang="cs-CZ" dirty="0" err="1" smtClean="0"/>
              <a:t>excel</a:t>
            </a:r>
            <a:r>
              <a:rPr lang="cs-CZ" dirty="0" smtClean="0"/>
              <a:t>, </a:t>
            </a:r>
            <a:r>
              <a:rPr lang="cs-CZ" dirty="0" err="1" smtClean="0"/>
              <a:t>etc</a:t>
            </a:r>
            <a:r>
              <a:rPr lang="cs-CZ" dirty="0" smtClean="0"/>
              <a:t>.)</a:t>
            </a:r>
          </a:p>
          <a:p>
            <a:pPr marL="457200" indent="-457200">
              <a:buAutoNum type="arabicPeriod"/>
            </a:pPr>
            <a:endParaRPr lang="cs-CZ" dirty="0" smtClean="0"/>
          </a:p>
          <a:p>
            <a:endParaRPr lang="cs-CZ" dirty="0" smtClean="0"/>
          </a:p>
          <a:p>
            <a:r>
              <a:rPr lang="cs-CZ" sz="1300" dirty="0"/>
              <a:t>Zdroj: </a:t>
            </a:r>
            <a:r>
              <a:rPr lang="cs-CZ" sz="1300" b="0" dirty="0"/>
              <a:t>Roth, Sandra P., Peter </a:t>
            </a:r>
            <a:r>
              <a:rPr lang="cs-CZ" sz="1300" b="0" dirty="0" err="1"/>
              <a:t>Schmutz</a:t>
            </a:r>
            <a:r>
              <a:rPr lang="cs-CZ" sz="1300" b="0" dirty="0"/>
              <a:t>, Stefan L. </a:t>
            </a:r>
            <a:r>
              <a:rPr lang="cs-CZ" sz="1300" b="0" dirty="0" err="1"/>
              <a:t>Pauwels</a:t>
            </a:r>
            <a:r>
              <a:rPr lang="cs-CZ" sz="1300" b="0" dirty="0"/>
              <a:t>, Javier A. </a:t>
            </a:r>
            <a:r>
              <a:rPr lang="cs-CZ" sz="1300" b="0" dirty="0" err="1"/>
              <a:t>Bargas-Avila</a:t>
            </a:r>
            <a:r>
              <a:rPr lang="cs-CZ" sz="1300" b="0" dirty="0"/>
              <a:t> a Klaus </a:t>
            </a:r>
            <a:r>
              <a:rPr lang="cs-CZ" sz="1300" b="0" dirty="0" err="1"/>
              <a:t>Opwis</a:t>
            </a:r>
            <a:r>
              <a:rPr lang="cs-CZ" sz="1300" b="0" dirty="0"/>
              <a:t>. </a:t>
            </a:r>
            <a:r>
              <a:rPr lang="cs-CZ" sz="1300" b="0" dirty="0" err="1"/>
              <a:t>Mental</a:t>
            </a:r>
            <a:r>
              <a:rPr lang="cs-CZ" sz="1300" b="0" dirty="0"/>
              <a:t> </a:t>
            </a:r>
            <a:r>
              <a:rPr lang="cs-CZ" sz="1300" b="0" dirty="0" err="1"/>
              <a:t>models</a:t>
            </a:r>
            <a:r>
              <a:rPr lang="cs-CZ" sz="1300" b="0" dirty="0"/>
              <a:t> </a:t>
            </a:r>
            <a:r>
              <a:rPr lang="cs-CZ" sz="1300" b="0" dirty="0" err="1"/>
              <a:t>for</a:t>
            </a:r>
            <a:r>
              <a:rPr lang="cs-CZ" sz="1300" b="0" dirty="0"/>
              <a:t> web </a:t>
            </a:r>
            <a:r>
              <a:rPr lang="cs-CZ" sz="1300" b="0" dirty="0" err="1"/>
              <a:t>objects</a:t>
            </a:r>
            <a:r>
              <a:rPr lang="cs-CZ" sz="1300" b="0" dirty="0"/>
              <a:t>: </a:t>
            </a:r>
            <a:r>
              <a:rPr lang="cs-CZ" sz="1300" b="0" dirty="0" err="1"/>
              <a:t>Where</a:t>
            </a:r>
            <a:r>
              <a:rPr lang="cs-CZ" sz="1300" b="0" dirty="0"/>
              <a:t> do </a:t>
            </a:r>
            <a:r>
              <a:rPr lang="cs-CZ" sz="1300" b="0" dirty="0" err="1"/>
              <a:t>users</a:t>
            </a:r>
            <a:r>
              <a:rPr lang="cs-CZ" sz="1300" b="0" dirty="0"/>
              <a:t> </a:t>
            </a:r>
            <a:r>
              <a:rPr lang="cs-CZ" sz="1300" b="0" dirty="0" err="1"/>
              <a:t>expect</a:t>
            </a:r>
            <a:r>
              <a:rPr lang="cs-CZ" sz="1300" b="0" dirty="0"/>
              <a:t> to </a:t>
            </a:r>
            <a:r>
              <a:rPr lang="cs-CZ" sz="1300" b="0" dirty="0" err="1"/>
              <a:t>ind</a:t>
            </a:r>
            <a:r>
              <a:rPr lang="cs-CZ" sz="1300" b="0" dirty="0"/>
              <a:t> </a:t>
            </a:r>
            <a:r>
              <a:rPr lang="cs-CZ" sz="1300" b="0" dirty="0" err="1"/>
              <a:t>the</a:t>
            </a:r>
            <a:r>
              <a:rPr lang="cs-CZ" sz="1300" b="0" dirty="0"/>
              <a:t> most </a:t>
            </a:r>
            <a:r>
              <a:rPr lang="cs-CZ" sz="1300" b="0" dirty="0" err="1"/>
              <a:t>frequent</a:t>
            </a:r>
            <a:r>
              <a:rPr lang="cs-CZ" sz="1300" b="0" dirty="0"/>
              <a:t> </a:t>
            </a:r>
            <a:r>
              <a:rPr lang="cs-CZ" sz="1300" b="0" dirty="0" err="1"/>
              <a:t>objects</a:t>
            </a:r>
            <a:r>
              <a:rPr lang="cs-CZ" sz="1300" b="0" dirty="0"/>
              <a:t> in online </a:t>
            </a:r>
            <a:r>
              <a:rPr lang="cs-CZ" sz="1300" b="0" dirty="0" err="1"/>
              <a:t>shops</a:t>
            </a:r>
            <a:r>
              <a:rPr lang="cs-CZ" sz="1300" b="0" dirty="0"/>
              <a:t>, </a:t>
            </a:r>
            <a:r>
              <a:rPr lang="cs-CZ" sz="1300" b="0" dirty="0" err="1"/>
              <a:t>news</a:t>
            </a:r>
            <a:r>
              <a:rPr lang="cs-CZ" sz="1300" b="0" dirty="0"/>
              <a:t> </a:t>
            </a:r>
            <a:r>
              <a:rPr lang="cs-CZ" sz="1300" b="0" dirty="0" err="1"/>
              <a:t>portals</a:t>
            </a:r>
            <a:r>
              <a:rPr lang="cs-CZ" sz="1300" b="0" dirty="0"/>
              <a:t>, and </a:t>
            </a:r>
            <a:r>
              <a:rPr lang="cs-CZ" sz="1300" b="0" dirty="0" err="1"/>
              <a:t>company</a:t>
            </a:r>
            <a:r>
              <a:rPr lang="cs-CZ" sz="1300" b="0" dirty="0"/>
              <a:t> web </a:t>
            </a:r>
            <a:r>
              <a:rPr lang="cs-CZ" sz="1300" b="0" dirty="0" err="1"/>
              <a:t>pages</a:t>
            </a:r>
            <a:r>
              <a:rPr lang="cs-CZ" sz="1300" b="0" dirty="0"/>
              <a:t>?. </a:t>
            </a:r>
            <a:r>
              <a:rPr lang="cs-CZ" sz="1300" b="0" i="1" dirty="0" err="1"/>
              <a:t>Interacting</a:t>
            </a:r>
            <a:r>
              <a:rPr lang="cs-CZ" sz="1300" b="0" i="1" dirty="0"/>
              <a:t> </a:t>
            </a:r>
            <a:r>
              <a:rPr lang="cs-CZ" sz="1300" b="0" i="1" dirty="0" err="1"/>
              <a:t>with</a:t>
            </a:r>
            <a:r>
              <a:rPr lang="cs-CZ" sz="1300" b="0" i="1" dirty="0"/>
              <a:t> </a:t>
            </a:r>
            <a:r>
              <a:rPr lang="cs-CZ" sz="1300" b="0" i="1" dirty="0" err="1"/>
              <a:t>Computers</a:t>
            </a:r>
            <a:r>
              <a:rPr lang="cs-CZ" sz="1300" b="0" dirty="0"/>
              <a:t>. roč. 22, č. 2, s. 140-152. ISSN 09535438. DOI: 10.1016/j. intcom.2009.10.004. Dostupné z: </a:t>
            </a:r>
            <a:r>
              <a:rPr lang="cs-CZ" sz="1300" b="0" dirty="0">
                <a:hlinkClick r:id="rId3"/>
              </a:rPr>
              <a:t>http://linkinghub.elsevier.com/retrieve/pii</a:t>
            </a:r>
            <a:r>
              <a:rPr lang="cs-CZ" sz="1300" b="0" dirty="0" smtClean="0">
                <a:hlinkClick r:id="rId3"/>
              </a:rPr>
              <a:t>/</a:t>
            </a:r>
            <a:endParaRPr lang="cs-CZ" sz="1300" b="0" dirty="0" smtClean="0"/>
          </a:p>
          <a:p>
            <a:r>
              <a:rPr lang="cs-CZ" sz="1300" dirty="0"/>
              <a:t>Zdroj</a:t>
            </a:r>
            <a:r>
              <a:rPr lang="cs-CZ" sz="1300" b="0" dirty="0"/>
              <a:t>: HÁJEK, Drahomír. Použití mentálních modelů při navrhování grafického uživatelského rozhraní webových stránek akademických knihoven se zaměřením na web knihovny v Liberci. [online]. 2013 [cit. 2013-11-05]. Bakalářská práce. Masarykova univerzita, Filozofická fakulta. Vedoucí práce Tomáš Bouda. Dostupné z: &lt;http://is.muni.cz/</a:t>
            </a:r>
            <a:r>
              <a:rPr lang="cs-CZ" sz="1300" b="0" dirty="0" err="1"/>
              <a:t>th</a:t>
            </a:r>
            <a:r>
              <a:rPr lang="cs-CZ" sz="1300" b="0" dirty="0"/>
              <a:t>/350621/</a:t>
            </a:r>
            <a:r>
              <a:rPr lang="cs-CZ" sz="1300" b="0" dirty="0" err="1"/>
              <a:t>ff_b</a:t>
            </a:r>
            <a:r>
              <a:rPr lang="cs-CZ" sz="1300" b="0" dirty="0"/>
              <a:t>/&gt;.</a:t>
            </a:r>
            <a:endParaRPr lang="cs-CZ" sz="1300" b="0" dirty="0" smtClean="0"/>
          </a:p>
          <a:p>
            <a:endParaRPr lang="cs-CZ" dirty="0" smtClean="0"/>
          </a:p>
          <a:p>
            <a:pPr marL="457200" indent="-457200">
              <a:buAutoNum type="arabicPeriod"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71293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ákladní">
  <a:themeElements>
    <a:clrScheme name="Základní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Základní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Základní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631</TotalTime>
  <Words>1067</Words>
  <Application>Microsoft Office PowerPoint</Application>
  <PresentationFormat>Předvádění na obrazovce (4:3)</PresentationFormat>
  <Paragraphs>224</Paragraphs>
  <Slides>26</Slides>
  <Notes>26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7" baseType="lpstr">
      <vt:lpstr>Základní</vt:lpstr>
      <vt:lpstr>Mentální modely (mentální modely a chyby)  </vt:lpstr>
      <vt:lpstr>Dobrý design budeme dělat tehdy, když víme… </vt:lpstr>
      <vt:lpstr>Příklad s dveřmi</vt:lpstr>
      <vt:lpstr>Příklad s ledničkou a mrazákem</vt:lpstr>
      <vt:lpstr>Problém je v odlišných mentálních modelech</vt:lpstr>
      <vt:lpstr>Odlišné mentální modely způsobují:</vt:lpstr>
      <vt:lpstr>Jak vznikají mentální modely?</vt:lpstr>
      <vt:lpstr>Mentální modely v GUI</vt:lpstr>
      <vt:lpstr>Metody zjišťování uživatelských mentálních modelů</vt:lpstr>
      <vt:lpstr>Prezentace aplikace PowerPoint</vt:lpstr>
      <vt:lpstr>Prezentace aplikace PowerPoint</vt:lpstr>
      <vt:lpstr>Prezentace aplikace PowerPoint</vt:lpstr>
      <vt:lpstr>Prezentace aplikace PowerPoint</vt:lpstr>
      <vt:lpstr>Dva druhy chyb</vt:lpstr>
      <vt:lpstr>Zkraty</vt:lpstr>
      <vt:lpstr>Zkraty</vt:lpstr>
      <vt:lpstr>Omyly</vt:lpstr>
      <vt:lpstr>Omyly</vt:lpstr>
      <vt:lpstr>Jaké je zde nebezpečí chyby?</vt:lpstr>
      <vt:lpstr>Dobrým mapováním předcházíme omylům</vt:lpstr>
      <vt:lpstr>Co snižuje riziko chyb?</vt:lpstr>
      <vt:lpstr>Přímá manipulace usnadňuje: </vt:lpstr>
      <vt:lpstr>Propast tu bude vždy</vt:lpstr>
      <vt:lpstr>Přemostění propastí</vt:lpstr>
      <vt:lpstr>Výzkum v terénu </vt:lpstr>
      <vt:lpstr>Děkuji za pozornost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(podnázev, … )</dc:title>
  <dc:creator>DELL1</dc:creator>
  <cp:lastModifiedBy>Tomáš Bouda</cp:lastModifiedBy>
  <cp:revision>36</cp:revision>
  <cp:lastPrinted>2013-11-06T09:47:45Z</cp:lastPrinted>
  <dcterms:created xsi:type="dcterms:W3CDTF">2012-09-18T10:23:45Z</dcterms:created>
  <dcterms:modified xsi:type="dcterms:W3CDTF">2013-11-06T11:29:09Z</dcterms:modified>
</cp:coreProperties>
</file>