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6" r:id="rId19"/>
    <p:sldId id="277"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59" r:id="rId3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81" autoAdjust="0"/>
  </p:normalViewPr>
  <p:slideViewPr>
    <p:cSldViewPr>
      <p:cViewPr varScale="1">
        <p:scale>
          <a:sx n="52" d="100"/>
          <a:sy n="52" d="100"/>
        </p:scale>
        <p:origin x="-18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AF1AFC-F7A3-486E-AEB7-F74466F0B1E1}" type="datetimeFigureOut">
              <a:rPr lang="cs-CZ" smtClean="0"/>
              <a:t>24.11.2013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DF266-7668-48F4-BEA2-EADFFC43440A}" type="slidenum">
              <a:rPr lang="cs-CZ" smtClean="0"/>
              <a:t>‹#›</a:t>
            </a:fld>
            <a:endParaRPr lang="cs-CZ"/>
          </a:p>
        </p:txBody>
      </p:sp>
    </p:spTree>
    <p:extLst>
      <p:ext uri="{BB962C8B-B14F-4D97-AF65-F5344CB8AC3E}">
        <p14:creationId xmlns:p14="http://schemas.microsoft.com/office/powerpoint/2010/main" val="275345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nfovis-wiki.net/index.php/Focus-plus-Contex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Začátek:</a:t>
            </a:r>
            <a:r>
              <a:rPr lang="cs-CZ" baseline="0" dirty="0" smtClean="0"/>
              <a:t> nejmenší, největší, střední</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a:t>
            </a:fld>
            <a:endParaRPr lang="cs-CZ"/>
          </a:p>
        </p:txBody>
      </p:sp>
    </p:spTree>
    <p:extLst>
      <p:ext uri="{BB962C8B-B14F-4D97-AF65-F5344CB8AC3E}">
        <p14:creationId xmlns:p14="http://schemas.microsoft.com/office/powerpoint/2010/main" val="2896545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Počítadlo – jasně reprezentuje počet</a:t>
            </a:r>
            <a:r>
              <a:rPr lang="cs-CZ" baseline="0" dirty="0" smtClean="0"/>
              <a:t> a čísla, která jsou do značné míry abstraktní. </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16</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smtClean="0"/>
              <a:t>Nejdříve se</a:t>
            </a:r>
            <a:r>
              <a:rPr lang="cs-CZ" baseline="0" dirty="0" smtClean="0"/>
              <a:t> mapa blížila realitě – měla stejně dlouhé trasy, jako ve skutečnosti, také směr a zatáčky byly realistické. </a:t>
            </a:r>
          </a:p>
          <a:p>
            <a:pPr marL="171450" indent="-171450">
              <a:buFontTx/>
              <a:buChar char="-"/>
            </a:pPr>
            <a:r>
              <a:rPr lang="cs-CZ" baseline="0" dirty="0" smtClean="0"/>
              <a:t>To se změnilo se složitostí londýnské dopravy. </a:t>
            </a:r>
            <a:endParaRPr lang="cs-CZ" dirty="0" smtClean="0"/>
          </a:p>
          <a:p>
            <a:pPr marL="171450" indent="-171450">
              <a:buFontTx/>
              <a:buChar char="-"/>
            </a:pPr>
            <a:r>
              <a:rPr lang="cs-CZ" dirty="0" smtClean="0"/>
              <a:t>trasy </a:t>
            </a:r>
            <a:r>
              <a:rPr lang="cs-CZ" dirty="0" smtClean="0"/>
              <a:t>jsou reprezentovány pomocí třech druhů čar (vertikální horizontální a křižné)</a:t>
            </a:r>
          </a:p>
          <a:p>
            <a:pPr marL="171450" indent="-171450">
              <a:buFontTx/>
              <a:buChar char="-"/>
            </a:pPr>
            <a:r>
              <a:rPr lang="cs-CZ" dirty="0" err="1" smtClean="0"/>
              <a:t>Focus</a:t>
            </a:r>
            <a:r>
              <a:rPr lang="cs-CZ" baseline="0" dirty="0" smtClean="0"/>
              <a:t> – plus - </a:t>
            </a:r>
            <a:r>
              <a:rPr lang="cs-CZ" baseline="0" dirty="0" err="1" smtClean="0"/>
              <a:t>Context</a:t>
            </a:r>
            <a:r>
              <a:rPr lang="cs-CZ" dirty="0" smtClean="0"/>
              <a:t> </a:t>
            </a:r>
            <a:r>
              <a:rPr lang="cs-CZ" dirty="0" err="1" smtClean="0"/>
              <a:t>visualizace</a:t>
            </a:r>
            <a:r>
              <a:rPr lang="cs-CZ" dirty="0" smtClean="0"/>
              <a:t> </a:t>
            </a:r>
            <a:r>
              <a:rPr lang="cs-CZ" dirty="0" err="1" smtClean="0">
                <a:hlinkClick r:id="rId3"/>
              </a:rPr>
              <a:t>Context</a:t>
            </a:r>
            <a:r>
              <a:rPr lang="cs-CZ" baseline="0" dirty="0" smtClean="0">
                <a:hlinkClick r:id="rId3"/>
              </a:rPr>
              <a:t> </a:t>
            </a:r>
            <a:r>
              <a:rPr lang="cs-CZ" dirty="0" smtClean="0">
                <a:hlinkClick r:id="rId3"/>
              </a:rPr>
              <a:t>http://www.infovis-wiki.net/index.php/Focus-plus-Context</a:t>
            </a:r>
            <a:endParaRPr lang="cs-CZ" dirty="0" smtClean="0"/>
          </a:p>
          <a:p>
            <a:pPr marL="171450" indent="-171450">
              <a:buFontTx/>
              <a:buChar char="-"/>
            </a:pPr>
            <a:r>
              <a:rPr lang="cs-CZ" dirty="0" smtClean="0"/>
              <a:t>Mapa řeší problém – jak</a:t>
            </a:r>
            <a:r>
              <a:rPr lang="cs-CZ" baseline="0" dirty="0" smtClean="0"/>
              <a:t> se dostat z místa A do místa B</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17</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r>
              <a:rPr lang="cs-CZ" dirty="0" smtClean="0"/>
              <a:t>Otázka?</a:t>
            </a:r>
            <a:r>
              <a:rPr lang="cs-CZ" baseline="0" dirty="0" smtClean="0"/>
              <a:t> Jaké jsou výhody? Jaké nevýhody?</a:t>
            </a:r>
            <a:endParaRPr lang="cs-CZ" dirty="0" smtClean="0"/>
          </a:p>
          <a:p>
            <a:pPr marL="0" indent="0">
              <a:buFontTx/>
              <a:buNone/>
            </a:pPr>
            <a:endParaRPr lang="cs-CZ" dirty="0" smtClean="0"/>
          </a:p>
          <a:p>
            <a:pPr marL="0" indent="0">
              <a:buFontTx/>
              <a:buNone/>
            </a:pPr>
            <a:r>
              <a:rPr lang="cs-CZ" dirty="0" smtClean="0"/>
              <a:t>- Výhodné </a:t>
            </a:r>
            <a:r>
              <a:rPr lang="cs-CZ" dirty="0" smtClean="0"/>
              <a:t>pro to, když chci zjistit, jaká bude teplota v jaké oblasti. </a:t>
            </a:r>
            <a:r>
              <a:rPr lang="cs-CZ" dirty="0" smtClean="0"/>
              <a:t/>
            </a:r>
            <a:br>
              <a:rPr lang="cs-CZ" dirty="0" smtClean="0"/>
            </a:br>
            <a:r>
              <a:rPr lang="cs-CZ" dirty="0" smtClean="0"/>
              <a:t>- </a:t>
            </a:r>
            <a:r>
              <a:rPr lang="cs-CZ" dirty="0" smtClean="0"/>
              <a:t>Nevýhoda, nemám kontext, nepoznám rozdíly na celém území. </a:t>
            </a:r>
          </a:p>
          <a:p>
            <a:pPr marL="0" indent="0">
              <a:buFontTx/>
              <a:buNone/>
            </a:pPr>
            <a:endParaRPr lang="cs-CZ" dirty="0" smtClean="0"/>
          </a:p>
          <a:p>
            <a:pPr marL="0" indent="0">
              <a:buFontTx/>
              <a:buNone/>
            </a:pPr>
            <a:r>
              <a:rPr lang="cs-CZ" dirty="0" smtClean="0"/>
              <a:t>řešení - změnění barev, velikostí ploch, velikosti čísel, je však třeba být opatrný a nepřehnat to.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18</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19</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FontTx/>
              <a:buAutoNum type="arabicPeriod"/>
            </a:pPr>
            <a:r>
              <a:rPr lang="cs-CZ" baseline="0" dirty="0" smtClean="0"/>
              <a:t>nezjistím, co je pevnina a co moře</a:t>
            </a:r>
          </a:p>
          <a:p>
            <a:pPr marL="228600" indent="-228600">
              <a:buFontTx/>
              <a:buAutoNum type="arabicPeriod"/>
            </a:pPr>
            <a:r>
              <a:rPr lang="cs-CZ" baseline="0" dirty="0" smtClean="0"/>
              <a:t>Nezjistím, co je víš a co je níž. </a:t>
            </a:r>
          </a:p>
          <a:p>
            <a:pPr marL="228600" indent="-228600">
              <a:buFontTx/>
              <a:buAutoNum type="arabicPeriod"/>
            </a:pPr>
            <a:endParaRPr lang="cs-CZ" baseline="0"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20</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21</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22</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23</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r>
              <a:rPr lang="cs-CZ" dirty="0" smtClean="0"/>
              <a:t>Měli bychom reprezentovat informace vizuálně nebo textově? </a:t>
            </a:r>
          </a:p>
          <a:p>
            <a:pPr marL="0" indent="0">
              <a:buFontTx/>
              <a:buNone/>
            </a:pPr>
            <a:r>
              <a:rPr lang="cs-CZ" dirty="0" smtClean="0"/>
              <a:t>Záleží</a:t>
            </a:r>
            <a:r>
              <a:rPr lang="cs-CZ" baseline="0" dirty="0" smtClean="0"/>
              <a:t> ne </a:t>
            </a:r>
            <a:r>
              <a:rPr lang="cs-CZ" baseline="0" dirty="0" err="1" smtClean="0"/>
              <a:t>konkřétním</a:t>
            </a:r>
            <a:r>
              <a:rPr lang="cs-CZ" baseline="0" dirty="0" smtClean="0"/>
              <a:t> příkladu. </a:t>
            </a:r>
          </a:p>
          <a:p>
            <a:pPr marL="0" indent="0">
              <a:buFontTx/>
              <a:buNone/>
            </a:pPr>
            <a:r>
              <a:rPr lang="cs-CZ" baseline="0" dirty="0" smtClean="0"/>
              <a:t>Jedno je však jisté, pokud vizualizujeme pomalu a těžko pochopitelní informace v rychle pochopitelné reprezentace, děláme dobře. </a:t>
            </a:r>
          </a:p>
          <a:p>
            <a:pPr marL="0" indent="0">
              <a:buFontTx/>
              <a:buNone/>
            </a:pPr>
            <a:r>
              <a:rPr lang="cs-CZ" baseline="0" dirty="0" smtClean="0"/>
              <a:t>Big data – grafy apod. </a:t>
            </a:r>
          </a:p>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24</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25</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Začátek:</a:t>
            </a:r>
            <a:r>
              <a:rPr lang="cs-CZ" baseline="0" dirty="0" smtClean="0"/>
              <a:t> nejmenší, střední, největší</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a:t>
            </a:fld>
            <a:endParaRPr lang="cs-CZ"/>
          </a:p>
        </p:txBody>
      </p:sp>
    </p:spTree>
    <p:extLst>
      <p:ext uri="{BB962C8B-B14F-4D97-AF65-F5344CB8AC3E}">
        <p14:creationId xmlns:p14="http://schemas.microsoft.com/office/powerpoint/2010/main" val="2896545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26</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27</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28</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r>
              <a:rPr lang="cs-CZ" dirty="0" smtClean="0"/>
              <a:t>př. Piloti sdílí údaje o rychlosti letadla. V případě vzletu nebo přistání je nutné vykonávat mnoho úkonů při specifické rychlosti letadla. Tyto činnosti kontroluje nebo vykonává více lidí. Jak to udělat tak, aby se nestalo, že některý pilot udělá chybu a úkon realizuje při jiné rychlosti? </a:t>
            </a:r>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29</a:t>
            </a:fld>
            <a:endParaRPr lang="cs-CZ"/>
          </a:p>
        </p:txBody>
      </p:sp>
    </p:spTree>
    <p:extLst>
      <p:ext uri="{BB962C8B-B14F-4D97-AF65-F5344CB8AC3E}">
        <p14:creationId xmlns:p14="http://schemas.microsoft.com/office/powerpoint/2010/main" val="4294694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Hodilo by se přidat informace o tom, jak má heslo vypadat.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31</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Hodilo by se konkrétně ukázat, jaké informace jsme zapomněli vyplnit. Mohla by zde být zmenšenina dotazníku,</a:t>
            </a:r>
            <a:r>
              <a:rPr lang="cs-CZ" baseline="0" dirty="0" smtClean="0"/>
              <a:t> na které by bylo evidentní, co jsme zapomněli.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32</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Hodilo by se konkrétně</a:t>
            </a:r>
            <a:r>
              <a:rPr lang="cs-CZ" baseline="0" dirty="0" smtClean="0"/>
              <a:t> ukázat, co by se změnilo, kdybych uchoval stávající formát.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33</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Žluté pole říká, klikni na mě. Pro</a:t>
            </a:r>
            <a:r>
              <a:rPr lang="cs-CZ" baseline="0" dirty="0" smtClean="0"/>
              <a:t> </a:t>
            </a:r>
            <a:r>
              <a:rPr lang="cs-CZ" baseline="0" dirty="0" err="1" smtClean="0"/>
              <a:t>eBay</a:t>
            </a:r>
            <a:r>
              <a:rPr lang="cs-CZ" baseline="0" dirty="0" smtClean="0"/>
              <a:t> je výhodnější, když platíte převodem, nežli kartou. Je tento design a reprezentace dobrá pro uživatele?</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34</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Chybí reprezentace obou dokumentů. </a:t>
            </a:r>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35</a:t>
            </a:fld>
            <a:endParaRPr lang="cs-CZ"/>
          </a:p>
        </p:txBody>
      </p:sp>
    </p:spTree>
    <p:extLst>
      <p:ext uri="{BB962C8B-B14F-4D97-AF65-F5344CB8AC3E}">
        <p14:creationId xmlns:p14="http://schemas.microsoft.com/office/powerpoint/2010/main" val="385982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492</a:t>
            </a:r>
          </a:p>
          <a:p>
            <a:r>
              <a:rPr lang="cs-CZ" dirty="0" smtClean="0"/>
              <a:t>357</a:t>
            </a:r>
          </a:p>
          <a:p>
            <a:r>
              <a:rPr lang="cs-CZ" dirty="0" smtClean="0"/>
              <a:t>816</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7</a:t>
            </a:fld>
            <a:endParaRPr lang="cs-CZ"/>
          </a:p>
        </p:txBody>
      </p:sp>
    </p:spTree>
    <p:extLst>
      <p:ext uri="{BB962C8B-B14F-4D97-AF65-F5344CB8AC3E}">
        <p14:creationId xmlns:p14="http://schemas.microsoft.com/office/powerpoint/2010/main" val="331629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8</a:t>
            </a:fld>
            <a:endParaRPr lang="cs-CZ"/>
          </a:p>
        </p:txBody>
      </p:sp>
    </p:spTree>
    <p:extLst>
      <p:ext uri="{BB962C8B-B14F-4D97-AF65-F5344CB8AC3E}">
        <p14:creationId xmlns:p14="http://schemas.microsoft.com/office/powerpoint/2010/main" val="19383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Co</a:t>
            </a:r>
            <a:r>
              <a:rPr lang="cs-CZ" baseline="0" dirty="0" smtClean="0"/>
              <a:t> vše jsme si museli pamatovat při hraní karet nazpaměť? Jaká čísla máme? Jaké zbývají? Jaké má protihráč, které číslo si chce vzít a co chce udělat.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9</a:t>
            </a:fld>
            <a:endParaRPr lang="cs-CZ"/>
          </a:p>
        </p:txBody>
      </p:sp>
    </p:spTree>
    <p:extLst>
      <p:ext uri="{BB962C8B-B14F-4D97-AF65-F5344CB8AC3E}">
        <p14:creationId xmlns:p14="http://schemas.microsoft.com/office/powerpoint/2010/main" val="207637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Nízka</a:t>
            </a:r>
            <a:r>
              <a:rPr lang="cs-CZ" dirty="0" smtClean="0"/>
              <a:t> kapacita baterie</a:t>
            </a:r>
            <a:r>
              <a:rPr lang="cs-CZ" baseline="0" dirty="0" smtClean="0"/>
              <a:t> v náplasti. Spustíme ji tak, že z ní odlepujeme vrchní část a pak se objeví lepení. Stejně tak, jako děláme s normální náplastí. –  je to velice přirozené. </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12</a:t>
            </a:fld>
            <a:endParaRPr lang="cs-CZ"/>
          </a:p>
        </p:txBody>
      </p:sp>
    </p:spTree>
    <p:extLst>
      <p:ext uri="{BB962C8B-B14F-4D97-AF65-F5344CB8AC3E}">
        <p14:creationId xmlns:p14="http://schemas.microsoft.com/office/powerpoint/2010/main" val="84479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Vidím</a:t>
            </a:r>
            <a:r>
              <a:rPr lang="cs-CZ" baseline="0" dirty="0" smtClean="0"/>
              <a:t> a nemusím držet v paměti, jako u druhého příkladu. </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13</a:t>
            </a:fld>
            <a:endParaRPr lang="cs-CZ"/>
          </a:p>
        </p:txBody>
      </p:sp>
    </p:spTree>
    <p:extLst>
      <p:ext uri="{BB962C8B-B14F-4D97-AF65-F5344CB8AC3E}">
        <p14:creationId xmlns:p14="http://schemas.microsoft.com/office/powerpoint/2010/main" val="1646208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kern="1200" dirty="0" smtClean="0">
                <a:solidFill>
                  <a:schemeClr val="tx1"/>
                </a:solidFill>
                <a:effectLst/>
                <a:latin typeface="+mn-lt"/>
                <a:ea typeface="+mn-ea"/>
                <a:cs typeface="+mn-cs"/>
              </a:rPr>
              <a:t>Kognice</a:t>
            </a:r>
            <a:r>
              <a:rPr lang="cs-CZ" sz="1200" b="0" i="0" kern="1200" dirty="0" smtClean="0">
                <a:solidFill>
                  <a:schemeClr val="tx1"/>
                </a:solidFill>
                <a:effectLst/>
                <a:latin typeface="+mn-lt"/>
                <a:ea typeface="+mn-ea"/>
                <a:cs typeface="+mn-cs"/>
              </a:rPr>
              <a:t> - veškerá schopnost živočichů, zejména obratlovců, zpracovávat, uchovávat a využívat komplexní informace získané z okolí.</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14</a:t>
            </a:fld>
            <a:endParaRPr lang="cs-CZ"/>
          </a:p>
        </p:txBody>
      </p:sp>
    </p:spTree>
    <p:extLst>
      <p:ext uri="{BB962C8B-B14F-4D97-AF65-F5344CB8AC3E}">
        <p14:creationId xmlns:p14="http://schemas.microsoft.com/office/powerpoint/2010/main" val="3226356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Pozorovali hráče </a:t>
            </a:r>
            <a:r>
              <a:rPr lang="cs-CZ" dirty="0" err="1" smtClean="0"/>
              <a:t>tetrisu</a:t>
            </a:r>
            <a:r>
              <a:rPr lang="cs-CZ" dirty="0" smtClean="0"/>
              <a:t>, kteří hru hráli. Zjistili, že hráči s částmi pohybují doleva a doprava a různě otáčejí. A to předtím, než danou částici nechají dopadnou na hrací plochu. Mohly bychom se ptát, proč to dělají, vždyť to není efektivní vzhledem k tomu, že kostky padají dolů a </a:t>
            </a:r>
            <a:r>
              <a:rPr lang="cs-CZ" dirty="0" err="1" smtClean="0"/>
              <a:t>manimulace</a:t>
            </a:r>
            <a:r>
              <a:rPr lang="cs-CZ" dirty="0" smtClean="0"/>
              <a:t> s nimi ubírá </a:t>
            </a:r>
            <a:r>
              <a:rPr lang="cs-CZ" dirty="0" err="1" smtClean="0"/>
              <a:t>drahocený</a:t>
            </a:r>
            <a:r>
              <a:rPr lang="cs-CZ" dirty="0" smtClean="0"/>
              <a:t> čas. </a:t>
            </a:r>
          </a:p>
          <a:p>
            <a:r>
              <a:rPr lang="cs-CZ" dirty="0" smtClean="0"/>
              <a:t>Hráči však testují a vypočítávají možnosti, kam je nejlepší kostku uložit. Mohli bychom předpokládat, že to dělají spíše začínající hráči a experti to mají již naučené a představují si možné pozice v hlavě. Ale je tomu přesně naopak. S kostkami před jejich uložením manipulují především experti. Právě ti takto experimentují a využívají distribuovanou kognici (distribuují poznání) při představování, co se stane, když uloží kostku sem, nebo sem. </a:t>
            </a:r>
          </a:p>
          <a:p>
            <a:r>
              <a:rPr lang="cs-CZ" dirty="0" smtClean="0"/>
              <a:t>- Výsledek: </a:t>
            </a:r>
            <a:r>
              <a:rPr lang="cs-CZ" dirty="0" err="1" smtClean="0"/>
              <a:t>manimulace</a:t>
            </a:r>
            <a:r>
              <a:rPr lang="cs-CZ" dirty="0" smtClean="0"/>
              <a:t> s </a:t>
            </a:r>
            <a:r>
              <a:rPr lang="cs-CZ" dirty="0" err="1" smtClean="0"/>
              <a:t>tetrisovými</a:t>
            </a:r>
            <a:r>
              <a:rPr lang="cs-CZ" dirty="0" smtClean="0"/>
              <a:t> kostkami v reálném světě (na PC obrazovce) je mnohem efektivnější a jednoduší, nežli si představovat kostky v mysli.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t>15</a:t>
            </a:fld>
            <a:endParaRPr lang="cs-CZ"/>
          </a:p>
        </p:txBody>
      </p:sp>
    </p:spTree>
    <p:extLst>
      <p:ext uri="{BB962C8B-B14F-4D97-AF65-F5344CB8AC3E}">
        <p14:creationId xmlns:p14="http://schemas.microsoft.com/office/powerpoint/2010/main" val="429469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67D9B611-8E57-40BA-AA06-E01B46DCBCD0}" type="datetime1">
              <a:rPr lang="cs-CZ" smtClean="0"/>
              <a:t>24.11.2013</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401E8AB-9F48-4782-8ECC-D710FB6E863A}"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07E9DB8-93A2-4DB3-9705-58DD80722128}" type="datetime1">
              <a:rPr lang="cs-CZ" smtClean="0"/>
              <a:t>24.11.2013</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C9A5C4D7-013E-44C3-AB6B-3F4ED04226F5}" type="datetime1">
              <a:rPr lang="cs-CZ" smtClean="0"/>
              <a:t>24.11.2013</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1FBABAC-6458-4DFB-824E-DD541418E484}" type="datetime1">
              <a:rPr lang="cs-CZ" smtClean="0"/>
              <a:t>24.11.2013</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7D2BFEB5-33F5-46B1-9B50-8458D2A70E1D}" type="datetime1">
              <a:rPr lang="cs-CZ" smtClean="0"/>
              <a:t>24.11.2013</a:t>
            </a:fld>
            <a:endParaRPr lang="cs-CZ"/>
          </a:p>
        </p:txBody>
      </p:sp>
      <p:sp>
        <p:nvSpPr>
          <p:cNvPr id="8" name="Slide Number Placeholder 7"/>
          <p:cNvSpPr>
            <a:spLocks noGrp="1"/>
          </p:cNvSpPr>
          <p:nvPr>
            <p:ph type="sldNum" sz="quarter" idx="11"/>
          </p:nvPr>
        </p:nvSpPr>
        <p:spPr/>
        <p:txBody>
          <a:bodyPr/>
          <a:lstStyle/>
          <a:p>
            <a:fld id="{C401E8AB-9F48-4782-8ECC-D710FB6E863A}" type="slidenum">
              <a:rPr lang="cs-CZ" smtClean="0"/>
              <a:t>‹#›</a:t>
            </a:fld>
            <a:endParaRPr lang="cs-CZ"/>
          </a:p>
        </p:txBody>
      </p:sp>
      <p:sp>
        <p:nvSpPr>
          <p:cNvPr id="9" name="Footer Placeholder 8"/>
          <p:cNvSpPr>
            <a:spLocks noGrp="1"/>
          </p:cNvSpPr>
          <p:nvPr>
            <p:ph type="ftr" sz="quarter" idx="12"/>
          </p:nvPr>
        </p:nvSpPr>
        <p:spPr/>
        <p:txBody>
          <a:bodyPr/>
          <a:lstStyle/>
          <a:p>
            <a:r>
              <a:rPr lang="pl-PL" smtClean="0"/>
              <a:t>Tomáš Bouda    HCI na KISK</a:t>
            </a:r>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BD2D0A65-4D29-4D9D-876F-28681F2F80AC}" type="datetime1">
              <a:rPr lang="cs-CZ" smtClean="0"/>
              <a:t>24.11.2013</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cs-CZ" smtClean="0"/>
              <a:t>Kliknutím lze upravit styly předlohy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0914EFB9-A2B3-4509-811D-9BD2490A019D}" type="datetime1">
              <a:rPr lang="cs-CZ" smtClean="0"/>
              <a:t>24.11.2013</a:t>
            </a:fld>
            <a:endParaRPr lang="cs-CZ"/>
          </a:p>
        </p:txBody>
      </p:sp>
      <p:sp>
        <p:nvSpPr>
          <p:cNvPr id="8" name="Footer Placeholder 7"/>
          <p:cNvSpPr>
            <a:spLocks noGrp="1"/>
          </p:cNvSpPr>
          <p:nvPr>
            <p:ph type="ftr" sz="quarter" idx="11"/>
          </p:nvPr>
        </p:nvSpPr>
        <p:spPr/>
        <p:txBody>
          <a:bodyPr/>
          <a:lstStyle/>
          <a:p>
            <a:r>
              <a:rPr lang="pl-PL" smtClean="0"/>
              <a:t>Tomáš Bouda    HCI na KISK</a:t>
            </a:r>
            <a:endParaRPr lang="cs-CZ"/>
          </a:p>
        </p:txBody>
      </p:sp>
      <p:sp>
        <p:nvSpPr>
          <p:cNvPr id="9" name="Slide Number Placeholder 8"/>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97C7B88D-B1F6-4B6F-8153-E56B7F7D92A9}" type="datetime1">
              <a:rPr lang="cs-CZ" smtClean="0"/>
              <a:t>24.11.2013</a:t>
            </a:fld>
            <a:endParaRPr lang="cs-CZ"/>
          </a:p>
        </p:txBody>
      </p:sp>
      <p:sp>
        <p:nvSpPr>
          <p:cNvPr id="4" name="Footer Placeholder 3"/>
          <p:cNvSpPr>
            <a:spLocks noGrp="1"/>
          </p:cNvSpPr>
          <p:nvPr>
            <p:ph type="ftr" sz="quarter" idx="11"/>
          </p:nvPr>
        </p:nvSpPr>
        <p:spPr/>
        <p:txBody>
          <a:bodyPr/>
          <a:lstStyle/>
          <a:p>
            <a:r>
              <a:rPr lang="pl-PL" smtClean="0"/>
              <a:t>Tomáš Bouda    HCI na KISK</a:t>
            </a:r>
            <a:endParaRPr lang="cs-CZ"/>
          </a:p>
        </p:txBody>
      </p:sp>
      <p:sp>
        <p:nvSpPr>
          <p:cNvPr id="5" name="Slide Number Placeholder 4"/>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4CBF0-3C16-4C29-A232-4BC9F433758E}" type="datetime1">
              <a:rPr lang="cs-CZ" smtClean="0"/>
              <a:t>24.11.2013</a:t>
            </a:fld>
            <a:endParaRPr lang="cs-CZ"/>
          </a:p>
        </p:txBody>
      </p:sp>
      <p:sp>
        <p:nvSpPr>
          <p:cNvPr id="3" name="Footer Placeholder 2"/>
          <p:cNvSpPr>
            <a:spLocks noGrp="1"/>
          </p:cNvSpPr>
          <p:nvPr>
            <p:ph type="ftr" sz="quarter" idx="11"/>
          </p:nvPr>
        </p:nvSpPr>
        <p:spPr/>
        <p:txBody>
          <a:bodyPr/>
          <a:lstStyle/>
          <a:p>
            <a:r>
              <a:rPr lang="pl-PL" smtClean="0"/>
              <a:t>Tomáš Bouda    HCI na KISK</a:t>
            </a:r>
            <a:endParaRPr lang="cs-CZ"/>
          </a:p>
        </p:txBody>
      </p:sp>
      <p:sp>
        <p:nvSpPr>
          <p:cNvPr id="4" name="Slide Number Placeholder 3"/>
          <p:cNvSpPr>
            <a:spLocks noGrp="1"/>
          </p:cNvSpPr>
          <p:nvPr>
            <p:ph type="sldNum" sz="quarter" idx="12"/>
          </p:nvPr>
        </p:nvSpPr>
        <p:spPr/>
        <p:txBody>
          <a:bodyPr/>
          <a:lstStyle/>
          <a:p>
            <a:fld id="{C401E8AB-9F48-4782-8ECC-D710FB6E863A}"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F96C4E1C-D890-4DCB-82B6-DDF1A1CDE509}" type="datetime1">
              <a:rPr lang="cs-CZ" smtClean="0"/>
              <a:t>24.11.2013</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p>
            <a:fld id="{C401E8AB-9F48-4782-8ECC-D710FB6E863A}" type="slidenum">
              <a:rPr lang="cs-CZ" smtClean="0"/>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EB4F7C7-678B-4310-9AD5-E41D71BF5D3B}" type="datetime1">
              <a:rPr lang="cs-CZ" smtClean="0"/>
              <a:t>24.11.2013</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401E8AB-9F48-4782-8ECC-D710FB6E863A}" type="slidenum">
              <a:rPr lang="cs-CZ" smtClean="0"/>
              <a:t>‹#›</a:t>
            </a:fld>
            <a:endParaRPr lang="cs-CZ"/>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cs-CZ" smtClean="0"/>
              <a:t>Kliknutím lze upravit styl.</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31A5424-3027-4B69-A952-08F79A6908E6}" type="datetime1">
              <a:rPr lang="cs-CZ" smtClean="0"/>
              <a:t>24.11.2013</a:t>
            </a:fld>
            <a:endParaRPr lang="cs-CZ"/>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pl-PL" smtClean="0"/>
              <a:t>Tomáš Bouda    HCI na KISK</a:t>
            </a:r>
            <a:endParaRPr lang="cs-CZ"/>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401E8AB-9F48-4782-8ECC-D710FB6E863A}" type="slidenum">
              <a:rPr lang="cs-CZ" smtClean="0"/>
              <a:t>‹#›</a:t>
            </a:fld>
            <a:endParaRPr lang="cs-CZ"/>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roteusdigitalhealth.com/technolog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hci.ucsd.edu/102a/readings/cockpit-cog.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adrenaline.ucsd.edu/kirsh/articles/cogscijournal/DistinguishingEpi_prag.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hyperlink" Target="http://is.muni.cz/th/109218/ff_b/bcprace_vw.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v-scheiner.brunel.ac.uk/bitstream/2438/1343/1/Copy-Task-NEW-BJP.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blog.lib.umn.edu/meyer769/section16&amp;17/2011/10/grouping-and-chunking.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iquidbriefing.com/twiki/pub/Dev/RefLarkin1987/picture_worth_10000_words.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hci.ucsd.edu/hutchins/documents/CockpitSpeeds.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banda.cz/"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The_Magical_Number_Seven,_Plus_or_Minus_Tw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sychclassics.yorku.ca/Mill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7128792" cy="4856583"/>
          </a:xfrm>
        </p:spPr>
        <p:txBody>
          <a:bodyPr/>
          <a:lstStyle/>
          <a:p>
            <a:r>
              <a:rPr lang="cs-CZ" sz="4800" dirty="0" smtClean="0"/>
              <a:t>Reprezentace informací </a:t>
            </a:r>
            <a:r>
              <a:rPr lang="cs-CZ" sz="2000" dirty="0" smtClean="0"/>
              <a:t>(Nepodceňujte zobrazování informací, distribuovaná kognice)</a:t>
            </a:r>
            <a:r>
              <a:rPr lang="cs-CZ" sz="4800" dirty="0" smtClean="0"/>
              <a:t/>
            </a:r>
            <a:br>
              <a:rPr lang="cs-CZ" sz="4800" dirty="0" smtClean="0"/>
            </a:br>
            <a:r>
              <a:rPr lang="cs-CZ" sz="4800" dirty="0" smtClean="0"/>
              <a:t> </a:t>
            </a:r>
            <a:endParaRPr lang="en-US" dirty="0"/>
          </a:p>
        </p:txBody>
      </p:sp>
      <p:sp>
        <p:nvSpPr>
          <p:cNvPr id="3" name="Podnadpis 2"/>
          <p:cNvSpPr>
            <a:spLocks noGrp="1"/>
          </p:cNvSpPr>
          <p:nvPr>
            <p:ph type="subTitle" idx="1"/>
          </p:nvPr>
        </p:nvSpPr>
        <p:spPr>
          <a:xfrm>
            <a:off x="179512" y="4800600"/>
            <a:ext cx="7135688" cy="914400"/>
          </a:xfrm>
        </p:spPr>
        <p:txBody>
          <a:bodyPr>
            <a:normAutofit/>
          </a:bodyPr>
          <a:lstStyle/>
          <a:p>
            <a:r>
              <a:rPr lang="cs-CZ" dirty="0"/>
              <a:t>Tomáš Bouda </a:t>
            </a:r>
          </a:p>
          <a:p>
            <a:r>
              <a:rPr lang="cs-CZ" dirty="0"/>
              <a:t>KISK </a:t>
            </a:r>
            <a:r>
              <a:rPr lang="cs-CZ" dirty="0" smtClean="0"/>
              <a:t>2013 </a:t>
            </a:r>
            <a:r>
              <a:rPr lang="cs-CZ" dirty="0"/>
              <a:t>Komunikace Člověk-počítač</a:t>
            </a:r>
          </a:p>
          <a:p>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422920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GTD</a:t>
            </a:r>
            <a:endParaRPr lang="cs-CZ" dirty="0"/>
          </a:p>
        </p:txBody>
      </p:sp>
      <p:sp>
        <p:nvSpPr>
          <p:cNvPr id="3" name="Zástupný symbol pro obsah 2"/>
          <p:cNvSpPr>
            <a:spLocks noGrp="1"/>
          </p:cNvSpPr>
          <p:nvPr>
            <p:ph idx="1"/>
          </p:nvPr>
        </p:nvSpPr>
        <p:spPr/>
        <p:txBody>
          <a:bodyPr/>
          <a:lstStyle/>
          <a:p>
            <a:endParaRPr lang="cs-CZ" sz="3200" dirty="0" smtClean="0"/>
          </a:p>
          <a:p>
            <a:endParaRPr lang="cs-CZ" sz="3200" dirty="0"/>
          </a:p>
          <a:p>
            <a:r>
              <a:rPr lang="cs-CZ" sz="3200" dirty="0" smtClean="0"/>
              <a:t>Dostaňte úkoly z hlavy na papír ať máte kapacitu na kreativní řešení problémů.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10</a:t>
            </a:fld>
            <a:endParaRPr lang="cs-CZ"/>
          </a:p>
        </p:txBody>
      </p:sp>
    </p:spTree>
    <p:extLst>
      <p:ext uri="{BB962C8B-B14F-4D97-AF65-F5344CB8AC3E}">
        <p14:creationId xmlns:p14="http://schemas.microsoft.com/office/powerpoint/2010/main" val="193984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15200" cy="1371600"/>
          </a:xfrm>
        </p:spPr>
        <p:txBody>
          <a:bodyPr/>
          <a:lstStyle/>
          <a:p>
            <a:r>
              <a:rPr lang="cs-CZ" dirty="0" smtClean="0"/>
              <a:t>Princip přirozenosti v uživatelském rozhraní</a:t>
            </a:r>
            <a:endParaRPr lang="cs-CZ" dirty="0"/>
          </a:p>
        </p:txBody>
      </p:sp>
      <p:sp>
        <p:nvSpPr>
          <p:cNvPr id="3" name="Zástupný symbol pro obsah 2"/>
          <p:cNvSpPr>
            <a:spLocks noGrp="1"/>
          </p:cNvSpPr>
          <p:nvPr>
            <p:ph idx="1"/>
          </p:nvPr>
        </p:nvSpPr>
        <p:spPr/>
        <p:txBody>
          <a:bodyPr/>
          <a:lstStyle/>
          <a:p>
            <a:r>
              <a:rPr lang="cs-CZ" dirty="0" smtClean="0"/>
              <a:t>Čím přirozenější interakci s rozhraním vytvoříme, tím méně nároků klademe na krátkodobou paměť uživatelů. </a:t>
            </a:r>
          </a:p>
          <a:p>
            <a:endParaRPr lang="en-US" dirty="0" smtClean="0"/>
          </a:p>
          <a:p>
            <a:r>
              <a:rPr lang="en-US" dirty="0" smtClean="0">
                <a:solidFill>
                  <a:schemeClr val="tx2"/>
                </a:solidFill>
              </a:rPr>
              <a:t>Po</a:t>
            </a:r>
            <a:r>
              <a:rPr lang="cs-CZ" dirty="0" smtClean="0">
                <a:solidFill>
                  <a:schemeClr val="tx2"/>
                </a:solidFill>
              </a:rPr>
              <a:t>znáváme díky zkušenostem. </a:t>
            </a:r>
            <a:endParaRPr lang="en-US" dirty="0">
              <a:solidFill>
                <a:schemeClr val="tx2"/>
              </a:solidFill>
            </a:endParaRPr>
          </a:p>
          <a:p>
            <a:endParaRPr lang="cs-CZ" dirty="0"/>
          </a:p>
          <a:p>
            <a:r>
              <a:rPr lang="cs-CZ" dirty="0" smtClean="0"/>
              <a:t>Vlastnosti reprezentace (zobrazení) musí být v souladu s reprezentovanou věcí</a:t>
            </a:r>
            <a:r>
              <a:rPr lang="en-US" dirty="0" smtClean="0"/>
              <a:t>/</a:t>
            </a:r>
            <a:r>
              <a:rPr lang="en-US" dirty="0" err="1" smtClean="0"/>
              <a:t>objektem</a:t>
            </a:r>
            <a:r>
              <a:rPr lang="en-US" dirty="0" smtClean="0"/>
              <a:t>.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11</a:t>
            </a:fld>
            <a:endParaRPr lang="cs-CZ"/>
          </a:p>
        </p:txBody>
      </p:sp>
    </p:spTree>
    <p:extLst>
      <p:ext uri="{BB962C8B-B14F-4D97-AF65-F5344CB8AC3E}">
        <p14:creationId xmlns:p14="http://schemas.microsoft.com/office/powerpoint/2010/main" val="680085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87424"/>
            <a:ext cx="8568952" cy="1371600"/>
          </a:xfrm>
        </p:spPr>
        <p:txBody>
          <a:bodyPr/>
          <a:lstStyle/>
          <a:p>
            <a:r>
              <a:rPr lang="cs-CZ" dirty="0" smtClean="0"/>
              <a:t>Proteus – přirozený postup</a:t>
            </a:r>
            <a:endParaRPr lang="cs-CZ" dirty="0"/>
          </a:p>
        </p:txBody>
      </p:sp>
      <p:sp>
        <p:nvSpPr>
          <p:cNvPr id="3" name="Zástupný symbol pro obsah 2"/>
          <p:cNvSpPr>
            <a:spLocks noGrp="1"/>
          </p:cNvSpPr>
          <p:nvPr>
            <p:ph idx="1"/>
          </p:nvPr>
        </p:nvSpPr>
        <p:spPr>
          <a:xfrm>
            <a:off x="457200" y="5805264"/>
            <a:ext cx="7620000" cy="504056"/>
          </a:xfrm>
        </p:spPr>
        <p:txBody>
          <a:bodyPr>
            <a:normAutofit/>
          </a:bodyPr>
          <a:lstStyle/>
          <a:p>
            <a:r>
              <a:rPr lang="cs-CZ" dirty="0" smtClean="0"/>
              <a:t>Zdroj: </a:t>
            </a:r>
            <a:r>
              <a:rPr lang="cs-CZ" b="0" dirty="0">
                <a:hlinkClick r:id="rId3"/>
              </a:rPr>
              <a:t>http://proteusdigitalhealth.com/technology/</a:t>
            </a:r>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12</a:t>
            </a:fld>
            <a:endParaRPr lang="cs-CZ"/>
          </a:p>
        </p:txBody>
      </p:sp>
      <p:pic>
        <p:nvPicPr>
          <p:cNvPr id="2054" name="Picture 6" descr="http://cdn.medgadget.com/wp-content/uploads/2012/07/Proteus-Ingestible-Sens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092138"/>
            <a:ext cx="5925637" cy="454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574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13</a:t>
            </a:fld>
            <a:endParaRPr lang="cs-CZ"/>
          </a:p>
        </p:txBody>
      </p:sp>
      <p:sp>
        <p:nvSpPr>
          <p:cNvPr id="6" name="AutoShape 2" descr="http://www.mindmeister.com/generic_files/get_file/2096702?filetype=image_file&amp;img=6729499&amp;cb=2363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6702?filetype=image_file&amp;img=6729499&amp;cb=2363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096702?filetype=image_file&amp;img=6729499&amp;cb=23637"/>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096702?filetype=image_file&amp;img=6729499&amp;cb=23637"/>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10" descr="http://www.mindmeister.com/generic_files/get_file/2096702?filetype=image_file&amp;img=6729499&amp;cb=23637"/>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2" descr="http://www.mindmeister.com/generic_files/get_file/2096702?filetype=image_file&amp;img=6729499&amp;cb=23637"/>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14" descr="http://www.mindmeister.com/generic_files/get_file/2096702?filetype=image_file&amp;img=6729499&amp;cb=23637"/>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16" descr="http://www.mindmeister.com/generic_files/get_file/2096702?filetype=image_file&amp;img=6729499&amp;cb=23637"/>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8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78" y="138319"/>
            <a:ext cx="8031054" cy="623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1" name="Picture 19" descr="http://documentation.devexpress.com/CoreLibraries/HelpResource.ashx?help=CoreLibraries&amp;document=img43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975" y="2996951"/>
            <a:ext cx="7031394" cy="191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69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1"/>
                                        </p:tgtEl>
                                        <p:attrNameLst>
                                          <p:attrName>style.visibility</p:attrName>
                                        </p:attrNameLst>
                                      </p:cBhvr>
                                      <p:to>
                                        <p:strVal val="visible"/>
                                      </p:to>
                                    </p:set>
                                    <p:animEffect transition="in" filter="fade">
                                      <p:cBhvr>
                                        <p:cTn id="7" dur="500"/>
                                        <p:tgtEl>
                                          <p:spTgt spid="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Distribuování kognice </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Kognice </a:t>
            </a:r>
            <a:r>
              <a:rPr lang="cs-CZ" b="0" dirty="0" smtClean="0"/>
              <a:t>– schopnost zpracovávat, uchovávat a využívat informace.</a:t>
            </a:r>
          </a:p>
          <a:p>
            <a:endParaRPr lang="cs-CZ" dirty="0" smtClean="0"/>
          </a:p>
          <a:p>
            <a:r>
              <a:rPr lang="cs-CZ" dirty="0" smtClean="0"/>
              <a:t>Distribuovaná kognice</a:t>
            </a:r>
            <a:r>
              <a:rPr lang="cs-CZ" b="0" dirty="0" smtClean="0"/>
              <a:t> je teorie, která zkoumá distribuování (zprostředkovávání) informací prostřednictvím systému ve formě reprezentací (představ). </a:t>
            </a:r>
          </a:p>
          <a:p>
            <a:endParaRPr lang="cs-CZ" dirty="0"/>
          </a:p>
          <a:p>
            <a:r>
              <a:rPr lang="cs-CZ" b="0" dirty="0" smtClean="0"/>
              <a:t>Distribuovaná kognice v kokpitu letadla. </a:t>
            </a:r>
          </a:p>
          <a:p>
            <a:r>
              <a:rPr lang="cs-CZ" b="0" dirty="0">
                <a:hlinkClick r:id="rId3"/>
              </a:rPr>
              <a:t>http://</a:t>
            </a:r>
            <a:r>
              <a:rPr lang="cs-CZ" b="0" dirty="0" smtClean="0">
                <a:hlinkClick r:id="rId3"/>
              </a:rPr>
              <a:t>hci.ucsd.edu/102a/readings/cockpit-cog.pdf</a:t>
            </a:r>
            <a:endParaRPr lang="cs-CZ" b="0" dirty="0" smtClean="0"/>
          </a:p>
          <a:p>
            <a:endParaRPr lang="cs-CZ" b="0" dirty="0"/>
          </a:p>
          <a:p>
            <a:r>
              <a:rPr lang="cs-CZ" b="0" dirty="0" smtClean="0"/>
              <a:t>S. </a:t>
            </a:r>
            <a:r>
              <a:rPr lang="cs-CZ" b="0" dirty="0" err="1" smtClean="0"/>
              <a:t>Hutchins</a:t>
            </a:r>
            <a:r>
              <a:rPr lang="cs-CZ" b="0" dirty="0" smtClean="0"/>
              <a:t> 1995</a:t>
            </a:r>
          </a:p>
        </p:txBody>
      </p:sp>
      <p:sp>
        <p:nvSpPr>
          <p:cNvPr id="4" name="Zástupný symbol pro zápatí 3"/>
          <p:cNvSpPr>
            <a:spLocks noGrp="1"/>
          </p:cNvSpPr>
          <p:nvPr>
            <p:ph type="ftr" sz="quarter" idx="11"/>
          </p:nvPr>
        </p:nvSpPr>
        <p:spPr/>
        <p:txBody>
          <a:bodyPr/>
          <a:lstStyle/>
          <a:p>
            <a:r>
              <a:rPr lang="pl-PL" dirty="0" smtClean="0"/>
              <a:t>Tomáš Bouda    HCI na KISK</a:t>
            </a:r>
            <a:endParaRPr lang="cs-CZ" dirty="0"/>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14</a:t>
            </a:fld>
            <a:endParaRPr lang="cs-CZ"/>
          </a:p>
        </p:txBody>
      </p:sp>
    </p:spTree>
    <p:extLst>
      <p:ext uri="{BB962C8B-B14F-4D97-AF65-F5344CB8AC3E}">
        <p14:creationId xmlns:p14="http://schemas.microsoft.com/office/powerpoint/2010/main" val="2613590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8075240" cy="1371600"/>
          </a:xfrm>
        </p:spPr>
        <p:txBody>
          <a:bodyPr>
            <a:normAutofit fontScale="90000"/>
          </a:bodyPr>
          <a:lstStyle/>
          <a:p>
            <a:r>
              <a:rPr lang="cs-CZ" dirty="0"/>
              <a:t>Distribuování kognice… </a:t>
            </a:r>
            <a:r>
              <a:rPr lang="cs-CZ" dirty="0">
                <a:solidFill>
                  <a:schemeClr val="tx1"/>
                </a:solidFill>
              </a:rPr>
              <a:t>Podporuje </a:t>
            </a:r>
            <a:r>
              <a:rPr lang="cs-CZ" dirty="0" smtClean="0">
                <a:solidFill>
                  <a:schemeClr val="tx1"/>
                </a:solidFill>
              </a:rPr>
              <a:t>Experimentování</a:t>
            </a:r>
            <a:endParaRPr lang="cs-CZ" dirty="0">
              <a:solidFill>
                <a:schemeClr val="tx1"/>
              </a:solidFill>
            </a:endParaRPr>
          </a:p>
        </p:txBody>
      </p:sp>
      <p:sp>
        <p:nvSpPr>
          <p:cNvPr id="3" name="Zástupný symbol pro obsah 2"/>
          <p:cNvSpPr>
            <a:spLocks noGrp="1"/>
          </p:cNvSpPr>
          <p:nvPr>
            <p:ph idx="1"/>
          </p:nvPr>
        </p:nvSpPr>
        <p:spPr/>
        <p:txBody>
          <a:bodyPr>
            <a:normAutofit/>
          </a:bodyPr>
          <a:lstStyle/>
          <a:p>
            <a:r>
              <a:rPr lang="cs-CZ" i="1" dirty="0" err="1" smtClean="0"/>
              <a:t>Kirsh</a:t>
            </a:r>
            <a:r>
              <a:rPr lang="cs-CZ" i="1" dirty="0" smtClean="0"/>
              <a:t> &amp; </a:t>
            </a:r>
            <a:r>
              <a:rPr lang="cs-CZ" i="1" dirty="0" err="1" smtClean="0"/>
              <a:t>Maglio</a:t>
            </a:r>
            <a:endParaRPr lang="cs-CZ" i="1" dirty="0" smtClean="0"/>
          </a:p>
          <a:p>
            <a:r>
              <a:rPr lang="cs-CZ" dirty="0" smtClean="0">
                <a:solidFill>
                  <a:schemeClr val="tx2"/>
                </a:solidFill>
              </a:rPr>
              <a:t>Chování hráčů hry </a:t>
            </a:r>
            <a:r>
              <a:rPr lang="cs-CZ" dirty="0" err="1" smtClean="0">
                <a:solidFill>
                  <a:schemeClr val="tx2"/>
                </a:solidFill>
              </a:rPr>
              <a:t>Tetris</a:t>
            </a:r>
            <a:r>
              <a:rPr lang="cs-CZ" dirty="0" smtClean="0">
                <a:solidFill>
                  <a:schemeClr val="tx2"/>
                </a:solidFill>
              </a:rPr>
              <a:t>. </a:t>
            </a:r>
          </a:p>
          <a:p>
            <a:endParaRPr lang="cs-CZ" dirty="0">
              <a:solidFill>
                <a:schemeClr val="tx2"/>
              </a:solidFill>
            </a:endParaRPr>
          </a:p>
          <a:p>
            <a:endParaRPr lang="cs-CZ" dirty="0" smtClean="0"/>
          </a:p>
          <a:p>
            <a:endParaRPr lang="cs-CZ" dirty="0" smtClean="0"/>
          </a:p>
          <a:p>
            <a:endParaRPr lang="cs-CZ" dirty="0"/>
          </a:p>
          <a:p>
            <a:r>
              <a:rPr lang="cs-CZ" b="0" dirty="0" smtClean="0"/>
              <a:t>Zdroj: </a:t>
            </a:r>
            <a:r>
              <a:rPr lang="cs-CZ" b="0" dirty="0">
                <a:hlinkClick r:id="rId3"/>
              </a:rPr>
              <a:t>http://adrenaline.ucsd.edu/kirsh/articles/cogscijournal/DistinguishingEpi_prag.pdf</a:t>
            </a:r>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15</a:t>
            </a:fld>
            <a:endParaRPr lang="cs-CZ"/>
          </a:p>
        </p:txBody>
      </p:sp>
      <p:pic>
        <p:nvPicPr>
          <p:cNvPr id="4098" name="Picture 2" descr="http://2.bp.blogspot.com/-vgfRLMO9S5Y/TcpCY-bbEQI/AAAAAAAAANU/NZSJYB0UBBA/s1600/Beth_tetr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49349"/>
            <a:ext cx="3114675"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472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8075240" cy="1371600"/>
          </a:xfrm>
        </p:spPr>
        <p:txBody>
          <a:bodyPr>
            <a:normAutofit/>
          </a:bodyPr>
          <a:lstStyle/>
          <a:p>
            <a:r>
              <a:rPr lang="cs-CZ" dirty="0"/>
              <a:t>Distribuování kognice… </a:t>
            </a:r>
            <a:r>
              <a:rPr lang="cs-CZ" dirty="0">
                <a:solidFill>
                  <a:schemeClr val="tx1"/>
                </a:solidFill>
              </a:rPr>
              <a:t>Podporuje </a:t>
            </a:r>
            <a:r>
              <a:rPr lang="cs-CZ" dirty="0" smtClean="0">
                <a:solidFill>
                  <a:schemeClr val="tx1"/>
                </a:solidFill>
              </a:rPr>
              <a:t>učení</a:t>
            </a:r>
            <a:endParaRPr lang="cs-CZ" dirty="0">
              <a:solidFill>
                <a:schemeClr val="tx1"/>
              </a:solidFill>
            </a:endParaRPr>
          </a:p>
        </p:txBody>
      </p:sp>
      <p:sp>
        <p:nvSpPr>
          <p:cNvPr id="3" name="Zástupný symbol pro obsah 2"/>
          <p:cNvSpPr>
            <a:spLocks noGrp="1"/>
          </p:cNvSpPr>
          <p:nvPr>
            <p:ph idx="1"/>
          </p:nvPr>
        </p:nvSpPr>
        <p:spPr/>
        <p:txBody>
          <a:bodyPr>
            <a:normAutofit/>
          </a:bodyPr>
          <a:lstStyle/>
          <a:p>
            <a:r>
              <a:rPr lang="cs-CZ" dirty="0" smtClean="0"/>
              <a:t>Jasná</a:t>
            </a:r>
            <a:r>
              <a:rPr lang="cs-CZ" dirty="0"/>
              <a:t>, evidentní a jednoznačná representace podporuje </a:t>
            </a:r>
            <a:r>
              <a:rPr lang="cs-CZ" dirty="0" smtClean="0"/>
              <a:t>učení.</a:t>
            </a:r>
          </a:p>
          <a:p>
            <a:r>
              <a:rPr lang="cs-CZ" dirty="0"/>
              <a:t>Reprezentace pomáhá uchopit abstraktní problémy a </a:t>
            </a:r>
            <a:r>
              <a:rPr lang="cs-CZ" dirty="0" smtClean="0"/>
              <a:t>pojmy.</a:t>
            </a:r>
          </a:p>
          <a:p>
            <a:endParaRPr lang="cs-CZ"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16</a:t>
            </a:fld>
            <a:endParaRPr lang="cs-CZ"/>
          </a:p>
        </p:txBody>
      </p:sp>
      <p:pic>
        <p:nvPicPr>
          <p:cNvPr id="5122" name="Picture 2" descr="http://www.vasobchod.estranky.cz/img/mid/217/drevene-kulickove-pocitadlo-24-50x8x23-c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068960"/>
            <a:ext cx="5289485" cy="528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845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en-US" dirty="0" err="1">
                <a:solidFill>
                  <a:schemeClr val="tx1"/>
                </a:solidFill>
              </a:rPr>
              <a:t>Ukazuje</a:t>
            </a:r>
            <a:r>
              <a:rPr lang="en-US" dirty="0">
                <a:solidFill>
                  <a:schemeClr val="tx1"/>
                </a:solidFill>
              </a:rPr>
              <a:t> (</a:t>
            </a:r>
            <a:r>
              <a:rPr lang="en-US" dirty="0" err="1">
                <a:solidFill>
                  <a:schemeClr val="tx1"/>
                </a:solidFill>
              </a:rPr>
              <a:t>pouze</a:t>
            </a:r>
            <a:r>
              <a:rPr lang="en-US" dirty="0">
                <a:solidFill>
                  <a:schemeClr val="tx1"/>
                </a:solidFill>
              </a:rPr>
              <a:t>) </a:t>
            </a:r>
            <a:r>
              <a:rPr lang="en-US" dirty="0" err="1">
                <a:solidFill>
                  <a:schemeClr val="tx1"/>
                </a:solidFill>
              </a:rPr>
              <a:t>důležité</a:t>
            </a:r>
            <a:r>
              <a:rPr lang="en-US" dirty="0">
                <a:solidFill>
                  <a:schemeClr val="tx1"/>
                </a:solidFill>
              </a:rPr>
              <a:t> </a:t>
            </a:r>
            <a:r>
              <a:rPr lang="en-US" dirty="0" err="1" smtClean="0">
                <a:solidFill>
                  <a:schemeClr val="tx1"/>
                </a:solidFill>
              </a:rPr>
              <a:t>rozdíly</a:t>
            </a:r>
            <a:endParaRPr lang="cs-CZ" dirty="0">
              <a:solidFill>
                <a:schemeClr val="tx1"/>
              </a:solidFill>
            </a:endParaRPr>
          </a:p>
        </p:txBody>
      </p:sp>
      <p:sp>
        <p:nvSpPr>
          <p:cNvPr id="3" name="Zástupný symbol pro obsah 2"/>
          <p:cNvSpPr>
            <a:spLocks noGrp="1"/>
          </p:cNvSpPr>
          <p:nvPr>
            <p:ph idx="1"/>
          </p:nvPr>
        </p:nvSpPr>
        <p:spPr/>
        <p:txBody>
          <a:bodyPr>
            <a:normAutofit/>
          </a:bodyPr>
          <a:lstStyle/>
          <a:p>
            <a:r>
              <a:rPr lang="cs-CZ" dirty="0"/>
              <a:t>Dobrá reprezentace ukazuje pouze relevantní informace a nic </a:t>
            </a:r>
            <a:r>
              <a:rPr lang="cs-CZ" dirty="0" smtClean="0"/>
              <a:t>jiného.</a:t>
            </a:r>
          </a:p>
          <a:p>
            <a:r>
              <a:rPr lang="cs-CZ" dirty="0" smtClean="0"/>
              <a:t>Reprezentace </a:t>
            </a:r>
            <a:r>
              <a:rPr lang="cs-CZ" dirty="0"/>
              <a:t>by měla </a:t>
            </a:r>
            <a:r>
              <a:rPr lang="cs-CZ" dirty="0" smtClean="0"/>
              <a:t>umožňovat:</a:t>
            </a:r>
          </a:p>
          <a:p>
            <a:pPr marL="342900" indent="-342900">
              <a:buFont typeface="Arial" pitchFamily="34" charset="0"/>
              <a:buChar char="•"/>
            </a:pPr>
            <a:r>
              <a:rPr lang="cs-CZ" b="0" dirty="0" smtClean="0"/>
              <a:t>Porovnávání</a:t>
            </a:r>
          </a:p>
          <a:p>
            <a:pPr marL="342900" indent="-342900">
              <a:buFont typeface="Arial" pitchFamily="34" charset="0"/>
              <a:buChar char="•"/>
            </a:pPr>
            <a:r>
              <a:rPr lang="cs-CZ" b="0" dirty="0" smtClean="0"/>
              <a:t>Objevování</a:t>
            </a:r>
          </a:p>
          <a:p>
            <a:pPr marL="342900" indent="-342900">
              <a:buFont typeface="Arial" pitchFamily="34" charset="0"/>
              <a:buChar char="•"/>
            </a:pPr>
            <a:r>
              <a:rPr lang="cs-CZ" b="0" dirty="0" smtClean="0"/>
              <a:t>Řešit </a:t>
            </a:r>
            <a:r>
              <a:rPr lang="cs-CZ" b="0" dirty="0" smtClean="0"/>
              <a:t>problémy</a:t>
            </a:r>
          </a:p>
          <a:p>
            <a:pPr marL="342900" indent="-342900">
              <a:buFont typeface="Arial" pitchFamily="34" charset="0"/>
              <a:buChar char="•"/>
            </a:pPr>
            <a:endParaRPr lang="cs-CZ" b="0" dirty="0"/>
          </a:p>
          <a:p>
            <a:pPr marL="342900" indent="-342900">
              <a:buFont typeface="Arial" pitchFamily="34" charset="0"/>
              <a:buChar char="•"/>
            </a:pPr>
            <a:endParaRPr lang="cs-CZ" b="0" dirty="0" smtClean="0"/>
          </a:p>
          <a:p>
            <a:pPr marL="342900" indent="-342900">
              <a:buFont typeface="Arial" pitchFamily="34" charset="0"/>
              <a:buChar char="•"/>
            </a:pPr>
            <a:r>
              <a:rPr lang="cs-CZ" b="0" dirty="0" err="1" smtClean="0"/>
              <a:t>Fosus</a:t>
            </a:r>
            <a:r>
              <a:rPr lang="en-US" b="0" dirty="0" smtClean="0"/>
              <a:t>+</a:t>
            </a:r>
            <a:r>
              <a:rPr lang="cs-CZ" b="0" dirty="0" err="1" smtClean="0"/>
              <a:t>Context</a:t>
            </a:r>
            <a:r>
              <a:rPr lang="cs-CZ" b="0" dirty="0"/>
              <a:t/>
            </a:r>
            <a:br>
              <a:rPr lang="cs-CZ" b="0" dirty="0"/>
            </a:br>
            <a:r>
              <a:rPr lang="cs-CZ" b="0" dirty="0" err="1" smtClean="0"/>
              <a:t>visualization</a:t>
            </a:r>
            <a:endParaRPr lang="cs-CZ" b="0"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17</a:t>
            </a:fld>
            <a:endParaRPr lang="cs-CZ"/>
          </a:p>
        </p:txBody>
      </p:sp>
      <p:pic>
        <p:nvPicPr>
          <p:cNvPr id="8" name="Picture 2" descr="http://www.bbc.co.uk/london/travel/downloads/tube_ma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963260"/>
            <a:ext cx="5472608" cy="365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59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en-US" dirty="0" err="1">
                <a:solidFill>
                  <a:schemeClr val="tx1"/>
                </a:solidFill>
              </a:rPr>
              <a:t>Mění</a:t>
            </a:r>
            <a:r>
              <a:rPr lang="en-US" dirty="0">
                <a:solidFill>
                  <a:schemeClr val="tx1"/>
                </a:solidFill>
              </a:rPr>
              <a:t> </a:t>
            </a:r>
            <a:r>
              <a:rPr lang="en-US" dirty="0" err="1">
                <a:solidFill>
                  <a:schemeClr val="tx1"/>
                </a:solidFill>
              </a:rPr>
              <a:t>pomalé</a:t>
            </a:r>
            <a:r>
              <a:rPr lang="en-US" dirty="0">
                <a:solidFill>
                  <a:schemeClr val="tx1"/>
                </a:solidFill>
              </a:rPr>
              <a:t> </a:t>
            </a:r>
            <a:r>
              <a:rPr lang="en-US" dirty="0" err="1" smtClean="0">
                <a:solidFill>
                  <a:schemeClr val="tx1"/>
                </a:solidFill>
              </a:rPr>
              <a:t>uvědomování</a:t>
            </a:r>
            <a:r>
              <a:rPr lang="en-US" dirty="0" smtClean="0">
                <a:solidFill>
                  <a:schemeClr val="tx1"/>
                </a:solidFill>
              </a:rPr>
              <a:t> </a:t>
            </a:r>
            <a:r>
              <a:rPr lang="en-US" dirty="0">
                <a:solidFill>
                  <a:schemeClr val="tx1"/>
                </a:solidFill>
              </a:rPr>
              <a:t>v </a:t>
            </a:r>
            <a:r>
              <a:rPr lang="en-US" dirty="0" err="1">
                <a:solidFill>
                  <a:schemeClr val="tx1"/>
                </a:solidFill>
              </a:rPr>
              <a:t>rychlou</a:t>
            </a:r>
            <a:r>
              <a:rPr lang="en-US" dirty="0">
                <a:solidFill>
                  <a:schemeClr val="tx1"/>
                </a:solidFill>
              </a:rPr>
              <a:t> </a:t>
            </a:r>
            <a:r>
              <a:rPr lang="en-US" dirty="0" err="1" smtClean="0">
                <a:solidFill>
                  <a:schemeClr val="tx1"/>
                </a:solidFill>
              </a:rPr>
              <a:t>percepci</a:t>
            </a:r>
            <a:endParaRPr lang="cs-CZ" dirty="0">
              <a:solidFill>
                <a:schemeClr val="tx1"/>
              </a:solidFill>
            </a:endParaRPr>
          </a:p>
        </p:txBody>
      </p:sp>
      <p:pic>
        <p:nvPicPr>
          <p:cNvPr id="12" name="Zástupný symbol pro obsah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5175" y="1700808"/>
            <a:ext cx="7005344" cy="4062204"/>
          </a:xfrm>
        </p:spPr>
      </p:pic>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18</a:t>
            </a:fld>
            <a:endParaRPr lang="cs-CZ"/>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TextovéPole 12"/>
          <p:cNvSpPr txBox="1"/>
          <p:nvPr/>
        </p:nvSpPr>
        <p:spPr>
          <a:xfrm>
            <a:off x="307975" y="5987072"/>
            <a:ext cx="1951385" cy="369332"/>
          </a:xfrm>
          <a:prstGeom prst="rect">
            <a:avLst/>
          </a:prstGeom>
          <a:noFill/>
        </p:spPr>
        <p:txBody>
          <a:bodyPr wrap="square" rtlCol="0">
            <a:spAutoFit/>
          </a:bodyPr>
          <a:lstStyle/>
          <a:p>
            <a:r>
              <a:rPr lang="cs-CZ" b="1" dirty="0" smtClean="0"/>
              <a:t>Zdroj: iDnes</a:t>
            </a:r>
            <a:endParaRPr lang="cs-CZ" b="1" dirty="0"/>
          </a:p>
        </p:txBody>
      </p:sp>
    </p:spTree>
    <p:extLst>
      <p:ext uri="{BB962C8B-B14F-4D97-AF65-F5344CB8AC3E}">
        <p14:creationId xmlns:p14="http://schemas.microsoft.com/office/powerpoint/2010/main" val="1398085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en-US" dirty="0" err="1">
                <a:solidFill>
                  <a:schemeClr val="tx1"/>
                </a:solidFill>
              </a:rPr>
              <a:t>Mění</a:t>
            </a:r>
            <a:r>
              <a:rPr lang="en-US" dirty="0">
                <a:solidFill>
                  <a:schemeClr val="tx1"/>
                </a:solidFill>
              </a:rPr>
              <a:t> </a:t>
            </a:r>
            <a:r>
              <a:rPr lang="en-US" dirty="0" err="1">
                <a:solidFill>
                  <a:schemeClr val="tx1"/>
                </a:solidFill>
              </a:rPr>
              <a:t>pomalé</a:t>
            </a:r>
            <a:r>
              <a:rPr lang="en-US" dirty="0">
                <a:solidFill>
                  <a:schemeClr val="tx1"/>
                </a:solidFill>
              </a:rPr>
              <a:t> </a:t>
            </a:r>
            <a:r>
              <a:rPr lang="en-US" dirty="0" err="1" smtClean="0">
                <a:solidFill>
                  <a:schemeClr val="tx1"/>
                </a:solidFill>
              </a:rPr>
              <a:t>uvědomování</a:t>
            </a:r>
            <a:r>
              <a:rPr lang="en-US" dirty="0" smtClean="0">
                <a:solidFill>
                  <a:schemeClr val="tx1"/>
                </a:solidFill>
              </a:rPr>
              <a:t> </a:t>
            </a:r>
            <a:r>
              <a:rPr lang="en-US" dirty="0">
                <a:solidFill>
                  <a:schemeClr val="tx1"/>
                </a:solidFill>
              </a:rPr>
              <a:t>v </a:t>
            </a:r>
            <a:r>
              <a:rPr lang="en-US" dirty="0" err="1">
                <a:solidFill>
                  <a:schemeClr val="tx1"/>
                </a:solidFill>
              </a:rPr>
              <a:t>rychlou</a:t>
            </a:r>
            <a:r>
              <a:rPr lang="en-US" dirty="0">
                <a:solidFill>
                  <a:schemeClr val="tx1"/>
                </a:solidFill>
              </a:rPr>
              <a:t> </a:t>
            </a:r>
            <a:r>
              <a:rPr lang="en-US" dirty="0" err="1" smtClean="0">
                <a:solidFill>
                  <a:schemeClr val="tx1"/>
                </a:solidFill>
              </a:rPr>
              <a:t>percepci</a:t>
            </a:r>
            <a:endParaRPr lang="cs-CZ" dirty="0">
              <a:solidFill>
                <a:schemeClr val="tx1"/>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19</a:t>
            </a:fld>
            <a:endParaRPr lang="cs-CZ"/>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TextovéPole 12"/>
          <p:cNvSpPr txBox="1"/>
          <p:nvPr/>
        </p:nvSpPr>
        <p:spPr>
          <a:xfrm>
            <a:off x="307975" y="5987072"/>
            <a:ext cx="1951385" cy="369332"/>
          </a:xfrm>
          <a:prstGeom prst="rect">
            <a:avLst/>
          </a:prstGeom>
          <a:noFill/>
        </p:spPr>
        <p:txBody>
          <a:bodyPr wrap="square" rtlCol="0">
            <a:spAutoFit/>
          </a:bodyPr>
          <a:lstStyle/>
          <a:p>
            <a:r>
              <a:rPr lang="cs-CZ" b="1" dirty="0" smtClean="0"/>
              <a:t>Zdroj: ČHÚ</a:t>
            </a:r>
            <a:endParaRPr lang="cs-CZ" b="1" dirty="0"/>
          </a:p>
        </p:txBody>
      </p:sp>
      <p:pic>
        <p:nvPicPr>
          <p:cNvPr id="16" name="Zástupný symbol pro obsah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5776" y="1200968"/>
            <a:ext cx="5760640" cy="5241441"/>
          </a:xfrm>
        </p:spPr>
      </p:pic>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TextovéPole 17"/>
          <p:cNvSpPr txBox="1"/>
          <p:nvPr/>
        </p:nvSpPr>
        <p:spPr>
          <a:xfrm>
            <a:off x="307975" y="2914863"/>
            <a:ext cx="1951385" cy="646331"/>
          </a:xfrm>
          <a:prstGeom prst="rect">
            <a:avLst/>
          </a:prstGeom>
          <a:noFill/>
        </p:spPr>
        <p:txBody>
          <a:bodyPr wrap="square" rtlCol="0">
            <a:spAutoFit/>
          </a:bodyPr>
          <a:lstStyle/>
          <a:p>
            <a:r>
              <a:rPr lang="cs-CZ" b="1" dirty="0" smtClean="0"/>
              <a:t>Mapa obsahuje kontext</a:t>
            </a:r>
            <a:endParaRPr lang="cs-CZ" b="1" dirty="0"/>
          </a:p>
        </p:txBody>
      </p:sp>
    </p:spTree>
    <p:extLst>
      <p:ext uri="{BB962C8B-B14F-4D97-AF65-F5344CB8AC3E}">
        <p14:creationId xmlns:p14="http://schemas.microsoft.com/office/powerpoint/2010/main" val="13869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371600"/>
          </a:xfrm>
        </p:spPr>
        <p:txBody>
          <a:bodyPr>
            <a:normAutofit fontScale="90000"/>
          </a:bodyPr>
          <a:lstStyle/>
          <a:p>
            <a:r>
              <a:rPr lang="cs-CZ" dirty="0" smtClean="0"/>
              <a:t>Seřaďte jablka </a:t>
            </a:r>
            <a:r>
              <a:rPr lang="cs-CZ" dirty="0"/>
              <a:t>od nejmenšího k největšímu, z leva </a:t>
            </a:r>
            <a:r>
              <a:rPr lang="cs-CZ" dirty="0" smtClean="0"/>
              <a:t>doprava</a:t>
            </a:r>
            <a:endParaRPr lang="cs-CZ" dirty="0"/>
          </a:p>
        </p:txBody>
      </p:sp>
      <p:sp>
        <p:nvSpPr>
          <p:cNvPr id="3" name="Zástupný symbol pro obsah 2"/>
          <p:cNvSpPr>
            <a:spLocks noGrp="1"/>
          </p:cNvSpPr>
          <p:nvPr>
            <p:ph idx="1"/>
          </p:nvPr>
        </p:nvSpPr>
        <p:spPr>
          <a:xfrm>
            <a:off x="457200" y="2204864"/>
            <a:ext cx="7620000" cy="3921299"/>
          </a:xfrm>
        </p:spPr>
        <p:txBody>
          <a:bodyPr>
            <a:normAutofit/>
          </a:bodyPr>
          <a:lstStyle/>
          <a:p>
            <a:r>
              <a:rPr lang="cs-CZ" dirty="0" smtClean="0"/>
              <a:t>Pravidla:</a:t>
            </a:r>
          </a:p>
          <a:p>
            <a:r>
              <a:rPr lang="cs-CZ" b="0" dirty="0" smtClean="0"/>
              <a:t>1. Najednou můžete přemístit </a:t>
            </a:r>
            <a:r>
              <a:rPr lang="cs-CZ" b="0" dirty="0"/>
              <a:t>pouze </a:t>
            </a:r>
            <a:r>
              <a:rPr lang="cs-CZ" b="0" dirty="0" smtClean="0"/>
              <a:t>jedno jablko.</a:t>
            </a:r>
          </a:p>
          <a:p>
            <a:endParaRPr lang="cs-CZ" b="0" dirty="0" smtClean="0"/>
          </a:p>
          <a:p>
            <a:r>
              <a:rPr lang="cs-CZ" b="0" dirty="0" smtClean="0"/>
              <a:t>2. Jablko </a:t>
            </a:r>
            <a:r>
              <a:rPr lang="cs-CZ" b="0" dirty="0"/>
              <a:t>může být </a:t>
            </a:r>
            <a:r>
              <a:rPr lang="cs-CZ" b="0" dirty="0" smtClean="0"/>
              <a:t>přemístěno </a:t>
            </a:r>
            <a:r>
              <a:rPr lang="cs-CZ" b="0" dirty="0"/>
              <a:t>pouze na ten talíř, kde bude </a:t>
            </a:r>
            <a:r>
              <a:rPr lang="cs-CZ" b="0" dirty="0" smtClean="0"/>
              <a:t>největším jablkem. </a:t>
            </a:r>
          </a:p>
          <a:p>
            <a:endParaRPr lang="cs-CZ" b="0" dirty="0" smtClean="0"/>
          </a:p>
          <a:p>
            <a:r>
              <a:rPr lang="cs-CZ" b="0" dirty="0" smtClean="0"/>
              <a:t>3. Z </a:t>
            </a:r>
            <a:r>
              <a:rPr lang="cs-CZ" b="0" dirty="0"/>
              <a:t>jednoho </a:t>
            </a:r>
            <a:r>
              <a:rPr lang="cs-CZ" b="0" dirty="0" smtClean="0"/>
              <a:t>talíře </a:t>
            </a:r>
            <a:r>
              <a:rPr lang="cs-CZ" b="0" dirty="0"/>
              <a:t>může být </a:t>
            </a:r>
            <a:r>
              <a:rPr lang="cs-CZ" b="0" dirty="0" smtClean="0"/>
              <a:t>přemístěno </a:t>
            </a:r>
            <a:r>
              <a:rPr lang="cs-CZ" b="0" dirty="0"/>
              <a:t>pouze </a:t>
            </a:r>
            <a:r>
              <a:rPr lang="cs-CZ" b="0" dirty="0" smtClean="0"/>
              <a:t>to </a:t>
            </a:r>
            <a:r>
              <a:rPr lang="cs-CZ" b="0" dirty="0"/>
              <a:t>největší </a:t>
            </a:r>
            <a:r>
              <a:rPr lang="cs-CZ" b="0" dirty="0" smtClean="0"/>
              <a:t>jablko.</a:t>
            </a:r>
          </a:p>
        </p:txBody>
      </p:sp>
      <p:sp>
        <p:nvSpPr>
          <p:cNvPr id="4" name="Zástupný symbol pro zápatí 3"/>
          <p:cNvSpPr>
            <a:spLocks noGrp="1"/>
          </p:cNvSpPr>
          <p:nvPr>
            <p:ph type="ftr" sz="quarter" idx="11"/>
          </p:nvPr>
        </p:nvSpPr>
        <p:spPr/>
        <p:txBody>
          <a:bodyPr/>
          <a:lstStyle/>
          <a:p>
            <a:r>
              <a:rPr lang="pl-PL" dirty="0" smtClean="0"/>
              <a:t>Tomáš Bouda    HCI na KISK</a:t>
            </a:r>
            <a:endParaRPr lang="cs-CZ" dirty="0"/>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a:t>
            </a:fld>
            <a:endParaRPr lang="cs-CZ"/>
          </a:p>
        </p:txBody>
      </p:sp>
    </p:spTree>
    <p:extLst>
      <p:ext uri="{BB962C8B-B14F-4D97-AF65-F5344CB8AC3E}">
        <p14:creationId xmlns:p14="http://schemas.microsoft.com/office/powerpoint/2010/main" val="691607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en-US" dirty="0" err="1">
                <a:solidFill>
                  <a:schemeClr val="tx1"/>
                </a:solidFill>
              </a:rPr>
              <a:t>Mění</a:t>
            </a:r>
            <a:r>
              <a:rPr lang="en-US" dirty="0">
                <a:solidFill>
                  <a:schemeClr val="tx1"/>
                </a:solidFill>
              </a:rPr>
              <a:t> </a:t>
            </a:r>
            <a:r>
              <a:rPr lang="en-US" dirty="0" err="1">
                <a:solidFill>
                  <a:schemeClr val="tx1"/>
                </a:solidFill>
              </a:rPr>
              <a:t>pomalé</a:t>
            </a:r>
            <a:r>
              <a:rPr lang="en-US" dirty="0">
                <a:solidFill>
                  <a:schemeClr val="tx1"/>
                </a:solidFill>
              </a:rPr>
              <a:t> </a:t>
            </a:r>
            <a:r>
              <a:rPr lang="en-US" dirty="0" err="1" smtClean="0">
                <a:solidFill>
                  <a:schemeClr val="tx1"/>
                </a:solidFill>
              </a:rPr>
              <a:t>uvědomování</a:t>
            </a:r>
            <a:r>
              <a:rPr lang="en-US" dirty="0" smtClean="0">
                <a:solidFill>
                  <a:schemeClr val="tx1"/>
                </a:solidFill>
              </a:rPr>
              <a:t> </a:t>
            </a:r>
            <a:r>
              <a:rPr lang="en-US" dirty="0">
                <a:solidFill>
                  <a:schemeClr val="tx1"/>
                </a:solidFill>
              </a:rPr>
              <a:t>v </a:t>
            </a:r>
            <a:r>
              <a:rPr lang="en-US" dirty="0" err="1">
                <a:solidFill>
                  <a:schemeClr val="tx1"/>
                </a:solidFill>
              </a:rPr>
              <a:t>rychlou</a:t>
            </a:r>
            <a:r>
              <a:rPr lang="en-US" dirty="0">
                <a:solidFill>
                  <a:schemeClr val="tx1"/>
                </a:solidFill>
              </a:rPr>
              <a:t> </a:t>
            </a:r>
            <a:r>
              <a:rPr lang="en-US" dirty="0" err="1" smtClean="0">
                <a:solidFill>
                  <a:schemeClr val="tx1"/>
                </a:solidFill>
              </a:rPr>
              <a:t>percepci</a:t>
            </a:r>
            <a:endParaRPr lang="cs-CZ" dirty="0">
              <a:solidFill>
                <a:schemeClr val="tx1"/>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20</a:t>
            </a:fld>
            <a:endParaRPr lang="cs-CZ"/>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TextovéPole 12"/>
          <p:cNvSpPr txBox="1"/>
          <p:nvPr/>
        </p:nvSpPr>
        <p:spPr>
          <a:xfrm>
            <a:off x="200079" y="5958536"/>
            <a:ext cx="7164288" cy="646331"/>
          </a:xfrm>
          <a:prstGeom prst="rect">
            <a:avLst/>
          </a:prstGeom>
          <a:noFill/>
        </p:spPr>
        <p:txBody>
          <a:bodyPr wrap="square" rtlCol="0">
            <a:spAutoFit/>
          </a:bodyPr>
          <a:lstStyle/>
          <a:p>
            <a:r>
              <a:rPr lang="cs-CZ" dirty="0" smtClean="0"/>
              <a:t>Zdroj: </a:t>
            </a:r>
            <a:r>
              <a:rPr lang="en-US" dirty="0"/>
              <a:t>Edward </a:t>
            </a:r>
            <a:r>
              <a:rPr lang="en-US" dirty="0" err="1" smtClean="0"/>
              <a:t>Tufte</a:t>
            </a:r>
            <a:r>
              <a:rPr lang="cs-CZ" dirty="0" smtClean="0"/>
              <a:t>,</a:t>
            </a:r>
            <a:r>
              <a:rPr lang="en-US" dirty="0" smtClean="0"/>
              <a:t> </a:t>
            </a:r>
            <a:r>
              <a:rPr lang="cs-CZ" dirty="0" smtClean="0"/>
              <a:t>T</a:t>
            </a:r>
            <a:r>
              <a:rPr lang="en-US" dirty="0" smtClean="0"/>
              <a:t>he </a:t>
            </a:r>
            <a:r>
              <a:rPr lang="en-US" dirty="0"/>
              <a:t>Visual Display of Quantitative Information (1983)</a:t>
            </a:r>
            <a:endParaRPr lang="cs-CZ" dirty="0"/>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1" name="Zástupný symbol pro obsah 2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375" y="1684337"/>
            <a:ext cx="7928049" cy="4059671"/>
          </a:xfrm>
        </p:spPr>
      </p:pic>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2" name="Obrázek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75" y="1455116"/>
            <a:ext cx="8389620" cy="4503420"/>
          </a:xfrm>
          <a:prstGeom prst="rect">
            <a:avLst/>
          </a:prstGeom>
        </p:spPr>
      </p:pic>
    </p:spTree>
    <p:extLst>
      <p:ext uri="{BB962C8B-B14F-4D97-AF65-F5344CB8AC3E}">
        <p14:creationId xmlns:p14="http://schemas.microsoft.com/office/powerpoint/2010/main" val="265779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371600"/>
          </a:xfrm>
        </p:spPr>
        <p:txBody>
          <a:bodyPr>
            <a:normAutofit fontScale="90000"/>
          </a:bodyPr>
          <a:lstStyle/>
          <a:p>
            <a:r>
              <a:rPr lang="cs-CZ" dirty="0"/>
              <a:t>Distribuování kognice… </a:t>
            </a:r>
            <a:r>
              <a:rPr lang="cs-CZ" dirty="0">
                <a:solidFill>
                  <a:schemeClr val="tx1"/>
                </a:solidFill>
              </a:rPr>
              <a:t>Podporuje </a:t>
            </a:r>
            <a:r>
              <a:rPr lang="cs-CZ" dirty="0" err="1">
                <a:solidFill>
                  <a:schemeClr val="tx1"/>
                </a:solidFill>
              </a:rPr>
              <a:t>chunkování</a:t>
            </a:r>
            <a:r>
              <a:rPr lang="cs-CZ" dirty="0">
                <a:solidFill>
                  <a:schemeClr val="tx1"/>
                </a:solidFill>
              </a:rPr>
              <a:t>, především v případě expertů</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21</a:t>
            </a:fld>
            <a:endParaRPr lang="cs-CZ"/>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p:txBody>
          <a:bodyPr>
            <a:normAutofit lnSpcReduction="10000"/>
          </a:bodyPr>
          <a:lstStyle/>
          <a:p>
            <a:r>
              <a:rPr lang="cs-CZ" dirty="0"/>
              <a:t>Kognitivní </a:t>
            </a:r>
            <a:r>
              <a:rPr lang="cs-CZ" dirty="0" smtClean="0"/>
              <a:t>psychologie – </a:t>
            </a:r>
            <a:r>
              <a:rPr lang="cs-CZ" dirty="0" err="1" smtClean="0"/>
              <a:t>Chunking</a:t>
            </a:r>
            <a:r>
              <a:rPr lang="cs-CZ" dirty="0" smtClean="0"/>
              <a:t> </a:t>
            </a:r>
            <a:r>
              <a:rPr lang="cs-CZ" dirty="0" err="1" smtClean="0"/>
              <a:t>Hypothesis</a:t>
            </a:r>
            <a:endParaRPr lang="cs-CZ" dirty="0"/>
          </a:p>
          <a:p>
            <a:r>
              <a:rPr lang="cs-CZ" dirty="0" err="1" smtClean="0"/>
              <a:t>Chunky</a:t>
            </a:r>
            <a:r>
              <a:rPr lang="cs-CZ" dirty="0" smtClean="0"/>
              <a:t> – </a:t>
            </a:r>
            <a:r>
              <a:rPr lang="cs-CZ" b="0" dirty="0" smtClean="0"/>
              <a:t>kousky (chuchvalce) </a:t>
            </a:r>
            <a:r>
              <a:rPr lang="cs-CZ" b="0" dirty="0" smtClean="0"/>
              <a:t>informací s podobnými vlastnostmi</a:t>
            </a:r>
          </a:p>
          <a:p>
            <a:r>
              <a:rPr lang="cs-CZ" dirty="0" err="1" smtClean="0"/>
              <a:t>Chunkování</a:t>
            </a:r>
            <a:r>
              <a:rPr lang="cs-CZ" dirty="0" smtClean="0"/>
              <a:t> </a:t>
            </a:r>
            <a:r>
              <a:rPr lang="cs-CZ" b="0" dirty="0"/>
              <a:t>- proces spojování a vybavování si jednotlivých částí znalostí, které jsou vyvolávány charakteristikami a vlastnostmi již evokovaných znalostí</a:t>
            </a:r>
            <a:r>
              <a:rPr lang="cs-CZ" b="0" dirty="0" smtClean="0"/>
              <a:t>.</a:t>
            </a:r>
            <a:endParaRPr lang="cs-CZ" b="0" dirty="0"/>
          </a:p>
          <a:p>
            <a:r>
              <a:rPr lang="cs-CZ" dirty="0" smtClean="0"/>
              <a:t>V krátkodobé paměti mohou </a:t>
            </a:r>
            <a:r>
              <a:rPr lang="cs-CZ" dirty="0" err="1" smtClean="0"/>
              <a:t>chunky</a:t>
            </a:r>
            <a:r>
              <a:rPr lang="cs-CZ" dirty="0" smtClean="0"/>
              <a:t> hrát stejnou roli jako jednotlivé kousky informací </a:t>
            </a:r>
            <a:r>
              <a:rPr lang="cs-CZ" b="0" dirty="0" smtClean="0"/>
              <a:t>(Vzpomeň na 7</a:t>
            </a:r>
            <a:r>
              <a:rPr lang="en-US" b="0" dirty="0" smtClean="0"/>
              <a:t>+/</a:t>
            </a:r>
            <a:r>
              <a:rPr lang="cs-CZ" b="0" dirty="0" smtClean="0"/>
              <a:t>-2).</a:t>
            </a:r>
            <a:br>
              <a:rPr lang="cs-CZ" b="0" dirty="0" smtClean="0"/>
            </a:br>
            <a:r>
              <a:rPr lang="cs-CZ" b="0" dirty="0" smtClean="0"/>
              <a:t/>
            </a:r>
            <a:br>
              <a:rPr lang="cs-CZ" b="0" dirty="0" smtClean="0"/>
            </a:br>
            <a:r>
              <a:rPr lang="cs-CZ" b="0" dirty="0" smtClean="0"/>
              <a:t>Zdroj: </a:t>
            </a:r>
          </a:p>
          <a:p>
            <a:r>
              <a:rPr lang="cs-CZ" b="0" dirty="0" smtClean="0">
                <a:hlinkClick r:id="rId3"/>
              </a:rPr>
              <a:t>http</a:t>
            </a:r>
            <a:r>
              <a:rPr lang="cs-CZ" b="0" dirty="0">
                <a:hlinkClick r:id="rId3"/>
              </a:rPr>
              <a:t>://</a:t>
            </a:r>
            <a:r>
              <a:rPr lang="cs-CZ" b="0" dirty="0" smtClean="0">
                <a:hlinkClick r:id="rId3"/>
              </a:rPr>
              <a:t>is.muni.cz/th/109218/ff_b/bcprace_vw.pdf</a:t>
            </a:r>
            <a:endParaRPr lang="cs-CZ" b="0" dirty="0" smtClean="0"/>
          </a:p>
          <a:p>
            <a:r>
              <a:rPr lang="cs-CZ" b="0" dirty="0">
                <a:hlinkClick r:id="rId4"/>
              </a:rPr>
              <a:t>http://v-scheiner.brunel.ac.uk/bitstream/2438/1343/1/Copy-Task-NEW-BJP.pdf</a:t>
            </a:r>
            <a:endParaRPr lang="cs-CZ" b="0" dirty="0"/>
          </a:p>
        </p:txBody>
      </p:sp>
    </p:spTree>
    <p:extLst>
      <p:ext uri="{BB962C8B-B14F-4D97-AF65-F5344CB8AC3E}">
        <p14:creationId xmlns:p14="http://schemas.microsoft.com/office/powerpoint/2010/main" val="3485014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fontScale="90000"/>
          </a:bodyPr>
          <a:lstStyle/>
          <a:p>
            <a:r>
              <a:rPr lang="cs-CZ" dirty="0"/>
              <a:t>Distribuování kognice… </a:t>
            </a:r>
            <a:r>
              <a:rPr lang="cs-CZ" dirty="0">
                <a:solidFill>
                  <a:schemeClr val="tx1"/>
                </a:solidFill>
              </a:rPr>
              <a:t>Podporuje </a:t>
            </a:r>
            <a:r>
              <a:rPr lang="cs-CZ" dirty="0" err="1">
                <a:solidFill>
                  <a:schemeClr val="tx1"/>
                </a:solidFill>
              </a:rPr>
              <a:t>chunkování</a:t>
            </a:r>
            <a:r>
              <a:rPr lang="cs-CZ" dirty="0">
                <a:solidFill>
                  <a:schemeClr val="tx1"/>
                </a:solidFill>
              </a:rPr>
              <a:t>, především v případě expertů</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22</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457200" y="1531938"/>
            <a:ext cx="7620000" cy="5137422"/>
          </a:xfrm>
        </p:spPr>
        <p:txBody>
          <a:bodyPr>
            <a:normAutofit fontScale="92500" lnSpcReduction="10000"/>
          </a:bodyPr>
          <a:lstStyle/>
          <a:p>
            <a:r>
              <a:rPr lang="cs-CZ" b="0" dirty="0" smtClean="0"/>
              <a:t>Př. </a:t>
            </a:r>
            <a:r>
              <a:rPr lang="cs-CZ" dirty="0" smtClean="0"/>
              <a:t>Šachoví hráči jsou schopni zapamatovat </a:t>
            </a:r>
            <a:r>
              <a:rPr lang="cs-CZ" b="0" dirty="0" smtClean="0"/>
              <a:t>si a vybavit si postavení figurek na šachovnici v případě rozehrané hry.</a:t>
            </a:r>
          </a:p>
          <a:p>
            <a:endParaRPr lang="cs-CZ" b="0" dirty="0" smtClean="0"/>
          </a:p>
          <a:p>
            <a:endParaRPr lang="cs-CZ" b="0" dirty="0"/>
          </a:p>
          <a:p>
            <a:endParaRPr lang="cs-CZ" b="0" dirty="0" smtClean="0"/>
          </a:p>
          <a:p>
            <a:endParaRPr lang="cs-CZ" b="0" dirty="0"/>
          </a:p>
          <a:p>
            <a:endParaRPr lang="cs-CZ" b="0" dirty="0" smtClean="0"/>
          </a:p>
          <a:p>
            <a:endParaRPr lang="cs-CZ" b="0" dirty="0"/>
          </a:p>
          <a:p>
            <a:endParaRPr lang="cs-CZ" b="0" dirty="0" smtClean="0"/>
          </a:p>
          <a:p>
            <a:endParaRPr lang="cs-CZ" b="0" dirty="0" smtClean="0"/>
          </a:p>
          <a:p>
            <a:r>
              <a:rPr lang="cs-CZ" b="0" dirty="0" smtClean="0"/>
              <a:t>Zdroj: </a:t>
            </a:r>
            <a:r>
              <a:rPr lang="cs-CZ" b="0" dirty="0"/>
              <a:t>Chase </a:t>
            </a:r>
            <a:r>
              <a:rPr lang="cs-CZ" b="0" dirty="0" smtClean="0"/>
              <a:t>a Simon, </a:t>
            </a:r>
            <a:r>
              <a:rPr lang="cs-CZ" b="0" dirty="0" err="1" smtClean="0"/>
              <a:t>Perception</a:t>
            </a:r>
            <a:r>
              <a:rPr lang="cs-CZ" b="0" dirty="0" smtClean="0"/>
              <a:t> </a:t>
            </a:r>
            <a:r>
              <a:rPr lang="cs-CZ" b="0" dirty="0"/>
              <a:t>in </a:t>
            </a:r>
            <a:r>
              <a:rPr lang="cs-CZ" b="0" dirty="0" err="1"/>
              <a:t>chess</a:t>
            </a:r>
            <a:r>
              <a:rPr lang="cs-CZ" b="0" dirty="0"/>
              <a:t>", in </a:t>
            </a:r>
            <a:r>
              <a:rPr lang="cs-CZ" b="0" dirty="0" err="1"/>
              <a:t>Cognitive</a:t>
            </a:r>
            <a:r>
              <a:rPr lang="cs-CZ" b="0" dirty="0"/>
              <a:t> Psychology 4, p.55—81 (1973)</a:t>
            </a:r>
            <a:r>
              <a:rPr lang="cs-CZ" b="0" dirty="0" smtClean="0"/>
              <a:t> </a:t>
            </a:r>
          </a:p>
          <a:p>
            <a:r>
              <a:rPr lang="cs-CZ" b="0" dirty="0">
                <a:hlinkClick r:id="rId3"/>
              </a:rPr>
              <a:t>http://blog.lib.umn.edu/meyer769/section16&amp;17/2011/10/grouping-and-chunking.html</a:t>
            </a:r>
            <a:endParaRPr lang="cs-CZ" b="0" dirty="0"/>
          </a:p>
        </p:txBody>
      </p:sp>
      <p:pic>
        <p:nvPicPr>
          <p:cNvPr id="13314" name="Picture 2" descr="http://blog.lib.umn.edu/meyer769/section16&amp;17/castling_chunk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128010"/>
            <a:ext cx="2905125" cy="318135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8" name="Obrázek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52" y="2141538"/>
            <a:ext cx="6151711" cy="2677294"/>
          </a:xfrm>
          <a:prstGeom prst="rect">
            <a:avLst/>
          </a:prstGeom>
        </p:spPr>
      </p:pic>
    </p:spTree>
    <p:extLst>
      <p:ext uri="{BB962C8B-B14F-4D97-AF65-F5344CB8AC3E}">
        <p14:creationId xmlns:p14="http://schemas.microsoft.com/office/powerpoint/2010/main" val="3170875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6"/>
            <a:ext cx="8881789" cy="1371601"/>
          </a:xfrm>
        </p:spPr>
        <p:txBody>
          <a:bodyPr>
            <a:normAutofit fontScale="90000"/>
          </a:bodyPr>
          <a:lstStyle/>
          <a:p>
            <a:r>
              <a:rPr lang="cs-CZ" dirty="0"/>
              <a:t>Distribuování kognice</a:t>
            </a:r>
            <a:r>
              <a:rPr lang="cs-CZ" dirty="0" smtClean="0"/>
              <a:t>… </a:t>
            </a:r>
            <a:br>
              <a:rPr lang="cs-CZ" dirty="0" smtClean="0"/>
            </a:br>
            <a:r>
              <a:rPr lang="cs-CZ" dirty="0" smtClean="0">
                <a:solidFill>
                  <a:schemeClr val="tx1"/>
                </a:solidFill>
              </a:rPr>
              <a:t>Jak </a:t>
            </a:r>
            <a:r>
              <a:rPr lang="cs-CZ" dirty="0">
                <a:solidFill>
                  <a:schemeClr val="tx1"/>
                </a:solidFill>
              </a:rPr>
              <a:t>vytvořit rozhraní, které bude podporovat </a:t>
            </a:r>
            <a:r>
              <a:rPr lang="cs-CZ" dirty="0" err="1">
                <a:solidFill>
                  <a:schemeClr val="tx1"/>
                </a:solidFill>
              </a:rPr>
              <a:t>chunkování</a:t>
            </a:r>
            <a:r>
              <a:rPr lang="cs-CZ" dirty="0">
                <a:solidFill>
                  <a:schemeClr val="tx1"/>
                </a:solidFill>
              </a:rPr>
              <a:t>?</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23</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457200" y="1836736"/>
            <a:ext cx="7620000" cy="4832623"/>
          </a:xfrm>
        </p:spPr>
        <p:txBody>
          <a:bodyPr>
            <a:normAutofit/>
          </a:bodyPr>
          <a:lstStyle/>
          <a:p>
            <a:r>
              <a:rPr lang="en-US" b="0" dirty="0" smtClean="0"/>
              <a:t>Kop</a:t>
            </a:r>
            <a:r>
              <a:rPr lang="cs-CZ" b="0" dirty="0" err="1" smtClean="0"/>
              <a:t>írová</a:t>
            </a:r>
            <a:r>
              <a:rPr lang="en-US" b="0" dirty="0" smtClean="0"/>
              <a:t>n</a:t>
            </a:r>
            <a:r>
              <a:rPr lang="cs-CZ" b="0" dirty="0" smtClean="0"/>
              <a:t>í a vkládání textu pomocí </a:t>
            </a:r>
            <a:r>
              <a:rPr lang="cs-CZ" b="0" dirty="0" err="1" smtClean="0"/>
              <a:t>Ctr</a:t>
            </a:r>
            <a:r>
              <a:rPr lang="en-US" b="0" dirty="0" err="1" smtClean="0"/>
              <a:t>l+C</a:t>
            </a:r>
            <a:r>
              <a:rPr lang="en-US" b="0" dirty="0" smtClean="0"/>
              <a:t>/ </a:t>
            </a:r>
            <a:r>
              <a:rPr lang="en-US" b="0" dirty="0" err="1" smtClean="0"/>
              <a:t>Ctrl+V</a:t>
            </a:r>
            <a:r>
              <a:rPr lang="en-US" b="0" dirty="0" smtClean="0"/>
              <a:t>. </a:t>
            </a:r>
            <a:r>
              <a:rPr lang="cs-CZ" b="0" dirty="0" smtClean="0"/>
              <a:t>Někdy nevíme, co máme právě </a:t>
            </a:r>
            <a:r>
              <a:rPr lang="cs-CZ" b="0" dirty="0" smtClean="0"/>
              <a:t>nakopírováno </a:t>
            </a:r>
            <a:r>
              <a:rPr lang="cs-CZ" b="0" dirty="0" smtClean="0"/>
              <a:t>ve schránce. </a:t>
            </a:r>
          </a:p>
          <a:p>
            <a:endParaRPr lang="cs-CZ" b="0" dirty="0"/>
          </a:p>
          <a:p>
            <a:endParaRPr lang="cs-CZ" b="0" dirty="0" smtClean="0"/>
          </a:p>
          <a:p>
            <a:endParaRPr lang="cs-CZ" b="0" dirty="0"/>
          </a:p>
          <a:p>
            <a:endParaRPr lang="cs-CZ" b="0" dirty="0" smtClean="0"/>
          </a:p>
          <a:p>
            <a:endParaRPr lang="cs-CZ" b="0" dirty="0"/>
          </a:p>
          <a:p>
            <a:endParaRPr lang="cs-CZ" b="0" dirty="0" smtClean="0"/>
          </a:p>
          <a:p>
            <a:endParaRPr lang="cs-CZ" b="0" dirty="0"/>
          </a:p>
          <a:p>
            <a:r>
              <a:rPr lang="cs-CZ" b="0" dirty="0" smtClean="0"/>
              <a:t>Zdroj: </a:t>
            </a:r>
            <a:r>
              <a:rPr lang="en-US" b="0" dirty="0" smtClean="0"/>
              <a:t>Bill </a:t>
            </a:r>
            <a:r>
              <a:rPr lang="en-US" b="0" dirty="0"/>
              <a:t>Buxton: A Marking Based Interface For Collaborative Writing http://www.billbuxton.com/Mate.html</a:t>
            </a:r>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2" name="Obrázek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8" y="2609430"/>
            <a:ext cx="6452404" cy="3088985"/>
          </a:xfrm>
          <a:prstGeom prst="rect">
            <a:avLst/>
          </a:prstGeom>
        </p:spPr>
      </p:pic>
      <p:pic>
        <p:nvPicPr>
          <p:cNvPr id="23" name="Obrázek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367" y="2609430"/>
            <a:ext cx="7247233" cy="3088985"/>
          </a:xfrm>
          <a:prstGeom prst="rect">
            <a:avLst/>
          </a:prstGeom>
        </p:spPr>
      </p:pic>
    </p:spTree>
    <p:extLst>
      <p:ext uri="{BB962C8B-B14F-4D97-AF65-F5344CB8AC3E}">
        <p14:creationId xmlns:p14="http://schemas.microsoft.com/office/powerpoint/2010/main" val="244663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24</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664897" cy="5137422"/>
          </a:xfrm>
        </p:spPr>
        <p:txBody>
          <a:bodyPr>
            <a:normAutofit/>
          </a:bodyPr>
          <a:lstStyle/>
          <a:p>
            <a:endParaRPr lang="cs-CZ" b="0" dirty="0" smtClean="0"/>
          </a:p>
          <a:p>
            <a:endParaRPr lang="cs-CZ" b="0" dirty="0"/>
          </a:p>
          <a:p>
            <a:pPr algn="ctr"/>
            <a:r>
              <a:rPr lang="cs-CZ" sz="3200" i="1" dirty="0" smtClean="0"/>
              <a:t>„Jeden obrázek je více jak 10 000 slov“. </a:t>
            </a:r>
            <a:r>
              <a:rPr lang="cs-CZ" dirty="0" smtClean="0"/>
              <a:t>	</a:t>
            </a:r>
          </a:p>
          <a:p>
            <a:endParaRPr lang="cs-CZ" dirty="0"/>
          </a:p>
          <a:p>
            <a:pPr algn="ctr"/>
            <a:endParaRPr lang="cs-CZ" b="0" dirty="0" smtClean="0"/>
          </a:p>
          <a:p>
            <a:endParaRPr lang="cs-CZ" b="0" dirty="0"/>
          </a:p>
          <a:p>
            <a:endParaRPr lang="cs-CZ" b="0" dirty="0" smtClean="0"/>
          </a:p>
          <a:p>
            <a:pPr algn="ctr"/>
            <a:r>
              <a:rPr lang="cs-CZ" sz="3200" dirty="0" smtClean="0">
                <a:solidFill>
                  <a:schemeClr val="tx2"/>
                </a:solidFill>
              </a:rPr>
              <a:t>Souhlasíte?</a:t>
            </a:r>
            <a:endParaRPr lang="cs-CZ" sz="3200" dirty="0">
              <a:solidFill>
                <a:schemeClr val="tx2"/>
              </a:solidFill>
            </a:endParaRPr>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727005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25</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664897" cy="5137422"/>
          </a:xfrm>
        </p:spPr>
        <p:txBody>
          <a:bodyPr>
            <a:normAutofit/>
          </a:bodyPr>
          <a:lstStyle/>
          <a:p>
            <a:endParaRPr lang="cs-CZ" b="0" dirty="0" smtClean="0"/>
          </a:p>
          <a:p>
            <a:r>
              <a:rPr lang="cs-CZ" b="0" dirty="0" smtClean="0"/>
              <a:t>Obrázky</a:t>
            </a:r>
            <a:r>
              <a:rPr lang="pt-BR" b="0" dirty="0" smtClean="0"/>
              <a:t> </a:t>
            </a:r>
            <a:r>
              <a:rPr lang="pt-BR" b="0" dirty="0"/>
              <a:t>mohou </a:t>
            </a:r>
            <a:r>
              <a:rPr lang="pt-BR" b="0" dirty="0" smtClean="0"/>
              <a:t>repres</a:t>
            </a:r>
            <a:r>
              <a:rPr lang="cs-CZ" b="0" dirty="0" smtClean="0"/>
              <a:t>z</a:t>
            </a:r>
            <a:r>
              <a:rPr lang="pt-BR" b="0" dirty="0" smtClean="0"/>
              <a:t>ntaci </a:t>
            </a:r>
            <a:r>
              <a:rPr lang="pt-BR" b="0" dirty="0"/>
              <a:t>(představu) jednoho jedince změnit v jinou representaci. </a:t>
            </a:r>
            <a:endParaRPr lang="cs-CZ" b="0" dirty="0" smtClean="0"/>
          </a:p>
          <a:p>
            <a:endParaRPr lang="cs-CZ" b="0" dirty="0" smtClean="0"/>
          </a:p>
          <a:p>
            <a:r>
              <a:rPr lang="cs-CZ" dirty="0" smtClean="0"/>
              <a:t>Jaké máme možnosti v případě, že chceme dosáhnout změn?</a:t>
            </a:r>
          </a:p>
          <a:p>
            <a:endParaRPr lang="cs-CZ" b="0" dirty="0"/>
          </a:p>
          <a:p>
            <a:pPr marL="342900" indent="-342900">
              <a:buFontTx/>
              <a:buChar char="-"/>
            </a:pPr>
            <a:r>
              <a:rPr lang="cs-CZ" b="0" dirty="0" smtClean="0"/>
              <a:t>Informační ekvivalence</a:t>
            </a:r>
          </a:p>
          <a:p>
            <a:pPr marL="342900" indent="-342900">
              <a:buFontTx/>
              <a:buChar char="-"/>
            </a:pPr>
            <a:r>
              <a:rPr lang="cs-CZ" b="0" dirty="0"/>
              <a:t>Početní </a:t>
            </a:r>
            <a:r>
              <a:rPr lang="cs-CZ" b="0" dirty="0" smtClean="0"/>
              <a:t>ekvivalence</a:t>
            </a:r>
          </a:p>
          <a:p>
            <a:endParaRPr lang="cs-CZ" b="0" dirty="0"/>
          </a:p>
          <a:p>
            <a:r>
              <a:rPr lang="cs-CZ" b="0" dirty="0" smtClean="0"/>
              <a:t>Zdroj: </a:t>
            </a:r>
            <a:r>
              <a:rPr lang="cs-CZ" b="0" dirty="0">
                <a:hlinkClick r:id="rId3"/>
              </a:rPr>
              <a:t>http://liquidbriefing.com/twiki/pub/Dev/RefLarkin1987/picture_worth_10000_words.pdf</a:t>
            </a:r>
            <a:endParaRPr lang="cs-CZ" b="0" dirty="0" smtClean="0"/>
          </a:p>
          <a:p>
            <a:endParaRPr lang="cs-CZ" b="0" dirty="0"/>
          </a:p>
          <a:p>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955068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26</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664897" cy="5137422"/>
          </a:xfrm>
        </p:spPr>
        <p:txBody>
          <a:bodyPr>
            <a:normAutofit/>
          </a:bodyPr>
          <a:lstStyle/>
          <a:p>
            <a:endParaRPr lang="cs-CZ" dirty="0" smtClean="0">
              <a:solidFill>
                <a:schemeClr val="tx2"/>
              </a:solidFill>
            </a:endParaRPr>
          </a:p>
          <a:p>
            <a:r>
              <a:rPr lang="cs-CZ" sz="2800" dirty="0" smtClean="0">
                <a:solidFill>
                  <a:schemeClr val="tx2"/>
                </a:solidFill>
              </a:rPr>
              <a:t>Informační ekvivalence</a:t>
            </a:r>
          </a:p>
          <a:p>
            <a:pPr marL="342900" indent="-342900">
              <a:buFontTx/>
              <a:buChar char="-"/>
            </a:pPr>
            <a:r>
              <a:rPr lang="cs-CZ" b="0" dirty="0" smtClean="0"/>
              <a:t>Oba obrázky reprezentují objekt, </a:t>
            </a:r>
            <a:r>
              <a:rPr lang="cs-CZ" b="0" dirty="0" smtClean="0"/>
              <a:t>který umožňuje četbu. </a:t>
            </a:r>
            <a:endParaRPr lang="cs-CZ" b="0" dirty="0" smtClean="0"/>
          </a:p>
          <a:p>
            <a:pPr marL="342900" indent="-342900">
              <a:buFontTx/>
              <a:buChar char="-"/>
            </a:pPr>
            <a:r>
              <a:rPr lang="cs-CZ" b="0" dirty="0" smtClean="0"/>
              <a:t>Objekt A (B) reprezentuje objekt B (A).</a:t>
            </a:r>
            <a:endParaRPr lang="cs-CZ" b="0" dirty="0"/>
          </a:p>
          <a:p>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 descr="http://www.mindmeister.com/generic_files/get_file/2104164?filetype=image_file&amp;img=6742049&amp;cb=23680"/>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4" descr="http://www.mindmeister.com/generic_files/get_file/2104164?filetype=image_file&amp;img=6742049&amp;cb=23680"/>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3" name="Obrázek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175" y="3408084"/>
            <a:ext cx="6141720" cy="3177540"/>
          </a:xfrm>
          <a:prstGeom prst="rect">
            <a:avLst/>
          </a:prstGeom>
        </p:spPr>
      </p:pic>
    </p:spTree>
    <p:extLst>
      <p:ext uri="{BB962C8B-B14F-4D97-AF65-F5344CB8AC3E}">
        <p14:creationId xmlns:p14="http://schemas.microsoft.com/office/powerpoint/2010/main" val="1243347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27</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528755" cy="5137422"/>
          </a:xfrm>
        </p:spPr>
        <p:txBody>
          <a:bodyPr>
            <a:normAutofit/>
          </a:bodyPr>
          <a:lstStyle/>
          <a:p>
            <a:endParaRPr lang="cs-CZ" dirty="0" smtClean="0">
              <a:solidFill>
                <a:schemeClr val="tx2"/>
              </a:solidFill>
            </a:endParaRPr>
          </a:p>
          <a:p>
            <a:r>
              <a:rPr lang="cs-CZ" sz="2800" dirty="0">
                <a:solidFill>
                  <a:schemeClr val="tx2"/>
                </a:solidFill>
              </a:rPr>
              <a:t>Početní ekvivalence (</a:t>
            </a:r>
            <a:r>
              <a:rPr lang="cs-CZ" sz="2800" dirty="0" err="1">
                <a:solidFill>
                  <a:schemeClr val="tx2"/>
                </a:solidFill>
              </a:rPr>
              <a:t>Computational</a:t>
            </a:r>
            <a:r>
              <a:rPr lang="cs-CZ" sz="2800" dirty="0">
                <a:solidFill>
                  <a:schemeClr val="tx2"/>
                </a:solidFill>
              </a:rPr>
              <a:t> </a:t>
            </a:r>
            <a:r>
              <a:rPr lang="cs-CZ" sz="2800" dirty="0" err="1" smtClean="0">
                <a:solidFill>
                  <a:schemeClr val="tx2"/>
                </a:solidFill>
              </a:rPr>
              <a:t>Equivalence</a:t>
            </a:r>
            <a:r>
              <a:rPr lang="cs-CZ" sz="2800" dirty="0" smtClean="0">
                <a:solidFill>
                  <a:schemeClr val="tx2"/>
                </a:solidFill>
              </a:rPr>
              <a:t>)</a:t>
            </a:r>
          </a:p>
          <a:p>
            <a:endParaRPr lang="cs-CZ" sz="2800" b="0" dirty="0" smtClean="0">
              <a:solidFill>
                <a:schemeClr val="tx2"/>
              </a:solidFill>
            </a:endParaRPr>
          </a:p>
          <a:p>
            <a:r>
              <a:rPr lang="cs-CZ" b="0" i="1" dirty="0" smtClean="0"/>
              <a:t>„Dvě </a:t>
            </a:r>
            <a:r>
              <a:rPr lang="cs-CZ" b="0" i="1" dirty="0"/>
              <a:t>rovnoběžky přetíná jedna </a:t>
            </a:r>
            <a:r>
              <a:rPr lang="cs-CZ" b="0" i="1" dirty="0" smtClean="0"/>
              <a:t>úsečka“.</a:t>
            </a:r>
          </a:p>
          <a:p>
            <a:endParaRPr lang="cs-CZ" b="0" i="1" dirty="0"/>
          </a:p>
          <a:p>
            <a:endParaRPr lang="cs-CZ" b="0" i="1" dirty="0" smtClean="0"/>
          </a:p>
          <a:p>
            <a:endParaRPr lang="cs-CZ" b="0" i="1" dirty="0"/>
          </a:p>
          <a:p>
            <a:r>
              <a:rPr lang="cs-CZ" b="0" i="1" dirty="0" smtClean="0"/>
              <a:t>Výrok </a:t>
            </a:r>
            <a:r>
              <a:rPr lang="cs-CZ" b="0" i="1" dirty="0"/>
              <a:t>je informačně ekvivalentní </a:t>
            </a:r>
            <a:r>
              <a:rPr lang="cs-CZ" b="0" i="1" dirty="0" smtClean="0"/>
              <a:t>ale </a:t>
            </a:r>
            <a:r>
              <a:rPr lang="cs-CZ" b="0" i="1" dirty="0"/>
              <a:t>není početně ekvivalentní pro toho, kdo diagram </a:t>
            </a:r>
            <a:r>
              <a:rPr lang="cs-CZ" b="0" i="1" dirty="0" smtClean="0"/>
              <a:t>nevidí. </a:t>
            </a:r>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 descr="http://www.mindmeister.com/generic_files/get_file/2104164?filetype=image_file&amp;img=6742049&amp;cb=23680"/>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4" descr="http://www.mindmeister.com/generic_files/get_file/2104164?filetype=image_file&amp;img=6742049&amp;cb=23680"/>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AutoShape 2" descr="http://www.mindmeister.com/generic_files/get_file/2104247?filetype=image_file&amp;img=6742155&amp;cb=23680"/>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AutoShape 4" descr="http://www.mindmeister.com/generic_files/get_file/2104247?filetype=image_file&amp;img=6742155&amp;cb=23680"/>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6" name="Obrázek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903538"/>
            <a:ext cx="3671140" cy="2244556"/>
          </a:xfrm>
          <a:prstGeom prst="rect">
            <a:avLst/>
          </a:prstGeom>
        </p:spPr>
      </p:pic>
    </p:spTree>
    <p:extLst>
      <p:ext uri="{BB962C8B-B14F-4D97-AF65-F5344CB8AC3E}">
        <p14:creationId xmlns:p14="http://schemas.microsoft.com/office/powerpoint/2010/main" val="41554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a:bodyPr>
          <a:lstStyle/>
          <a:p>
            <a:r>
              <a:rPr lang="cs-CZ" dirty="0"/>
              <a:t>Distribuování kognice</a:t>
            </a:r>
            <a:r>
              <a:rPr lang="cs-CZ" dirty="0" smtClean="0"/>
              <a:t>… </a:t>
            </a:r>
            <a:r>
              <a:rPr lang="cs-CZ" dirty="0">
                <a:solidFill>
                  <a:schemeClr val="tx1"/>
                </a:solidFill>
              </a:rPr>
              <a:t>Zvyšuje efektivitu/výkonost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28</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528755" cy="5137422"/>
          </a:xfrm>
        </p:spPr>
        <p:txBody>
          <a:bodyPr>
            <a:normAutofit/>
          </a:bodyPr>
          <a:lstStyle/>
          <a:p>
            <a:endParaRPr lang="cs-CZ" b="0" dirty="0" smtClean="0"/>
          </a:p>
          <a:p>
            <a:endParaRPr lang="cs-CZ" b="0" dirty="0"/>
          </a:p>
          <a:p>
            <a:r>
              <a:rPr lang="cs-CZ" sz="2800" dirty="0" smtClean="0">
                <a:solidFill>
                  <a:schemeClr val="tx2"/>
                </a:solidFill>
              </a:rPr>
              <a:t>Závěr pro HCI a GUI?</a:t>
            </a:r>
          </a:p>
          <a:p>
            <a:endParaRPr lang="cs-CZ" b="0" dirty="0" smtClean="0"/>
          </a:p>
          <a:p>
            <a:r>
              <a:rPr lang="cs-CZ" sz="2400" i="1" dirty="0" smtClean="0"/>
              <a:t>Výhodou </a:t>
            </a:r>
            <a:r>
              <a:rPr lang="cs-CZ" sz="2400" i="1" dirty="0"/>
              <a:t>GUI je, že uživatel nemusí vynakládat tolik úsilí na odvození nebo vyvození správné reprezentace</a:t>
            </a:r>
            <a:r>
              <a:rPr lang="cs-CZ" sz="2400" i="1" dirty="0" smtClean="0"/>
              <a:t>.</a:t>
            </a:r>
            <a:endParaRPr lang="cs-CZ" sz="2400" i="1"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 descr="http://www.mindmeister.com/generic_files/get_file/2104164?filetype=image_file&amp;img=6742049&amp;cb=23680"/>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4" descr="http://www.mindmeister.com/generic_files/get_file/2104164?filetype=image_file&amp;img=6742049&amp;cb=23680"/>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AutoShape 2" descr="http://www.mindmeister.com/generic_files/get_file/2104247?filetype=image_file&amp;img=6742155&amp;cb=23680"/>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AutoShape 4" descr="http://www.mindmeister.com/generic_files/get_file/2104247?filetype=image_file&amp;img=6742155&amp;cb=23680"/>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24332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60337"/>
            <a:ext cx="8881789" cy="1371600"/>
          </a:xfrm>
        </p:spPr>
        <p:txBody>
          <a:bodyPr>
            <a:normAutofit fontScale="90000"/>
          </a:bodyPr>
          <a:lstStyle/>
          <a:p>
            <a:r>
              <a:rPr lang="cs-CZ" dirty="0"/>
              <a:t>Distribuování kognice</a:t>
            </a:r>
            <a:r>
              <a:rPr lang="cs-CZ" dirty="0" smtClean="0"/>
              <a:t>… </a:t>
            </a:r>
            <a:r>
              <a:rPr lang="cs-CZ" dirty="0">
                <a:solidFill>
                  <a:schemeClr val="tx1"/>
                </a:solidFill>
              </a:rPr>
              <a:t>Usnadňuje </a:t>
            </a:r>
            <a:r>
              <a:rPr lang="cs-CZ" dirty="0" err="1">
                <a:solidFill>
                  <a:schemeClr val="tx1"/>
                </a:solidFill>
              </a:rPr>
              <a:t>kolaborativní</a:t>
            </a:r>
            <a:r>
              <a:rPr lang="cs-CZ" dirty="0">
                <a:solidFill>
                  <a:schemeClr val="tx1"/>
                </a:solidFill>
              </a:rPr>
              <a:t> </a:t>
            </a:r>
            <a:r>
              <a:rPr lang="cs-CZ" dirty="0" smtClean="0">
                <a:solidFill>
                  <a:schemeClr val="tx1"/>
                </a:solidFill>
              </a:rPr>
              <a:t>aktivity</a:t>
            </a:r>
            <a:endParaRPr lang="cs-CZ" dirty="0">
              <a:solidFill>
                <a:schemeClr val="tx1"/>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29</a:t>
            </a:fld>
            <a:endParaRPr lang="cs-CZ" dirty="0"/>
          </a:p>
        </p:txBody>
      </p:sp>
      <p:sp>
        <p:nvSpPr>
          <p:cNvPr id="6" name="AutoShape 2" descr="http://www.mindmeister.com/generic_files/get_file/2097875?filetype=image_file&amp;img=673161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097875?filetype=image_file&amp;img=673161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6" descr="http://www.mindmeister.com/generic_files/get_file/2097875?filetype=image_file&amp;img=673161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8" descr="http://www.mindmeister.com/generic_files/get_file/2097875?filetype=image_file&amp;img=673161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10" descr="http://www.mindmeister.com/generic_files/get_file/2097875?filetype=image_file&amp;img=6731616&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2" descr="http://www.mindmeister.com/generic_files/get_file/2097904?filetype=image_file&amp;img=6731645&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AutoShape 4" descr="http://www.mindmeister.com/generic_files/get_file/2097904?filetype=image_file&amp;img=6731645&amp;cb=23680"/>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AutoShape 6" descr="http://www.mindmeister.com/generic_files/get_file/2097904?filetype=image_file&amp;img=6731645&amp;cb=23680"/>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8" descr="http://www.mindmeister.com/generic_files/get_file/2097904?filetype=image_file&amp;img=6731645&amp;cb=23680"/>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098146?filetype=image_file&amp;img=6731939&amp;cb=23680"/>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AutoShape 4" descr="http://www.mindmeister.com/generic_files/get_file/2098146?filetype=image_file&amp;img=6731939&amp;cb=23680"/>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http://www.mindmeister.com/generic_files/get_file/2098146?filetype=image_file&amp;img=6731939&amp;cb=23680"/>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a:xfrm>
            <a:off x="155575" y="1531938"/>
            <a:ext cx="8528755" cy="5137422"/>
          </a:xfrm>
        </p:spPr>
        <p:txBody>
          <a:bodyPr>
            <a:normAutofit/>
          </a:bodyPr>
          <a:lstStyle/>
          <a:p>
            <a:endParaRPr lang="cs-CZ" b="0" dirty="0" smtClean="0"/>
          </a:p>
          <a:p>
            <a:r>
              <a:rPr lang="cs-CZ" b="0" dirty="0" smtClean="0"/>
              <a:t>Př. Distribuování kognice mezi systémem a všemi piloty v kokpitu letadla při vzletu a přistávání.  </a:t>
            </a:r>
          </a:p>
          <a:p>
            <a:endParaRPr lang="cs-CZ" b="0" dirty="0" smtClean="0"/>
          </a:p>
          <a:p>
            <a:endParaRPr lang="cs-CZ" b="0" dirty="0"/>
          </a:p>
          <a:p>
            <a:endParaRPr lang="cs-CZ" b="0" dirty="0" smtClean="0"/>
          </a:p>
          <a:p>
            <a:endParaRPr lang="cs-CZ" b="0" dirty="0"/>
          </a:p>
          <a:p>
            <a:endParaRPr lang="cs-CZ" b="0" dirty="0" smtClean="0"/>
          </a:p>
          <a:p>
            <a:endParaRPr lang="cs-CZ" b="0" dirty="0"/>
          </a:p>
          <a:p>
            <a:endParaRPr lang="cs-CZ" b="0" dirty="0" smtClean="0"/>
          </a:p>
          <a:p>
            <a:r>
              <a:rPr lang="cs-CZ" b="0" dirty="0" smtClean="0"/>
              <a:t>Zdroj: </a:t>
            </a:r>
            <a:r>
              <a:rPr lang="cs-CZ" b="0" dirty="0" err="1" smtClean="0"/>
              <a:t>Hutchins</a:t>
            </a:r>
            <a:r>
              <a:rPr lang="cs-CZ" b="0" dirty="0" smtClean="0"/>
              <a:t>: </a:t>
            </a:r>
            <a:r>
              <a:rPr lang="cs-CZ" dirty="0">
                <a:hlinkClick r:id="rId3"/>
              </a:rPr>
              <a:t>http://hci.ucsd.edu/hutchins/documents/CockpitSpeeds.pdf</a:t>
            </a:r>
            <a:endParaRPr lang="cs-CZ" b="0" dirty="0"/>
          </a:p>
        </p:txBody>
      </p:sp>
      <p:sp>
        <p:nvSpPr>
          <p:cNvPr id="13" name="AutoShape 4" descr="http://www.mindmeister.com/generic_files/get_file/2103492?filetype=image_file&amp;img=6740911&amp;cb=23680"/>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6" descr="http://www.mindmeister.com/generic_files/get_file/2103492?filetype=image_file&amp;img=6740911&amp;cb=23680"/>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AutoShape 2" descr="http://www.mindmeister.com/generic_files/get_file/2103819?filetype=image_file&amp;img=6741464&amp;cb=23680"/>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AutoShape 2" descr="http://www.mindmeister.com/generic_files/get_file/2104164?filetype=image_file&amp;img=6742049&amp;cb=23680"/>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AutoShape 4" descr="http://www.mindmeister.com/generic_files/get_file/2104164?filetype=image_file&amp;img=6742049&amp;cb=23680"/>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AutoShape 2" descr="http://www.mindmeister.com/generic_files/get_file/2104247?filetype=image_file&amp;img=6742155&amp;cb=23680"/>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AutoShape 4" descr="http://www.mindmeister.com/generic_files/get_file/2104247?filetype=image_file&amp;img=6742155&amp;cb=23680"/>
          <p:cNvSpPr>
            <a:spLocks noChangeAspect="1" noChangeArrowheads="1"/>
          </p:cNvSpPr>
          <p:nvPr/>
        </p:nvSpPr>
        <p:spPr bwMode="auto">
          <a:xfrm>
            <a:off x="2898775" y="2598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598737"/>
            <a:ext cx="4079822" cy="320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421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371600"/>
          </a:xfrm>
        </p:spPr>
        <p:txBody>
          <a:bodyPr>
            <a:normAutofit fontScale="90000"/>
          </a:bodyPr>
          <a:lstStyle/>
          <a:p>
            <a:r>
              <a:rPr lang="cs-CZ" dirty="0" smtClean="0"/>
              <a:t>Seřaďte papírová kola </a:t>
            </a:r>
            <a:r>
              <a:rPr lang="cs-CZ" dirty="0"/>
              <a:t>od nejmenšího k největšímu, z leva </a:t>
            </a:r>
            <a:r>
              <a:rPr lang="cs-CZ" dirty="0" smtClean="0"/>
              <a:t>doprava</a:t>
            </a:r>
            <a:endParaRPr lang="cs-CZ" dirty="0"/>
          </a:p>
        </p:txBody>
      </p:sp>
      <p:sp>
        <p:nvSpPr>
          <p:cNvPr id="3" name="Zástupný symbol pro obsah 2"/>
          <p:cNvSpPr>
            <a:spLocks noGrp="1"/>
          </p:cNvSpPr>
          <p:nvPr>
            <p:ph idx="1"/>
          </p:nvPr>
        </p:nvSpPr>
        <p:spPr>
          <a:xfrm>
            <a:off x="457200" y="2204864"/>
            <a:ext cx="7620000" cy="3921299"/>
          </a:xfrm>
        </p:spPr>
        <p:txBody>
          <a:bodyPr>
            <a:normAutofit/>
          </a:bodyPr>
          <a:lstStyle/>
          <a:p>
            <a:r>
              <a:rPr lang="cs-CZ" dirty="0" smtClean="0"/>
              <a:t>Pravidla:</a:t>
            </a:r>
          </a:p>
          <a:p>
            <a:r>
              <a:rPr lang="cs-CZ" b="0" dirty="0" smtClean="0"/>
              <a:t>1. Najednou můžete přemístit </a:t>
            </a:r>
            <a:r>
              <a:rPr lang="cs-CZ" b="0" dirty="0"/>
              <a:t>pouze </a:t>
            </a:r>
            <a:r>
              <a:rPr lang="cs-CZ" b="0" dirty="0" smtClean="0"/>
              <a:t>jedno kolo.</a:t>
            </a:r>
          </a:p>
          <a:p>
            <a:endParaRPr lang="cs-CZ" b="0" dirty="0" smtClean="0"/>
          </a:p>
          <a:p>
            <a:r>
              <a:rPr lang="cs-CZ" b="0" dirty="0" smtClean="0"/>
              <a:t>2. Kolo </a:t>
            </a:r>
            <a:r>
              <a:rPr lang="cs-CZ" b="0" dirty="0"/>
              <a:t>může být </a:t>
            </a:r>
            <a:r>
              <a:rPr lang="cs-CZ" b="0" dirty="0" smtClean="0"/>
              <a:t>přemístěno </a:t>
            </a:r>
            <a:r>
              <a:rPr lang="cs-CZ" b="0" dirty="0"/>
              <a:t>pouze </a:t>
            </a:r>
            <a:r>
              <a:rPr lang="cs-CZ" b="0" dirty="0" smtClean="0"/>
              <a:t>k menšímu kolu.</a:t>
            </a:r>
          </a:p>
          <a:p>
            <a:endParaRPr lang="cs-CZ" b="0" dirty="0" smtClean="0"/>
          </a:p>
          <a:p>
            <a:r>
              <a:rPr lang="cs-CZ" b="0" dirty="0" smtClean="0"/>
              <a:t>3. Z </a:t>
            </a:r>
            <a:r>
              <a:rPr lang="cs-CZ" b="0" dirty="0"/>
              <a:t>jednoho </a:t>
            </a:r>
            <a:r>
              <a:rPr lang="cs-CZ" b="0" dirty="0" smtClean="0"/>
              <a:t>talíře </a:t>
            </a:r>
            <a:r>
              <a:rPr lang="cs-CZ" b="0" dirty="0"/>
              <a:t>může být </a:t>
            </a:r>
            <a:r>
              <a:rPr lang="cs-CZ" b="0" dirty="0" smtClean="0"/>
              <a:t>přemístěno </a:t>
            </a:r>
            <a:r>
              <a:rPr lang="cs-CZ" b="0" dirty="0"/>
              <a:t>pouze </a:t>
            </a:r>
            <a:r>
              <a:rPr lang="cs-CZ" b="0" dirty="0" smtClean="0"/>
              <a:t>největší kolo.</a:t>
            </a:r>
          </a:p>
        </p:txBody>
      </p:sp>
      <p:sp>
        <p:nvSpPr>
          <p:cNvPr id="4" name="Zástupný symbol pro zápatí 3"/>
          <p:cNvSpPr>
            <a:spLocks noGrp="1"/>
          </p:cNvSpPr>
          <p:nvPr>
            <p:ph type="ftr" sz="quarter" idx="11"/>
          </p:nvPr>
        </p:nvSpPr>
        <p:spPr/>
        <p:txBody>
          <a:bodyPr/>
          <a:lstStyle/>
          <a:p>
            <a:r>
              <a:rPr lang="pl-PL" dirty="0" smtClean="0"/>
              <a:t>Tomáš Bouda    HCI na KISK</a:t>
            </a:r>
            <a:endParaRPr lang="cs-CZ" dirty="0"/>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a:t>
            </a:fld>
            <a:endParaRPr lang="cs-CZ"/>
          </a:p>
        </p:txBody>
      </p:sp>
    </p:spTree>
    <p:extLst>
      <p:ext uri="{BB962C8B-B14F-4D97-AF65-F5344CB8AC3E}">
        <p14:creationId xmlns:p14="http://schemas.microsoft.com/office/powerpoint/2010/main" val="4192796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19256" cy="1371600"/>
          </a:xfrm>
        </p:spPr>
        <p:txBody>
          <a:bodyPr>
            <a:normAutofit fontScale="90000"/>
          </a:bodyPr>
          <a:lstStyle/>
          <a:p>
            <a:r>
              <a:rPr lang="cs-CZ" dirty="0" smtClean="0"/>
              <a:t>Kdy reprezentovat informace (text) graficky???</a:t>
            </a:r>
            <a:endParaRPr lang="cs-CZ" dirty="0"/>
          </a:p>
        </p:txBody>
      </p:sp>
      <p:sp>
        <p:nvSpPr>
          <p:cNvPr id="3" name="Zástupný symbol pro obsah 2"/>
          <p:cNvSpPr>
            <a:spLocks noGrp="1"/>
          </p:cNvSpPr>
          <p:nvPr>
            <p:ph idx="1"/>
          </p:nvPr>
        </p:nvSpPr>
        <p:spPr/>
        <p:txBody>
          <a:bodyPr>
            <a:normAutofit fontScale="92500" lnSpcReduction="10000"/>
          </a:bodyPr>
          <a:lstStyle/>
          <a:p>
            <a:r>
              <a:rPr lang="cs-CZ" sz="3200" dirty="0" smtClean="0"/>
              <a:t>Záleží na situaci</a:t>
            </a:r>
            <a:r>
              <a:rPr lang="cs-CZ" sz="1800" dirty="0" smtClean="0"/>
              <a:t>.</a:t>
            </a:r>
          </a:p>
          <a:p>
            <a:endParaRPr lang="cs-CZ" sz="1800" dirty="0"/>
          </a:p>
          <a:p>
            <a:r>
              <a:rPr lang="cs-CZ" sz="1800" dirty="0" smtClean="0">
                <a:solidFill>
                  <a:schemeClr val="tx2"/>
                </a:solidFill>
              </a:rPr>
              <a:t>Grafická reprezentace je vhodná tehdy, když chceme složitý text nebo data prezentovat v podobně, která umožní rychlou percepci</a:t>
            </a:r>
            <a:r>
              <a:rPr lang="cs-CZ" sz="1800" dirty="0" smtClean="0"/>
              <a:t>. </a:t>
            </a:r>
          </a:p>
          <a:p>
            <a:endParaRPr lang="cs-CZ" sz="1800" dirty="0"/>
          </a:p>
          <a:p>
            <a:r>
              <a:rPr lang="cs-CZ" sz="1800" dirty="0"/>
              <a:t>Počasí (05-22</a:t>
            </a:r>
            <a:r>
              <a:rPr lang="cs-CZ" sz="1800" b="0" dirty="0"/>
              <a:t>): Oblačno až zataženo, na většině území občasný déšť, zpočátku nad 700 m srážky sněhové. Na Moravě a ve Slezsku zpočátku srážky ojediněle. Večer od západu ubývání oblačnosti i srážek. Nejvyšší teploty 5 až 9 °C, v 1000 m na horách kolem 4 °C. Čerstvý západní až jihozápadní vítr 4 až 8 m/s, místy s nárazy kolem 15 m/s, na horách 20 až 25 m/s, k večeru </a:t>
            </a:r>
            <a:r>
              <a:rPr lang="cs-CZ" sz="1800" b="0" dirty="0" smtClean="0"/>
              <a:t>zeslábne.</a:t>
            </a:r>
          </a:p>
          <a:p>
            <a:endParaRPr lang="cs-CZ" sz="1800" b="0" dirty="0" smtClean="0"/>
          </a:p>
          <a:p>
            <a:r>
              <a:rPr lang="cs-CZ" sz="1800" b="0" dirty="0" smtClean="0"/>
              <a:t>Zdroj: ČHÚ</a:t>
            </a:r>
            <a:endParaRPr lang="cs-CZ" sz="1800"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30</a:t>
            </a:fld>
            <a:endParaRPr lang="cs-CZ"/>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284984"/>
            <a:ext cx="5400600" cy="310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3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08"/>
                                        </p:tgtEl>
                                        <p:attrNameLst>
                                          <p:attrName>style.visibility</p:attrName>
                                        </p:attrNameLst>
                                      </p:cBhvr>
                                      <p:to>
                                        <p:strVal val="visible"/>
                                      </p:to>
                                    </p:set>
                                    <p:animEffect transition="in" filter="fade">
                                      <p:cBhvr>
                                        <p:cTn id="22"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19256" cy="1371600"/>
          </a:xfrm>
        </p:spPr>
        <p:txBody>
          <a:bodyPr>
            <a:normAutofit/>
          </a:bodyPr>
          <a:lstStyle/>
          <a:p>
            <a:r>
              <a:rPr lang="cs-CZ" dirty="0"/>
              <a:t>Š</a:t>
            </a:r>
            <a:r>
              <a:rPr lang="cs-CZ" dirty="0" smtClean="0"/>
              <a:t>patné reprezentace jsou docela časté</a:t>
            </a:r>
            <a:endParaRPr lang="cs-CZ" dirty="0"/>
          </a:p>
        </p:txBody>
      </p:sp>
      <p:pic>
        <p:nvPicPr>
          <p:cNvPr id="10" name="Zástupný symbol pro obsah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7575" y="1474956"/>
            <a:ext cx="6678761" cy="4944017"/>
          </a:xfrm>
        </p:spPr>
      </p:pic>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31</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TextovéPole 10"/>
          <p:cNvSpPr txBox="1"/>
          <p:nvPr/>
        </p:nvSpPr>
        <p:spPr>
          <a:xfrm>
            <a:off x="5580112" y="6093296"/>
            <a:ext cx="2967544" cy="369332"/>
          </a:xfrm>
          <a:prstGeom prst="rect">
            <a:avLst/>
          </a:prstGeom>
          <a:noFill/>
        </p:spPr>
        <p:txBody>
          <a:bodyPr wrap="none" rtlCol="0">
            <a:spAutoFit/>
          </a:bodyPr>
          <a:lstStyle/>
          <a:p>
            <a:r>
              <a:rPr lang="cs-CZ" dirty="0" smtClean="0"/>
              <a:t>Zdroj: </a:t>
            </a:r>
            <a:r>
              <a:rPr lang="cs-CZ" dirty="0">
                <a:hlinkClick r:id="rId4"/>
              </a:rPr>
              <a:t>http://www.banda.cz/</a:t>
            </a:r>
            <a:endParaRPr lang="cs-CZ" dirty="0"/>
          </a:p>
        </p:txBody>
      </p:sp>
    </p:spTree>
    <p:extLst>
      <p:ext uri="{BB962C8B-B14F-4D97-AF65-F5344CB8AC3E}">
        <p14:creationId xmlns:p14="http://schemas.microsoft.com/office/powerpoint/2010/main" val="1058916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152718"/>
            <a:ext cx="3192289" cy="4644434"/>
          </a:xfrm>
        </p:spPr>
        <p:txBody>
          <a:bodyPr>
            <a:normAutofit/>
          </a:bodyPr>
          <a:lstStyle/>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32</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4" name="Zástupný symbol pro obsah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5175" y="-144463"/>
            <a:ext cx="7395223" cy="8790054"/>
          </a:xfrm>
        </p:spPr>
      </p:pic>
      <p:sp>
        <p:nvSpPr>
          <p:cNvPr id="12" name="AutoShape 2" descr="http://www.mindmeister.com/generic_files/get_file/2236762?filetype=image_file&amp;img=6949239&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4" descr="http://www.mindmeister.com/generic_files/get_file/2236762?filetype=image_file&amp;img=6949239&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90322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152718"/>
            <a:ext cx="8664897" cy="1332066"/>
          </a:xfrm>
        </p:spPr>
        <p:txBody>
          <a:bodyPr>
            <a:normAutofit/>
          </a:bodyPr>
          <a:lstStyle/>
          <a:p>
            <a:r>
              <a:rPr lang="cs-CZ" dirty="0"/>
              <a:t>Špatné reprezentace jsou docela časté</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33</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236762?filetype=image_file&amp;img=6949239&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4" descr="http://www.mindmeister.com/generic_files/get_file/2236762?filetype=image_file&amp;img=6949239&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p:txBody>
          <a:bodyPr/>
          <a:lstStyle/>
          <a:p>
            <a:endParaRPr lang="cs-CZ"/>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988840"/>
            <a:ext cx="7465516" cy="374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274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152718"/>
            <a:ext cx="8664897" cy="1332066"/>
          </a:xfrm>
        </p:spPr>
        <p:txBody>
          <a:bodyPr>
            <a:normAutofit/>
          </a:bodyPr>
          <a:lstStyle/>
          <a:p>
            <a:r>
              <a:rPr lang="cs-CZ" dirty="0"/>
              <a:t>Špatné reprezentace jsou docela časté</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34</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236762?filetype=image_file&amp;img=6949239&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4" descr="http://www.mindmeister.com/generic_files/get_file/2236762?filetype=image_file&amp;img=6949239&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p:txBody>
          <a:bodyPr/>
          <a:lstStyle/>
          <a:p>
            <a:endParaRPr lang="cs-CZ"/>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6" y="1577839"/>
            <a:ext cx="9288033" cy="488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374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5575" y="152718"/>
            <a:ext cx="8664897" cy="1332066"/>
          </a:xfrm>
        </p:spPr>
        <p:txBody>
          <a:bodyPr>
            <a:normAutofit/>
          </a:bodyPr>
          <a:lstStyle/>
          <a:p>
            <a:r>
              <a:rPr lang="cs-CZ" dirty="0"/>
              <a:t>Špatné reprezentace jsou docela časté</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35</a:t>
            </a:fld>
            <a:endParaRPr lang="cs-CZ"/>
          </a:p>
        </p:txBody>
      </p:sp>
      <p:sp>
        <p:nvSpPr>
          <p:cNvPr id="6" name="AutoShape 2" descr="http://www.mindmeister.com/generic_files/get_file/2235827?filetype=image_file&amp;img=6947836&amp;cb=2368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http://www.mindmeister.com/generic_files/get_file/2235827?filetype=image_file&amp;img=6947836&amp;cb=2368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http://www.mindmeister.com/generic_files/get_file/2235827?filetype=image_file&amp;img=6947836&amp;cb=2368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http://www.mindmeister.com/generic_files/get_file/2235827?filetype=image_file&amp;img=6947836&amp;cb=23680"/>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2" descr="http://www.mindmeister.com/generic_files/get_file/2236762?filetype=image_file&amp;img=6949239&amp;cb=2368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AutoShape 4" descr="http://www.mindmeister.com/generic_files/get_file/2236762?filetype=image_file&amp;img=6949239&amp;cb=23680"/>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Zástupný symbol pro obsah 2"/>
          <p:cNvSpPr>
            <a:spLocks noGrp="1"/>
          </p:cNvSpPr>
          <p:nvPr>
            <p:ph idx="1"/>
          </p:nvPr>
        </p:nvSpPr>
        <p:spPr/>
        <p:txBody>
          <a:bodyPr/>
          <a:lstStyle/>
          <a:p>
            <a:endParaRPr lang="cs-CZ"/>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060848"/>
            <a:ext cx="4536504" cy="344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9724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Extras</a:t>
            </a:r>
            <a:endParaRPr lang="cs-CZ" dirty="0"/>
          </a:p>
        </p:txBody>
      </p:sp>
      <p:sp>
        <p:nvSpPr>
          <p:cNvPr id="3" name="Zástupný symbol pro obsah 2"/>
          <p:cNvSpPr>
            <a:spLocks noGrp="1"/>
          </p:cNvSpPr>
          <p:nvPr>
            <p:ph idx="1"/>
          </p:nvPr>
        </p:nvSpPr>
        <p:spPr/>
        <p:txBody>
          <a:bodyPr/>
          <a:lstStyle/>
          <a:p>
            <a:r>
              <a:rPr lang="en-US" dirty="0"/>
              <a:t>Dan Norman - Thinks that makes us </a:t>
            </a:r>
            <a:r>
              <a:rPr lang="en-US" dirty="0" smtClean="0"/>
              <a:t>smart</a:t>
            </a:r>
            <a:endParaRPr lang="cs-CZ" dirty="0" smtClean="0"/>
          </a:p>
          <a:p>
            <a:endParaRPr lang="cs-CZ" dirty="0"/>
          </a:p>
          <a:p>
            <a:r>
              <a:rPr lang="en-US" dirty="0"/>
              <a:t>Ed Hutchins, Cognition in the </a:t>
            </a:r>
            <a:r>
              <a:rPr lang="en-US" dirty="0" smtClean="0"/>
              <a:t>wild</a:t>
            </a:r>
            <a:endParaRPr lang="cs-CZ" dirty="0" smtClean="0"/>
          </a:p>
          <a:p>
            <a:endParaRPr lang="cs-CZ" dirty="0"/>
          </a:p>
          <a:p>
            <a:r>
              <a:rPr lang="en-US" dirty="0"/>
              <a:t>Herbert Simon - Science of the Artificial</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36</a:t>
            </a:fld>
            <a:endParaRPr lang="cs-CZ"/>
          </a:p>
        </p:txBody>
      </p:sp>
    </p:spTree>
    <p:extLst>
      <p:ext uri="{BB962C8B-B14F-4D97-AF65-F5344CB8AC3E}">
        <p14:creationId xmlns:p14="http://schemas.microsoft.com/office/powerpoint/2010/main" val="2529009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7128792" cy="4856583"/>
          </a:xfrm>
        </p:spPr>
        <p:txBody>
          <a:bodyPr/>
          <a:lstStyle/>
          <a:p>
            <a:r>
              <a:rPr lang="cs-CZ" sz="4800" dirty="0" smtClean="0"/>
              <a:t>Děkuji za pozornost </a:t>
            </a:r>
            <a:endParaRPr lang="en-US" dirty="0"/>
          </a:p>
        </p:txBody>
      </p:sp>
      <p:sp>
        <p:nvSpPr>
          <p:cNvPr id="3" name="Podnadpis 2"/>
          <p:cNvSpPr>
            <a:spLocks noGrp="1"/>
          </p:cNvSpPr>
          <p:nvPr>
            <p:ph type="subTitle" idx="1"/>
          </p:nvPr>
        </p:nvSpPr>
        <p:spPr>
          <a:xfrm>
            <a:off x="179512" y="4077072"/>
            <a:ext cx="7056784" cy="1637928"/>
          </a:xfrm>
        </p:spPr>
        <p:txBody>
          <a:bodyPr>
            <a:normAutofit/>
          </a:bodyPr>
          <a:lstStyle/>
          <a:p>
            <a:r>
              <a:rPr lang="cs-CZ" dirty="0"/>
              <a:t>Tomáš Bouda </a:t>
            </a:r>
            <a:endParaRPr lang="cs-CZ" dirty="0" smtClean="0"/>
          </a:p>
          <a:p>
            <a:r>
              <a:rPr lang="cs-CZ" dirty="0" err="1" smtClean="0"/>
              <a:t>boudatomas</a:t>
            </a:r>
            <a:r>
              <a:rPr lang="en-US" dirty="0" smtClean="0"/>
              <a:t>@</a:t>
            </a:r>
            <a:r>
              <a:rPr lang="cs-CZ" dirty="0" smtClean="0"/>
              <a:t>gmail.com</a:t>
            </a:r>
            <a:endParaRPr lang="cs-CZ" dirty="0"/>
          </a:p>
          <a:p>
            <a:r>
              <a:rPr lang="cs-CZ" dirty="0"/>
              <a:t>KISK </a:t>
            </a:r>
            <a:r>
              <a:rPr lang="cs-CZ" dirty="0" smtClean="0"/>
              <a:t>2013 </a:t>
            </a:r>
            <a:r>
              <a:rPr lang="cs-CZ" dirty="0"/>
              <a:t>Komunikace Člověk-počítač</a:t>
            </a:r>
          </a:p>
          <a:p>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608407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643192" cy="1371600"/>
          </a:xfrm>
        </p:spPr>
        <p:txBody>
          <a:bodyPr/>
          <a:lstStyle/>
          <a:p>
            <a:r>
              <a:rPr lang="cs-CZ" dirty="0" smtClean="0"/>
              <a:t>Který úkol byl lehčí?</a:t>
            </a:r>
            <a:endParaRPr lang="cs-CZ" dirty="0"/>
          </a:p>
        </p:txBody>
      </p:sp>
      <p:sp>
        <p:nvSpPr>
          <p:cNvPr id="3" name="Zástupný symbol pro obsah 2"/>
          <p:cNvSpPr>
            <a:spLocks noGrp="1"/>
          </p:cNvSpPr>
          <p:nvPr>
            <p:ph idx="1"/>
          </p:nvPr>
        </p:nvSpPr>
        <p:spPr>
          <a:xfrm>
            <a:off x="457200" y="1752600"/>
            <a:ext cx="8147248" cy="4569408"/>
          </a:xfrm>
        </p:spPr>
        <p:txBody>
          <a:bodyPr/>
          <a:lstStyle/>
          <a:p>
            <a:pPr marL="342900" indent="-342900">
              <a:buFontTx/>
              <a:buChar char="-"/>
            </a:pPr>
            <a:r>
              <a:rPr lang="cs-CZ" dirty="0" smtClean="0"/>
              <a:t>Jablka? Papírová kola? </a:t>
            </a:r>
            <a:endParaRPr lang="cs-CZ" dirty="0"/>
          </a:p>
          <a:p>
            <a:pPr marL="342900" indent="-342900">
              <a:buFontTx/>
              <a:buChar char="-"/>
            </a:pPr>
            <a:r>
              <a:rPr lang="cs-CZ" dirty="0" smtClean="0"/>
              <a:t>Díky jasné reprezentaci charakterových vlastností objektů tyto úkoly zvládáme. </a:t>
            </a:r>
          </a:p>
          <a:p>
            <a:pPr marL="342900" indent="-342900">
              <a:buFontTx/>
              <a:buChar char="-"/>
            </a:pPr>
            <a:r>
              <a:rPr lang="cs-CZ" dirty="0" smtClean="0"/>
              <a:t>Neděláme při řešení chyby. </a:t>
            </a:r>
            <a:endParaRPr lang="cs-CZ" dirty="0"/>
          </a:p>
          <a:p>
            <a:pPr marL="342900" indent="-342900">
              <a:buFontTx/>
              <a:buChar char="-"/>
            </a:pPr>
            <a:r>
              <a:rPr lang="cs-CZ" b="0" dirty="0" smtClean="0"/>
              <a:t>Představte si, že dostaneme stejný úkol, ale místo jablek a papírových kol máme seřadit </a:t>
            </a:r>
            <a:r>
              <a:rPr lang="cs-CZ" b="0" dirty="0" err="1" smtClean="0"/>
              <a:t>flesh</a:t>
            </a:r>
            <a:r>
              <a:rPr lang="cs-CZ" b="0" dirty="0" smtClean="0"/>
              <a:t> disky, na kterých není označení velikosti. </a:t>
            </a:r>
          </a:p>
          <a:p>
            <a:pPr marL="342900" indent="-342900">
              <a:buFontTx/>
              <a:buChar char="-"/>
            </a:pPr>
            <a:endParaRPr lang="cs-CZ" dirty="0" smtClean="0"/>
          </a:p>
          <a:p>
            <a:endParaRPr lang="cs-CZ" dirty="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4</a:t>
            </a:fld>
            <a:endParaRPr lang="cs-CZ"/>
          </a:p>
        </p:txBody>
      </p:sp>
      <p:pic>
        <p:nvPicPr>
          <p:cNvPr id="1026" name="Picture 2" descr="http://www.satelitni-komplety-cesky.cz/files/_640x480/kingston-data-traveler-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293096"/>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satelitni-komplety-cesky.cz/files/_640x480/kingston-data-traveler-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361" y="4305784"/>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satelitni-komplety-cesky.cz/files/_640x480/kingston-data-traveler-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445496"/>
            <a:ext cx="2016224" cy="2016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satelitni-komplety-cesky.cz/files/_640x480/kingston-data-traveler-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261882"/>
            <a:ext cx="201622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38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Hra s čísly</a:t>
            </a:r>
            <a:endParaRPr lang="cs-CZ" dirty="0"/>
          </a:p>
        </p:txBody>
      </p:sp>
      <p:sp>
        <p:nvSpPr>
          <p:cNvPr id="3" name="Zástupný symbol pro obsah 2"/>
          <p:cNvSpPr>
            <a:spLocks noGrp="1"/>
          </p:cNvSpPr>
          <p:nvPr>
            <p:ph idx="1"/>
          </p:nvPr>
        </p:nvSpPr>
        <p:spPr>
          <a:xfrm>
            <a:off x="457200" y="2564904"/>
            <a:ext cx="7643192" cy="3561259"/>
          </a:xfrm>
        </p:spPr>
        <p:txBody>
          <a:bodyPr/>
          <a:lstStyle/>
          <a:p>
            <a:pPr algn="just"/>
            <a:r>
              <a:rPr lang="cs-CZ" sz="3200" dirty="0" smtClean="0"/>
              <a:t>Vybírejte ve dvojicích čísla od 1-9 tak, abyste jako první dosáhli součtu 15. Nic si nezapisujte, používejte pouze paměť</a:t>
            </a:r>
            <a:r>
              <a:rPr lang="cs-CZ" dirty="0" smtClean="0"/>
              <a:t>.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5</a:t>
            </a:fld>
            <a:endParaRPr lang="cs-CZ"/>
          </a:p>
        </p:txBody>
      </p:sp>
    </p:spTree>
    <p:extLst>
      <p:ext uri="{BB962C8B-B14F-4D97-AF65-F5344CB8AC3E}">
        <p14:creationId xmlns:p14="http://schemas.microsoft.com/office/powerpoint/2010/main" val="1163897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Hra s Kartami</a:t>
            </a:r>
            <a:endParaRPr lang="cs-CZ" dirty="0"/>
          </a:p>
        </p:txBody>
      </p:sp>
      <p:sp>
        <p:nvSpPr>
          <p:cNvPr id="3" name="Zástupný symbol pro obsah 2"/>
          <p:cNvSpPr>
            <a:spLocks noGrp="1"/>
          </p:cNvSpPr>
          <p:nvPr>
            <p:ph idx="1"/>
          </p:nvPr>
        </p:nvSpPr>
        <p:spPr>
          <a:xfrm>
            <a:off x="457200" y="2924944"/>
            <a:ext cx="7620000" cy="3201219"/>
          </a:xfrm>
        </p:spPr>
        <p:txBody>
          <a:bodyPr>
            <a:normAutofit/>
          </a:bodyPr>
          <a:lstStyle/>
          <a:p>
            <a:pPr algn="just"/>
            <a:r>
              <a:rPr lang="cs-CZ" sz="3200" dirty="0"/>
              <a:t>Vybírejte ve dvojicích </a:t>
            </a:r>
            <a:r>
              <a:rPr lang="cs-CZ" sz="3200" dirty="0" smtClean="0"/>
              <a:t>karty od 1-9 </a:t>
            </a:r>
            <a:r>
              <a:rPr lang="cs-CZ" sz="3200" dirty="0"/>
              <a:t>tak, abyste jako první dosáhli součtu 15.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6</a:t>
            </a:fld>
            <a:endParaRPr lang="cs-CZ"/>
          </a:p>
        </p:txBody>
      </p:sp>
    </p:spTree>
    <p:extLst>
      <p:ext uri="{BB962C8B-B14F-4D97-AF65-F5344CB8AC3E}">
        <p14:creationId xmlns:p14="http://schemas.microsoft.com/office/powerpoint/2010/main" val="3992679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Piškvorky</a:t>
            </a:r>
            <a:endParaRPr lang="cs-CZ" dirty="0"/>
          </a:p>
        </p:txBody>
      </p:sp>
      <p:sp>
        <p:nvSpPr>
          <p:cNvPr id="3" name="Zástupný symbol pro obsah 2"/>
          <p:cNvSpPr>
            <a:spLocks noGrp="1"/>
          </p:cNvSpPr>
          <p:nvPr>
            <p:ph idx="1"/>
          </p:nvPr>
        </p:nvSpPr>
        <p:spPr>
          <a:xfrm>
            <a:off x="457200" y="1484784"/>
            <a:ext cx="7620000" cy="4641379"/>
          </a:xfrm>
        </p:spPr>
        <p:txBody>
          <a:bodyPr/>
          <a:lstStyle/>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Jedná se vlastně o jinou reprezentaci úkolu s čísly.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7</a:t>
            </a:fld>
            <a:endParaRPr lang="cs-CZ"/>
          </a:p>
        </p:txBody>
      </p:sp>
      <p:cxnSp>
        <p:nvCxnSpPr>
          <p:cNvPr id="7" name="Přímá spojnice 6"/>
          <p:cNvCxnSpPr/>
          <p:nvPr/>
        </p:nvCxnSpPr>
        <p:spPr>
          <a:xfrm>
            <a:off x="3275856" y="1801793"/>
            <a:ext cx="0" cy="31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5580112" y="1801793"/>
            <a:ext cx="0" cy="31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1979712" y="2809905"/>
            <a:ext cx="5256584"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1979712" y="4106049"/>
            <a:ext cx="5256584" cy="72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1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931224" cy="1371600"/>
          </a:xfrm>
        </p:spPr>
        <p:txBody>
          <a:bodyPr>
            <a:normAutofit/>
          </a:bodyPr>
          <a:lstStyle/>
          <a:p>
            <a:r>
              <a:rPr lang="cs-CZ" dirty="0" smtClean="0"/>
              <a:t>Proč je jedna hra snadná a jedna obtížná?</a:t>
            </a:r>
            <a:endParaRPr lang="cs-CZ" dirty="0"/>
          </a:p>
        </p:txBody>
      </p:sp>
      <p:sp>
        <p:nvSpPr>
          <p:cNvPr id="3" name="Zástupný symbol pro obsah 2"/>
          <p:cNvSpPr>
            <a:spLocks noGrp="1"/>
          </p:cNvSpPr>
          <p:nvPr>
            <p:ph idx="1"/>
          </p:nvPr>
        </p:nvSpPr>
        <p:spPr/>
        <p:txBody>
          <a:bodyPr>
            <a:normAutofit/>
          </a:bodyPr>
          <a:lstStyle/>
          <a:p>
            <a:r>
              <a:rPr lang="cs-CZ" dirty="0" smtClean="0"/>
              <a:t>Všechny hry reprezentovaly stejný problém: čísla v hlavě, karty, piškvorky a čísla. </a:t>
            </a:r>
          </a:p>
          <a:p>
            <a:endParaRPr lang="cs-CZ" dirty="0"/>
          </a:p>
          <a:p>
            <a:r>
              <a:rPr lang="cs-CZ" dirty="0" smtClean="0"/>
              <a:t>Hry mely různý vliv na naši schopnost řešit problém.  </a:t>
            </a:r>
            <a:endParaRPr lang="cs-CZ" dirty="0"/>
          </a:p>
          <a:p>
            <a:endParaRPr lang="cs-CZ" dirty="0"/>
          </a:p>
          <a:p>
            <a:r>
              <a:rPr lang="cs-CZ" sz="2800" dirty="0" smtClean="0">
                <a:solidFill>
                  <a:schemeClr val="tx2"/>
                </a:solidFill>
              </a:rPr>
              <a:t>Pokud zvolíme správnou reprezentaci problému, pak jsme schopni řešit jej efektivněji, rychleji a plynule. </a:t>
            </a:r>
          </a:p>
          <a:p>
            <a:endParaRPr lang="cs-CZ"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8</a:t>
            </a:fld>
            <a:endParaRPr lang="cs-CZ"/>
          </a:p>
        </p:txBody>
      </p:sp>
    </p:spTree>
    <p:extLst>
      <p:ext uri="{BB962C8B-B14F-4D97-AF65-F5344CB8AC3E}">
        <p14:creationId xmlns:p14="http://schemas.microsoft.com/office/powerpoint/2010/main" val="3239589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Krátkodobá paměť</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Tím, že problém reprezentujeme, neklademe takové nároky na krátkodobou paměť.</a:t>
            </a:r>
          </a:p>
          <a:p>
            <a:endParaRPr lang="cs-CZ" dirty="0"/>
          </a:p>
          <a:p>
            <a:r>
              <a:rPr lang="cs-CZ" dirty="0" smtClean="0">
                <a:solidFill>
                  <a:schemeClr val="tx2"/>
                </a:solidFill>
              </a:rPr>
              <a:t>Millerovo pravidlo</a:t>
            </a:r>
          </a:p>
          <a:p>
            <a:r>
              <a:rPr lang="cs-CZ" dirty="0" smtClean="0"/>
              <a:t>Člověk je s schopen v krátkodobé paměti uchovat </a:t>
            </a:r>
            <a:r>
              <a:rPr lang="cs-CZ" dirty="0"/>
              <a:t>7 (+/-) </a:t>
            </a:r>
            <a:r>
              <a:rPr lang="cs-CZ" dirty="0" smtClean="0"/>
              <a:t>2 věci.</a:t>
            </a:r>
          </a:p>
          <a:p>
            <a:endParaRPr lang="cs-CZ" dirty="0"/>
          </a:p>
          <a:p>
            <a:r>
              <a:rPr lang="cs-CZ" i="1" dirty="0" smtClean="0"/>
              <a:t>Myslím, že to číslo je nadsazené ;-)</a:t>
            </a:r>
          </a:p>
          <a:p>
            <a:endParaRPr lang="cs-CZ" dirty="0" smtClean="0"/>
          </a:p>
          <a:p>
            <a:r>
              <a:rPr lang="cs-CZ" dirty="0" smtClean="0"/>
              <a:t>Zdroj: </a:t>
            </a:r>
            <a:r>
              <a:rPr lang="cs-CZ" b="0" dirty="0">
                <a:hlinkClick r:id="rId3"/>
              </a:rPr>
              <a:t>http://en.wikipedia.org/wiki/The_Magical_Number_Seven,_</a:t>
            </a:r>
            <a:r>
              <a:rPr lang="cs-CZ" b="0" dirty="0" smtClean="0">
                <a:hlinkClick r:id="rId3"/>
              </a:rPr>
              <a:t>Plus_or_Minus_Two</a:t>
            </a:r>
            <a:endParaRPr lang="cs-CZ" b="0" dirty="0" smtClean="0"/>
          </a:p>
          <a:p>
            <a:endParaRPr lang="cs-CZ" b="0" dirty="0"/>
          </a:p>
          <a:p>
            <a:r>
              <a:rPr lang="cs-CZ" b="0" dirty="0">
                <a:hlinkClick r:id="rId4"/>
              </a:rPr>
              <a:t>http://psychclassics.yorku.ca/Miller/#f1</a:t>
            </a:r>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t>9</a:t>
            </a:fld>
            <a:endParaRPr lang="cs-CZ"/>
          </a:p>
        </p:txBody>
      </p:sp>
    </p:spTree>
    <p:extLst>
      <p:ext uri="{BB962C8B-B14F-4D97-AF65-F5344CB8AC3E}">
        <p14:creationId xmlns:p14="http://schemas.microsoft.com/office/powerpoint/2010/main" val="27243215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í">
  <a:themeElements>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í">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3539</TotalTime>
  <Words>1881</Words>
  <Application>Microsoft Office PowerPoint</Application>
  <PresentationFormat>Předvádění na obrazovce (4:3)</PresentationFormat>
  <Paragraphs>338</Paragraphs>
  <Slides>37</Slides>
  <Notes>28</Notes>
  <HiddenSlides>0</HiddenSlides>
  <MMClips>0</MMClips>
  <ScaleCrop>false</ScaleCrop>
  <HeadingPairs>
    <vt:vector size="4" baseType="variant">
      <vt:variant>
        <vt:lpstr>Motiv</vt:lpstr>
      </vt:variant>
      <vt:variant>
        <vt:i4>1</vt:i4>
      </vt:variant>
      <vt:variant>
        <vt:lpstr>Nadpisy snímků</vt:lpstr>
      </vt:variant>
      <vt:variant>
        <vt:i4>37</vt:i4>
      </vt:variant>
    </vt:vector>
  </HeadingPairs>
  <TitlesOfParts>
    <vt:vector size="38" baseType="lpstr">
      <vt:lpstr>Základní</vt:lpstr>
      <vt:lpstr>Reprezentace informací (Nepodceňujte zobrazování informací, distribuovaná kognice)  </vt:lpstr>
      <vt:lpstr>Seřaďte jablka od nejmenšího k největšímu, z leva doprava</vt:lpstr>
      <vt:lpstr>Seřaďte papírová kola od nejmenšího k největšímu, z leva doprava</vt:lpstr>
      <vt:lpstr>Který úkol byl lehčí?</vt:lpstr>
      <vt:lpstr>Hra s čísly</vt:lpstr>
      <vt:lpstr>Hra s Kartami</vt:lpstr>
      <vt:lpstr>Piškvorky</vt:lpstr>
      <vt:lpstr>Proč je jedna hra snadná a jedna obtížná?</vt:lpstr>
      <vt:lpstr>Krátkodobá paměť</vt:lpstr>
      <vt:lpstr>Příklad: GTD</vt:lpstr>
      <vt:lpstr>Princip přirozenosti v uživatelském rozhraní</vt:lpstr>
      <vt:lpstr>Proteus – přirozený postup</vt:lpstr>
      <vt:lpstr>Prezentace aplikace PowerPoint</vt:lpstr>
      <vt:lpstr>Distribuování kognice </vt:lpstr>
      <vt:lpstr>Distribuování kognice… Podporuje Experimentování</vt:lpstr>
      <vt:lpstr>Distribuování kognice… Podporuje učení</vt:lpstr>
      <vt:lpstr>Distribuování kognice… Ukazuje (pouze) důležité rozdíly</vt:lpstr>
      <vt:lpstr>Distribuování kognice… Mění pomalé uvědomování v rychlou percepci</vt:lpstr>
      <vt:lpstr>Distribuování kognice… Mění pomalé uvědomování v rychlou percepci</vt:lpstr>
      <vt:lpstr>Distribuování kognice… Mění pomalé uvědomování v rychlou percepci</vt:lpstr>
      <vt:lpstr>Distribuování kognice… Podporuje chunkování, především v případě expertů</vt:lpstr>
      <vt:lpstr>Distribuování kognice… Podporuje chunkování, především v případě expertů</vt:lpstr>
      <vt:lpstr>Distribuování kognice…  Jak vytvořit rozhraní, které bude podporovat chunkování?</vt:lpstr>
      <vt:lpstr>Distribuování kognice… Zvyšuje efektivitu/výkonost </vt:lpstr>
      <vt:lpstr>Distribuování kognice… Zvyšuje efektivitu/výkonost </vt:lpstr>
      <vt:lpstr>Distribuování kognice… Zvyšuje efektivitu/výkonost </vt:lpstr>
      <vt:lpstr>Distribuování kognice… Zvyšuje efektivitu/výkonost </vt:lpstr>
      <vt:lpstr>Distribuování kognice… Zvyšuje efektivitu/výkonost </vt:lpstr>
      <vt:lpstr>Distribuování kognice… Usnadňuje kolaborativní aktivity</vt:lpstr>
      <vt:lpstr>Kdy reprezentovat informace (text) graficky???</vt:lpstr>
      <vt:lpstr>Špatné reprezentace jsou docela časté</vt:lpstr>
      <vt:lpstr>Prezentace aplikace PowerPoint</vt:lpstr>
      <vt:lpstr>Špatné reprezentace jsou docela časté</vt:lpstr>
      <vt:lpstr>Špatné reprezentace jsou docela časté</vt:lpstr>
      <vt:lpstr>Špatné reprezentace jsou docela časté</vt:lpstr>
      <vt:lpstr>Extras</vt:lpstr>
      <vt:lpstr>Děkuji za pozornost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(podnázev, … )</dc:title>
  <dc:creator>DELL1</dc:creator>
  <cp:lastModifiedBy>pc012</cp:lastModifiedBy>
  <cp:revision>52</cp:revision>
  <dcterms:created xsi:type="dcterms:W3CDTF">2012-09-18T10:23:45Z</dcterms:created>
  <dcterms:modified xsi:type="dcterms:W3CDTF">2013-11-24T20:57:05Z</dcterms:modified>
</cp:coreProperties>
</file>