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58" r:id="rId7"/>
    <p:sldId id="261" r:id="rId8"/>
    <p:sldId id="262" r:id="rId9"/>
    <p:sldId id="264" r:id="rId10"/>
    <p:sldId id="265" r:id="rId11"/>
    <p:sldId id="263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923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9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86D6-B010-4004-9366-C894CC4874E7}" type="datetimeFigureOut">
              <a:rPr lang="cs-CZ" smtClean="0"/>
              <a:pPr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515C-C723-43AC-87D5-A009AE0D02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ncient_Roman_units_of_measurement" TargetMode="External"/><Relationship Id="rId3" Type="http://schemas.openxmlformats.org/officeDocument/2006/relationships/hyperlink" Target="http://en.wikipedia.org/wiki/Cubit" TargetMode="External"/><Relationship Id="rId7" Type="http://schemas.openxmlformats.org/officeDocument/2006/relationships/hyperlink" Target="http://en.wikipedia.org/wiki/League_(unit)" TargetMode="External"/><Relationship Id="rId2" Type="http://schemas.openxmlformats.org/officeDocument/2006/relationships/hyperlink" Target="http://en.wikipedia.org/wiki/Uncia_(length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le" TargetMode="External"/><Relationship Id="rId5" Type="http://schemas.openxmlformats.org/officeDocument/2006/relationships/hyperlink" Target="http://en.wikipedia.org/wiki/Pace_(unit_of_length)" TargetMode="External"/><Relationship Id="rId4" Type="http://schemas.openxmlformats.org/officeDocument/2006/relationships/hyperlink" Target="http://en.wikipedia.org/wiki/Pass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470025"/>
          </a:xfrm>
        </p:spPr>
        <p:txBody>
          <a:bodyPr/>
          <a:lstStyle/>
          <a:p>
            <a:r>
              <a:rPr lang="cs-CZ" dirty="0" smtClean="0"/>
              <a:t>Geodézie v archeologii 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PVK_MU_rg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188" y="116632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Řecko</a:t>
            </a:r>
            <a:endParaRPr lang="cs-CZ" dirty="0"/>
          </a:p>
        </p:txBody>
      </p:sp>
      <p:pic>
        <p:nvPicPr>
          <p:cNvPr id="5" name="Zástupný symbol pro obsah 4" descr="800px-Mappa_di_Eratost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64" y="1268760"/>
            <a:ext cx="8808524" cy="5175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Římská říše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5" name="Zástupný symbol pro obsah 4" descr="0201a01fig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4525" y="273050"/>
            <a:ext cx="4212800" cy="585311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zeměměřiči byli již součástí státní správy</a:t>
            </a:r>
          </a:p>
          <a:p>
            <a:endParaRPr lang="cs-CZ" dirty="0" smtClean="0"/>
          </a:p>
          <a:p>
            <a:r>
              <a:rPr lang="cs-CZ" dirty="0" smtClean="0"/>
              <a:t>měli za úkol vyměřovat:</a:t>
            </a:r>
          </a:p>
          <a:p>
            <a:r>
              <a:rPr lang="cs-CZ" dirty="0"/>
              <a:t>	</a:t>
            </a:r>
            <a:r>
              <a:rPr lang="cs-CZ" dirty="0" smtClean="0"/>
              <a:t>pozemky, </a:t>
            </a:r>
          </a:p>
          <a:p>
            <a:r>
              <a:rPr lang="cs-CZ" dirty="0"/>
              <a:t>	</a:t>
            </a:r>
            <a:r>
              <a:rPr lang="cs-CZ" dirty="0" smtClean="0"/>
              <a:t>silnice, </a:t>
            </a:r>
          </a:p>
          <a:p>
            <a:r>
              <a:rPr lang="cs-CZ" dirty="0"/>
              <a:t>	</a:t>
            </a:r>
            <a:r>
              <a:rPr lang="cs-CZ" dirty="0" smtClean="0"/>
              <a:t>tábory, </a:t>
            </a:r>
          </a:p>
          <a:p>
            <a:r>
              <a:rPr lang="cs-CZ" dirty="0"/>
              <a:t>	</a:t>
            </a:r>
            <a:r>
              <a:rPr lang="cs-CZ" dirty="0" smtClean="0"/>
              <a:t>akvadukty.</a:t>
            </a:r>
          </a:p>
          <a:p>
            <a:endParaRPr lang="cs-CZ" dirty="0" smtClean="0"/>
          </a:p>
          <a:p>
            <a:r>
              <a:rPr lang="cs-CZ" dirty="0" smtClean="0"/>
              <a:t>vyvinuli geodetické pomůcky:</a:t>
            </a:r>
          </a:p>
          <a:p>
            <a:r>
              <a:rPr lang="cs-CZ" dirty="0"/>
              <a:t>	</a:t>
            </a:r>
            <a:r>
              <a:rPr lang="cs-CZ" dirty="0" err="1" smtClean="0"/>
              <a:t>groma</a:t>
            </a:r>
            <a:r>
              <a:rPr lang="cs-CZ" dirty="0" smtClean="0"/>
              <a:t> – vytýčení kolmic</a:t>
            </a:r>
          </a:p>
          <a:p>
            <a:r>
              <a:rPr lang="cs-CZ" dirty="0"/>
              <a:t>	</a:t>
            </a:r>
            <a:r>
              <a:rPr lang="cs-CZ" dirty="0" err="1" smtClean="0"/>
              <a:t>chorobates</a:t>
            </a:r>
            <a:r>
              <a:rPr lang="cs-CZ" dirty="0" smtClean="0"/>
              <a:t> – nivelace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Římská říše</a:t>
            </a:r>
            <a:endParaRPr lang="cs-CZ" sz="3200" b="1" dirty="0"/>
          </a:p>
        </p:txBody>
      </p:sp>
      <p:pic>
        <p:nvPicPr>
          <p:cNvPr id="7" name="Zástupný symbol pro obsah 6" descr="PtolemyWorl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906" y="1117876"/>
            <a:ext cx="8048542" cy="5479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Groma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5" name="Zástupný symbol pro obsah 4" descr="groma-1_65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88"/>
          <a:stretch>
            <a:fillRect/>
          </a:stretch>
        </p:blipFill>
        <p:spPr>
          <a:xfrm>
            <a:off x="3851920" y="836712"/>
            <a:ext cx="5111750" cy="469655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Autofit/>
          </a:bodyPr>
          <a:lstStyle/>
          <a:p>
            <a:r>
              <a:rPr lang="cs-CZ" sz="1800" dirty="0" err="1"/>
              <a:t>Groma</a:t>
            </a:r>
            <a:r>
              <a:rPr lang="cs-CZ" sz="1800" dirty="0"/>
              <a:t> se umístila nad vrchol pravého úhlu (např. nad roh pravoúhlé stavby) a cílením přes vlákna připevněná na konci ramen byl takto vytyčen pravý úhel. </a:t>
            </a:r>
            <a:r>
              <a:rPr lang="cs-CZ" sz="1800" dirty="0" err="1" smtClean="0"/>
              <a:t>Groma</a:t>
            </a:r>
            <a:r>
              <a:rPr lang="cs-CZ" sz="1800" dirty="0" smtClean="0"/>
              <a:t> </a:t>
            </a:r>
            <a:r>
              <a:rPr lang="cs-CZ" sz="1800" dirty="0"/>
              <a:t>byla jedinou úhloměrnou pomůckou, kterou měli Římané prakticky k </a:t>
            </a:r>
            <a:r>
              <a:rPr lang="cs-CZ" sz="1800" dirty="0" smtClean="0"/>
              <a:t>dispozici a za její pomoci </a:t>
            </a:r>
            <a:r>
              <a:rPr lang="cs-CZ" sz="1800" dirty="0"/>
              <a:t>řešili pomocí pravých úhlů i složité vytyčovací úlohy, např. při stavbě kruhových či </a:t>
            </a:r>
            <a:r>
              <a:rPr lang="cs-CZ" sz="1800" dirty="0" smtClean="0"/>
              <a:t>eliptických</a:t>
            </a:r>
            <a:r>
              <a:rPr lang="cs-CZ" sz="1800" dirty="0"/>
              <a:t> amfiteátrů nebo ražení tunelů.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Groma</a:t>
            </a:r>
            <a:endParaRPr lang="cs-CZ" sz="3200" dirty="0"/>
          </a:p>
        </p:txBody>
      </p:sp>
      <p:pic>
        <p:nvPicPr>
          <p:cNvPr id="7" name="Zástupný symbol pro obsah 6" descr="Map of Novaesium Roman Military Camp 19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064" y="908720"/>
            <a:ext cx="4237343" cy="5688632"/>
          </a:xfrm>
        </p:spPr>
      </p:pic>
      <p:pic>
        <p:nvPicPr>
          <p:cNvPr id="9" name="Zástupný symbol pro obsah 8" descr="pompeii-city-pl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607710" y="1877855"/>
            <a:ext cx="5822917" cy="3672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Chorobates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Zástupný symbol pro obsah 7" descr="choroba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2100" y="1286619"/>
            <a:ext cx="4718372" cy="335602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Druh nivelační pomůcky. Ve dřevěném hranolu byla v rýze voda. Pomůcka byla postavena do vodorovné roviny a za pomoci hledáčků na obou koncích hranolu byla rovina promítána do dálky. Velikost </a:t>
            </a:r>
            <a:r>
              <a:rPr lang="cs-CZ" sz="1800" dirty="0" err="1" smtClean="0"/>
              <a:t>chorobaty</a:t>
            </a:r>
            <a:r>
              <a:rPr lang="cs-CZ" sz="1800" dirty="0" smtClean="0"/>
              <a:t> byla od několika decimetrů po metry.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Chorobata</a:t>
            </a:r>
            <a:endParaRPr lang="cs-CZ" sz="3200" dirty="0"/>
          </a:p>
        </p:txBody>
      </p:sp>
      <p:pic>
        <p:nvPicPr>
          <p:cNvPr id="7" name="Zástupný symbol pro obsah 6" descr="Aqueduct-segov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208" y="1628800"/>
            <a:ext cx="8886182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Chorobata</a:t>
            </a:r>
            <a:endParaRPr lang="cs-CZ" dirty="0"/>
          </a:p>
        </p:txBody>
      </p:sp>
      <p:pic>
        <p:nvPicPr>
          <p:cNvPr id="9" name="Zástupný symbol pro obsah 8" descr="Karte_eifelwasserleitung_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620688"/>
            <a:ext cx="3826735" cy="5976664"/>
          </a:xfrm>
        </p:spPr>
      </p:pic>
      <p:pic>
        <p:nvPicPr>
          <p:cNvPr id="8" name="Zástupný symbol pro obsah 7" descr="alpillesma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529906" y="1762154"/>
            <a:ext cx="5976665" cy="369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Staré míry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Délkové</a:t>
            </a:r>
          </a:p>
          <a:p>
            <a:endParaRPr lang="cs-CZ" dirty="0"/>
          </a:p>
          <a:p>
            <a:pPr>
              <a:buNone/>
            </a:pPr>
            <a:r>
              <a:rPr lang="cs-CZ" sz="1800" b="1" dirty="0"/>
              <a:t>latinské jméno</a:t>
            </a:r>
            <a:r>
              <a:rPr lang="cs-CZ" sz="1800" dirty="0" smtClean="0"/>
              <a:t>         </a:t>
            </a:r>
            <a:r>
              <a:rPr lang="cs-CZ" sz="1800" b="1" dirty="0" smtClean="0"/>
              <a:t>délka</a:t>
            </a:r>
            <a:r>
              <a:rPr lang="cs-CZ" sz="1800" dirty="0" smtClean="0"/>
              <a:t>            </a:t>
            </a:r>
            <a:r>
              <a:rPr lang="cs-CZ" sz="1800" b="1" dirty="0" smtClean="0"/>
              <a:t>české</a:t>
            </a:r>
            <a:endParaRPr lang="cs-CZ" sz="1800" dirty="0" smtClean="0"/>
          </a:p>
          <a:p>
            <a:pPr>
              <a:buNone/>
            </a:pPr>
            <a:r>
              <a:rPr lang="cs-CZ" sz="2000" dirty="0" err="1" smtClean="0"/>
              <a:t>digitus</a:t>
            </a:r>
            <a:r>
              <a:rPr lang="cs-CZ" sz="2000" dirty="0" smtClean="0"/>
              <a:t>                    0,0185</a:t>
            </a:r>
            <a:r>
              <a:rPr lang="cs-CZ" sz="2000" dirty="0"/>
              <a:t> m</a:t>
            </a:r>
            <a:r>
              <a:rPr lang="cs-CZ" sz="2000" dirty="0" smtClean="0"/>
              <a:t>   prst</a:t>
            </a:r>
          </a:p>
          <a:p>
            <a:pPr>
              <a:buNone/>
            </a:pPr>
            <a:r>
              <a:rPr lang="cs-CZ" sz="2000" dirty="0" err="1" smtClean="0"/>
              <a:t>palmus</a:t>
            </a:r>
            <a:r>
              <a:rPr lang="cs-CZ" sz="2000" dirty="0" smtClean="0"/>
              <a:t>                   0,0741</a:t>
            </a:r>
            <a:r>
              <a:rPr lang="cs-CZ" sz="2000" dirty="0"/>
              <a:t> m</a:t>
            </a:r>
            <a:r>
              <a:rPr lang="cs-CZ" sz="2000" dirty="0" smtClean="0"/>
              <a:t>   dlaň </a:t>
            </a:r>
          </a:p>
          <a:p>
            <a:pPr>
              <a:buNone/>
            </a:pPr>
            <a:r>
              <a:rPr lang="cs-CZ" sz="2000" dirty="0" smtClean="0"/>
              <a:t>pes                          0,296</a:t>
            </a:r>
            <a:r>
              <a:rPr lang="cs-CZ" sz="2000" dirty="0"/>
              <a:t> m</a:t>
            </a:r>
            <a:r>
              <a:rPr lang="cs-CZ" sz="2000" dirty="0" smtClean="0"/>
              <a:t>     stopa </a:t>
            </a:r>
          </a:p>
          <a:p>
            <a:pPr>
              <a:buNone/>
            </a:pPr>
            <a:r>
              <a:rPr lang="cs-CZ" sz="2000" dirty="0" err="1" smtClean="0"/>
              <a:t>cubitus</a:t>
            </a:r>
            <a:r>
              <a:rPr lang="cs-CZ" sz="2000" dirty="0" smtClean="0"/>
              <a:t>                   0,444</a:t>
            </a:r>
            <a:r>
              <a:rPr lang="cs-CZ" sz="2000" dirty="0"/>
              <a:t> m</a:t>
            </a:r>
            <a:r>
              <a:rPr lang="cs-CZ" sz="2000" dirty="0" smtClean="0"/>
              <a:t>     loket </a:t>
            </a:r>
          </a:p>
          <a:p>
            <a:pPr>
              <a:buNone/>
            </a:pPr>
            <a:r>
              <a:rPr lang="cs-CZ" sz="2000" dirty="0" err="1" smtClean="0"/>
              <a:t>passus</a:t>
            </a:r>
            <a:r>
              <a:rPr lang="cs-CZ" sz="2000" dirty="0" smtClean="0"/>
              <a:t>                    1,48</a:t>
            </a:r>
            <a:r>
              <a:rPr lang="cs-CZ" sz="2000" dirty="0"/>
              <a:t> m</a:t>
            </a:r>
            <a:r>
              <a:rPr lang="cs-CZ" sz="2000" dirty="0" smtClean="0"/>
              <a:t>       krok </a:t>
            </a:r>
          </a:p>
          <a:p>
            <a:pPr>
              <a:buNone/>
            </a:pPr>
            <a:r>
              <a:rPr lang="cs-CZ" sz="2000" dirty="0" err="1" smtClean="0"/>
              <a:t>millepassus</a:t>
            </a:r>
            <a:r>
              <a:rPr lang="cs-CZ" sz="2000" dirty="0" smtClean="0"/>
              <a:t>     1480</a:t>
            </a:r>
            <a:r>
              <a:rPr lang="cs-CZ" sz="2000" dirty="0"/>
              <a:t> m</a:t>
            </a:r>
            <a:r>
              <a:rPr lang="cs-CZ" sz="2000" dirty="0" smtClean="0"/>
              <a:t>            míle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92488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Plošné</a:t>
            </a:r>
          </a:p>
          <a:p>
            <a:endParaRPr lang="cs-CZ" dirty="0"/>
          </a:p>
          <a:p>
            <a:pPr>
              <a:buNone/>
            </a:pPr>
            <a:r>
              <a:rPr lang="cs-CZ" sz="1800" b="1" dirty="0"/>
              <a:t>latinské jméno</a:t>
            </a:r>
            <a:r>
              <a:rPr lang="cs-CZ" sz="1800" dirty="0" smtClean="0"/>
              <a:t>         </a:t>
            </a:r>
            <a:r>
              <a:rPr lang="cs-CZ" sz="1800" b="1" dirty="0" smtClean="0"/>
              <a:t>délka</a:t>
            </a:r>
            <a:r>
              <a:rPr lang="cs-CZ" sz="1800" dirty="0" smtClean="0"/>
              <a:t>                  </a:t>
            </a:r>
            <a:r>
              <a:rPr lang="cs-CZ" sz="1800" b="1" dirty="0" smtClean="0"/>
              <a:t>české </a:t>
            </a:r>
          </a:p>
          <a:p>
            <a:pPr>
              <a:buNone/>
            </a:pPr>
            <a:r>
              <a:rPr lang="cs-CZ" sz="1800" dirty="0" smtClean="0"/>
              <a:t>pes </a:t>
            </a:r>
            <a:r>
              <a:rPr lang="cs-CZ" sz="1800" dirty="0" err="1"/>
              <a:t>quadratus</a:t>
            </a:r>
            <a:r>
              <a:rPr lang="cs-CZ" sz="1800" dirty="0" smtClean="0"/>
              <a:t>                0,0878</a:t>
            </a:r>
            <a:r>
              <a:rPr lang="cs-CZ" sz="1800" dirty="0"/>
              <a:t> m</a:t>
            </a:r>
            <a:r>
              <a:rPr lang="cs-CZ" sz="1800" baseline="30000" dirty="0"/>
              <a:t>2</a:t>
            </a:r>
            <a:r>
              <a:rPr lang="cs-CZ" sz="1800" dirty="0" smtClean="0"/>
              <a:t>    stopa</a:t>
            </a:r>
          </a:p>
          <a:p>
            <a:pPr>
              <a:buNone/>
            </a:pPr>
            <a:r>
              <a:rPr lang="cs-CZ" sz="1800" dirty="0" smtClean="0"/>
              <a:t>čtvereční </a:t>
            </a:r>
            <a:r>
              <a:rPr lang="cs-CZ" sz="1800" dirty="0" err="1"/>
              <a:t>jugerum</a:t>
            </a:r>
            <a:r>
              <a:rPr lang="cs-CZ" sz="1800" dirty="0" smtClean="0"/>
              <a:t>   2523</a:t>
            </a:r>
            <a:r>
              <a:rPr lang="cs-CZ" sz="1800" dirty="0"/>
              <a:t> m</a:t>
            </a:r>
            <a:r>
              <a:rPr lang="cs-CZ" sz="1800" baseline="30000" dirty="0"/>
              <a:t>2</a:t>
            </a:r>
            <a:r>
              <a:rPr lang="cs-CZ" sz="1800" dirty="0" smtClean="0"/>
              <a:t>              jitro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Délky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Roman unit</a:t>
                      </a:r>
                    </a:p>
                  </a:txBody>
                  <a:tcPr marL="19409" marR="1940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English name</a:t>
                      </a:r>
                    </a:p>
                  </a:txBody>
                  <a:tcPr marL="19409" marR="1940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Equal to</a:t>
                      </a:r>
                    </a:p>
                  </a:txBody>
                  <a:tcPr marL="19409" marR="1940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English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equivalent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Metric equivalent</a:t>
                      </a:r>
                    </a:p>
                  </a:txBody>
                  <a:tcPr marL="19409" marR="19409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Czech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digitus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finger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0.0607 ft (0.728 in)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18.5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prst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2" tooltip="Uncia (length)"/>
                        </a:rPr>
                        <a:t>uncia or pollex</a:t>
                      </a:r>
                      <a:endParaRPr lang="cs-CZ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inch or thumb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0.0809 ft (0.971 in)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24.6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palec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palmus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palm width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0.243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dlaň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palmus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major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palm length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0.728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dlouhá dlaň (píď)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foot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0.971 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ft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stopa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palmipes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1.214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cubitus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3" tooltip="Cubit"/>
                        </a:rPr>
                        <a:t>cubit</a:t>
                      </a:r>
                      <a:endParaRPr lang="cs-CZ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1.456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444 mm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loket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gradus or pes sestertius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step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⁄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2.427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0.74 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krok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4" tooltip="Passus"/>
                        </a:rPr>
                        <a:t>passus</a:t>
                      </a:r>
                      <a:endParaRPr lang="cs-CZ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5" tooltip="Pace (unit of length)"/>
                        </a:rPr>
                        <a:t>(double) pace</a:t>
                      </a:r>
                      <a:endParaRPr lang="cs-CZ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4.854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1.48 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dvojkrok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decempeda or pertica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9.708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2.96 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deset stop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actus (in length)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 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116.496 ft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35.5 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mille passuum or milliarium</a:t>
                      </a:r>
                      <a:r>
                        <a:rPr lang="fr-FR" sz="1000" b="0" i="0" u="none" strike="noStrike" baseline="30000">
                          <a:solidFill>
                            <a:srgbClr val="0B0080"/>
                          </a:solidFill>
                          <a:latin typeface="Arial"/>
                        </a:rPr>
                        <a:t>[5][6][7]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6" tooltip="Mile"/>
                        </a:rPr>
                        <a:t>mile</a:t>
                      </a:r>
                      <a:endParaRPr lang="cs-CZ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5000 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4854 ft (0.919 standard mi)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1.48 km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tisíc dvojkroků, míle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Gallic leuga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7" tooltip="League (unit)"/>
                        </a:rPr>
                        <a:t>league</a:t>
                      </a:r>
                      <a:endParaRPr lang="cs-CZ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7500 pedes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7281 ft (1.379 standard mi)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2.22 km </a:t>
                      </a:r>
                    </a:p>
                  </a:txBody>
                  <a:tcPr marL="19409" marR="1940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líga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409" marR="19409" marT="9525" marB="0" anchor="b"/>
                </a:tc>
              </a:tr>
              <a:tr h="37084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8"/>
                        </a:rPr>
                        <a:t>Except where noted, based on Smith (1851).[2] English and Metric equivalents are approximate, converted at 1 pes = 0.9708 English feet and 296 mm respectively.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19409" marR="19409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9409" marR="19409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Účast na přednáškách</a:t>
            </a:r>
          </a:p>
          <a:p>
            <a:pPr lvl="1"/>
            <a:r>
              <a:rPr lang="cs-CZ" dirty="0" smtClean="0"/>
              <a:t>přednášky každý druhý týden tj.</a:t>
            </a:r>
          </a:p>
          <a:p>
            <a:pPr lvl="2"/>
            <a:r>
              <a:rPr lang="cs-CZ" dirty="0" smtClean="0"/>
              <a:t>23.9</a:t>
            </a:r>
            <a:r>
              <a:rPr lang="cs-CZ" dirty="0"/>
              <a:t>., </a:t>
            </a:r>
            <a:r>
              <a:rPr lang="cs-CZ" dirty="0" smtClean="0"/>
              <a:t>7.10</a:t>
            </a:r>
            <a:r>
              <a:rPr lang="cs-CZ" dirty="0"/>
              <a:t>., </a:t>
            </a:r>
            <a:r>
              <a:rPr lang="cs-CZ" dirty="0" smtClean="0"/>
              <a:t>21.10</a:t>
            </a:r>
            <a:r>
              <a:rPr lang="cs-CZ" dirty="0"/>
              <a:t>., </a:t>
            </a:r>
            <a:r>
              <a:rPr lang="cs-CZ" dirty="0" smtClean="0"/>
              <a:t>4.11</a:t>
            </a:r>
            <a:r>
              <a:rPr lang="cs-CZ" dirty="0"/>
              <a:t>., </a:t>
            </a:r>
            <a:r>
              <a:rPr lang="cs-CZ" dirty="0" smtClean="0"/>
              <a:t>18.11</a:t>
            </a:r>
            <a:r>
              <a:rPr lang="cs-CZ" dirty="0"/>
              <a:t>., </a:t>
            </a:r>
            <a:r>
              <a:rPr lang="cs-CZ" dirty="0" smtClean="0"/>
              <a:t>2.12</a:t>
            </a:r>
            <a:r>
              <a:rPr lang="cs-CZ" dirty="0"/>
              <a:t>.</a:t>
            </a:r>
            <a:r>
              <a:rPr lang="cs-CZ" dirty="0" smtClean="0"/>
              <a:t>,</a:t>
            </a:r>
          </a:p>
          <a:p>
            <a:r>
              <a:rPr lang="cs-CZ" dirty="0" smtClean="0"/>
              <a:t>Absolvování testu</a:t>
            </a:r>
          </a:p>
          <a:p>
            <a:pPr lvl="1"/>
            <a:r>
              <a:rPr lang="cs-CZ" dirty="0" smtClean="0"/>
              <a:t>někdy na začátku zkouškového období</a:t>
            </a:r>
          </a:p>
          <a:p>
            <a:pPr lvl="1"/>
            <a:r>
              <a:rPr lang="cs-CZ" dirty="0" smtClean="0"/>
              <a:t>tj. od </a:t>
            </a:r>
            <a:r>
              <a:rPr lang="cs-CZ" dirty="0" smtClean="0"/>
              <a:t>6. </a:t>
            </a:r>
            <a:r>
              <a:rPr lang="cs-CZ" dirty="0" smtClean="0"/>
              <a:t>1. 2013 </a:t>
            </a:r>
          </a:p>
          <a:p>
            <a:pPr lvl="2"/>
            <a:r>
              <a:rPr lang="cs-CZ" dirty="0" smtClean="0"/>
              <a:t>pravděpodobně toto </a:t>
            </a:r>
            <a:r>
              <a:rPr lang="cs-CZ" dirty="0" smtClean="0"/>
              <a:t>datum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přednášek 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Seznámit se základy a limity geodézie</a:t>
            </a:r>
          </a:p>
          <a:p>
            <a:r>
              <a:rPr lang="cs-CZ" dirty="0" smtClean="0"/>
              <a:t>Seznámit se s geodézií v archeologii</a:t>
            </a:r>
          </a:p>
          <a:p>
            <a:r>
              <a:rPr lang="cs-CZ" dirty="0" smtClean="0"/>
              <a:t>Naučit se ovládat přístroje</a:t>
            </a:r>
          </a:p>
          <a:p>
            <a:r>
              <a:rPr lang="cs-CZ" dirty="0" smtClean="0"/>
              <a:t>Připravit si projekt</a:t>
            </a:r>
          </a:p>
          <a:p>
            <a:r>
              <a:rPr lang="cs-CZ" dirty="0" smtClean="0"/>
              <a:t>Zvolit vhodnou metodu</a:t>
            </a:r>
          </a:p>
          <a:p>
            <a:r>
              <a:rPr lang="cs-CZ" dirty="0" smtClean="0"/>
              <a:t>Schopnost vyhodnotit data</a:t>
            </a:r>
          </a:p>
          <a:p>
            <a:r>
              <a:rPr lang="cs-CZ" dirty="0" smtClean="0"/>
              <a:t>a snad něco navíc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přednášek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Dějiny nejstarší a starší</a:t>
            </a:r>
          </a:p>
          <a:p>
            <a:pPr lvl="1"/>
            <a:r>
              <a:rPr lang="cs-CZ" dirty="0" smtClean="0"/>
              <a:t>Mezopotámie, Egypt, Řecko, Řím, …</a:t>
            </a:r>
          </a:p>
          <a:p>
            <a:pPr lvl="1"/>
            <a:r>
              <a:rPr lang="cs-CZ" dirty="0" smtClean="0"/>
              <a:t>Středověk, Renesance</a:t>
            </a:r>
          </a:p>
          <a:p>
            <a:r>
              <a:rPr lang="cs-CZ" dirty="0" smtClean="0"/>
              <a:t>Dějiny mladší a nejmladší</a:t>
            </a:r>
          </a:p>
          <a:p>
            <a:pPr lvl="1"/>
            <a:r>
              <a:rPr lang="cs-CZ" dirty="0" smtClean="0"/>
              <a:t>18. až 20. století</a:t>
            </a:r>
          </a:p>
          <a:p>
            <a:r>
              <a:rPr lang="cs-CZ" dirty="0" smtClean="0"/>
              <a:t>Staré míry</a:t>
            </a:r>
          </a:p>
          <a:p>
            <a:pPr lvl="1"/>
            <a:r>
              <a:rPr lang="cs-CZ" dirty="0" smtClean="0"/>
              <a:t>SI soustava starověku, středověku, novověku</a:t>
            </a:r>
          </a:p>
          <a:p>
            <a:r>
              <a:rPr lang="cs-CZ" dirty="0" smtClean="0"/>
              <a:t>Vývoj geodézie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přednášek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Trigonometrie a trigonometrické sítě</a:t>
            </a:r>
          </a:p>
          <a:p>
            <a:r>
              <a:rPr lang="cs-CZ" dirty="0" smtClean="0"/>
              <a:t>Výškové sítě</a:t>
            </a:r>
          </a:p>
          <a:p>
            <a:r>
              <a:rPr lang="cs-CZ" dirty="0" smtClean="0"/>
              <a:t>Nižší geodézie</a:t>
            </a:r>
          </a:p>
          <a:p>
            <a:pPr lvl="1"/>
            <a:r>
              <a:rPr lang="cs-CZ" dirty="0" smtClean="0"/>
              <a:t>měření úhlů</a:t>
            </a:r>
          </a:p>
          <a:p>
            <a:pPr lvl="1"/>
            <a:r>
              <a:rPr lang="cs-CZ" dirty="0" smtClean="0"/>
              <a:t>měření délek</a:t>
            </a:r>
          </a:p>
          <a:p>
            <a:pPr lvl="1"/>
            <a:r>
              <a:rPr lang="cs-CZ" dirty="0" smtClean="0"/>
              <a:t>polohová měření</a:t>
            </a:r>
          </a:p>
          <a:p>
            <a:pPr lvl="1"/>
            <a:r>
              <a:rPr lang="cs-CZ" dirty="0" smtClean="0"/>
              <a:t>vytyčovací práce</a:t>
            </a:r>
          </a:p>
          <a:p>
            <a:pPr lvl="1"/>
            <a:r>
              <a:rPr lang="cs-CZ" dirty="0" smtClean="0"/>
              <a:t>výšková měření</a:t>
            </a:r>
          </a:p>
          <a:p>
            <a:r>
              <a:rPr lang="cs-CZ" dirty="0" smtClean="0"/>
              <a:t>Přístroje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Geodézie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pochází z řečtiny</a:t>
            </a:r>
          </a:p>
          <a:p>
            <a:pPr lvl="1"/>
            <a:r>
              <a:rPr lang="cs-CZ" dirty="0" smtClean="0"/>
              <a:t>GEO – Země + DAIOMAI – dělím</a:t>
            </a:r>
          </a:p>
          <a:p>
            <a:pPr lvl="1"/>
            <a:r>
              <a:rPr lang="cs-CZ" dirty="0" smtClean="0"/>
              <a:t>GEO + METREIN– měřit – odvětví matematiky</a:t>
            </a:r>
          </a:p>
          <a:p>
            <a:r>
              <a:rPr lang="cs-CZ" dirty="0"/>
              <a:t> </a:t>
            </a:r>
            <a:r>
              <a:rPr lang="cs-CZ" dirty="0" smtClean="0"/>
              <a:t>Vyvíjela se tam, kde se rozvíjela</a:t>
            </a:r>
          </a:p>
          <a:p>
            <a:pPr lvl="1"/>
            <a:r>
              <a:rPr lang="cs-CZ" dirty="0" smtClean="0"/>
              <a:t>matematika</a:t>
            </a:r>
          </a:p>
          <a:p>
            <a:pPr lvl="1"/>
            <a:r>
              <a:rPr lang="cs-CZ" dirty="0" smtClean="0"/>
              <a:t>astronomie</a:t>
            </a:r>
          </a:p>
          <a:p>
            <a:pPr lvl="1"/>
            <a:r>
              <a:rPr lang="cs-CZ" dirty="0" smtClean="0"/>
              <a:t>vyšší zemědělství</a:t>
            </a:r>
          </a:p>
          <a:p>
            <a:r>
              <a:rPr lang="cs-CZ" dirty="0" smtClean="0"/>
              <a:t>Úzce souvisí s kartografií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Egypt</a:t>
            </a:r>
            <a:br>
              <a:rPr lang="cs-CZ" sz="3600" dirty="0" smtClean="0"/>
            </a:br>
            <a:endParaRPr lang="cs-CZ" dirty="0"/>
          </a:p>
        </p:txBody>
      </p:sp>
      <p:pic>
        <p:nvPicPr>
          <p:cNvPr id="5" name="Zástupný symbol pro obsah 4" descr="Rhind_Mathematical_Papy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111750" cy="321032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papyrus </a:t>
            </a:r>
            <a:r>
              <a:rPr lang="cs-CZ" sz="1800" b="1" dirty="0" err="1" smtClean="0"/>
              <a:t>Rhind</a:t>
            </a:r>
            <a:endParaRPr lang="cs-CZ" sz="1800" b="1" dirty="0" smtClean="0"/>
          </a:p>
          <a:p>
            <a:pPr indent="360363"/>
            <a:r>
              <a:rPr lang="cs-CZ" sz="1600" dirty="0" smtClean="0"/>
              <a:t>2. tisíciletí př. n. l.  </a:t>
            </a:r>
          </a:p>
          <a:p>
            <a:pPr marL="360363"/>
            <a:r>
              <a:rPr lang="cs-CZ" sz="1600" dirty="0" smtClean="0"/>
              <a:t>opisovač </a:t>
            </a:r>
            <a:r>
              <a:rPr lang="cs-CZ" sz="1600" dirty="0" err="1"/>
              <a:t>Ahmes</a:t>
            </a:r>
            <a:r>
              <a:rPr lang="cs-CZ" sz="1600" dirty="0"/>
              <a:t> popisuje </a:t>
            </a:r>
            <a:r>
              <a:rPr lang="cs-CZ" sz="1600" dirty="0" smtClean="0"/>
              <a:t>výpočty:</a:t>
            </a:r>
          </a:p>
          <a:p>
            <a:pPr indent="719138"/>
            <a:r>
              <a:rPr lang="cs-CZ" sz="1600" dirty="0" smtClean="0"/>
              <a:t>ploch</a:t>
            </a:r>
            <a:r>
              <a:rPr lang="cs-CZ" sz="1600" dirty="0"/>
              <a:t>,</a:t>
            </a:r>
          </a:p>
          <a:p>
            <a:pPr indent="719138"/>
            <a:r>
              <a:rPr lang="cs-CZ" sz="1600" dirty="0"/>
              <a:t>objemů, </a:t>
            </a:r>
            <a:endParaRPr lang="cs-CZ" sz="1600" dirty="0" smtClean="0"/>
          </a:p>
          <a:p>
            <a:pPr indent="719138"/>
            <a:r>
              <a:rPr lang="cs-CZ" sz="1600" dirty="0" smtClean="0"/>
              <a:t>zaměřování pozemků</a:t>
            </a:r>
          </a:p>
          <a:p>
            <a:pPr indent="719138"/>
            <a:endParaRPr lang="cs-CZ" sz="1600" dirty="0"/>
          </a:p>
          <a:p>
            <a:r>
              <a:rPr lang="cs-CZ" sz="1600" dirty="0" smtClean="0"/>
              <a:t>každoroční záplavy</a:t>
            </a:r>
          </a:p>
          <a:p>
            <a:pPr marL="179388" indent="180975">
              <a:buFontTx/>
              <a:buChar char="-"/>
            </a:pPr>
            <a:r>
              <a:rPr lang="cs-CZ" sz="1600" dirty="0" smtClean="0"/>
              <a:t>nutnost vytýčit hranice pozemků</a:t>
            </a:r>
          </a:p>
          <a:p>
            <a:pPr marL="179388" indent="180975">
              <a:buFontTx/>
              <a:buChar char="-"/>
            </a:pPr>
            <a:r>
              <a:rPr lang="cs-CZ" sz="1600" dirty="0" smtClean="0"/>
              <a:t>výběr daní pro panovníka</a:t>
            </a:r>
          </a:p>
        </p:txBody>
      </p:sp>
      <p:pic>
        <p:nvPicPr>
          <p:cNvPr id="6" name="Obrázek 5" descr="Rhind_Mathematical_Papyru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140968"/>
            <a:ext cx="517422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Mezopotámie, Indie, Čína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Vyměřování staveb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chrámy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silnice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smtClean="0"/>
              <a:t> hradby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Vytyčování polí</a:t>
            </a:r>
          </a:p>
          <a:p>
            <a:endParaRPr lang="cs-CZ" sz="2200" dirty="0"/>
          </a:p>
        </p:txBody>
      </p:sp>
      <p:pic>
        <p:nvPicPr>
          <p:cNvPr id="12" name="Zástupný symbol pro obsah 11" descr="babylon_c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98500"/>
            <a:ext cx="5111750" cy="5002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Řecko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500px-Eratosthenes'_method_for_determining_the_size_of_the_Earth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8513" y="273050"/>
            <a:ext cx="4204823" cy="585311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Původní představy – plochá Země</a:t>
            </a:r>
          </a:p>
          <a:p>
            <a:r>
              <a:rPr lang="cs-CZ" dirty="0"/>
              <a:t>	</a:t>
            </a:r>
            <a:r>
              <a:rPr lang="cs-CZ" dirty="0" smtClean="0"/>
              <a:t>Homér</a:t>
            </a:r>
          </a:p>
          <a:p>
            <a:endParaRPr lang="cs-CZ" dirty="0" smtClean="0"/>
          </a:p>
          <a:p>
            <a:r>
              <a:rPr lang="cs-CZ" dirty="0" smtClean="0"/>
              <a:t>pochybnosti:</a:t>
            </a:r>
            <a:endParaRPr lang="cs-CZ" dirty="0"/>
          </a:p>
          <a:p>
            <a:r>
              <a:rPr lang="cs-CZ" dirty="0" smtClean="0"/>
              <a:t>Stín Země na Měsíci  - kulatý</a:t>
            </a:r>
          </a:p>
          <a:p>
            <a:r>
              <a:rPr lang="cs-CZ" dirty="0" smtClean="0"/>
              <a:t>Polárka je níž nad obzorem jste-li jižněji</a:t>
            </a:r>
          </a:p>
          <a:p>
            <a:endParaRPr lang="cs-CZ" dirty="0" smtClean="0"/>
          </a:p>
          <a:p>
            <a:pPr marL="179388" indent="-179388"/>
            <a:r>
              <a:rPr lang="cs-CZ" dirty="0" smtClean="0"/>
              <a:t>Aristoteles  - </a:t>
            </a:r>
            <a:r>
              <a:rPr lang="cs-CZ" i="1" dirty="0" smtClean="0"/>
              <a:t>bohové se snažili stvořit svět ideální a ideální je kulatý</a:t>
            </a:r>
          </a:p>
          <a:p>
            <a:endParaRPr lang="cs-CZ" dirty="0"/>
          </a:p>
          <a:p>
            <a:pPr marL="179388" indent="-179388"/>
            <a:r>
              <a:rPr lang="cs-CZ" dirty="0" err="1" smtClean="0"/>
              <a:t>Eratosthenes</a:t>
            </a:r>
            <a:r>
              <a:rPr lang="cs-CZ" dirty="0" smtClean="0"/>
              <a:t>  z </a:t>
            </a:r>
            <a:r>
              <a:rPr lang="cs-CZ" dirty="0" err="1" smtClean="0"/>
              <a:t>Kyrény</a:t>
            </a:r>
            <a:r>
              <a:rPr lang="cs-CZ" dirty="0" smtClean="0"/>
              <a:t> – výpočet průměru Země na základě délky stínu Slunce na dvou odlišných místech Egypta (Alexandrie a </a:t>
            </a:r>
            <a:r>
              <a:rPr lang="cs-CZ" dirty="0" err="1" smtClean="0"/>
              <a:t>Syene</a:t>
            </a:r>
            <a:r>
              <a:rPr lang="cs-CZ" dirty="0" smtClean="0"/>
              <a:t>) o slunovratu</a:t>
            </a:r>
          </a:p>
          <a:p>
            <a:pPr marL="179388" indent="-179388"/>
            <a:endParaRPr lang="cs-CZ" dirty="0"/>
          </a:p>
          <a:p>
            <a:pPr marL="179388" indent="-179388"/>
            <a:r>
              <a:rPr lang="cs-CZ" dirty="0" err="1" smtClean="0"/>
              <a:t>Thálés</a:t>
            </a:r>
            <a:r>
              <a:rPr lang="cs-CZ" dirty="0" smtClean="0"/>
              <a:t> z </a:t>
            </a:r>
            <a:r>
              <a:rPr lang="cs-CZ" dirty="0" err="1" smtClean="0"/>
              <a:t>Milétu</a:t>
            </a:r>
            <a:r>
              <a:rPr lang="cs-CZ" dirty="0" smtClean="0"/>
              <a:t>, Pythagoras ze Samu</a:t>
            </a:r>
          </a:p>
          <a:p>
            <a:pPr marL="179388" indent="-179388"/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489</Words>
  <Application>Microsoft Office PowerPoint</Application>
  <PresentationFormat>Předvádění na obrazovce (4:3)</PresentationFormat>
  <Paragraphs>198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Motiv sady Office</vt:lpstr>
      <vt:lpstr>Geodézie v archeologii A</vt:lpstr>
      <vt:lpstr>Podmínky k zápočtu</vt:lpstr>
      <vt:lpstr>Cíl přednášek a cvičení</vt:lpstr>
      <vt:lpstr>Program přednášek</vt:lpstr>
      <vt:lpstr>Program přednášek</vt:lpstr>
      <vt:lpstr>Geodézie</vt:lpstr>
      <vt:lpstr>Egypt </vt:lpstr>
      <vt:lpstr>Mezopotámie, Indie, Čína </vt:lpstr>
      <vt:lpstr>Řecko </vt:lpstr>
      <vt:lpstr>Řecko</vt:lpstr>
      <vt:lpstr>Římská říše </vt:lpstr>
      <vt:lpstr>Římská říše</vt:lpstr>
      <vt:lpstr>Groma </vt:lpstr>
      <vt:lpstr>Groma</vt:lpstr>
      <vt:lpstr>Chorobates </vt:lpstr>
      <vt:lpstr>Chorobata</vt:lpstr>
      <vt:lpstr>Chorobata</vt:lpstr>
      <vt:lpstr>Staré míry</vt:lpstr>
      <vt:lpstr>Délky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Geodézie pro archeology</dc:title>
  <dc:creator>Gommon</dc:creator>
  <cp:lastModifiedBy>Gommon</cp:lastModifiedBy>
  <cp:revision>87</cp:revision>
  <dcterms:created xsi:type="dcterms:W3CDTF">2012-09-24T11:59:58Z</dcterms:created>
  <dcterms:modified xsi:type="dcterms:W3CDTF">2014-09-23T11:16:25Z</dcterms:modified>
</cp:coreProperties>
</file>