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2" r:id="rId15"/>
    <p:sldId id="270" r:id="rId16"/>
    <p:sldId id="269" r:id="rId17"/>
    <p:sldId id="271"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7" d="100"/>
          <a:sy n="127" d="100"/>
        </p:scale>
        <p:origin x="-9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E344174-30F0-420B-B014-8F90C1704BAE}" type="datetimeFigureOut">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E344174-30F0-420B-B014-8F90C1704BAE}" type="datetimeFigureOut">
              <a:rPr lang="cs-CZ" smtClean="0"/>
              <a:pPr/>
              <a:t>15.4.2013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E344174-30F0-420B-B014-8F90C1704BAE}" type="datetimeFigureOut">
              <a:rPr lang="cs-CZ" smtClean="0"/>
              <a:pPr/>
              <a:t>15.4.2013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E344174-30F0-420B-B014-8F90C1704BAE}" type="datetimeFigureOut">
              <a:rPr lang="cs-CZ" smtClean="0"/>
              <a:pPr/>
              <a:t>15.4.2013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E344174-30F0-420B-B014-8F90C1704BAE}" type="datetimeFigureOut">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E344174-30F0-420B-B014-8F90C1704BAE}" type="datetimeFigureOut">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28316A-0112-458B-B0F5-F23DF545330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44174-30F0-420B-B014-8F90C1704BAE}" type="datetimeFigureOut">
              <a:rPr lang="cs-CZ" smtClean="0"/>
              <a:pPr/>
              <a:t>15.4.2013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8316A-0112-458B-B0F5-F23DF545330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Geodetické základy</a:t>
            </a:r>
            <a:endParaRPr lang="cs-CZ" dirty="0"/>
          </a:p>
        </p:txBody>
      </p:sp>
      <p:sp>
        <p:nvSpPr>
          <p:cNvPr id="3" name="Podnadpis 2"/>
          <p:cNvSpPr>
            <a:spLocks noGrp="1"/>
          </p:cNvSpPr>
          <p:nvPr>
            <p:ph type="subTitle" idx="1"/>
          </p:nvPr>
        </p:nvSpPr>
        <p:spPr/>
        <p:txBody>
          <a:bodyPr/>
          <a:lstStyle/>
          <a:p>
            <a:endParaRPr lang="cs-CZ"/>
          </a:p>
        </p:txBody>
      </p:sp>
      <p:pic>
        <p:nvPicPr>
          <p:cNvPr id="4" name="Obrázek 3" descr="OPVK_MU_rgb.tif"/>
          <p:cNvPicPr>
            <a:picLocks noChangeAspect="1"/>
          </p:cNvPicPr>
          <p:nvPr/>
        </p:nvPicPr>
        <p:blipFill>
          <a:blip r:embed="rId2" cstate="print"/>
          <a:stretch>
            <a:fillRect/>
          </a:stretch>
        </p:blipFill>
        <p:spPr>
          <a:xfrm>
            <a:off x="1504188" y="188640"/>
            <a:ext cx="6135624" cy="1173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Vývoj geodetických – kartografických souřadnic</a:t>
            </a:r>
            <a:endParaRPr lang="cs-CZ" dirty="0"/>
          </a:p>
        </p:txBody>
      </p:sp>
      <p:sp>
        <p:nvSpPr>
          <p:cNvPr id="5" name="Zástupný symbol pro text 4"/>
          <p:cNvSpPr>
            <a:spLocks noGrp="1"/>
          </p:cNvSpPr>
          <p:nvPr>
            <p:ph type="body" idx="1"/>
          </p:nvPr>
        </p:nvSpPr>
        <p:spPr/>
        <p:txBody>
          <a:bodyPr/>
          <a:lstStyle/>
          <a:p>
            <a:r>
              <a:rPr lang="cs-CZ" dirty="0" err="1" smtClean="0"/>
              <a:t>Cassini</a:t>
            </a:r>
            <a:r>
              <a:rPr lang="cs-CZ" dirty="0" smtClean="0"/>
              <a:t> - </a:t>
            </a:r>
            <a:r>
              <a:rPr lang="cs-CZ" dirty="0" err="1" smtClean="0"/>
              <a:t>Soldner</a:t>
            </a:r>
            <a:endParaRPr lang="cs-CZ" dirty="0" smtClean="0"/>
          </a:p>
        </p:txBody>
      </p:sp>
      <p:pic>
        <p:nvPicPr>
          <p:cNvPr id="8" name="Zástupný symbol pro obsah 7" descr="2x15-SS-stab-katastr.gif"/>
          <p:cNvPicPr>
            <a:picLocks noGrp="1" noChangeAspect="1"/>
          </p:cNvPicPr>
          <p:nvPr>
            <p:ph sz="half" idx="2"/>
          </p:nvPr>
        </p:nvPicPr>
        <p:blipFill>
          <a:blip r:embed="rId2" cstate="print"/>
          <a:stretch>
            <a:fillRect/>
          </a:stretch>
        </p:blipFill>
        <p:spPr>
          <a:xfrm>
            <a:off x="457200" y="2489106"/>
            <a:ext cx="4040188" cy="3322825"/>
          </a:xfrm>
        </p:spPr>
      </p:pic>
      <p:sp>
        <p:nvSpPr>
          <p:cNvPr id="6" name="Zástupný symbol pro text 5"/>
          <p:cNvSpPr>
            <a:spLocks noGrp="1"/>
          </p:cNvSpPr>
          <p:nvPr>
            <p:ph type="body" sz="quarter" idx="3"/>
          </p:nvPr>
        </p:nvSpPr>
        <p:spPr/>
        <p:txBody>
          <a:bodyPr/>
          <a:lstStyle/>
          <a:p>
            <a:r>
              <a:rPr lang="cs-CZ" dirty="0" smtClean="0"/>
              <a:t>S-JTSK</a:t>
            </a:r>
            <a:endParaRPr lang="cs-CZ" dirty="0"/>
          </a:p>
        </p:txBody>
      </p:sp>
      <p:pic>
        <p:nvPicPr>
          <p:cNvPr id="9" name="Zástupný symbol pro obsah 8" descr="Krovakovo_zobrazeni.png"/>
          <p:cNvPicPr>
            <a:picLocks noGrp="1" noChangeAspect="1"/>
          </p:cNvPicPr>
          <p:nvPr>
            <p:ph sz="quarter" idx="4"/>
          </p:nvPr>
        </p:nvPicPr>
        <p:blipFill>
          <a:blip r:embed="rId3" cstate="print"/>
          <a:stretch>
            <a:fillRect/>
          </a:stretch>
        </p:blipFill>
        <p:spPr>
          <a:xfrm>
            <a:off x="4645025" y="2749468"/>
            <a:ext cx="4041775" cy="280210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Zástupný symbol pro obsah 12" descr="6x39-prubeh.delk.zkresleni.krovak.gif"/>
          <p:cNvPicPr>
            <a:picLocks noGrp="1" noChangeAspect="1"/>
          </p:cNvPicPr>
          <p:nvPr>
            <p:ph idx="1"/>
          </p:nvPr>
        </p:nvPicPr>
        <p:blipFill>
          <a:blip r:embed="rId2" cstate="print"/>
          <a:stretch>
            <a:fillRect/>
          </a:stretch>
        </p:blipFill>
        <p:spPr>
          <a:xfrm>
            <a:off x="435465" y="285736"/>
            <a:ext cx="8273070" cy="6286527"/>
          </a:xfrm>
        </p:spPr>
      </p:pic>
      <p:sp>
        <p:nvSpPr>
          <p:cNvPr id="16" name="Volný tvar 15"/>
          <p:cNvSpPr/>
          <p:nvPr/>
        </p:nvSpPr>
        <p:spPr>
          <a:xfrm>
            <a:off x="1004341" y="3117954"/>
            <a:ext cx="5171607" cy="2495862"/>
          </a:xfrm>
          <a:custGeom>
            <a:avLst/>
            <a:gdLst>
              <a:gd name="connsiteX0" fmla="*/ 0 w 5171607"/>
              <a:gd name="connsiteY0" fmla="*/ 0 h 2495862"/>
              <a:gd name="connsiteX1" fmla="*/ 524656 w 5171607"/>
              <a:gd name="connsiteY1" fmla="*/ 352269 h 2495862"/>
              <a:gd name="connsiteX2" fmla="*/ 1401580 w 5171607"/>
              <a:gd name="connsiteY2" fmla="*/ 869430 h 2495862"/>
              <a:gd name="connsiteX3" fmla="*/ 2833141 w 5171607"/>
              <a:gd name="connsiteY3" fmla="*/ 1581462 h 2495862"/>
              <a:gd name="connsiteX4" fmla="*/ 3814997 w 5171607"/>
              <a:gd name="connsiteY4" fmla="*/ 2001187 h 2495862"/>
              <a:gd name="connsiteX5" fmla="*/ 4864308 w 5171607"/>
              <a:gd name="connsiteY5" fmla="*/ 2398426 h 2495862"/>
              <a:gd name="connsiteX6" fmla="*/ 5171607 w 5171607"/>
              <a:gd name="connsiteY6" fmla="*/ 2495862 h 249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1607" h="2495862">
                <a:moveTo>
                  <a:pt x="0" y="0"/>
                </a:moveTo>
                <a:cubicBezTo>
                  <a:pt x="145529" y="103682"/>
                  <a:pt x="291059" y="207364"/>
                  <a:pt x="524656" y="352269"/>
                </a:cubicBezTo>
                <a:cubicBezTo>
                  <a:pt x="758253" y="497174"/>
                  <a:pt x="1016833" y="664565"/>
                  <a:pt x="1401580" y="869430"/>
                </a:cubicBezTo>
                <a:cubicBezTo>
                  <a:pt x="1786327" y="1074295"/>
                  <a:pt x="2430905" y="1392836"/>
                  <a:pt x="2833141" y="1581462"/>
                </a:cubicBezTo>
                <a:cubicBezTo>
                  <a:pt x="3235377" y="1770088"/>
                  <a:pt x="3476469" y="1865026"/>
                  <a:pt x="3814997" y="2001187"/>
                </a:cubicBezTo>
                <a:cubicBezTo>
                  <a:pt x="4153525" y="2137348"/>
                  <a:pt x="4638206" y="2315980"/>
                  <a:pt x="4864308" y="2398426"/>
                </a:cubicBezTo>
                <a:cubicBezTo>
                  <a:pt x="5090410" y="2480872"/>
                  <a:pt x="5131008" y="2488367"/>
                  <a:pt x="5171607" y="249586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 name="Volný tvar 17"/>
          <p:cNvSpPr/>
          <p:nvPr/>
        </p:nvSpPr>
        <p:spPr>
          <a:xfrm>
            <a:off x="2825646" y="1349115"/>
            <a:ext cx="5261547" cy="2256019"/>
          </a:xfrm>
          <a:custGeom>
            <a:avLst/>
            <a:gdLst>
              <a:gd name="connsiteX0" fmla="*/ 0 w 5261547"/>
              <a:gd name="connsiteY0" fmla="*/ 0 h 2256019"/>
              <a:gd name="connsiteX1" fmla="*/ 652072 w 5261547"/>
              <a:gd name="connsiteY1" fmla="*/ 419724 h 2256019"/>
              <a:gd name="connsiteX2" fmla="*/ 1776334 w 5261547"/>
              <a:gd name="connsiteY2" fmla="*/ 1011836 h 2256019"/>
              <a:gd name="connsiteX3" fmla="*/ 2735705 w 5261547"/>
              <a:gd name="connsiteY3" fmla="*/ 1439055 h 2256019"/>
              <a:gd name="connsiteX4" fmla="*/ 3605134 w 5261547"/>
              <a:gd name="connsiteY4" fmla="*/ 1753849 h 2256019"/>
              <a:gd name="connsiteX5" fmla="*/ 4504544 w 5261547"/>
              <a:gd name="connsiteY5" fmla="*/ 2046157 h 2256019"/>
              <a:gd name="connsiteX6" fmla="*/ 5261547 w 5261547"/>
              <a:gd name="connsiteY6" fmla="*/ 2256019 h 22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547" h="2256019">
                <a:moveTo>
                  <a:pt x="0" y="0"/>
                </a:moveTo>
                <a:cubicBezTo>
                  <a:pt x="178008" y="125542"/>
                  <a:pt x="356016" y="251085"/>
                  <a:pt x="652072" y="419724"/>
                </a:cubicBezTo>
                <a:cubicBezTo>
                  <a:pt x="948128" y="588363"/>
                  <a:pt x="1429062" y="841947"/>
                  <a:pt x="1776334" y="1011836"/>
                </a:cubicBezTo>
                <a:cubicBezTo>
                  <a:pt x="2123606" y="1181725"/>
                  <a:pt x="2430905" y="1315386"/>
                  <a:pt x="2735705" y="1439055"/>
                </a:cubicBezTo>
                <a:cubicBezTo>
                  <a:pt x="3040505" y="1562724"/>
                  <a:pt x="3310328" y="1652665"/>
                  <a:pt x="3605134" y="1753849"/>
                </a:cubicBezTo>
                <a:cubicBezTo>
                  <a:pt x="3899941" y="1855033"/>
                  <a:pt x="4228475" y="1962462"/>
                  <a:pt x="4504544" y="2046157"/>
                </a:cubicBezTo>
                <a:cubicBezTo>
                  <a:pt x="4780613" y="2129852"/>
                  <a:pt x="5021080" y="2192935"/>
                  <a:pt x="5261547" y="2256019"/>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Měření délek</a:t>
            </a:r>
            <a:endParaRPr lang="cs-CZ" dirty="0"/>
          </a:p>
        </p:txBody>
      </p:sp>
      <p:sp>
        <p:nvSpPr>
          <p:cNvPr id="3" name="Zástupný symbol pro obsah 2"/>
          <p:cNvSpPr>
            <a:spLocks noGrp="1"/>
          </p:cNvSpPr>
          <p:nvPr>
            <p:ph sz="half" idx="1"/>
          </p:nvPr>
        </p:nvSpPr>
        <p:spPr/>
        <p:txBody>
          <a:bodyPr>
            <a:normAutofit lnSpcReduction="10000"/>
          </a:bodyPr>
          <a:lstStyle/>
          <a:p>
            <a:r>
              <a:rPr lang="cs-CZ" dirty="0" smtClean="0"/>
              <a:t>Přímé</a:t>
            </a:r>
          </a:p>
          <a:p>
            <a:pPr lvl="1"/>
            <a:r>
              <a:rPr lang="cs-CZ" dirty="0" smtClean="0"/>
              <a:t>Krokem</a:t>
            </a:r>
          </a:p>
          <a:p>
            <a:pPr lvl="2"/>
            <a:r>
              <a:rPr lang="cs-CZ" dirty="0" smtClean="0"/>
              <a:t>malá přesnost</a:t>
            </a:r>
          </a:p>
          <a:p>
            <a:pPr lvl="1"/>
            <a:r>
              <a:rPr lang="cs-CZ" dirty="0" smtClean="0"/>
              <a:t>Pásmem</a:t>
            </a:r>
          </a:p>
          <a:p>
            <a:pPr lvl="2"/>
            <a:r>
              <a:rPr lang="cs-CZ" dirty="0" smtClean="0"/>
              <a:t>podle použitého pásma</a:t>
            </a:r>
          </a:p>
          <a:p>
            <a:r>
              <a:rPr lang="cs-CZ" dirty="0" smtClean="0"/>
              <a:t>Nepřímé</a:t>
            </a:r>
          </a:p>
          <a:p>
            <a:pPr lvl="1"/>
            <a:r>
              <a:rPr lang="cs-CZ" dirty="0" smtClean="0"/>
              <a:t>Optické</a:t>
            </a:r>
          </a:p>
          <a:p>
            <a:pPr lvl="2"/>
            <a:r>
              <a:rPr lang="cs-CZ" dirty="0" err="1" smtClean="0"/>
              <a:t>ryskový</a:t>
            </a:r>
            <a:r>
              <a:rPr lang="cs-CZ" dirty="0" smtClean="0"/>
              <a:t> (nitkový) dálkoměr - teodolity</a:t>
            </a:r>
          </a:p>
          <a:p>
            <a:pPr lvl="1"/>
            <a:r>
              <a:rPr lang="cs-CZ" dirty="0" smtClean="0"/>
              <a:t>Elektronické</a:t>
            </a:r>
          </a:p>
          <a:p>
            <a:pPr lvl="2"/>
            <a:r>
              <a:rPr lang="cs-CZ" dirty="0" err="1" smtClean="0"/>
              <a:t>geodimetery</a:t>
            </a:r>
            <a:r>
              <a:rPr lang="cs-CZ" dirty="0" smtClean="0"/>
              <a:t>, totální stanice</a:t>
            </a:r>
            <a:endParaRPr lang="cs-CZ" dirty="0"/>
          </a:p>
        </p:txBody>
      </p:sp>
      <p:sp>
        <p:nvSpPr>
          <p:cNvPr id="4" name="Zástupný symbol pro obsah 3"/>
          <p:cNvSpPr>
            <a:spLocks noGrp="1"/>
          </p:cNvSpPr>
          <p:nvPr>
            <p:ph sz="half" idx="2"/>
          </p:nvPr>
        </p:nvSpPr>
        <p:spPr/>
        <p:txBody>
          <a:bodyPr>
            <a:normAutofit lnSpcReduction="10000"/>
          </a:bodyPr>
          <a:lstStyle/>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3050"/>
            <a:ext cx="3008313" cy="347638"/>
          </a:xfrm>
        </p:spPr>
        <p:txBody>
          <a:bodyPr>
            <a:normAutofit fontScale="90000"/>
          </a:bodyPr>
          <a:lstStyle/>
          <a:p>
            <a:r>
              <a:rPr lang="cs-CZ" dirty="0" smtClean="0"/>
              <a:t>Měření pásmem</a:t>
            </a:r>
            <a:endParaRPr lang="cs-CZ" dirty="0"/>
          </a:p>
        </p:txBody>
      </p:sp>
      <p:sp>
        <p:nvSpPr>
          <p:cNvPr id="7" name="Zástupný symbol pro text 6"/>
          <p:cNvSpPr>
            <a:spLocks noGrp="1"/>
          </p:cNvSpPr>
          <p:nvPr>
            <p:ph type="body" sz="half" idx="2"/>
          </p:nvPr>
        </p:nvSpPr>
        <p:spPr>
          <a:xfrm>
            <a:off x="354360" y="836712"/>
            <a:ext cx="8435280" cy="2592288"/>
          </a:xfrm>
        </p:spPr>
        <p:txBody>
          <a:bodyPr numCol="2">
            <a:noAutofit/>
          </a:bodyPr>
          <a:lstStyle/>
          <a:p>
            <a:pPr marL="342900" indent="-342900">
              <a:buFont typeface="+mj-lt"/>
              <a:buAutoNum type="arabicPeriod"/>
            </a:pPr>
            <a:r>
              <a:rPr lang="cs-CZ" sz="800" dirty="0" smtClean="0"/>
              <a:t>Na koncové body měřené přímky postavíme výtyčky ve stojáncích, jejich svislost zajistíme pomocí olovnice zhlédnutím ze dvou na sebe kolmých stran. Je-li přímka příliš dlouhá, můžeme ji rozdělit na jednotlivé úseky, které proměříme samostatně.</a:t>
            </a:r>
          </a:p>
          <a:p>
            <a:pPr marL="342900" indent="-342900">
              <a:buFont typeface="+mj-lt"/>
              <a:buAutoNum type="arabicPeriod"/>
            </a:pPr>
            <a:r>
              <a:rPr lang="cs-CZ" sz="800" dirty="0" smtClean="0"/>
              <a:t>Ve svažitém terénu postupujeme vždy se svahu.</a:t>
            </a:r>
          </a:p>
          <a:p>
            <a:pPr marL="342900" indent="-342900">
              <a:buFont typeface="+mj-lt"/>
              <a:buAutoNum type="arabicPeriod"/>
            </a:pPr>
            <a:r>
              <a:rPr lang="cs-CZ" sz="800" dirty="0" smtClean="0"/>
              <a:t>Na počátečním bodě jeden pomocník pečlivě přiloží nulu pásma a pomocníka na druhém konci pásma zařadí do směru podle výtyčky umístěné na konci měřené délky. Podle svažitosti terénu rozvine druhý pomocník buď celé pásmo, nebo jen jeho část tak, aby mohl po urovnání pásma do vodorovné roviny klad pásma bez obtíží provážit olovnicí. Klad pásma volíme jako celistvé násobky pěti metrů. Urovnání pásma do vodorovné roviny zajistí měřič, který pásmo sleduje z boku – např. s použitím olovnice (oko je citlivé na pravý úhel).</a:t>
            </a:r>
          </a:p>
          <a:p>
            <a:pPr marL="342900" indent="-342900">
              <a:buFont typeface="+mj-lt"/>
              <a:buAutoNum type="arabicPeriod"/>
            </a:pPr>
            <a:r>
              <a:rPr lang="pl-PL" sz="800" dirty="0" smtClean="0"/>
              <a:t>Pomocníci na počátku a konci pásma jej napínají silou 100 N. Aby k provážení konce </a:t>
            </a:r>
            <a:r>
              <a:rPr lang="cs-CZ" sz="800" dirty="0" smtClean="0"/>
              <a:t>kladu pásma olovnicí došlo právě v okamžiku, kdy pomocník držící počátek pásma jej měl skutečně na nule, dotáže se hlasitě pomocník na konci pásma „NULA?“. Po kontrole </a:t>
            </a:r>
            <a:r>
              <a:rPr lang="pl-PL" sz="800" dirty="0" smtClean="0"/>
              <a:t>pomocník na počátku odpoví „DOBRÁ!”. V tom okamžiku pomocník na konci olovnicí </a:t>
            </a:r>
            <a:r>
              <a:rPr lang="cs-CZ" sz="800" dirty="0" smtClean="0"/>
              <a:t>prováží celý klad pásma a do terénu šikmo zabodne měřickou jehlu (v rovině kolmé k měřené délce).</a:t>
            </a:r>
          </a:p>
          <a:p>
            <a:pPr marL="342900" indent="-342900">
              <a:buFont typeface="+mj-lt"/>
              <a:buAutoNum type="arabicPeriod"/>
            </a:pPr>
            <a:r>
              <a:rPr lang="cs-CZ" sz="800" dirty="0" smtClean="0"/>
              <a:t>Měřič vyznačí klad pásma do „Zápisníku délek měřených pásmem“ (viz příloha 2.1).</a:t>
            </a:r>
          </a:p>
          <a:p>
            <a:pPr marL="342900" indent="-342900">
              <a:buFont typeface="+mj-lt"/>
              <a:buAutoNum type="arabicPeriod"/>
            </a:pPr>
            <a:r>
              <a:rPr lang="cs-CZ" sz="800" dirty="0" smtClean="0"/>
              <a:t>Pomocník s počátkem pásma se přesune k měřické jehle a druhý pomocník směrem ke konci měřené přímky a celý postup se opakuje. Pomocník u počátku pásma vždy měřickou jehlu sebere.</a:t>
            </a:r>
          </a:p>
          <a:p>
            <a:pPr marL="342900" indent="-342900">
              <a:buFont typeface="+mj-lt"/>
              <a:buAutoNum type="arabicPeriod"/>
            </a:pPr>
            <a:r>
              <a:rPr lang="cs-CZ" sz="800" dirty="0" smtClean="0"/>
              <a:t>Na konci měřené délky nám zůstane vzdálenost menší než je klad pásma, tzv. doměrek, který po provážení olovnicí přímo na koncovém bodě odečte měřič v metrech s přesností na centimetry.</a:t>
            </a:r>
          </a:p>
          <a:p>
            <a:pPr marL="342900" indent="-342900">
              <a:buFont typeface="+mj-lt"/>
              <a:buAutoNum type="arabicPeriod"/>
            </a:pPr>
            <a:r>
              <a:rPr lang="cs-CZ" sz="800" dirty="0" smtClean="0"/>
              <a:t>Měřič zapíše hodnotu doměrku do Zápisníku délek měřených pásmem. Pomocník u počátku pásma nahlásí počet sebraných jehel. Počet musí souhlasit s počtem kladů pásma zapsaných v Zápisníku.</a:t>
            </a:r>
          </a:p>
          <a:p>
            <a:pPr marL="342900" indent="-342900">
              <a:buFont typeface="+mj-lt"/>
              <a:buAutoNum type="arabicPeriod"/>
            </a:pPr>
            <a:r>
              <a:rPr lang="cs-CZ" sz="800" dirty="0" smtClean="0"/>
              <a:t>Provedeme druhé změření délky. V rovinném terénu zpět k počátku, ve svažitém opět </a:t>
            </a:r>
            <a:r>
              <a:rPr lang="pl-PL" sz="800" dirty="0" smtClean="0"/>
              <a:t>po svahu, ale s odsazenou nulou.</a:t>
            </a:r>
          </a:p>
          <a:p>
            <a:pPr marL="342900" indent="-342900">
              <a:buFont typeface="+mj-lt"/>
              <a:buAutoNum type="arabicPeriod"/>
            </a:pPr>
            <a:r>
              <a:rPr lang="cs-CZ" sz="800" dirty="0" smtClean="0"/>
              <a:t>Přímo v terénu porovnáme rozdíl mezi dvojím měřením délky. Pokud překročí maximální přípustný rozdíl, např. </a:t>
            </a:r>
            <a:r>
              <a:rPr lang="el-GR" sz="800" dirty="0" smtClean="0"/>
              <a:t>Δ</a:t>
            </a:r>
            <a:r>
              <a:rPr lang="cs-CZ" sz="800" dirty="0" smtClean="0"/>
              <a:t>D = 0,006 · </a:t>
            </a:r>
            <a:r>
              <a:rPr lang="cs-CZ" sz="800" i="1" dirty="0" smtClean="0"/>
              <a:t>D , měření musíme opakovat a odlehlé měření </a:t>
            </a:r>
            <a:r>
              <a:rPr lang="cs-CZ" sz="800" dirty="0" smtClean="0"/>
              <a:t>vyloučit.</a:t>
            </a:r>
          </a:p>
          <a:p>
            <a:pPr marL="342900" indent="-342900">
              <a:buFont typeface="+mj-lt"/>
              <a:buAutoNum type="arabicPeriod"/>
            </a:pPr>
            <a:r>
              <a:rPr lang="cs-CZ" sz="800" dirty="0" smtClean="0"/>
              <a:t>Po ukončení měření zbavíme pásmo nečistot a vytřeme jej do sucha.</a:t>
            </a:r>
            <a:endParaRPr lang="cs-CZ" sz="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3508" y="3573016"/>
            <a:ext cx="8856984" cy="28283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6x14-mer.invar.draty.gif"/>
          <p:cNvPicPr>
            <a:picLocks noChangeAspect="1"/>
          </p:cNvPicPr>
          <p:nvPr/>
        </p:nvPicPr>
        <p:blipFill>
          <a:blip r:embed="rId2" cstate="print"/>
          <a:stretch>
            <a:fillRect/>
          </a:stretch>
        </p:blipFill>
        <p:spPr>
          <a:xfrm>
            <a:off x="47625" y="2533650"/>
            <a:ext cx="9048750" cy="1790700"/>
          </a:xfrm>
          <a:prstGeom prst="rect">
            <a:avLst/>
          </a:prstGeom>
        </p:spPr>
      </p:pic>
      <p:pic>
        <p:nvPicPr>
          <p:cNvPr id="6" name="Obrázek 5" descr="6x02-cislovani.pasma.gif"/>
          <p:cNvPicPr>
            <a:picLocks noChangeAspect="1"/>
          </p:cNvPicPr>
          <p:nvPr/>
        </p:nvPicPr>
        <p:blipFill>
          <a:blip r:embed="rId3" cstate="print"/>
          <a:stretch>
            <a:fillRect/>
          </a:stretch>
        </p:blipFill>
        <p:spPr>
          <a:xfrm>
            <a:off x="614362" y="548680"/>
            <a:ext cx="7915275" cy="1552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Měření nitkovým dálkoměrem</a:t>
            </a:r>
            <a:endParaRPr lang="cs-CZ"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820179"/>
            <a:ext cx="4038600" cy="2086004"/>
          </a:xfrm>
          <a:prstGeom prst="rect">
            <a:avLst/>
          </a:prstGeom>
          <a:noFill/>
          <a:ln w="9525">
            <a:noFill/>
            <a:miter lim="800000"/>
            <a:headEnd/>
            <a:tailEnd/>
          </a:ln>
        </p:spPr>
      </p:pic>
      <p:pic>
        <p:nvPicPr>
          <p:cNvPr id="9" name="Picture 2"/>
          <p:cNvPicPr>
            <a:picLocks noGrp="1" noChangeAspect="1" noChangeArrowheads="1"/>
          </p:cNvPicPr>
          <p:nvPr>
            <p:ph sz="half" idx="1"/>
          </p:nvPr>
        </p:nvPicPr>
        <p:blipFill>
          <a:blip r:embed="rId3" cstate="print"/>
          <a:srcRect/>
          <a:stretch>
            <a:fillRect/>
          </a:stretch>
        </p:blipFill>
        <p:spPr bwMode="auto">
          <a:xfrm>
            <a:off x="457200" y="2983573"/>
            <a:ext cx="4038600" cy="17592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3754760" cy="419646"/>
          </a:xfrm>
        </p:spPr>
        <p:txBody>
          <a:bodyPr>
            <a:normAutofit/>
          </a:bodyPr>
          <a:lstStyle/>
          <a:p>
            <a:r>
              <a:rPr lang="cs-CZ" sz="1800" dirty="0" smtClean="0"/>
              <a:t>Měření nitkovým dálkoměrem</a:t>
            </a:r>
            <a:endParaRPr lang="cs-CZ" sz="1800" dirty="0"/>
          </a:p>
        </p:txBody>
      </p:sp>
      <p:sp>
        <p:nvSpPr>
          <p:cNvPr id="4" name="Zástupný symbol pro text 3"/>
          <p:cNvSpPr>
            <a:spLocks noGrp="1"/>
          </p:cNvSpPr>
          <p:nvPr>
            <p:ph type="body" sz="half" idx="2"/>
          </p:nvPr>
        </p:nvSpPr>
        <p:spPr>
          <a:xfrm>
            <a:off x="323528" y="764705"/>
            <a:ext cx="8568952" cy="2808312"/>
          </a:xfrm>
        </p:spPr>
        <p:txBody>
          <a:bodyPr numCol="2">
            <a:normAutofit fontScale="92500" lnSpcReduction="20000"/>
          </a:bodyPr>
          <a:lstStyle/>
          <a:p>
            <a:r>
              <a:rPr lang="cs-CZ" dirty="0" smtClean="0"/>
              <a:t>1. Na jeden koncový bod měřené délky postavíme stativ s teodolitem, provedeme jeho centraci a </a:t>
            </a:r>
            <a:r>
              <a:rPr lang="cs-CZ" dirty="0" err="1" smtClean="0"/>
              <a:t>horizontaci</a:t>
            </a:r>
            <a:r>
              <a:rPr lang="cs-CZ" dirty="0" smtClean="0"/>
              <a:t>. Na druhý konec postavíme nivelační (tachymetrickou) lať a udržujeme ji ve svislé poloze pomocí krabicové libely.</a:t>
            </a:r>
          </a:p>
          <a:p>
            <a:r>
              <a:rPr lang="cs-CZ" dirty="0" smtClean="0"/>
              <a:t>2. Zacílíme dalekohledem na lať tak, aby svislá ryska záměrného (nitkového) kříže byla uprostřed latě (viz obr. 2.6), spodní dálkoměrnou rysku nastavíme na lati na hodnotu celého metru (jednoho, dvou, tří). Mezi těmito třemi variantami zvolíme takovou, při které se záměra nejvíce blíží vodorovné (kvůli přesnosti měření).</a:t>
            </a:r>
          </a:p>
          <a:p>
            <a:r>
              <a:rPr lang="cs-CZ" dirty="0" smtClean="0"/>
              <a:t>3. Přečteme hodnotu horní dálkoměrné rysky v centimetrech s přesností na milimetry (ty pečlivě odhadujeme). Z hlavy odečteme od této hodnoty hodnotu spodní dálkoměrné rysky a rozdíl nahlásíme zapisovateli. Toto je přímo hodnota laťového úseku </a:t>
            </a:r>
            <a:r>
              <a:rPr lang="cs-CZ" b="1" dirty="0" smtClean="0"/>
              <a:t>l.  </a:t>
            </a:r>
          </a:p>
          <a:p>
            <a:pPr marL="360363"/>
            <a:r>
              <a:rPr lang="cs-CZ" dirty="0" smtClean="0"/>
              <a:t>Pozn. V nepřehledném terénu (např. v lese), kde není možno nastavit spodní dálkoměrnou rysku na hodnotu celého metru, vyhledáme na lati místo, kde jsou vidět obě dálkoměrné rysky a čteme zapisovateli hodnotu horní i dolní rysky (opět v centimetrech s přesností na milimetry). Zapisovatel udělá z těchto dvou obecných hodnot rozdíl - laťový úsek </a:t>
            </a:r>
            <a:r>
              <a:rPr lang="cs-CZ" b="1" dirty="0" smtClean="0"/>
              <a:t>l. V krajním případě lze odečíst hodnotu </a:t>
            </a:r>
            <a:r>
              <a:rPr lang="cs-CZ" dirty="0" smtClean="0"/>
              <a:t>horní či spodní dálkoměrné rysky a jako druhou hodnotu střední rysky. Tím získáme 1/2 laťového úseku. Přesnost takto získané délky bude však poloviční.</a:t>
            </a:r>
          </a:p>
          <a:p>
            <a:r>
              <a:rPr lang="cs-CZ" dirty="0" smtClean="0"/>
              <a:t>4. V mikroskopu u teodolitu přečteme hodnotu zenitového úhlu </a:t>
            </a:r>
            <a:r>
              <a:rPr lang="cs-CZ" b="1" dirty="0" smtClean="0"/>
              <a:t>z, kterou také zapíšeme.</a:t>
            </a:r>
          </a:p>
          <a:p>
            <a:r>
              <a:rPr lang="cs-CZ" dirty="0" smtClean="0"/>
              <a:t>5. Vodorovnou vzdálenost mezi středem teodolitu a latí získáme</a:t>
            </a:r>
          </a:p>
          <a:p>
            <a:r>
              <a:rPr lang="pl-PL" dirty="0" smtClean="0"/>
              <a:t>ze vzorce D = k . </a:t>
            </a:r>
            <a:r>
              <a:rPr lang="pl-PL" b="1" dirty="0" smtClean="0"/>
              <a:t>l . sin2 z (k = 100).</a:t>
            </a:r>
            <a:endParaRPr lang="cs-CZ"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39552" y="3645024"/>
            <a:ext cx="2495550" cy="28003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508104" y="3789040"/>
            <a:ext cx="2571750" cy="2657475"/>
          </a:xfrm>
          <a:prstGeom prst="rect">
            <a:avLst/>
          </a:prstGeom>
          <a:noFill/>
          <a:ln w="9525">
            <a:noFill/>
            <a:miter lim="800000"/>
            <a:headEnd/>
            <a:tailEnd/>
          </a:ln>
        </p:spPr>
      </p:pic>
      <p:cxnSp>
        <p:nvCxnSpPr>
          <p:cNvPr id="10" name="Přímá spojovací čára 9"/>
          <p:cNvCxnSpPr/>
          <p:nvPr/>
        </p:nvCxnSpPr>
        <p:spPr>
          <a:xfrm>
            <a:off x="1187624" y="4293096"/>
            <a:ext cx="10081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187624" y="5517232"/>
            <a:ext cx="10081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156176" y="5589240"/>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228184" y="4293096"/>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1691680" y="3717032"/>
            <a:ext cx="0" cy="24482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6660232" y="3789040"/>
            <a:ext cx="0" cy="230425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419646"/>
          </a:xfrm>
        </p:spPr>
        <p:txBody>
          <a:bodyPr>
            <a:normAutofit/>
          </a:bodyPr>
          <a:lstStyle/>
          <a:p>
            <a:r>
              <a:rPr lang="cs-CZ" sz="1800" dirty="0" smtClean="0"/>
              <a:t>Elektronické měření délek</a:t>
            </a:r>
            <a:endParaRPr lang="cs-CZ" sz="1800" dirty="0"/>
          </a:p>
        </p:txBody>
      </p:sp>
      <p:sp>
        <p:nvSpPr>
          <p:cNvPr id="4" name="Zástupný symbol pro text 3"/>
          <p:cNvSpPr>
            <a:spLocks noGrp="1"/>
          </p:cNvSpPr>
          <p:nvPr>
            <p:ph type="body" sz="half" idx="2"/>
          </p:nvPr>
        </p:nvSpPr>
        <p:spPr>
          <a:xfrm>
            <a:off x="179512" y="908720"/>
            <a:ext cx="8784976" cy="1008112"/>
          </a:xfrm>
        </p:spPr>
        <p:txBody>
          <a:bodyPr/>
          <a:lstStyle/>
          <a:p>
            <a:r>
              <a:rPr lang="cs-CZ" dirty="0" smtClean="0"/>
              <a:t>Princip elektronického měření délek spočívá ve vlastnosti elektromagnetického vlnění šířit se prostorem určitou rychlostí téměř přímočaře. Určíme-li dobu t, kterou potřebovalo vlnění k proběhnutí dané vzdálenosti s, platí s = v·</a:t>
            </a:r>
            <a:r>
              <a:rPr lang="cs-CZ" dirty="0" err="1" smtClean="0"/>
              <a:t>t</a:t>
            </a:r>
            <a:r>
              <a:rPr lang="cs-CZ" dirty="0" smtClean="0"/>
              <a:t>. Poněvadž v ≅ 3·10</a:t>
            </a:r>
            <a:r>
              <a:rPr lang="cs-CZ" baseline="30000" dirty="0" smtClean="0"/>
              <a:t>5</a:t>
            </a:r>
            <a:r>
              <a:rPr lang="cs-CZ" dirty="0" smtClean="0"/>
              <a:t> km/s, nelze měřit t na opačném konci s, vrací se proto na tomto bodě vlnění zpět a určujeme 2s = v·t´, kde t´nazýváme tranzitním časem.</a:t>
            </a:r>
            <a:endParaRPr lang="cs-CZ"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36306" y="4411298"/>
            <a:ext cx="4607694" cy="244670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07504" y="1916832"/>
            <a:ext cx="5832648" cy="249734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pPr marL="360363" indent="-360363"/>
            <a:r>
              <a:rPr lang="cs-CZ" dirty="0"/>
              <a:t>geodynamické bodové </a:t>
            </a:r>
            <a:r>
              <a:rPr lang="cs-CZ" dirty="0" smtClean="0"/>
              <a:t>pole - </a:t>
            </a:r>
            <a:r>
              <a:rPr lang="cs-CZ" dirty="0"/>
              <a:t>toto bodové pole patří k nejnověji vytvořeným. Je </a:t>
            </a:r>
            <a:r>
              <a:rPr lang="cs-CZ" dirty="0" smtClean="0"/>
              <a:t>určeno na </a:t>
            </a:r>
            <a:r>
              <a:rPr lang="cs-CZ" dirty="0"/>
              <a:t>základě přesných měření pomocí umělých družic </a:t>
            </a:r>
            <a:r>
              <a:rPr lang="cs-CZ" dirty="0" smtClean="0"/>
              <a:t>Země (UDZ</a:t>
            </a:r>
            <a:r>
              <a:rPr lang="cs-CZ" dirty="0"/>
              <a:t>) metodou Globálního polohového systému (GPS)</a:t>
            </a:r>
          </a:p>
          <a:p>
            <a:r>
              <a:rPr lang="cs-CZ" dirty="0" smtClean="0"/>
              <a:t>polohové </a:t>
            </a:r>
            <a:r>
              <a:rPr lang="cs-CZ" dirty="0"/>
              <a:t>bodové pole,</a:t>
            </a:r>
          </a:p>
          <a:p>
            <a:r>
              <a:rPr lang="cs-CZ" dirty="0" smtClean="0"/>
              <a:t>výškové </a:t>
            </a:r>
            <a:r>
              <a:rPr lang="cs-CZ" dirty="0"/>
              <a:t>bodové pole,</a:t>
            </a:r>
          </a:p>
          <a:p>
            <a:r>
              <a:rPr lang="cs-CZ" dirty="0" smtClean="0"/>
              <a:t>tíhové </a:t>
            </a:r>
            <a:r>
              <a:rPr lang="cs-CZ" dirty="0"/>
              <a:t>bodové </a:t>
            </a:r>
            <a:r>
              <a:rPr lang="cs-CZ" dirty="0" smtClean="0"/>
              <a:t>pole,</a:t>
            </a:r>
          </a:p>
          <a:p>
            <a:r>
              <a:rPr lang="cs-CZ" dirty="0" smtClean="0"/>
              <a:t>Česká </a:t>
            </a:r>
            <a:r>
              <a:rPr lang="cs-CZ" dirty="0"/>
              <a:t>síť permanentních stanic pro určování polohy CZEPOS.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Polohové bodové pole</a:t>
            </a:r>
            <a:endParaRPr lang="cs-CZ"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716016" y="2564904"/>
            <a:ext cx="4038600" cy="2041544"/>
          </a:xfrm>
          <a:prstGeom prst="rect">
            <a:avLst/>
          </a:prstGeom>
          <a:noFill/>
          <a:ln w="9525">
            <a:noFill/>
            <a:miter lim="800000"/>
            <a:headEnd/>
            <a:tailEnd/>
          </a:ln>
        </p:spPr>
      </p:pic>
      <p:sp>
        <p:nvSpPr>
          <p:cNvPr id="11" name="Obdélník 10"/>
          <p:cNvSpPr/>
          <p:nvPr/>
        </p:nvSpPr>
        <p:spPr>
          <a:xfrm>
            <a:off x="4572000" y="5661248"/>
            <a:ext cx="4464496" cy="646331"/>
          </a:xfrm>
          <a:prstGeom prst="rect">
            <a:avLst/>
          </a:prstGeom>
        </p:spPr>
        <p:txBody>
          <a:bodyPr wrap="square">
            <a:spAutoFit/>
          </a:bodyPr>
          <a:lstStyle/>
          <a:p>
            <a:r>
              <a:rPr lang="cs-CZ" b="1" dirty="0"/>
              <a:t>Základní směrodatná souřadnicová odchylka u všech bodů ZPBP </a:t>
            </a:r>
            <a:r>
              <a:rPr lang="el-GR" b="1" dirty="0"/>
              <a:t>σ</a:t>
            </a:r>
            <a:r>
              <a:rPr lang="cs-CZ" b="1" dirty="0"/>
              <a:t>y,x ≤ 0,015 m</a:t>
            </a:r>
            <a:endParaRPr lang="cs-CZ" dirty="0"/>
          </a:p>
        </p:txBody>
      </p:sp>
      <p:sp>
        <p:nvSpPr>
          <p:cNvPr id="12" name="Zástupný symbol pro obsah 11"/>
          <p:cNvSpPr>
            <a:spLocks noGrp="1"/>
          </p:cNvSpPr>
          <p:nvPr>
            <p:ph sz="half" idx="1"/>
          </p:nvPr>
        </p:nvSpPr>
        <p:spPr/>
        <p:txBody>
          <a:bodyPr>
            <a:normAutofit fontScale="85000" lnSpcReduction="20000"/>
          </a:bodyPr>
          <a:lstStyle/>
          <a:p>
            <a:r>
              <a:rPr lang="cs-CZ" dirty="0"/>
              <a:t>Polohopisné základy tvoří polohové bodové pole:</a:t>
            </a:r>
          </a:p>
          <a:p>
            <a:pPr lvl="1"/>
            <a:r>
              <a:rPr lang="cs-CZ" dirty="0" smtClean="0"/>
              <a:t>základní </a:t>
            </a:r>
            <a:r>
              <a:rPr lang="cs-CZ" dirty="0"/>
              <a:t>polohové bodové pole (ZPBP),</a:t>
            </a:r>
          </a:p>
          <a:p>
            <a:pPr lvl="1"/>
            <a:r>
              <a:rPr lang="cs-CZ" dirty="0" smtClean="0"/>
              <a:t>zhušťovací </a:t>
            </a:r>
            <a:r>
              <a:rPr lang="cs-CZ" dirty="0"/>
              <a:t>body </a:t>
            </a:r>
            <a:r>
              <a:rPr lang="cs-CZ" dirty="0" smtClean="0"/>
              <a:t>(</a:t>
            </a:r>
            <a:r>
              <a:rPr lang="cs-CZ" dirty="0" err="1" smtClean="0"/>
              <a:t>ZhB</a:t>
            </a:r>
            <a:r>
              <a:rPr lang="cs-CZ" dirty="0" smtClean="0"/>
              <a:t>)</a:t>
            </a:r>
            <a:endParaRPr lang="cs-CZ" dirty="0"/>
          </a:p>
          <a:p>
            <a:pPr lvl="1"/>
            <a:r>
              <a:rPr lang="cs-CZ" dirty="0" smtClean="0"/>
              <a:t>podrobné </a:t>
            </a:r>
            <a:r>
              <a:rPr lang="cs-CZ" dirty="0"/>
              <a:t>polohové bodové pole (PPBP</a:t>
            </a:r>
            <a:r>
              <a:rPr lang="cs-CZ" dirty="0" smtClean="0"/>
              <a:t>)</a:t>
            </a:r>
          </a:p>
          <a:p>
            <a:r>
              <a:rPr lang="cs-CZ" dirty="0" smtClean="0"/>
              <a:t>ZPBP je tvořeno</a:t>
            </a:r>
          </a:p>
          <a:p>
            <a:pPr lvl="1"/>
            <a:r>
              <a:rPr lang="cs-CZ" dirty="0" smtClean="0"/>
              <a:t>body </a:t>
            </a:r>
            <a:r>
              <a:rPr lang="cs-CZ" dirty="0"/>
              <a:t>referenční sítě nultého řádu,</a:t>
            </a:r>
          </a:p>
          <a:p>
            <a:pPr lvl="1"/>
            <a:r>
              <a:rPr lang="cs-CZ" dirty="0" smtClean="0"/>
              <a:t>body </a:t>
            </a:r>
            <a:r>
              <a:rPr lang="cs-CZ" dirty="0" err="1"/>
              <a:t>Astronomicko</a:t>
            </a:r>
            <a:r>
              <a:rPr lang="cs-CZ" dirty="0"/>
              <a:t> – geodetické sítě (AGS),</a:t>
            </a:r>
          </a:p>
          <a:p>
            <a:pPr lvl="1"/>
            <a:r>
              <a:rPr lang="cs-CZ" dirty="0" smtClean="0"/>
              <a:t>body </a:t>
            </a:r>
            <a:r>
              <a:rPr lang="cs-CZ" dirty="0"/>
              <a:t>České státní trigonometrické sítě (ČSTS) I. – V. řádu,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7504" y="116632"/>
            <a:ext cx="5842992" cy="994122"/>
          </a:xfrm>
        </p:spPr>
        <p:txBody>
          <a:bodyPr/>
          <a:lstStyle/>
          <a:p>
            <a:r>
              <a:rPr lang="cs-CZ" dirty="0" smtClean="0"/>
              <a:t>Tvorba pole - AGS</a:t>
            </a:r>
            <a:endParaRPr lang="cs-CZ" dirty="0"/>
          </a:p>
        </p:txBody>
      </p:sp>
      <p:sp>
        <p:nvSpPr>
          <p:cNvPr id="5" name="Zástupný symbol pro obsah 4"/>
          <p:cNvSpPr>
            <a:spLocks noGrp="1"/>
          </p:cNvSpPr>
          <p:nvPr>
            <p:ph sz="half" idx="1"/>
          </p:nvPr>
        </p:nvSpPr>
        <p:spPr/>
        <p:txBody>
          <a:bodyPr>
            <a:normAutofit fontScale="92500" lnSpcReduction="20000"/>
          </a:bodyPr>
          <a:lstStyle/>
          <a:p>
            <a:r>
              <a:rPr lang="cs-CZ" dirty="0"/>
              <a:t>Délky stran trojúhelníků </a:t>
            </a:r>
            <a:r>
              <a:rPr lang="cs-CZ" dirty="0" smtClean="0"/>
              <a:t>0. řádu mezi </a:t>
            </a:r>
            <a:r>
              <a:rPr lang="cs-CZ" dirty="0"/>
              <a:t>30 – 50 </a:t>
            </a:r>
            <a:r>
              <a:rPr lang="cs-CZ" dirty="0" smtClean="0"/>
              <a:t>km</a:t>
            </a:r>
          </a:p>
          <a:p>
            <a:r>
              <a:rPr lang="cs-CZ" dirty="0"/>
              <a:t>V síti byly změřeny </a:t>
            </a:r>
            <a:r>
              <a:rPr lang="cs-CZ" dirty="0" smtClean="0"/>
              <a:t>všechny vodorovné úhly</a:t>
            </a:r>
          </a:p>
          <a:p>
            <a:r>
              <a:rPr lang="cs-CZ" dirty="0"/>
              <a:t>Délky stran se získaly </a:t>
            </a:r>
            <a:r>
              <a:rPr lang="cs-CZ" dirty="0" smtClean="0"/>
              <a:t>postupným výpočtem </a:t>
            </a:r>
            <a:r>
              <a:rPr lang="cs-CZ" dirty="0"/>
              <a:t>z jednotlivých </a:t>
            </a:r>
            <a:r>
              <a:rPr lang="cs-CZ" dirty="0" smtClean="0"/>
              <a:t>trojúhelníků</a:t>
            </a:r>
          </a:p>
          <a:p>
            <a:r>
              <a:rPr lang="cs-CZ" dirty="0" smtClean="0"/>
              <a:t>Změřeny délky stran na 6 místech</a:t>
            </a:r>
          </a:p>
          <a:p>
            <a:pPr lvl="1"/>
            <a:r>
              <a:rPr lang="cs-CZ" dirty="0" smtClean="0"/>
              <a:t>pro kontrolu výpočtu a zvýšení přesnosti</a:t>
            </a:r>
          </a:p>
          <a:p>
            <a:pPr lvl="1"/>
            <a:r>
              <a:rPr lang="cs-CZ" dirty="0" smtClean="0"/>
              <a:t>invarovým drátem s přesností 1 mm na 1 km</a:t>
            </a:r>
            <a:endParaRPr lang="cs-CZ"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rot="16200000">
            <a:off x="3896234" y="1842079"/>
            <a:ext cx="5816031" cy="36004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6275040" cy="778098"/>
          </a:xfrm>
        </p:spPr>
        <p:txBody>
          <a:bodyPr>
            <a:normAutofit/>
          </a:bodyPr>
          <a:lstStyle/>
          <a:p>
            <a:r>
              <a:rPr lang="cs-CZ" dirty="0" smtClean="0"/>
              <a:t>Tvorba pole - ČSTS</a:t>
            </a:r>
            <a:endParaRPr lang="cs-CZ" dirty="0"/>
          </a:p>
        </p:txBody>
      </p:sp>
      <p:sp>
        <p:nvSpPr>
          <p:cNvPr id="3" name="Zástupný symbol pro obsah 2"/>
          <p:cNvSpPr>
            <a:spLocks noGrp="1"/>
          </p:cNvSpPr>
          <p:nvPr>
            <p:ph sz="half" idx="1"/>
          </p:nvPr>
        </p:nvSpPr>
        <p:spPr/>
        <p:txBody>
          <a:bodyPr/>
          <a:lstStyle/>
          <a:p>
            <a:r>
              <a:rPr lang="cs-CZ" dirty="0"/>
              <a:t>Délky stran trojúhelníků v </a:t>
            </a:r>
            <a:r>
              <a:rPr lang="cs-CZ" dirty="0" smtClean="0"/>
              <a:t>ČSTS</a:t>
            </a:r>
          </a:p>
          <a:p>
            <a:pPr lvl="1"/>
            <a:r>
              <a:rPr lang="cs-CZ" dirty="0" smtClean="0"/>
              <a:t>I</a:t>
            </a:r>
            <a:r>
              <a:rPr lang="cs-CZ" dirty="0"/>
              <a:t>. řádu </a:t>
            </a:r>
            <a:r>
              <a:rPr lang="cs-CZ" dirty="0" smtClean="0"/>
              <a:t>- kolem </a:t>
            </a:r>
            <a:r>
              <a:rPr lang="cs-CZ" dirty="0"/>
              <a:t>25 </a:t>
            </a:r>
            <a:r>
              <a:rPr lang="cs-CZ" dirty="0" smtClean="0"/>
              <a:t>km</a:t>
            </a:r>
            <a:endParaRPr lang="cs-CZ" dirty="0"/>
          </a:p>
          <a:p>
            <a:pPr lvl="1"/>
            <a:r>
              <a:rPr lang="cs-CZ" dirty="0" smtClean="0"/>
              <a:t>V. řádu - </a:t>
            </a:r>
            <a:r>
              <a:rPr lang="cs-CZ" dirty="0"/>
              <a:t>1,5 – 2 km.</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86300" y="1615281"/>
            <a:ext cx="3962400" cy="449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sz="3600" dirty="0" smtClean="0"/>
              <a:t>S-JTSK</a:t>
            </a:r>
            <a:endParaRPr lang="cs-CZ" sz="3600" dirty="0"/>
          </a:p>
        </p:txBody>
      </p:sp>
      <p:sp>
        <p:nvSpPr>
          <p:cNvPr id="7" name="Zástupný symbol pro text 6"/>
          <p:cNvSpPr>
            <a:spLocks noGrp="1"/>
          </p:cNvSpPr>
          <p:nvPr>
            <p:ph type="body" sz="half" idx="2"/>
          </p:nvPr>
        </p:nvSpPr>
        <p:spPr>
          <a:xfrm>
            <a:off x="457200" y="1435100"/>
            <a:ext cx="3826768" cy="4691063"/>
          </a:xfrm>
        </p:spPr>
        <p:txBody>
          <a:bodyPr/>
          <a:lstStyle/>
          <a:p>
            <a:r>
              <a:rPr lang="cs-CZ" sz="2000" dirty="0" smtClean="0"/>
              <a:t>Přidružené body</a:t>
            </a:r>
          </a:p>
          <a:p>
            <a:pPr lvl="1"/>
            <a:r>
              <a:rPr lang="cs-CZ" sz="1800" dirty="0" smtClean="0"/>
              <a:t>zajišťovací</a:t>
            </a:r>
          </a:p>
          <a:p>
            <a:pPr lvl="2"/>
            <a:r>
              <a:rPr lang="pt-BR" sz="1200" dirty="0" smtClean="0"/>
              <a:t>u trigonometrických bodů s trvalou signalizací (např.</a:t>
            </a:r>
            <a:r>
              <a:rPr lang="cs-CZ" sz="1200" dirty="0" smtClean="0"/>
              <a:t> věž kostela), kde se nelze centricky postavit na takový bod</a:t>
            </a:r>
          </a:p>
          <a:p>
            <a:pPr lvl="1"/>
            <a:r>
              <a:rPr lang="cs-CZ" sz="1800" dirty="0" smtClean="0"/>
              <a:t>ověřovací</a:t>
            </a:r>
          </a:p>
          <a:p>
            <a:pPr lvl="2"/>
            <a:r>
              <a:rPr lang="cs-CZ" sz="1200" dirty="0" smtClean="0"/>
              <a:t>zřizovány u některých trigonometrických bodů, kde je pravděpodobné, že se v průběhu delší doby znemožní orientace na sousední trigonometrické body růstem okolní vegetace</a:t>
            </a:r>
          </a:p>
          <a:p>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4572000" y="4293096"/>
            <a:ext cx="4229100" cy="2409825"/>
          </a:xfrm>
          <a:prstGeom prst="rect">
            <a:avLst/>
          </a:prstGeom>
          <a:noFill/>
          <a:ln w="9525">
            <a:noFill/>
            <a:miter lim="800000"/>
            <a:headEnd/>
            <a:tailEnd/>
          </a:ln>
        </p:spPr>
      </p:pic>
      <p:pic>
        <p:nvPicPr>
          <p:cNvPr id="8" name="Picture 2"/>
          <p:cNvPicPr>
            <a:picLocks noGrp="1" noChangeAspect="1" noChangeArrowheads="1"/>
          </p:cNvPicPr>
          <p:nvPr>
            <p:ph idx="1"/>
          </p:nvPr>
        </p:nvPicPr>
        <p:blipFill>
          <a:blip r:embed="rId3" cstate="print"/>
          <a:srcRect/>
          <a:stretch>
            <a:fillRect/>
          </a:stretch>
        </p:blipFill>
        <p:spPr bwMode="auto">
          <a:xfrm>
            <a:off x="4932040" y="692696"/>
            <a:ext cx="3505200" cy="3448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sz="3600" dirty="0" smtClean="0"/>
              <a:t>S-JTSK</a:t>
            </a:r>
            <a:endParaRPr lang="cs-CZ" sz="3600" dirty="0"/>
          </a:p>
        </p:txBody>
      </p:sp>
      <p:sp>
        <p:nvSpPr>
          <p:cNvPr id="4" name="Zástupný symbol pro text 3"/>
          <p:cNvSpPr>
            <a:spLocks noGrp="1"/>
          </p:cNvSpPr>
          <p:nvPr>
            <p:ph type="body" sz="half" idx="2"/>
          </p:nvPr>
        </p:nvSpPr>
        <p:spPr/>
        <p:txBody>
          <a:bodyPr/>
          <a:lstStyle/>
          <a:p>
            <a:r>
              <a:rPr lang="cs-CZ" dirty="0" smtClean="0"/>
              <a:t>Stabilizace</a:t>
            </a:r>
          </a:p>
          <a:p>
            <a:pPr marL="449263" indent="-269875">
              <a:buFont typeface="+mj-lt"/>
              <a:buAutoNum type="arabicPeriod"/>
            </a:pPr>
            <a:r>
              <a:rPr lang="cs-CZ" dirty="0" smtClean="0"/>
              <a:t>žulový patník</a:t>
            </a:r>
          </a:p>
          <a:p>
            <a:pPr marL="449263" indent="-269875">
              <a:buFont typeface="+mj-lt"/>
              <a:buAutoNum type="arabicPeriod"/>
            </a:pPr>
            <a:r>
              <a:rPr lang="cs-CZ" dirty="0" smtClean="0"/>
              <a:t>žulová deska</a:t>
            </a:r>
          </a:p>
          <a:p>
            <a:pPr marL="449263" indent="-269875">
              <a:buFont typeface="+mj-lt"/>
              <a:buAutoNum type="arabicPeriod"/>
            </a:pPr>
            <a:r>
              <a:rPr lang="cs-CZ" dirty="0" smtClean="0"/>
              <a:t>skleněná deska</a:t>
            </a:r>
          </a:p>
          <a:p>
            <a:endParaRPr lang="cs-CZ" dirty="0"/>
          </a:p>
          <a:p>
            <a:r>
              <a:rPr lang="cs-CZ" dirty="0" smtClean="0"/>
              <a:t>Ochrana</a:t>
            </a:r>
          </a:p>
          <a:p>
            <a:pPr marL="449263"/>
            <a:r>
              <a:rPr lang="cs-CZ" dirty="0" smtClean="0"/>
              <a:t>ochranný tyčový znak – OTZ</a:t>
            </a:r>
          </a:p>
          <a:p>
            <a:pPr marL="449263"/>
            <a:r>
              <a:rPr lang="cs-CZ" dirty="0" smtClean="0"/>
              <a:t>u TB – je OTZ dvakrát</a:t>
            </a:r>
          </a:p>
          <a:p>
            <a:pPr marL="449263"/>
            <a:endParaRPr lang="cs-CZ" dirty="0"/>
          </a:p>
          <a:p>
            <a:r>
              <a:rPr lang="cs-CZ" dirty="0" smtClean="0"/>
              <a:t>Signalizace</a:t>
            </a:r>
          </a:p>
          <a:p>
            <a:pPr marL="449263"/>
            <a:r>
              <a:rPr lang="cs-CZ" dirty="0" smtClean="0"/>
              <a:t>signalizační výtyčka</a:t>
            </a:r>
          </a:p>
          <a:p>
            <a:pPr marL="449263"/>
            <a:r>
              <a:rPr lang="cs-CZ" dirty="0" smtClean="0"/>
              <a:t>signalizační věže</a:t>
            </a:r>
          </a:p>
          <a:p>
            <a:pPr marL="719138"/>
            <a:r>
              <a:rPr lang="cs-CZ" dirty="0" smtClean="0"/>
              <a:t>dvojitá, nezávislá konstrukce</a:t>
            </a:r>
          </a:p>
          <a:p>
            <a:endParaRPr lang="cs-CZ"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706014" y="476672"/>
            <a:ext cx="1731971" cy="220486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868144" y="116632"/>
            <a:ext cx="2981325" cy="26955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932040" y="3284984"/>
            <a:ext cx="2722313" cy="31365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 y="188640"/>
            <a:ext cx="4402832" cy="1138138"/>
          </a:xfrm>
        </p:spPr>
        <p:txBody>
          <a:bodyPr>
            <a:normAutofit fontScale="90000"/>
          </a:bodyPr>
          <a:lstStyle/>
          <a:p>
            <a:r>
              <a:rPr lang="cs-CZ" dirty="0" smtClean="0"/>
              <a:t>Výškopisné základy</a:t>
            </a:r>
            <a:endParaRPr lang="cs-CZ" dirty="0"/>
          </a:p>
        </p:txBody>
      </p:sp>
      <p:sp>
        <p:nvSpPr>
          <p:cNvPr id="6" name="Zástupný symbol pro obsah 5"/>
          <p:cNvSpPr>
            <a:spLocks noGrp="1"/>
          </p:cNvSpPr>
          <p:nvPr>
            <p:ph sz="half" idx="1"/>
          </p:nvPr>
        </p:nvSpPr>
        <p:spPr/>
        <p:txBody>
          <a:bodyPr>
            <a:normAutofit fontScale="62500" lnSpcReduction="20000"/>
          </a:bodyPr>
          <a:lstStyle/>
          <a:p>
            <a:r>
              <a:rPr lang="cs-CZ" dirty="0"/>
              <a:t>základní výškové bodové </a:t>
            </a:r>
            <a:r>
              <a:rPr lang="cs-CZ" dirty="0" smtClean="0"/>
              <a:t>pole (ZVBP)</a:t>
            </a:r>
          </a:p>
          <a:p>
            <a:pPr lvl="1"/>
            <a:r>
              <a:rPr lang="cs-CZ" dirty="0"/>
              <a:t>12 základních nivelačních bodů České </a:t>
            </a:r>
            <a:r>
              <a:rPr lang="cs-CZ" dirty="0" smtClean="0"/>
              <a:t>státní nivelační </a:t>
            </a:r>
            <a:r>
              <a:rPr lang="cs-CZ" dirty="0"/>
              <a:t>sítě (ČSNS), </a:t>
            </a:r>
            <a:endParaRPr lang="cs-CZ" dirty="0" smtClean="0"/>
          </a:p>
          <a:p>
            <a:pPr lvl="1"/>
            <a:r>
              <a:rPr lang="cs-CZ" dirty="0" smtClean="0"/>
              <a:t>nivelační </a:t>
            </a:r>
            <a:r>
              <a:rPr lang="cs-CZ" dirty="0"/>
              <a:t>body ČSNS I. </a:t>
            </a:r>
            <a:r>
              <a:rPr lang="cs-CZ" dirty="0" smtClean="0"/>
              <a:t>řádu</a:t>
            </a:r>
          </a:p>
          <a:p>
            <a:pPr lvl="1"/>
            <a:r>
              <a:rPr lang="cs-CZ" dirty="0" smtClean="0"/>
              <a:t>nivelační </a:t>
            </a:r>
            <a:r>
              <a:rPr lang="cs-CZ" dirty="0"/>
              <a:t>body ČSNS II. a </a:t>
            </a:r>
            <a:r>
              <a:rPr lang="cs-CZ" dirty="0" smtClean="0"/>
              <a:t>III</a:t>
            </a:r>
          </a:p>
          <a:p>
            <a:pPr lvl="2"/>
            <a:r>
              <a:rPr lang="cs-CZ" dirty="0" smtClean="0"/>
              <a:t>body I. a II řád se určují metodou velmi přesné nivelace (VPN) a s přesností na 1 desetinu milimetru</a:t>
            </a:r>
            <a:endParaRPr lang="cs-CZ" dirty="0"/>
          </a:p>
          <a:p>
            <a:pPr lvl="2"/>
            <a:r>
              <a:rPr lang="cs-CZ" dirty="0" smtClean="0"/>
              <a:t>body </a:t>
            </a:r>
            <a:r>
              <a:rPr lang="cs-CZ" dirty="0"/>
              <a:t>III. řádu metodou přesné nivelace (PN) rovněž s přesností na 0,1 mm.</a:t>
            </a:r>
          </a:p>
          <a:p>
            <a:r>
              <a:rPr lang="cs-CZ" dirty="0" smtClean="0"/>
              <a:t>podrobné </a:t>
            </a:r>
            <a:r>
              <a:rPr lang="cs-CZ" dirty="0"/>
              <a:t>výškové bodové </a:t>
            </a:r>
            <a:r>
              <a:rPr lang="cs-CZ" dirty="0" smtClean="0"/>
              <a:t>pole (PVBP)</a:t>
            </a:r>
          </a:p>
          <a:p>
            <a:pPr lvl="1"/>
            <a:r>
              <a:rPr lang="cs-CZ" dirty="0" smtClean="0"/>
              <a:t>nivelační body IV. řádu</a:t>
            </a:r>
          </a:p>
          <a:p>
            <a:pPr lvl="2"/>
            <a:r>
              <a:rPr lang="cs-CZ" dirty="0" smtClean="0"/>
              <a:t>určují se přesnou nivelací (PN)  v přesnosti 1 mm</a:t>
            </a:r>
          </a:p>
          <a:p>
            <a:pPr lvl="1"/>
            <a:r>
              <a:rPr lang="cs-CZ" dirty="0" smtClean="0"/>
              <a:t>stabilizované body technické nivelace</a:t>
            </a:r>
          </a:p>
          <a:p>
            <a:pPr lvl="2"/>
            <a:r>
              <a:rPr lang="cs-CZ" dirty="0" smtClean="0"/>
              <a:t>určují se technickou nivelací v přesnost i1 cm</a:t>
            </a:r>
            <a:endParaRPr lang="cs-CZ"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rot="16200000">
            <a:off x="3573121" y="2289399"/>
            <a:ext cx="6390250" cy="266429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výškopisu</a:t>
            </a:r>
            <a:endParaRPr lang="cs-CZ" dirty="0"/>
          </a:p>
        </p:txBody>
      </p:sp>
      <p:sp>
        <p:nvSpPr>
          <p:cNvPr id="3" name="Zástupný symbol pro obsah 2"/>
          <p:cNvSpPr>
            <a:spLocks noGrp="1"/>
          </p:cNvSpPr>
          <p:nvPr>
            <p:ph sz="half" idx="1"/>
          </p:nvPr>
        </p:nvSpPr>
        <p:spPr>
          <a:xfrm>
            <a:off x="107504" y="1600200"/>
            <a:ext cx="4388296" cy="4525963"/>
          </a:xfrm>
        </p:spPr>
        <p:txBody>
          <a:bodyPr>
            <a:normAutofit fontScale="92500" lnSpcReduction="10000"/>
          </a:bodyPr>
          <a:lstStyle/>
          <a:p>
            <a:r>
              <a:rPr lang="cs-CZ" dirty="0" smtClean="0"/>
              <a:t>Rakousko – Uhersko</a:t>
            </a:r>
          </a:p>
          <a:p>
            <a:pPr lvl="1"/>
            <a:r>
              <a:rPr lang="cs-CZ" dirty="0" smtClean="0"/>
              <a:t>Vojenský zeměpisný ústav ve Vídni</a:t>
            </a:r>
          </a:p>
          <a:p>
            <a:pPr lvl="1"/>
            <a:r>
              <a:rPr lang="cs-CZ" dirty="0" smtClean="0"/>
              <a:t>Jadranský systém</a:t>
            </a:r>
          </a:p>
          <a:p>
            <a:pPr lvl="2"/>
            <a:r>
              <a:rPr lang="cs-CZ" dirty="0" smtClean="0"/>
              <a:t>Molo </a:t>
            </a:r>
            <a:r>
              <a:rPr lang="cs-CZ" dirty="0" err="1" smtClean="0"/>
              <a:t>Sartorio</a:t>
            </a:r>
            <a:r>
              <a:rPr lang="cs-CZ" dirty="0" smtClean="0"/>
              <a:t> v Terstu</a:t>
            </a:r>
          </a:p>
          <a:p>
            <a:pPr lvl="2"/>
            <a:r>
              <a:rPr lang="cs-CZ" dirty="0" err="1" smtClean="0"/>
              <a:t>Líšov</a:t>
            </a:r>
            <a:r>
              <a:rPr lang="cs-CZ" dirty="0" smtClean="0"/>
              <a:t> u Českých Budějovic – vztažný bod </a:t>
            </a:r>
            <a:r>
              <a:rPr lang="cs-CZ" dirty="0" err="1" smtClean="0"/>
              <a:t>pr</a:t>
            </a:r>
            <a:r>
              <a:rPr lang="cs-CZ" dirty="0" smtClean="0"/>
              <a:t> ČSR</a:t>
            </a:r>
          </a:p>
          <a:p>
            <a:r>
              <a:rPr lang="cs-CZ" dirty="0" smtClean="0"/>
              <a:t>ČSR</a:t>
            </a:r>
          </a:p>
          <a:p>
            <a:pPr lvl="1"/>
            <a:r>
              <a:rPr lang="cs-CZ" dirty="0" smtClean="0"/>
              <a:t>Nivelační služba</a:t>
            </a:r>
          </a:p>
          <a:p>
            <a:pPr lvl="1"/>
            <a:r>
              <a:rPr lang="cs-CZ" dirty="0" smtClean="0"/>
              <a:t>československá jednotná nivelační síť (ČSJNS/Jadran)</a:t>
            </a:r>
            <a:endParaRPr lang="cs-CZ" dirty="0"/>
          </a:p>
        </p:txBody>
      </p:sp>
      <p:sp>
        <p:nvSpPr>
          <p:cNvPr id="4" name="Zástupný symbol pro obsah 3"/>
          <p:cNvSpPr>
            <a:spLocks noGrp="1"/>
          </p:cNvSpPr>
          <p:nvPr>
            <p:ph sz="half" idx="2"/>
          </p:nvPr>
        </p:nvSpPr>
        <p:spPr>
          <a:xfrm>
            <a:off x="4648200" y="1600200"/>
            <a:ext cx="4388296" cy="4525963"/>
          </a:xfrm>
        </p:spPr>
        <p:txBody>
          <a:bodyPr>
            <a:normAutofit fontScale="92500" lnSpcReduction="10000"/>
          </a:bodyPr>
          <a:lstStyle/>
          <a:p>
            <a:r>
              <a:rPr lang="cs-CZ" dirty="0" smtClean="0"/>
              <a:t>Protektorát </a:t>
            </a:r>
            <a:r>
              <a:rPr lang="cs-CZ" dirty="0" err="1" smtClean="0"/>
              <a:t>Böhmen</a:t>
            </a:r>
            <a:r>
              <a:rPr lang="cs-CZ" dirty="0" smtClean="0"/>
              <a:t> </a:t>
            </a:r>
            <a:r>
              <a:rPr lang="cs-CZ" dirty="0" err="1" smtClean="0"/>
              <a:t>und</a:t>
            </a:r>
            <a:r>
              <a:rPr lang="cs-CZ" dirty="0" smtClean="0"/>
              <a:t> </a:t>
            </a:r>
            <a:r>
              <a:rPr lang="cs-CZ" dirty="0" err="1" smtClean="0"/>
              <a:t>Mähren</a:t>
            </a:r>
            <a:endParaRPr lang="cs-CZ" dirty="0" smtClean="0"/>
          </a:p>
          <a:p>
            <a:pPr lvl="1"/>
            <a:r>
              <a:rPr lang="cs-CZ" dirty="0" smtClean="0"/>
              <a:t>systém N.N. (</a:t>
            </a:r>
            <a:r>
              <a:rPr lang="cs-CZ" dirty="0" err="1" smtClean="0"/>
              <a:t>Normal</a:t>
            </a:r>
            <a:r>
              <a:rPr lang="cs-CZ" dirty="0" smtClean="0"/>
              <a:t> </a:t>
            </a:r>
            <a:r>
              <a:rPr lang="cs-CZ" dirty="0" err="1" smtClean="0"/>
              <a:t>Null</a:t>
            </a:r>
            <a:r>
              <a:rPr lang="cs-CZ" dirty="0" smtClean="0"/>
              <a:t>)</a:t>
            </a:r>
          </a:p>
          <a:p>
            <a:pPr lvl="1"/>
            <a:r>
              <a:rPr lang="cs-CZ" dirty="0" smtClean="0"/>
              <a:t>vztažný bod v Amsterodamu</a:t>
            </a:r>
          </a:p>
          <a:p>
            <a:r>
              <a:rPr lang="cs-CZ" dirty="0" smtClean="0"/>
              <a:t>ČSSR</a:t>
            </a:r>
          </a:p>
          <a:p>
            <a:pPr lvl="1"/>
            <a:r>
              <a:rPr lang="cs-CZ" dirty="0" smtClean="0"/>
              <a:t>přechod na Balt</a:t>
            </a:r>
          </a:p>
          <a:p>
            <a:pPr lvl="2"/>
            <a:r>
              <a:rPr lang="cs-CZ" dirty="0" smtClean="0"/>
              <a:t>Výškový systém baltský – 68</a:t>
            </a:r>
          </a:p>
          <a:p>
            <a:pPr lvl="3"/>
            <a:r>
              <a:rPr lang="cs-CZ" dirty="0" smtClean="0"/>
              <a:t>Jadran – 68 cm</a:t>
            </a:r>
          </a:p>
          <a:p>
            <a:pPr lvl="2"/>
            <a:r>
              <a:rPr lang="cs-CZ" dirty="0" smtClean="0"/>
              <a:t>Výškový systém baltský – 46</a:t>
            </a:r>
          </a:p>
          <a:p>
            <a:pPr lvl="3"/>
            <a:r>
              <a:rPr lang="cs-CZ" dirty="0" smtClean="0"/>
              <a:t>Jadran – 46 cm</a:t>
            </a:r>
          </a:p>
          <a:p>
            <a:pPr lvl="1"/>
            <a:r>
              <a:rPr lang="cs-CZ" dirty="0" smtClean="0"/>
              <a:t>Balt po vyrovnání  </a:t>
            </a:r>
            <a:r>
              <a:rPr lang="cs-CZ" dirty="0" err="1" smtClean="0"/>
              <a:t>Bpv</a:t>
            </a:r>
            <a:endParaRPr lang="cs-CZ" dirty="0" smtClean="0"/>
          </a:p>
          <a:p>
            <a:pPr lvl="2"/>
            <a:r>
              <a:rPr lang="cs-CZ" dirty="0" err="1" smtClean="0"/>
              <a:t>Bpv</a:t>
            </a:r>
            <a:r>
              <a:rPr lang="cs-CZ" dirty="0" smtClean="0"/>
              <a:t> = Jadran – 40 cm</a:t>
            </a:r>
          </a:p>
          <a:p>
            <a:pPr lvl="2"/>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1263</Words>
  <Application>Microsoft Office PowerPoint</Application>
  <PresentationFormat>Předvádění na obrazovce (4:3)</PresentationFormat>
  <Paragraphs>116</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sady Office</vt:lpstr>
      <vt:lpstr>Geodetické základy</vt:lpstr>
      <vt:lpstr>Snímek 2</vt:lpstr>
      <vt:lpstr>Polohové bodové pole</vt:lpstr>
      <vt:lpstr>Tvorba pole - AGS</vt:lpstr>
      <vt:lpstr>Tvorba pole - ČSTS</vt:lpstr>
      <vt:lpstr>S-JTSK</vt:lpstr>
      <vt:lpstr>S-JTSK</vt:lpstr>
      <vt:lpstr>Výškopisné základy</vt:lpstr>
      <vt:lpstr>Vývoj výškopisu</vt:lpstr>
      <vt:lpstr>Vývoj geodetických – kartografických souřadnic</vt:lpstr>
      <vt:lpstr>Snímek 11</vt:lpstr>
      <vt:lpstr>Měření délek</vt:lpstr>
      <vt:lpstr>Měření pásmem</vt:lpstr>
      <vt:lpstr>Snímek 14</vt:lpstr>
      <vt:lpstr>Měření nitkovým dálkoměrem</vt:lpstr>
      <vt:lpstr>Měření nitkovým dálkoměrem</vt:lpstr>
      <vt:lpstr>Elektronické měření délek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Geodetické základy</dc:title>
  <dc:creator>Gommon</dc:creator>
  <cp:lastModifiedBy>Gommon</cp:lastModifiedBy>
  <cp:revision>24</cp:revision>
  <dcterms:created xsi:type="dcterms:W3CDTF">2012-11-05T10:40:37Z</dcterms:created>
  <dcterms:modified xsi:type="dcterms:W3CDTF">2013-04-15T17:38:32Z</dcterms:modified>
</cp:coreProperties>
</file>