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6" r:id="rId6"/>
    <p:sldId id="260" r:id="rId7"/>
    <p:sldId id="261" r:id="rId8"/>
    <p:sldId id="262" r:id="rId9"/>
    <p:sldId id="270" r:id="rId10"/>
    <p:sldId id="263" r:id="rId11"/>
    <p:sldId id="264" r:id="rId12"/>
    <p:sldId id="265" r:id="rId13"/>
    <p:sldId id="267" r:id="rId14"/>
    <p:sldId id="268" r:id="rId15"/>
    <p:sldId id="269"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4660"/>
  </p:normalViewPr>
  <p:slideViewPr>
    <p:cSldViewPr>
      <p:cViewPr>
        <p:scale>
          <a:sx n="107" d="100"/>
          <a:sy n="107" d="100"/>
        </p:scale>
        <p:origin x="-9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F0938D55-D1C8-4747-AA9A-540457051DCC}" type="datetimeFigureOut">
              <a:rPr lang="en-US" smtClean="0"/>
              <a:pPr/>
              <a:t>11/25/2014</a:t>
            </a:fld>
            <a:endParaRPr lang="en-US"/>
          </a:p>
        </p:txBody>
      </p:sp>
      <p:sp>
        <p:nvSpPr>
          <p:cNvPr id="19" name="Espace réservé du pied de page 18"/>
          <p:cNvSpPr>
            <a:spLocks noGrp="1"/>
          </p:cNvSpPr>
          <p:nvPr>
            <p:ph type="ftr" sz="quarter" idx="11"/>
          </p:nvPr>
        </p:nvSpPr>
        <p:spPr/>
        <p:txBody>
          <a:bodyPr/>
          <a:lstStyle/>
          <a:p>
            <a:endParaRPr lang="en-US"/>
          </a:p>
        </p:txBody>
      </p:sp>
      <p:sp>
        <p:nvSpPr>
          <p:cNvPr id="27" name="Espace réservé du numéro de diapositive 26"/>
          <p:cNvSpPr>
            <a:spLocks noGrp="1"/>
          </p:cNvSpPr>
          <p:nvPr>
            <p:ph type="sldNum" sz="quarter" idx="12"/>
          </p:nvPr>
        </p:nvSpPr>
        <p:spPr/>
        <p:txBody>
          <a:bodyPr/>
          <a:lstStyle/>
          <a:p>
            <a:fld id="{317059AA-1E6C-4F69-92C3-9C3405F0C14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0938D55-D1C8-4747-AA9A-540457051DCC}" type="datetimeFigureOut">
              <a:rPr lang="en-US" smtClean="0"/>
              <a:pPr/>
              <a:t>11/25/2014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17059AA-1E6C-4F69-92C3-9C3405F0C1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0938D55-D1C8-4747-AA9A-540457051DCC}" type="datetimeFigureOut">
              <a:rPr lang="en-US" smtClean="0"/>
              <a:pPr/>
              <a:t>11/25/2014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17059AA-1E6C-4F69-92C3-9C3405F0C1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0938D55-D1C8-4747-AA9A-540457051DCC}" type="datetimeFigureOut">
              <a:rPr lang="en-US" smtClean="0"/>
              <a:pPr/>
              <a:t>11/25/2014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17059AA-1E6C-4F69-92C3-9C3405F0C1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0938D55-D1C8-4747-AA9A-540457051DCC}" type="datetimeFigureOut">
              <a:rPr lang="en-US" smtClean="0"/>
              <a:pPr/>
              <a:t>11/25/2014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17059AA-1E6C-4F69-92C3-9C3405F0C14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0938D55-D1C8-4747-AA9A-540457051DCC}" type="datetimeFigureOut">
              <a:rPr lang="en-US" smtClean="0"/>
              <a:pPr/>
              <a:t>11/25/2014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317059AA-1E6C-4F69-92C3-9C3405F0C1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0938D55-D1C8-4747-AA9A-540457051DCC}" type="datetimeFigureOut">
              <a:rPr lang="en-US" smtClean="0"/>
              <a:pPr/>
              <a:t>11/25/2014</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317059AA-1E6C-4F69-92C3-9C3405F0C1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0938D55-D1C8-4747-AA9A-540457051DCC}" type="datetimeFigureOut">
              <a:rPr lang="en-US" smtClean="0"/>
              <a:pPr/>
              <a:t>11/25/2014</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317059AA-1E6C-4F69-92C3-9C3405F0C1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0938D55-D1C8-4747-AA9A-540457051DCC}" type="datetimeFigureOut">
              <a:rPr lang="en-US" smtClean="0"/>
              <a:pPr/>
              <a:t>11/25/2014</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317059AA-1E6C-4F69-92C3-9C3405F0C1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0938D55-D1C8-4747-AA9A-540457051DCC}" type="datetimeFigureOut">
              <a:rPr lang="en-US" smtClean="0"/>
              <a:pPr/>
              <a:t>11/25/2014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317059AA-1E6C-4F69-92C3-9C3405F0C1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0938D55-D1C8-4747-AA9A-540457051DCC}" type="datetimeFigureOut">
              <a:rPr lang="en-US" smtClean="0"/>
              <a:pPr/>
              <a:t>11/25/2014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a:xfrm>
            <a:off x="8077200" y="6356350"/>
            <a:ext cx="609600" cy="365125"/>
          </a:xfrm>
        </p:spPr>
        <p:txBody>
          <a:bodyPr/>
          <a:lstStyle/>
          <a:p>
            <a:fld id="{317059AA-1E6C-4F69-92C3-9C3405F0C145}" type="slidenum">
              <a:rPr lang="en-US" smtClean="0"/>
              <a:pPr/>
              <a:t>‹#›</a:t>
            </a:fld>
            <a:endParaRPr lang="en-US"/>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0938D55-D1C8-4747-AA9A-540457051DCC}" type="datetimeFigureOut">
              <a:rPr lang="en-US" smtClean="0"/>
              <a:pPr/>
              <a:t>11/25/2014</a:t>
            </a:fld>
            <a:endParaRPr lang="en-US"/>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17059AA-1E6C-4F69-92C3-9C3405F0C145}" type="slidenum">
              <a:rPr lang="en-US" smtClean="0"/>
              <a:pPr/>
              <a:t>‹#›</a:t>
            </a:fld>
            <a:endParaRPr lang="en-US"/>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New_Zealand_English" TargetMode="External"/><Relationship Id="rId2" Type="http://schemas.openxmlformats.org/officeDocument/2006/relationships/hyperlink" Target="http://www.teara.govt.nz/en" TargetMode="External"/><Relationship Id="rId1" Type="http://schemas.openxmlformats.org/officeDocument/2006/relationships/slideLayout" Target="../slideLayouts/slideLayout2.xml"/><Relationship Id="rId4" Type="http://schemas.openxmlformats.org/officeDocument/2006/relationships/hyperlink" Target="https://www.youtube.com/watch?v=Wz29_bFxBZA&amp;spfreload=10"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English_in_southern_England" TargetMode="External"/><Relationship Id="rId7" Type="http://schemas.openxmlformats.org/officeDocument/2006/relationships/hyperlink" Target="http://en.wikipedia.org/wiki/M%C4%81ori_language" TargetMode="External"/><Relationship Id="rId2" Type="http://schemas.openxmlformats.org/officeDocument/2006/relationships/hyperlink" Target="http://en.wikipedia.org/wiki/Australian_English" TargetMode="External"/><Relationship Id="rId1" Type="http://schemas.openxmlformats.org/officeDocument/2006/relationships/slideLayout" Target="../slideLayouts/slideLayout2.xml"/><Relationship Id="rId6" Type="http://schemas.openxmlformats.org/officeDocument/2006/relationships/hyperlink" Target="http://en.wikipedia.org/wiki/Received_Pronunciation" TargetMode="External"/><Relationship Id="rId5" Type="http://schemas.openxmlformats.org/officeDocument/2006/relationships/hyperlink" Target="http://en.wikipedia.org/wiki/Scottish_English" TargetMode="External"/><Relationship Id="rId4" Type="http://schemas.openxmlformats.org/officeDocument/2006/relationships/hyperlink" Target="http://en.wikipedia.org/wiki/Hiberno-English"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3000" r="-33000"/>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solidFill>
                  <a:schemeClr val="bg1">
                    <a:lumMod val="95000"/>
                    <a:lumOff val="5000"/>
                  </a:schemeClr>
                </a:solidFill>
              </a:rPr>
              <a:t>New Zealand Accent</a:t>
            </a:r>
            <a:endParaRPr lang="en-US" dirty="0">
              <a:solidFill>
                <a:schemeClr val="bg1">
                  <a:lumMod val="95000"/>
                  <a:lumOff val="5000"/>
                </a:schemeClr>
              </a:solidFill>
            </a:endParaRPr>
          </a:p>
        </p:txBody>
      </p:sp>
      <p:sp>
        <p:nvSpPr>
          <p:cNvPr id="3" name="Sous-titre 2"/>
          <p:cNvSpPr>
            <a:spLocks noGrp="1"/>
          </p:cNvSpPr>
          <p:nvPr>
            <p:ph type="subTitle" idx="1"/>
          </p:nvPr>
        </p:nvSpPr>
        <p:spPr/>
        <p:txBody>
          <a:bodyPr>
            <a:normAutofit/>
          </a:bodyPr>
          <a:lstStyle/>
          <a:p>
            <a:r>
              <a:rPr lang="en-US" sz="3600" dirty="0" err="1" smtClean="0"/>
              <a:t>Youssef</a:t>
            </a:r>
            <a:r>
              <a:rPr lang="en-US" sz="3600" dirty="0" smtClean="0"/>
              <a:t> SOUINI</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92500" lnSpcReduction="10000"/>
          </a:bodyPr>
          <a:lstStyle/>
          <a:p>
            <a:r>
              <a:rPr lang="fr-FR" sz="3500" i="1" dirty="0" smtClean="0">
                <a:solidFill>
                  <a:schemeClr val="accent2">
                    <a:lumMod val="75000"/>
                  </a:schemeClr>
                </a:solidFill>
              </a:rPr>
              <a:t>TRAP and DRESS </a:t>
            </a:r>
            <a:r>
              <a:rPr lang="fr-FR" sz="3500" i="1" dirty="0" err="1" smtClean="0">
                <a:solidFill>
                  <a:schemeClr val="accent2">
                    <a:lumMod val="75000"/>
                  </a:schemeClr>
                </a:solidFill>
              </a:rPr>
              <a:t>vowels</a:t>
            </a:r>
            <a:endParaRPr lang="fr-FR" sz="3500" i="1" dirty="0" smtClean="0">
              <a:solidFill>
                <a:schemeClr val="accent2">
                  <a:lumMod val="75000"/>
                </a:schemeClr>
              </a:solidFill>
            </a:endParaRPr>
          </a:p>
          <a:p>
            <a:r>
              <a:rPr lang="en-US" dirty="0" smtClean="0"/>
              <a:t>The TRAP vowel is raised (pronounced with a high tongue position) in NZE, and outside New Zealand is often mistaken for the DRESS vowel. A New Zealander overseas, Pat, asked people to address him as Patrick instead because he disliked being asked why he was called ‘pet’. The DRESS vowel is also raised in NZE and can be confused with KIT – which is why New Zealanders overseas are given pins when they ask for pens</a:t>
            </a:r>
            <a:r>
              <a:rPr lang="en-US" i="1" dirty="0" smtClean="0"/>
              <a:t>.</a:t>
            </a:r>
          </a:p>
          <a:p>
            <a:r>
              <a:rPr lang="en-US" dirty="0" smtClean="0"/>
              <a:t>A recent change is the further raising of the DRESS vowel into the area of the FLEECE vowel, so that ‘best’ can sound like ‘beast’</a:t>
            </a:r>
            <a:r>
              <a:rPr lang="en-US" i="1" dirty="0" smtClean="0"/>
              <a:t>,</a:t>
            </a:r>
            <a:r>
              <a:rPr lang="en-US" dirty="0" smtClean="0"/>
              <a:t> and </a:t>
            </a:r>
            <a:r>
              <a:rPr lang="en-US" i="1" dirty="0" smtClean="0"/>
              <a:t>‘</a:t>
            </a:r>
            <a:r>
              <a:rPr lang="en-US" dirty="0" smtClean="0"/>
              <a:t>bed’ like ‘bead’.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lstStyle/>
          <a:p>
            <a:pPr fontAlgn="base"/>
            <a:r>
              <a:rPr lang="en-US" sz="3200" i="1" dirty="0" smtClean="0">
                <a:solidFill>
                  <a:schemeClr val="accent2">
                    <a:lumMod val="75000"/>
                  </a:schemeClr>
                </a:solidFill>
              </a:rPr>
              <a:t>NURSE vowel</a:t>
            </a:r>
          </a:p>
          <a:p>
            <a:pPr fontAlgn="base"/>
            <a:r>
              <a:rPr lang="en-US" dirty="0" smtClean="0"/>
              <a:t>In NZE this is pronounced with rounded lips, and is relatively front and high so it overlaps with the GOOSE vowel. This can cause confusion, where outsiders might hear the NZE word ‘terms’ as ‘tombs’.</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High </a:t>
            </a:r>
            <a:r>
              <a:rPr lang="fr-FR" dirty="0" err="1" smtClean="0"/>
              <a:t>Rising</a:t>
            </a:r>
            <a:r>
              <a:rPr lang="fr-FR" dirty="0" smtClean="0"/>
              <a:t> Terminal Contour</a:t>
            </a:r>
            <a:endParaRPr lang="en-US" dirty="0"/>
          </a:p>
        </p:txBody>
      </p:sp>
      <p:sp>
        <p:nvSpPr>
          <p:cNvPr id="3" name="Espace réservé du contenu 2"/>
          <p:cNvSpPr>
            <a:spLocks noGrp="1"/>
          </p:cNvSpPr>
          <p:nvPr>
            <p:ph idx="1"/>
          </p:nvPr>
        </p:nvSpPr>
        <p:spPr/>
        <p:txBody>
          <a:bodyPr/>
          <a:lstStyle/>
          <a:p>
            <a:pPr fontAlgn="base"/>
            <a:r>
              <a:rPr lang="en-US" dirty="0" smtClean="0"/>
              <a:t>The most widely reported </a:t>
            </a:r>
            <a:r>
              <a:rPr lang="en-US" dirty="0" err="1" smtClean="0"/>
              <a:t>intonational</a:t>
            </a:r>
            <a:r>
              <a:rPr lang="en-US" dirty="0" smtClean="0"/>
              <a:t> feature of NZE is the High Rising Terminal Contour (HRT), a rise in pitch used on declarative sentences. Outsiders mistakenly interpret this as a questioning intonation pattern. The HRT is a politeness feature used by a speaker wishing to involve the hearer in </a:t>
            </a:r>
            <a:r>
              <a:rPr lang="en-US" smtClean="0"/>
              <a:t>a conversation.</a:t>
            </a:r>
            <a:endParaRPr lang="en-US" dirty="0" smtClean="0"/>
          </a:p>
          <a:p>
            <a:pPr>
              <a:buNone/>
            </a:pPr>
            <a:r>
              <a:rPr lang="en-US" i="1" dirty="0" smtClean="0"/>
              <a:t/>
            </a:r>
            <a:br>
              <a:rPr lang="en-US" i="1" dirty="0" smtClean="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Sound changes in speech</a:t>
            </a:r>
            <a:endParaRPr lang="en-US" dirty="0"/>
          </a:p>
        </p:txBody>
      </p:sp>
      <p:sp>
        <p:nvSpPr>
          <p:cNvPr id="3" name="Espace réservé du contenu 2"/>
          <p:cNvSpPr>
            <a:spLocks noGrp="1"/>
          </p:cNvSpPr>
          <p:nvPr>
            <p:ph idx="1"/>
          </p:nvPr>
        </p:nvSpPr>
        <p:spPr/>
        <p:txBody>
          <a:bodyPr/>
          <a:lstStyle/>
          <a:p>
            <a:pPr fontAlgn="base"/>
            <a:r>
              <a:rPr lang="en-US" sz="3200" dirty="0" smtClean="0">
                <a:solidFill>
                  <a:schemeClr val="accent2">
                    <a:lumMod val="75000"/>
                  </a:schemeClr>
                </a:solidFill>
              </a:rPr>
              <a:t>/l/</a:t>
            </a:r>
          </a:p>
          <a:p>
            <a:pPr fontAlgn="base"/>
            <a:r>
              <a:rPr lang="en-US" dirty="0" smtClean="0"/>
              <a:t>A widespread New Zealand English (NZE) sound change involves /l/ after vowels, whereby tongue-tip contact is lost and /l/ is </a:t>
            </a:r>
            <a:r>
              <a:rPr lang="en-US" dirty="0" err="1" smtClean="0"/>
              <a:t>vocalised</a:t>
            </a:r>
            <a:r>
              <a:rPr lang="en-US" dirty="0" smtClean="0"/>
              <a:t> (becomes a vowel like that in FOOT). ‘Feel’ becomes ‘fee-u’, railway becomes ‘</a:t>
            </a:r>
            <a:r>
              <a:rPr lang="en-US" dirty="0" err="1" smtClean="0"/>
              <a:t>rai</a:t>
            </a:r>
            <a:r>
              <a:rPr lang="en-US" dirty="0" smtClean="0"/>
              <a:t>-u-way’. This change is occurring in other varieties of English but it seems to be more advanced in NZE.</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lstStyle/>
          <a:p>
            <a:r>
              <a:rPr lang="fr-FR" sz="3200" i="1" dirty="0" err="1" smtClean="0">
                <a:solidFill>
                  <a:schemeClr val="accent2">
                    <a:lumMod val="75000"/>
                  </a:schemeClr>
                </a:solidFill>
              </a:rPr>
              <a:t>Vowels</a:t>
            </a:r>
            <a:r>
              <a:rPr lang="fr-FR" sz="3200" i="1" dirty="0" smtClean="0">
                <a:solidFill>
                  <a:schemeClr val="accent2">
                    <a:lumMod val="75000"/>
                  </a:schemeClr>
                </a:solidFill>
              </a:rPr>
              <a:t> </a:t>
            </a:r>
            <a:r>
              <a:rPr lang="fr-FR" sz="3200" i="1" dirty="0" err="1" smtClean="0">
                <a:solidFill>
                  <a:schemeClr val="accent2">
                    <a:lumMod val="75000"/>
                  </a:schemeClr>
                </a:solidFill>
              </a:rPr>
              <a:t>preceding</a:t>
            </a:r>
            <a:r>
              <a:rPr lang="fr-FR" sz="3200" i="1" dirty="0" smtClean="0">
                <a:solidFill>
                  <a:schemeClr val="accent2">
                    <a:lumMod val="75000"/>
                  </a:schemeClr>
                </a:solidFill>
              </a:rPr>
              <a:t> l</a:t>
            </a:r>
          </a:p>
          <a:p>
            <a:r>
              <a:rPr lang="en-US" dirty="0" smtClean="0"/>
              <a:t>Changes in the vowels preceding /l/ were noted by Arnold Wall in 1939. He complained that ‘result’ had become ‘</a:t>
            </a:r>
            <a:r>
              <a:rPr lang="en-US" dirty="0" err="1" smtClean="0"/>
              <a:t>resolt</a:t>
            </a:r>
            <a:r>
              <a:rPr lang="en-US" dirty="0" smtClean="0"/>
              <a:t>’ and ‘children’ sounded like ‘</a:t>
            </a:r>
            <a:r>
              <a:rPr lang="en-US" dirty="0" err="1" smtClean="0"/>
              <a:t>chuldren</a:t>
            </a:r>
            <a:r>
              <a:rPr lang="en-US" dirty="0" smtClean="0"/>
              <a:t>.’ For many NZE speakers there is little or no difference between ‘doll’</a:t>
            </a:r>
            <a:r>
              <a:rPr lang="en-US" i="1" dirty="0" smtClean="0"/>
              <a:t>, </a:t>
            </a:r>
            <a:r>
              <a:rPr lang="en-US" dirty="0" smtClean="0"/>
              <a:t>‘dole’ and ‘dull’. Complaints appear regularly about ‘</a:t>
            </a:r>
            <a:r>
              <a:rPr lang="en-US" dirty="0" err="1" smtClean="0"/>
              <a:t>wallington</a:t>
            </a:r>
            <a:r>
              <a:rPr lang="en-US" dirty="0" smtClean="0"/>
              <a:t>’ for ‘Wellington’, or ‘the </a:t>
            </a:r>
            <a:r>
              <a:rPr lang="en-US" dirty="0" err="1" smtClean="0"/>
              <a:t>elps</a:t>
            </a:r>
            <a:r>
              <a:rPr lang="en-US" dirty="0" smtClean="0"/>
              <a:t>’ for </a:t>
            </a:r>
            <a:r>
              <a:rPr lang="en-US" i="1" dirty="0" smtClean="0"/>
              <a:t>‘</a:t>
            </a:r>
            <a:r>
              <a:rPr lang="en-US" dirty="0" smtClean="0"/>
              <a:t>the alps’. People named </a:t>
            </a:r>
            <a:r>
              <a:rPr lang="en-US" i="1" dirty="0" smtClean="0"/>
              <a:t>‘</a:t>
            </a:r>
            <a:r>
              <a:rPr lang="en-US" dirty="0" smtClean="0"/>
              <a:t>Ellen’ and ‘Alan’ can have their names confused.</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References</a:t>
            </a:r>
            <a:endParaRPr lang="en-US" dirty="0"/>
          </a:p>
        </p:txBody>
      </p:sp>
      <p:sp>
        <p:nvSpPr>
          <p:cNvPr id="3" name="Espace réservé du contenu 2"/>
          <p:cNvSpPr>
            <a:spLocks noGrp="1"/>
          </p:cNvSpPr>
          <p:nvPr>
            <p:ph idx="1"/>
          </p:nvPr>
        </p:nvSpPr>
        <p:spPr/>
        <p:txBody>
          <a:bodyPr>
            <a:normAutofit/>
          </a:bodyPr>
          <a:lstStyle/>
          <a:p>
            <a:pPr fontAlgn="base"/>
            <a:r>
              <a:rPr lang="en-US" dirty="0" smtClean="0"/>
              <a:t>Gordon, Elizabeth, and others. </a:t>
            </a:r>
            <a:r>
              <a:rPr lang="en-US" i="1" dirty="0" smtClean="0"/>
              <a:t>New Zealand English: its origins and evolution. </a:t>
            </a:r>
            <a:r>
              <a:rPr lang="en-US" dirty="0" smtClean="0"/>
              <a:t>Cambridge: Cambridge University Press, 2004.</a:t>
            </a:r>
          </a:p>
          <a:p>
            <a:pPr fontAlgn="base"/>
            <a:r>
              <a:rPr lang="fr-FR" dirty="0" smtClean="0"/>
              <a:t>Hay, Jennifer, Margaret </a:t>
            </a:r>
            <a:r>
              <a:rPr lang="fr-FR" dirty="0" err="1" smtClean="0"/>
              <a:t>Maclagan</a:t>
            </a:r>
            <a:r>
              <a:rPr lang="fr-FR" dirty="0" smtClean="0"/>
              <a:t> and Elizabeth Gordon. </a:t>
            </a:r>
            <a:r>
              <a:rPr lang="fr-FR" i="1" dirty="0" smtClean="0"/>
              <a:t>New </a:t>
            </a:r>
            <a:r>
              <a:rPr lang="fr-FR" i="1" dirty="0" err="1" smtClean="0"/>
              <a:t>Zealand</a:t>
            </a:r>
            <a:r>
              <a:rPr lang="fr-FR" i="1" dirty="0" smtClean="0"/>
              <a:t> English</a:t>
            </a:r>
            <a:r>
              <a:rPr lang="fr-FR" dirty="0" smtClean="0"/>
              <a:t>. Edinburgh: Edinburgh </a:t>
            </a:r>
            <a:r>
              <a:rPr lang="fr-FR" dirty="0" err="1" smtClean="0"/>
              <a:t>University</a:t>
            </a:r>
            <a:r>
              <a:rPr lang="fr-FR" dirty="0" smtClean="0"/>
              <a:t> </a:t>
            </a:r>
            <a:r>
              <a:rPr lang="fr-FR" dirty="0" err="1" smtClean="0"/>
              <a:t>Press</a:t>
            </a:r>
            <a:r>
              <a:rPr lang="fr-FR" dirty="0" smtClean="0"/>
              <a:t>, 2008.</a:t>
            </a:r>
          </a:p>
          <a:p>
            <a:pPr fontAlgn="base"/>
            <a:r>
              <a:rPr lang="en-US" u="sng" dirty="0" smtClean="0">
                <a:hlinkClick r:id="rId2"/>
              </a:rPr>
              <a:t>http://www.teara.govt.nz/en</a:t>
            </a:r>
            <a:endParaRPr lang="en-US" u="sng" dirty="0" smtClean="0"/>
          </a:p>
          <a:p>
            <a:pPr fontAlgn="base"/>
            <a:r>
              <a:rPr lang="en-US" u="sng" dirty="0" smtClean="0">
                <a:hlinkClick r:id="rId3"/>
              </a:rPr>
              <a:t>http://en.wikipedia.org/wiki/New_Zealand_English</a:t>
            </a:r>
            <a:endParaRPr lang="en-US" u="sng" dirty="0" smtClean="0"/>
          </a:p>
          <a:p>
            <a:pPr fontAlgn="base"/>
            <a:r>
              <a:rPr lang="fr-FR" u="sng" dirty="0" smtClean="0">
                <a:hlinkClick r:id="rId4"/>
              </a:rPr>
              <a:t>https://www.youtube.com/watch?v=Wz29_bFxBZA&amp;spfreload=10</a:t>
            </a:r>
            <a:endParaRPr lang="en-US" u="sng" dirty="0" smtClean="0"/>
          </a:p>
          <a:p>
            <a:pPr fontAlgn="base"/>
            <a:endParaRPr lang="en-US" u="sng" dirty="0" smtClean="0"/>
          </a:p>
          <a:p>
            <a:pPr fontAlgn="base"/>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dirty="0"/>
          </a:p>
        </p:txBody>
      </p:sp>
      <p:pic>
        <p:nvPicPr>
          <p:cNvPr id="4" name="Espace réservé du contenu 3" descr="new_zealand_slang.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92696"/>
            <a:ext cx="8229600" cy="1143000"/>
          </a:xfrm>
        </p:spPr>
        <p:txBody>
          <a:bodyPr>
            <a:normAutofit fontScale="90000"/>
          </a:bodyPr>
          <a:lstStyle/>
          <a:p>
            <a:r>
              <a:rPr lang="fr-FR" dirty="0" smtClean="0"/>
              <a:t>New </a:t>
            </a:r>
            <a:r>
              <a:rPr lang="en-US" dirty="0" smtClean="0"/>
              <a:t>Zealand</a:t>
            </a:r>
            <a:r>
              <a:rPr lang="fr-FR" dirty="0" smtClean="0"/>
              <a:t> English</a:t>
            </a:r>
            <a:br>
              <a:rPr lang="fr-FR" dirty="0" smtClean="0"/>
            </a:br>
            <a:endParaRPr lang="en-US" dirty="0"/>
          </a:p>
        </p:txBody>
      </p:sp>
      <p:sp>
        <p:nvSpPr>
          <p:cNvPr id="3" name="Espace réservé du contenu 2"/>
          <p:cNvSpPr>
            <a:spLocks noGrp="1"/>
          </p:cNvSpPr>
          <p:nvPr>
            <p:ph idx="1"/>
          </p:nvPr>
        </p:nvSpPr>
        <p:spPr/>
        <p:txBody>
          <a:bodyPr>
            <a:normAutofit/>
          </a:bodyPr>
          <a:lstStyle/>
          <a:p>
            <a:r>
              <a:rPr lang="en-US" dirty="0"/>
              <a:t>The English language was established in New Zealand by colonists during the 19th century. It is one of "the newest native-speaker </a:t>
            </a:r>
            <a:r>
              <a:rPr lang="en-US" dirty="0" smtClean="0"/>
              <a:t>varieties </a:t>
            </a:r>
            <a:r>
              <a:rPr lang="en-US" dirty="0"/>
              <a:t>of the English language in existence, a variety which has developed and become distinctive only in the last 150 years</a:t>
            </a:r>
            <a:r>
              <a:rPr lang="en-US" dirty="0" smtClean="0"/>
              <a:t>".</a:t>
            </a:r>
            <a:r>
              <a:rPr lang="en-US" baseline="30000" dirty="0" smtClean="0"/>
              <a:t> </a:t>
            </a:r>
            <a:r>
              <a:rPr lang="en-US" dirty="0"/>
              <a:t> The most distinctive influences on New Zealand English have come from </a:t>
            </a:r>
            <a:r>
              <a:rPr lang="en-US" dirty="0">
                <a:hlinkClick r:id="rId2" tooltip="Australian English"/>
              </a:rPr>
              <a:t>Australian </a:t>
            </a:r>
            <a:r>
              <a:rPr lang="en-US" dirty="0" smtClean="0">
                <a:hlinkClick r:id="rId2" tooltip="Australian English"/>
              </a:rPr>
              <a:t>English</a:t>
            </a:r>
            <a:r>
              <a:rPr lang="en-US" dirty="0" smtClean="0"/>
              <a:t>,</a:t>
            </a:r>
            <a:r>
              <a:rPr lang="en-US" dirty="0"/>
              <a:t> </a:t>
            </a:r>
            <a:r>
              <a:rPr lang="en-US" dirty="0">
                <a:hlinkClick r:id="rId3" tooltip="English in southern England"/>
              </a:rPr>
              <a:t>English in southern England</a:t>
            </a:r>
            <a:r>
              <a:rPr lang="en-US" dirty="0"/>
              <a:t>, </a:t>
            </a:r>
            <a:r>
              <a:rPr lang="en-US" dirty="0">
                <a:hlinkClick r:id="rId4" tooltip="Hiberno-English"/>
              </a:rPr>
              <a:t>Irish English</a:t>
            </a:r>
            <a:r>
              <a:rPr lang="en-US" dirty="0"/>
              <a:t>, </a:t>
            </a:r>
            <a:r>
              <a:rPr lang="en-US" dirty="0">
                <a:hlinkClick r:id="rId5" tooltip="Scottish English"/>
              </a:rPr>
              <a:t>Scottish English</a:t>
            </a:r>
            <a:r>
              <a:rPr lang="en-US" dirty="0"/>
              <a:t>, the prestige </a:t>
            </a:r>
            <a:r>
              <a:rPr lang="en-US" dirty="0">
                <a:hlinkClick r:id="rId6" tooltip="Received Pronunciation"/>
              </a:rPr>
              <a:t>Received Pronunciation</a:t>
            </a:r>
            <a:r>
              <a:rPr lang="en-US" dirty="0"/>
              <a:t>, and </a:t>
            </a:r>
            <a:r>
              <a:rPr lang="en-US" dirty="0" err="1">
                <a:hlinkClick r:id="rId7" tooltip="Māori language"/>
              </a:rPr>
              <a:t>Māori</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en-US" dirty="0" smtClean="0"/>
              <a:t> </a:t>
            </a:r>
            <a:r>
              <a:rPr lang="en-US" dirty="0" err="1" smtClean="0"/>
              <a:t>Māori</a:t>
            </a:r>
            <a:r>
              <a:rPr lang="en-US" dirty="0" smtClean="0"/>
              <a:t> English</a:t>
            </a:r>
            <a:endParaRPr lang="en-US" dirty="0"/>
          </a:p>
        </p:txBody>
      </p:sp>
      <p:sp>
        <p:nvSpPr>
          <p:cNvPr id="3" name="Espace réservé du contenu 2"/>
          <p:cNvSpPr>
            <a:spLocks noGrp="1"/>
          </p:cNvSpPr>
          <p:nvPr>
            <p:ph idx="1"/>
          </p:nvPr>
        </p:nvSpPr>
        <p:spPr/>
        <p:txBody>
          <a:bodyPr>
            <a:normAutofit/>
          </a:bodyPr>
          <a:lstStyle/>
          <a:p>
            <a:r>
              <a:rPr lang="en-US" dirty="0" smtClean="0"/>
              <a:t>One form of New Zealand English increasingly heard is </a:t>
            </a:r>
            <a:r>
              <a:rPr lang="en-US" dirty="0" err="1" smtClean="0"/>
              <a:t>Māori</a:t>
            </a:r>
            <a:r>
              <a:rPr lang="en-US" dirty="0" smtClean="0"/>
              <a:t> English. Distinctive features of </a:t>
            </a:r>
            <a:r>
              <a:rPr lang="en-US" dirty="0" err="1" smtClean="0"/>
              <a:t>Māori</a:t>
            </a:r>
            <a:r>
              <a:rPr lang="en-US" dirty="0" smtClean="0"/>
              <a:t> English are the High Rising Terminal, where the tone is high at the end of a statement, the use of 'eh' at the end of a sentence and front pronunciation of the GOOSE vowel</a:t>
            </a:r>
          </a:p>
          <a:p>
            <a:r>
              <a:rPr lang="en-US" dirty="0" smtClean="0"/>
              <a:t>Speakers of </a:t>
            </a:r>
            <a:r>
              <a:rPr lang="en-US" dirty="0" err="1" smtClean="0"/>
              <a:t>Māori</a:t>
            </a:r>
            <a:r>
              <a:rPr lang="en-US" dirty="0" smtClean="0"/>
              <a:t> English commonly end questioning sentences with 'eh' (pronounced to rhyme with 'may')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92500" lnSpcReduction="20000"/>
          </a:bodyPr>
          <a:lstStyle/>
          <a:p>
            <a:r>
              <a:rPr lang="en-US" dirty="0" smtClean="0"/>
              <a:t>The everyday use of Maori words, usually colloquial, occurs most prominently among youth, young adults and Maori populations. Examples include words like </a:t>
            </a:r>
            <a:r>
              <a:rPr lang="en-US" i="1" dirty="0" err="1" smtClean="0"/>
              <a:t>kia</a:t>
            </a:r>
            <a:r>
              <a:rPr lang="en-US" i="1" dirty="0" smtClean="0"/>
              <a:t> </a:t>
            </a:r>
            <a:r>
              <a:rPr lang="en-US" i="1" dirty="0" err="1" smtClean="0"/>
              <a:t>ora</a:t>
            </a:r>
            <a:r>
              <a:rPr lang="en-US" dirty="0" smtClean="0"/>
              <a:t> ("hello"), </a:t>
            </a:r>
            <a:r>
              <a:rPr lang="en-US" dirty="0" err="1" smtClean="0"/>
              <a:t>or</a:t>
            </a:r>
            <a:r>
              <a:rPr lang="en-US" i="1" dirty="0" err="1" smtClean="0"/>
              <a:t>kai</a:t>
            </a:r>
            <a:r>
              <a:rPr lang="en-US" dirty="0" smtClean="0"/>
              <a:t> ("food") which almost all New Zealanders know.</a:t>
            </a:r>
          </a:p>
          <a:p>
            <a:r>
              <a:rPr lang="en-US" dirty="0" err="1" smtClean="0"/>
              <a:t>Māori</a:t>
            </a:r>
            <a:r>
              <a:rPr lang="en-US" dirty="0" smtClean="0"/>
              <a:t> is ever present and has a significant conceptual influence in the legislature, government, and community agencies (e.g. health and education), where legislation requires that proceedings and documents be translated into </a:t>
            </a:r>
            <a:r>
              <a:rPr lang="en-US" dirty="0" err="1" smtClean="0"/>
              <a:t>Māori</a:t>
            </a:r>
            <a:r>
              <a:rPr lang="en-US" dirty="0" smtClean="0"/>
              <a:t> (under certain circumstances, and when requested). Political discussion and analysis of issues of sovereignty, environmental management, health, and social well-being thus rely on </a:t>
            </a:r>
            <a:r>
              <a:rPr lang="en-US" dirty="0" err="1" smtClean="0"/>
              <a:t>Māori</a:t>
            </a:r>
            <a:r>
              <a:rPr lang="en-US" dirty="0" smtClean="0"/>
              <a:t> at least in part. </a:t>
            </a:r>
            <a:r>
              <a:rPr lang="en-US" dirty="0" err="1" smtClean="0"/>
              <a:t>Māori</a:t>
            </a:r>
            <a:r>
              <a:rPr lang="en-US" dirty="0" smtClean="0"/>
              <a:t> as a spoken language is particularly important wherever community consultation occurs.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err="1" smtClean="0"/>
              <a:t>Features</a:t>
            </a:r>
            <a:r>
              <a:rPr lang="fr-FR" dirty="0" smtClean="0"/>
              <a:t> of </a:t>
            </a:r>
            <a:r>
              <a:rPr lang="fr-FR" dirty="0" err="1" smtClean="0"/>
              <a:t>Māori</a:t>
            </a:r>
            <a:r>
              <a:rPr lang="fr-FR" dirty="0" smtClean="0"/>
              <a:t> English</a:t>
            </a:r>
            <a:endParaRPr lang="en-US" dirty="0"/>
          </a:p>
        </p:txBody>
      </p:sp>
      <p:sp>
        <p:nvSpPr>
          <p:cNvPr id="3" name="Espace réservé du contenu 2"/>
          <p:cNvSpPr>
            <a:spLocks noGrp="1"/>
          </p:cNvSpPr>
          <p:nvPr>
            <p:ph idx="1"/>
          </p:nvPr>
        </p:nvSpPr>
        <p:spPr/>
        <p:txBody>
          <a:bodyPr/>
          <a:lstStyle/>
          <a:p>
            <a:pPr fontAlgn="base"/>
            <a:r>
              <a:rPr lang="en-US" dirty="0" smtClean="0"/>
              <a:t>The High Rising Terminal intonation pattern is used in </a:t>
            </a:r>
            <a:r>
              <a:rPr lang="en-US" dirty="0" err="1" smtClean="0"/>
              <a:t>Pākehā</a:t>
            </a:r>
            <a:r>
              <a:rPr lang="en-US" dirty="0" smtClean="0"/>
              <a:t> English but appears more frequently in </a:t>
            </a:r>
            <a:r>
              <a:rPr lang="en-US" dirty="0" err="1" smtClean="0"/>
              <a:t>Māori</a:t>
            </a:r>
            <a:r>
              <a:rPr lang="en-US" dirty="0" smtClean="0"/>
              <a:t> English.</a:t>
            </a:r>
          </a:p>
          <a:p>
            <a:pPr fontAlgn="base"/>
            <a:r>
              <a:rPr lang="en-US" dirty="0" smtClean="0"/>
              <a:t>The use of ‘eh’ at the end of a sentence is more common in </a:t>
            </a:r>
            <a:r>
              <a:rPr lang="en-US" dirty="0" err="1" smtClean="0"/>
              <a:t>Māori</a:t>
            </a:r>
            <a:r>
              <a:rPr lang="en-US" dirty="0" smtClean="0"/>
              <a:t> English than </a:t>
            </a:r>
            <a:r>
              <a:rPr lang="en-US" dirty="0" err="1" smtClean="0"/>
              <a:t>Pākehā</a:t>
            </a:r>
            <a:r>
              <a:rPr lang="en-US" dirty="0" smtClean="0"/>
              <a:t> English.</a:t>
            </a:r>
          </a:p>
          <a:p>
            <a:pPr fontAlgn="base"/>
            <a:r>
              <a:rPr lang="en-US" dirty="0" smtClean="0"/>
              <a:t>GOOSE has a very front pronunciation (like the French ‘</a:t>
            </a:r>
            <a:r>
              <a:rPr lang="en-US" dirty="0" err="1" smtClean="0"/>
              <a:t>tu</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 Features of the New Zealand accent</a:t>
            </a:r>
            <a:endParaRPr lang="en-US" dirty="0"/>
          </a:p>
        </p:txBody>
      </p:sp>
      <p:sp>
        <p:nvSpPr>
          <p:cNvPr id="3" name="Espace réservé du contenu 2"/>
          <p:cNvSpPr>
            <a:spLocks noGrp="1"/>
          </p:cNvSpPr>
          <p:nvPr>
            <p:ph idx="1"/>
          </p:nvPr>
        </p:nvSpPr>
        <p:spPr/>
        <p:txBody>
          <a:bodyPr/>
          <a:lstStyle/>
          <a:p>
            <a:r>
              <a:rPr lang="fr-FR" sz="3200" dirty="0" err="1" smtClean="0">
                <a:solidFill>
                  <a:schemeClr val="accent2">
                    <a:lumMod val="75000"/>
                  </a:schemeClr>
                </a:solidFill>
              </a:rPr>
              <a:t>Phonemes</a:t>
            </a:r>
            <a:r>
              <a:rPr lang="en-US" sz="3200" dirty="0" smtClean="0">
                <a:solidFill>
                  <a:schemeClr val="accent2">
                    <a:lumMod val="75000"/>
                  </a:schemeClr>
                </a:solidFill>
              </a:rPr>
              <a:t>:</a:t>
            </a:r>
          </a:p>
          <a:p>
            <a:r>
              <a:rPr lang="en-US" dirty="0" smtClean="0"/>
              <a:t>Phonologically New Zealand English (NZE) has the same 20-vowel phoneme system as British Received Pronunciation (RP), but the New Zealand phonemes are </a:t>
            </a:r>
            <a:r>
              <a:rPr lang="en-US" dirty="0" err="1" smtClean="0"/>
              <a:t>realised</a:t>
            </a:r>
            <a:r>
              <a:rPr lang="en-US" dirty="0" smtClean="0"/>
              <a:t> differently from RP. However, many New Zealand speakers in the 2000s have only 19 vowel phonemes because they do not make a distinction between the phonemes in NEAR and SQUARE.</a:t>
            </a:r>
            <a:endParaRPr lang="fr-FR"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Vowels in the New Zealand accent</a:t>
            </a:r>
            <a:endParaRPr lang="en-US" dirty="0"/>
          </a:p>
        </p:txBody>
      </p:sp>
      <p:sp>
        <p:nvSpPr>
          <p:cNvPr id="3" name="Espace réservé du contenu 2"/>
          <p:cNvSpPr>
            <a:spLocks noGrp="1"/>
          </p:cNvSpPr>
          <p:nvPr>
            <p:ph idx="1"/>
          </p:nvPr>
        </p:nvSpPr>
        <p:spPr/>
        <p:txBody>
          <a:bodyPr/>
          <a:lstStyle/>
          <a:p>
            <a:r>
              <a:rPr lang="fr-FR" sz="3200" i="1" dirty="0" smtClean="0">
                <a:solidFill>
                  <a:schemeClr val="accent2">
                    <a:lumMod val="75000"/>
                  </a:schemeClr>
                </a:solidFill>
              </a:rPr>
              <a:t>START </a:t>
            </a:r>
            <a:r>
              <a:rPr lang="fr-FR" sz="3200" i="1" dirty="0" err="1" smtClean="0">
                <a:solidFill>
                  <a:schemeClr val="accent2">
                    <a:lumMod val="75000"/>
                  </a:schemeClr>
                </a:solidFill>
              </a:rPr>
              <a:t>vowel</a:t>
            </a:r>
            <a:r>
              <a:rPr lang="en-US" sz="3200" dirty="0" smtClean="0">
                <a:solidFill>
                  <a:schemeClr val="accent2">
                    <a:lumMod val="75000"/>
                  </a:schemeClr>
                </a:solidFill>
              </a:rPr>
              <a:t>:</a:t>
            </a:r>
          </a:p>
          <a:p>
            <a:r>
              <a:rPr lang="en-US" dirty="0" smtClean="0"/>
              <a:t>In NZE the START vowel in words like ‘park’</a:t>
            </a:r>
            <a:r>
              <a:rPr lang="en-US" i="1" dirty="0" smtClean="0"/>
              <a:t>, </a:t>
            </a:r>
            <a:r>
              <a:rPr lang="en-US" dirty="0" smtClean="0"/>
              <a:t>‘calm’ and ‘farm’ is central or even front of central in terms of tongue position. It is one of the most noticeable features of New Zealand and Australian English for people in the northern hemisphere. Unlike today, almost half of a sample of people born in the later 19th century and interviewed in the 1940s used the short vowel of TRAP in words like ‘dance’ and ‘chance’. This is a feature of Australian English in the early 2000s.</a:t>
            </a:r>
            <a:endParaRPr lang="fr-FR" i="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92500" lnSpcReduction="10000"/>
          </a:bodyPr>
          <a:lstStyle/>
          <a:p>
            <a:r>
              <a:rPr lang="fr-FR" sz="3500" i="1" dirty="0" smtClean="0">
                <a:solidFill>
                  <a:schemeClr val="accent2">
                    <a:lumMod val="75000"/>
                  </a:schemeClr>
                </a:solidFill>
              </a:rPr>
              <a:t>KIT </a:t>
            </a:r>
            <a:r>
              <a:rPr lang="fr-FR" sz="3500" i="1" dirty="0" err="1" smtClean="0">
                <a:solidFill>
                  <a:schemeClr val="accent2">
                    <a:lumMod val="75000"/>
                  </a:schemeClr>
                </a:solidFill>
              </a:rPr>
              <a:t>vowel</a:t>
            </a:r>
            <a:r>
              <a:rPr lang="fr-FR" sz="3500" i="1" dirty="0" smtClean="0">
                <a:solidFill>
                  <a:schemeClr val="accent2">
                    <a:lumMod val="75000"/>
                  </a:schemeClr>
                </a:solidFill>
              </a:rPr>
              <a:t>:</a:t>
            </a:r>
          </a:p>
          <a:p>
            <a:r>
              <a:rPr lang="en-US" dirty="0" smtClean="0"/>
              <a:t>The pronunciation of the KIT vowel clearly distinguishes New Zealanders from Australians. It is commonly claimed that New Zealanders say ‘</a:t>
            </a:r>
            <a:r>
              <a:rPr lang="en-US" dirty="0" err="1" smtClean="0"/>
              <a:t>fush</a:t>
            </a:r>
            <a:r>
              <a:rPr lang="en-US" dirty="0" smtClean="0"/>
              <a:t> and </a:t>
            </a:r>
            <a:r>
              <a:rPr lang="en-US" dirty="0" err="1" smtClean="0"/>
              <a:t>chups</a:t>
            </a:r>
            <a:r>
              <a:rPr lang="en-US" dirty="0" smtClean="0"/>
              <a:t>’ where Australians say ‘</a:t>
            </a:r>
            <a:r>
              <a:rPr lang="en-US" dirty="0" err="1" smtClean="0"/>
              <a:t>feesh</a:t>
            </a:r>
            <a:r>
              <a:rPr lang="en-US" dirty="0" smtClean="0"/>
              <a:t> and cheeps’. </a:t>
            </a:r>
          </a:p>
          <a:p>
            <a:r>
              <a:rPr lang="fr-FR" sz="3500" i="1" dirty="0" smtClean="0">
                <a:solidFill>
                  <a:schemeClr val="accent2">
                    <a:lumMod val="75000"/>
                  </a:schemeClr>
                </a:solidFill>
              </a:rPr>
              <a:t>GOOSE and FLEECE </a:t>
            </a:r>
            <a:r>
              <a:rPr lang="fr-FR" sz="3500" i="1" dirty="0" err="1" smtClean="0">
                <a:solidFill>
                  <a:schemeClr val="accent2">
                    <a:lumMod val="75000"/>
                  </a:schemeClr>
                </a:solidFill>
              </a:rPr>
              <a:t>vowels</a:t>
            </a:r>
            <a:r>
              <a:rPr lang="fr-FR" sz="3500" i="1" dirty="0" smtClean="0">
                <a:solidFill>
                  <a:schemeClr val="accent2">
                    <a:lumMod val="75000"/>
                  </a:schemeClr>
                </a:solidFill>
              </a:rPr>
              <a:t>:</a:t>
            </a:r>
          </a:p>
          <a:p>
            <a:r>
              <a:rPr lang="en-US" dirty="0" smtClean="0"/>
              <a:t>In NZE the GOOSE vowel is very central. It is sometimes </a:t>
            </a:r>
            <a:r>
              <a:rPr lang="en-US" dirty="0" err="1" smtClean="0"/>
              <a:t>realised</a:t>
            </a:r>
            <a:r>
              <a:rPr lang="en-US" dirty="0" smtClean="0"/>
              <a:t> as a diphthong (a speech sound which begins in the position of one vowel and glides to another) so that ‘boot’ sounds like ‘boat’. The FLEECE vowel can also appear as a diphthong so </a:t>
            </a:r>
            <a:r>
              <a:rPr lang="en-US" dirty="0" err="1" smtClean="0"/>
              <a:t>that</a:t>
            </a:r>
            <a:r>
              <a:rPr lang="en-US" i="1" dirty="0" err="1" smtClean="0"/>
              <a:t>‘</a:t>
            </a:r>
            <a:r>
              <a:rPr lang="en-US" dirty="0" err="1" smtClean="0"/>
              <a:t>feet</a:t>
            </a:r>
            <a:r>
              <a:rPr lang="en-US" dirty="0" smtClean="0"/>
              <a:t>’ sounds like ‘</a:t>
            </a:r>
            <a:r>
              <a:rPr lang="en-US" dirty="0" err="1" smtClean="0"/>
              <a:t>fuh-eet</a:t>
            </a:r>
            <a:r>
              <a:rPr lang="en-US" dirty="0" smtClean="0"/>
              <a:t>’ </a:t>
            </a:r>
            <a:endParaRPr lang="fr-FR" i="1"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pic>
        <p:nvPicPr>
          <p:cNvPr id="4" name="Espace réservé du contenu 3" descr="2961326sKiwiEnglish14Oct09.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100</TotalTime>
  <Words>693</Words>
  <Application>Microsoft Office PowerPoint</Application>
  <PresentationFormat>Předvádění na obrazovce (4:3)</PresentationFormat>
  <Paragraphs>42</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Débit</vt:lpstr>
      <vt:lpstr>New Zealand Accent</vt:lpstr>
      <vt:lpstr>New Zealand English </vt:lpstr>
      <vt:lpstr>  Māori English</vt:lpstr>
      <vt:lpstr>Prezentace aplikace PowerPoint</vt:lpstr>
      <vt:lpstr>Features of Māori English</vt:lpstr>
      <vt:lpstr> Features of the New Zealand accent</vt:lpstr>
      <vt:lpstr>Vowels in the New Zealand accent</vt:lpstr>
      <vt:lpstr>Prezentace aplikace PowerPoint</vt:lpstr>
      <vt:lpstr>Prezentace aplikace PowerPoint</vt:lpstr>
      <vt:lpstr>Prezentace aplikace PowerPoint</vt:lpstr>
      <vt:lpstr>Prezentace aplikace PowerPoint</vt:lpstr>
      <vt:lpstr>High Rising Terminal Contour</vt:lpstr>
      <vt:lpstr>Sound changes in speech</vt:lpstr>
      <vt:lpstr>Prezentace aplikace PowerPoint</vt:lpstr>
      <vt:lpstr>References</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SAMSUNG</dc:creator>
  <cp:lastModifiedBy>Kateřina Tomková</cp:lastModifiedBy>
  <cp:revision>11</cp:revision>
  <dcterms:created xsi:type="dcterms:W3CDTF">2014-11-25T12:40:41Z</dcterms:created>
  <dcterms:modified xsi:type="dcterms:W3CDTF">2014-11-25T14:34:01Z</dcterms:modified>
</cp:coreProperties>
</file>