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2" r:id="rId4"/>
    <p:sldId id="260" r:id="rId5"/>
    <p:sldId id="261" r:id="rId6"/>
  </p:sldIdLst>
  <p:sldSz cx="9144000" cy="6858000" type="screen4x3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785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9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4C9B-A3F9-47E8-B632-27B49CD5C3E7}" type="datetimeFigureOut">
              <a:rPr lang="es-HN" smtClean="0"/>
              <a:pPr/>
              <a:t>17/11/2014</a:t>
            </a:fld>
            <a:endParaRPr lang="es-HN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0DFA19F-07B9-401D-9457-1B01B33A86A0}" type="slidenum">
              <a:rPr lang="es-HN" smtClean="0"/>
              <a:pPr/>
              <a:t>‹#›</a:t>
            </a:fld>
            <a:endParaRPr lang="es-H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4C9B-A3F9-47E8-B632-27B49CD5C3E7}" type="datetimeFigureOut">
              <a:rPr lang="es-HN" smtClean="0"/>
              <a:pPr/>
              <a:t>17/11/2014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FA19F-07B9-401D-9457-1B01B33A86A0}" type="slidenum">
              <a:rPr lang="es-HN" smtClean="0"/>
              <a:pPr/>
              <a:t>‹#›</a:t>
            </a:fld>
            <a:endParaRPr lang="es-H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4C9B-A3F9-47E8-B632-27B49CD5C3E7}" type="datetimeFigureOut">
              <a:rPr lang="es-HN" smtClean="0"/>
              <a:pPr/>
              <a:t>17/11/2014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FA19F-07B9-401D-9457-1B01B33A86A0}" type="slidenum">
              <a:rPr lang="es-HN" smtClean="0"/>
              <a:pPr/>
              <a:t>‹#›</a:t>
            </a:fld>
            <a:endParaRPr lang="es-H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4C9B-A3F9-47E8-B632-27B49CD5C3E7}" type="datetimeFigureOut">
              <a:rPr lang="es-HN" smtClean="0"/>
              <a:pPr/>
              <a:t>17/11/2014</a:t>
            </a:fld>
            <a:endParaRPr lang="es-HN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HN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0DFA19F-07B9-401D-9457-1B01B33A86A0}" type="slidenum">
              <a:rPr lang="es-HN" smtClean="0"/>
              <a:pPr/>
              <a:t>‹#›</a:t>
            </a:fld>
            <a:endParaRPr lang="es-H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4C9B-A3F9-47E8-B632-27B49CD5C3E7}" type="datetimeFigureOut">
              <a:rPr lang="es-HN" smtClean="0"/>
              <a:pPr/>
              <a:t>17/11/2014</a:t>
            </a:fld>
            <a:endParaRPr lang="es-HN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FA19F-07B9-401D-9457-1B01B33A86A0}" type="slidenum">
              <a:rPr lang="es-HN" smtClean="0"/>
              <a:pPr/>
              <a:t>‹#›</a:t>
            </a:fld>
            <a:endParaRPr lang="es-HN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4C9B-A3F9-47E8-B632-27B49CD5C3E7}" type="datetimeFigureOut">
              <a:rPr lang="es-HN" smtClean="0"/>
              <a:pPr/>
              <a:t>17/11/2014</a:t>
            </a:fld>
            <a:endParaRPr lang="es-HN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FA19F-07B9-401D-9457-1B01B33A86A0}" type="slidenum">
              <a:rPr lang="es-HN" smtClean="0"/>
              <a:pPr/>
              <a:t>‹#›</a:t>
            </a:fld>
            <a:endParaRPr lang="es-H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4C9B-A3F9-47E8-B632-27B49CD5C3E7}" type="datetimeFigureOut">
              <a:rPr lang="es-HN" smtClean="0"/>
              <a:pPr/>
              <a:t>17/11/2014</a:t>
            </a:fld>
            <a:endParaRPr lang="es-HN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0DFA19F-07B9-401D-9457-1B01B33A86A0}" type="slidenum">
              <a:rPr lang="es-HN" smtClean="0"/>
              <a:pPr/>
              <a:t>‹#›</a:t>
            </a:fld>
            <a:endParaRPr lang="es-HN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4C9B-A3F9-47E8-B632-27B49CD5C3E7}" type="datetimeFigureOut">
              <a:rPr lang="es-HN" smtClean="0"/>
              <a:pPr/>
              <a:t>17/11/2014</a:t>
            </a:fld>
            <a:endParaRPr lang="es-HN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FA19F-07B9-401D-9457-1B01B33A86A0}" type="slidenum">
              <a:rPr lang="es-HN" smtClean="0"/>
              <a:pPr/>
              <a:t>‹#›</a:t>
            </a:fld>
            <a:endParaRPr lang="es-H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4C9B-A3F9-47E8-B632-27B49CD5C3E7}" type="datetimeFigureOut">
              <a:rPr lang="es-HN" smtClean="0"/>
              <a:pPr/>
              <a:t>17/11/2014</a:t>
            </a:fld>
            <a:endParaRPr lang="es-HN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FA19F-07B9-401D-9457-1B01B33A86A0}" type="slidenum">
              <a:rPr lang="es-HN" smtClean="0"/>
              <a:pPr/>
              <a:t>‹#›</a:t>
            </a:fld>
            <a:endParaRPr lang="es-H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4C9B-A3F9-47E8-B632-27B49CD5C3E7}" type="datetimeFigureOut">
              <a:rPr lang="es-HN" smtClean="0"/>
              <a:pPr/>
              <a:t>17/11/2014</a:t>
            </a:fld>
            <a:endParaRPr lang="es-HN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FA19F-07B9-401D-9457-1B01B33A86A0}" type="slidenum">
              <a:rPr lang="es-HN" smtClean="0"/>
              <a:pPr/>
              <a:t>‹#›</a:t>
            </a:fld>
            <a:endParaRPr lang="es-H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4C9B-A3F9-47E8-B632-27B49CD5C3E7}" type="datetimeFigureOut">
              <a:rPr lang="es-HN" smtClean="0"/>
              <a:pPr/>
              <a:t>17/11/2014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FA19F-07B9-401D-9457-1B01B33A86A0}" type="slidenum">
              <a:rPr lang="es-HN" smtClean="0"/>
              <a:pPr/>
              <a:t>‹#›</a:t>
            </a:fld>
            <a:endParaRPr lang="es-HN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6444C9B-A3F9-47E8-B632-27B49CD5C3E7}" type="datetimeFigureOut">
              <a:rPr lang="es-HN" smtClean="0"/>
              <a:pPr/>
              <a:t>17/11/2014</a:t>
            </a:fld>
            <a:endParaRPr lang="es-HN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0DFA19F-07B9-401D-9457-1B01B33A86A0}" type="slidenum">
              <a:rPr lang="es-HN" smtClean="0"/>
              <a:pPr/>
              <a:t>‹#›</a:t>
            </a:fld>
            <a:endParaRPr lang="es-HN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youtu.be/3BBtS1ir4tA?t=4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1680" y="2996952"/>
            <a:ext cx="5544616" cy="838200"/>
          </a:xfrm>
        </p:spPr>
        <p:txBody>
          <a:bodyPr>
            <a:noAutofit/>
          </a:bodyPr>
          <a:lstStyle/>
          <a:p>
            <a:pPr algn="ctr"/>
            <a:r>
              <a:rPr lang="es-HN" sz="5400" dirty="0" smtClean="0"/>
              <a:t>Filipino </a:t>
            </a:r>
            <a:r>
              <a:rPr lang="es-HN" sz="5400" dirty="0" err="1" smtClean="0"/>
              <a:t>Accent</a:t>
            </a:r>
            <a:r>
              <a:rPr lang="es-HN" sz="5400" dirty="0" smtClean="0"/>
              <a:t> </a:t>
            </a:r>
            <a:r>
              <a:rPr lang="es-HN" sz="5400" dirty="0" err="1" smtClean="0"/>
              <a:t>Features</a:t>
            </a:r>
            <a:endParaRPr lang="es-HN" sz="5400" dirty="0"/>
          </a:p>
        </p:txBody>
      </p:sp>
      <p:sp>
        <p:nvSpPr>
          <p:cNvPr id="4" name="3 Rectángulo"/>
          <p:cNvSpPr/>
          <p:nvPr/>
        </p:nvSpPr>
        <p:spPr>
          <a:xfrm rot="20076864">
            <a:off x="589115" y="5169451"/>
            <a:ext cx="185079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b="1" dirty="0" smtClean="0"/>
              <a:t>RHOTIC </a:t>
            </a:r>
            <a:r>
              <a:rPr lang="es-HN" b="1" dirty="0" smtClean="0"/>
              <a:t>ALVEOLAR FLAP</a:t>
            </a:r>
            <a:endParaRPr lang="es-HN" b="1" dirty="0"/>
          </a:p>
        </p:txBody>
      </p:sp>
      <p:sp>
        <p:nvSpPr>
          <p:cNvPr id="5" name="4 Rectángulo"/>
          <p:cNvSpPr/>
          <p:nvPr/>
        </p:nvSpPr>
        <p:spPr>
          <a:xfrm rot="1181960">
            <a:off x="6537957" y="5025434"/>
            <a:ext cx="1944216" cy="93610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Spanish Vocalic Influence</a:t>
            </a:r>
            <a:endParaRPr lang="en-US" b="1" dirty="0"/>
          </a:p>
        </p:txBody>
      </p:sp>
      <p:sp>
        <p:nvSpPr>
          <p:cNvPr id="6" name="5 Recortar rectángulo de esquina diagonal"/>
          <p:cNvSpPr/>
          <p:nvPr/>
        </p:nvSpPr>
        <p:spPr>
          <a:xfrm rot="21368746">
            <a:off x="6982004" y="1742210"/>
            <a:ext cx="1512168" cy="720080"/>
          </a:xfrm>
          <a:prstGeom prst="snip2Diag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sz="1600" b="1" dirty="0" smtClean="0">
                <a:solidFill>
                  <a:schemeClr val="tx1"/>
                </a:solidFill>
              </a:rPr>
              <a:t>FULL VOWEL SOUNDS</a:t>
            </a:r>
            <a:endParaRPr lang="es-HN" sz="1600" b="1" dirty="0">
              <a:solidFill>
                <a:schemeClr val="tx1"/>
              </a:solidFill>
            </a:endParaRPr>
          </a:p>
        </p:txBody>
      </p:sp>
      <p:sp>
        <p:nvSpPr>
          <p:cNvPr id="7" name="6 Recortar rectángulo de esquina del mismo lado"/>
          <p:cNvSpPr/>
          <p:nvPr/>
        </p:nvSpPr>
        <p:spPr>
          <a:xfrm rot="20445067">
            <a:off x="899591" y="1515323"/>
            <a:ext cx="1589885" cy="864096"/>
          </a:xfrm>
          <a:prstGeom prst="snip2SameRect">
            <a:avLst/>
          </a:prstGeom>
          <a:solidFill>
            <a:srgbClr val="F678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Non-Sibilant</a:t>
            </a:r>
            <a:r>
              <a:rPr lang="es-HN" b="1" dirty="0" smtClean="0"/>
              <a:t> FRICATIVES</a:t>
            </a:r>
            <a:endParaRPr lang="es-HN" b="1" dirty="0"/>
          </a:p>
        </p:txBody>
      </p:sp>
    </p:spTree>
    <p:extLst>
      <p:ext uri="{BB962C8B-B14F-4D97-AF65-F5344CB8AC3E}">
        <p14:creationId xmlns:p14="http://schemas.microsoft.com/office/powerpoint/2010/main" xmlns="" val="357899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63888" y="260648"/>
            <a:ext cx="8686800" cy="838200"/>
          </a:xfrm>
        </p:spPr>
        <p:txBody>
          <a:bodyPr/>
          <a:lstStyle/>
          <a:p>
            <a:r>
              <a:rPr lang="en-US" dirty="0" smtClean="0"/>
              <a:t>Consonants</a:t>
            </a:r>
            <a:r>
              <a:rPr lang="es-HN" dirty="0" smtClean="0"/>
              <a:t> </a:t>
            </a:r>
            <a:r>
              <a:rPr lang="es-HN" dirty="0" err="1" smtClean="0"/>
              <a:t>Sounds</a:t>
            </a:r>
            <a:endParaRPr lang="es-HN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5328592"/>
          </a:xfrm>
        </p:spPr>
        <p:txBody>
          <a:bodyPr>
            <a:normAutofit/>
          </a:bodyPr>
          <a:lstStyle/>
          <a:p>
            <a:r>
              <a:rPr lang="en-US" dirty="0" smtClean="0"/>
              <a:t>Phoneme [f] is non-existent,</a:t>
            </a:r>
            <a:r>
              <a:rPr lang="es-HN" dirty="0" smtClean="0"/>
              <a:t> [p] </a:t>
            </a:r>
            <a:r>
              <a:rPr lang="en-US" dirty="0" smtClean="0"/>
              <a:t>instead </a:t>
            </a:r>
          </a:p>
          <a:p>
            <a:pPr marL="0" indent="0">
              <a:buNone/>
            </a:pPr>
            <a:r>
              <a:rPr lang="en-US" dirty="0" smtClean="0"/>
              <a:t>               </a:t>
            </a:r>
            <a:r>
              <a:rPr lang="es-HN" dirty="0" smtClean="0"/>
              <a:t>[f] → [p] =Favor → [p]</a:t>
            </a:r>
            <a:r>
              <a:rPr lang="es-HN" dirty="0" err="1" smtClean="0"/>
              <a:t>avor</a:t>
            </a:r>
            <a:r>
              <a:rPr lang="es-HN" dirty="0" smtClean="0"/>
              <a:t> </a:t>
            </a:r>
          </a:p>
          <a:p>
            <a:pPr marL="0" indent="0">
              <a:buNone/>
            </a:pPr>
            <a:endParaRPr lang="es-HN" sz="1000" dirty="0" smtClean="0"/>
          </a:p>
          <a:p>
            <a:r>
              <a:rPr lang="en-US" dirty="0" smtClean="0"/>
              <a:t>Due</a:t>
            </a:r>
            <a:r>
              <a:rPr lang="es-HN" dirty="0" smtClean="0"/>
              <a:t> to </a:t>
            </a:r>
            <a:r>
              <a:rPr lang="es-HN" dirty="0" err="1" smtClean="0"/>
              <a:t>the</a:t>
            </a:r>
            <a:r>
              <a:rPr lang="es-HN" dirty="0" smtClean="0"/>
              <a:t> </a:t>
            </a:r>
            <a:r>
              <a:rPr lang="es-HN" dirty="0" err="1" smtClean="0"/>
              <a:t>influence</a:t>
            </a:r>
            <a:r>
              <a:rPr lang="es-HN" dirty="0" smtClean="0"/>
              <a:t> of </a:t>
            </a:r>
            <a:r>
              <a:rPr lang="es-HN" dirty="0" err="1" smtClean="0"/>
              <a:t>Spanish</a:t>
            </a:r>
            <a:r>
              <a:rPr lang="es-HN" dirty="0" smtClean="0"/>
              <a:t> in </a:t>
            </a:r>
            <a:r>
              <a:rPr lang="es-HN" dirty="0" err="1" smtClean="0"/>
              <a:t>the</a:t>
            </a:r>
            <a:r>
              <a:rPr lang="es-HN" dirty="0" smtClean="0"/>
              <a:t> </a:t>
            </a:r>
            <a:r>
              <a:rPr lang="es-HN" dirty="0" err="1" smtClean="0"/>
              <a:t>historical</a:t>
            </a:r>
            <a:r>
              <a:rPr lang="es-HN" dirty="0" smtClean="0"/>
              <a:t> </a:t>
            </a:r>
            <a:r>
              <a:rPr lang="es-HN" dirty="0" err="1" smtClean="0"/>
              <a:t>Spanish</a:t>
            </a:r>
            <a:r>
              <a:rPr lang="es-HN" dirty="0" smtClean="0"/>
              <a:t> </a:t>
            </a:r>
            <a:r>
              <a:rPr lang="en-US" dirty="0" smtClean="0"/>
              <a:t>invasion</a:t>
            </a:r>
            <a:r>
              <a:rPr lang="es-HN" dirty="0" smtClean="0"/>
              <a:t> in </a:t>
            </a:r>
            <a:r>
              <a:rPr lang="es-HN" dirty="0" err="1" smtClean="0"/>
              <a:t>Philipines</a:t>
            </a:r>
            <a:r>
              <a:rPr lang="es-HN" dirty="0" smtClean="0"/>
              <a:t>.                                                  </a:t>
            </a:r>
          </a:p>
          <a:p>
            <a:pPr marL="0" indent="0">
              <a:buNone/>
            </a:pPr>
            <a:r>
              <a:rPr lang="es-HN" dirty="0" smtClean="0"/>
              <a:t>  </a:t>
            </a:r>
            <a:r>
              <a:rPr lang="es-HN" dirty="0"/>
              <a:t> [v] </a:t>
            </a:r>
            <a:r>
              <a:rPr lang="es-HN" dirty="0" smtClean="0"/>
              <a:t> →</a:t>
            </a:r>
            <a:r>
              <a:rPr lang="en-US" dirty="0"/>
              <a:t>[b] </a:t>
            </a:r>
            <a:r>
              <a:rPr lang="en-US" dirty="0" smtClean="0"/>
              <a:t>and [β] =Blog and </a:t>
            </a:r>
            <a:r>
              <a:rPr lang="en-US" dirty="0" err="1" smtClean="0"/>
              <a:t>Vlog</a:t>
            </a:r>
            <a:r>
              <a:rPr lang="en-US" dirty="0" smtClean="0"/>
              <a:t> sounds equally.</a:t>
            </a:r>
          </a:p>
          <a:p>
            <a:pPr marL="0" indent="0">
              <a:buNone/>
            </a:pPr>
            <a:endParaRPr lang="en-US" sz="1500" dirty="0" smtClean="0"/>
          </a:p>
          <a:p>
            <a:r>
              <a:rPr lang="en-US" dirty="0"/>
              <a:t>  No fricatives but stops </a:t>
            </a:r>
          </a:p>
          <a:p>
            <a:pPr marL="0" indent="0">
              <a:buNone/>
            </a:pPr>
            <a:r>
              <a:rPr lang="en-US" dirty="0"/>
              <a:t>        [θ] and  [ð̠] → [t] / [d] = </a:t>
            </a:r>
            <a:r>
              <a:rPr lang="en-US" dirty="0" smtClean="0"/>
              <a:t>This [</a:t>
            </a:r>
            <a:r>
              <a:rPr lang="en-US" dirty="0" err="1" smtClean="0"/>
              <a:t>ðɪs</a:t>
            </a:r>
            <a:r>
              <a:rPr lang="en-US" dirty="0" smtClean="0"/>
              <a:t> </a:t>
            </a:r>
            <a:r>
              <a:rPr lang="en-US" dirty="0"/>
              <a:t>] → [</a:t>
            </a:r>
            <a:r>
              <a:rPr lang="en-US" dirty="0" err="1"/>
              <a:t>dɪs</a:t>
            </a:r>
            <a:r>
              <a:rPr lang="en-US" dirty="0"/>
              <a:t> ]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s-HN" dirty="0" smtClean="0"/>
          </a:p>
        </p:txBody>
      </p:sp>
    </p:spTree>
    <p:extLst>
      <p:ext uri="{BB962C8B-B14F-4D97-AF65-F5344CB8AC3E}">
        <p14:creationId xmlns:p14="http://schemas.microsoft.com/office/powerpoint/2010/main" xmlns="" val="96489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64088" y="260648"/>
            <a:ext cx="8686800" cy="838200"/>
          </a:xfrm>
        </p:spPr>
        <p:txBody>
          <a:bodyPr/>
          <a:lstStyle/>
          <a:p>
            <a:r>
              <a:rPr lang="es-HN" dirty="0" err="1" smtClean="0"/>
              <a:t>Vowel</a:t>
            </a:r>
            <a:r>
              <a:rPr lang="es-HN" dirty="0" smtClean="0"/>
              <a:t> </a:t>
            </a:r>
            <a:r>
              <a:rPr lang="es-HN" dirty="0" err="1"/>
              <a:t>Sounds</a:t>
            </a:r>
            <a:endParaRPr lang="es-HN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412776"/>
            <a:ext cx="8686800" cy="4899174"/>
          </a:xfrm>
        </p:spPr>
        <p:txBody>
          <a:bodyPr>
            <a:normAutofit/>
          </a:bodyPr>
          <a:lstStyle/>
          <a:p>
            <a:r>
              <a:rPr lang="es-HN" sz="2800" dirty="0" smtClean="0"/>
              <a:t>Since Filipino has only five vowels sounds as Spanish does, lacking English ones such as </a:t>
            </a:r>
            <a:r>
              <a:rPr lang="es-HN" sz="2800" dirty="0" smtClean="0"/>
              <a:t>[</a:t>
            </a:r>
            <a:r>
              <a:rPr lang="es-HN" sz="2800" dirty="0" smtClean="0"/>
              <a:t>ɪ</a:t>
            </a:r>
            <a:r>
              <a:rPr lang="es-HN" sz="2800" dirty="0"/>
              <a:t>], </a:t>
            </a:r>
            <a:r>
              <a:rPr lang="es-HN" sz="2800" dirty="0" smtClean="0"/>
              <a:t>[æ</a:t>
            </a:r>
            <a:r>
              <a:rPr lang="es-HN" sz="2800" dirty="0" smtClean="0"/>
              <a:t>]</a:t>
            </a:r>
            <a:r>
              <a:rPr lang="cs-CZ" sz="2800" dirty="0" smtClean="0"/>
              <a:t>, </a:t>
            </a:r>
            <a:r>
              <a:rPr lang="en-US" sz="2800" dirty="0" smtClean="0"/>
              <a:t>[</a:t>
            </a:r>
            <a:r>
              <a:rPr lang="es-HN" sz="2800" dirty="0" smtClean="0"/>
              <a:t> </a:t>
            </a:r>
            <a:r>
              <a:rPr lang="es-HN" sz="2800" dirty="0" smtClean="0"/>
              <a:t>and [ə]; words </a:t>
            </a:r>
            <a:r>
              <a:rPr lang="es-HN" sz="2800" dirty="0" smtClean="0"/>
              <a:t>including </a:t>
            </a:r>
            <a:r>
              <a:rPr lang="es-HN" sz="2800" dirty="0" smtClean="0"/>
              <a:t>these vowel sounds are pronounced similarly to their </a:t>
            </a:r>
            <a:r>
              <a:rPr lang="es-HN" sz="2800" dirty="0"/>
              <a:t>S</a:t>
            </a:r>
            <a:r>
              <a:rPr lang="es-HN" sz="2800" dirty="0" smtClean="0"/>
              <a:t>panish relative</a:t>
            </a:r>
            <a:r>
              <a:rPr lang="es-HN" sz="2800" dirty="0"/>
              <a:t> </a:t>
            </a:r>
            <a:r>
              <a:rPr lang="es-HN" sz="2800" dirty="0" smtClean="0"/>
              <a:t>with no recognition of minimal pairs. </a:t>
            </a:r>
          </a:p>
          <a:p>
            <a:pPr marL="0" indent="0">
              <a:buNone/>
            </a:pPr>
            <a:r>
              <a:rPr lang="es-HN" dirty="0" smtClean="0"/>
              <a:t>                        bit </a:t>
            </a:r>
            <a:r>
              <a:rPr lang="es-HN" dirty="0"/>
              <a:t>and </a:t>
            </a:r>
            <a:r>
              <a:rPr lang="es-HN" dirty="0" smtClean="0"/>
              <a:t>beat → </a:t>
            </a:r>
            <a:r>
              <a:rPr lang="es-HN" dirty="0"/>
              <a:t>[bit</a:t>
            </a:r>
            <a:r>
              <a:rPr lang="es-HN" dirty="0" smtClean="0"/>
              <a:t>]</a:t>
            </a:r>
          </a:p>
          <a:p>
            <a:pPr marL="0" indent="0">
              <a:buNone/>
            </a:pPr>
            <a:r>
              <a:rPr lang="en-US" dirty="0" smtClean="0"/>
              <a:t>		      cat and cut →</a:t>
            </a:r>
            <a:r>
              <a:rPr lang="en-US" dirty="0" smtClean="0"/>
              <a:t>[</a:t>
            </a:r>
            <a:r>
              <a:rPr lang="cs-CZ" dirty="0" smtClean="0"/>
              <a:t>k</a:t>
            </a:r>
            <a:r>
              <a:rPr lang="es-HN" dirty="0" smtClean="0"/>
              <a:t>ʌ</a:t>
            </a:r>
            <a:r>
              <a:rPr lang="en-US" dirty="0" smtClean="0"/>
              <a:t>t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endParaRPr lang="en-US" sz="1500" dirty="0" smtClean="0"/>
          </a:p>
          <a:p>
            <a:pPr marL="0" indent="0">
              <a:buNone/>
            </a:pPr>
            <a:r>
              <a:rPr lang="en-US" sz="2800" dirty="0"/>
              <a:t>With the exemption of [ə] sound in word endings "</a:t>
            </a:r>
            <a:r>
              <a:rPr lang="en-US" sz="2800" dirty="0" err="1"/>
              <a:t>ble</a:t>
            </a:r>
            <a:r>
              <a:rPr lang="en-US" sz="2800" dirty="0"/>
              <a:t>", "</a:t>
            </a:r>
            <a:r>
              <a:rPr lang="en-US" sz="2800" dirty="0" err="1"/>
              <a:t>fle</a:t>
            </a:r>
            <a:r>
              <a:rPr lang="en-US" sz="2800" dirty="0"/>
              <a:t>", and "</a:t>
            </a:r>
            <a:r>
              <a:rPr lang="en-US" sz="2800" dirty="0" err="1"/>
              <a:t>ple</a:t>
            </a:r>
            <a:r>
              <a:rPr lang="en-US" sz="2800" dirty="0"/>
              <a:t>" which are replaced with [o]</a:t>
            </a:r>
            <a:endParaRPr lang="en-US" sz="2800" dirty="0" smtClean="0"/>
          </a:p>
          <a:p>
            <a:pPr marL="0" indent="0">
              <a:buNone/>
            </a:pPr>
            <a:endParaRPr lang="es-HN" dirty="0" smtClean="0"/>
          </a:p>
          <a:p>
            <a:endParaRPr lang="es-HN" dirty="0"/>
          </a:p>
          <a:p>
            <a:pPr marL="0" indent="0">
              <a:buNone/>
            </a:pPr>
            <a:endParaRPr lang="es-HN" dirty="0" smtClean="0"/>
          </a:p>
          <a:p>
            <a:endParaRPr lang="es-HN" dirty="0"/>
          </a:p>
          <a:p>
            <a:pPr marL="0" indent="0">
              <a:buNone/>
            </a:pPr>
            <a:endParaRPr lang="es-HN" dirty="0" smtClean="0"/>
          </a:p>
          <a:p>
            <a:endParaRPr lang="es-HN" dirty="0"/>
          </a:p>
          <a:p>
            <a:endParaRPr lang="es-HN" dirty="0" smtClean="0"/>
          </a:p>
          <a:p>
            <a:endParaRPr lang="es-HN" dirty="0"/>
          </a:p>
          <a:p>
            <a:endParaRPr lang="es-HN" dirty="0" smtClean="0"/>
          </a:p>
          <a:p>
            <a:endParaRPr lang="es-HN" dirty="0" smtClean="0"/>
          </a:p>
        </p:txBody>
      </p:sp>
    </p:spTree>
    <p:extLst>
      <p:ext uri="{BB962C8B-B14F-4D97-AF65-F5344CB8AC3E}">
        <p14:creationId xmlns:p14="http://schemas.microsoft.com/office/powerpoint/2010/main" xmlns="" val="103211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err="1" smtClean="0"/>
              <a:t>Take</a:t>
            </a:r>
            <a:r>
              <a:rPr lang="es-HN" dirty="0" smtClean="0"/>
              <a:t> a look </a:t>
            </a:r>
            <a:endParaRPr lang="es-HN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755158"/>
          </a:xfrm>
        </p:spPr>
        <p:txBody>
          <a:bodyPr>
            <a:normAutofit/>
          </a:bodyPr>
          <a:lstStyle/>
          <a:p>
            <a:r>
              <a:rPr lang="es-HN" dirty="0" err="1" smtClean="0"/>
              <a:t>Review</a:t>
            </a:r>
            <a:r>
              <a:rPr lang="es-HN" dirty="0" smtClean="0"/>
              <a:t> and </a:t>
            </a:r>
            <a:r>
              <a:rPr lang="es-HN" dirty="0" err="1" smtClean="0"/>
              <a:t>click</a:t>
            </a:r>
            <a:r>
              <a:rPr lang="es-HN" dirty="0"/>
              <a:t> </a:t>
            </a:r>
            <a:r>
              <a:rPr lang="es-HN" dirty="0" err="1" smtClean="0"/>
              <a:t>on</a:t>
            </a:r>
            <a:r>
              <a:rPr lang="es-HN" dirty="0" smtClean="0"/>
              <a:t> </a:t>
            </a:r>
            <a:r>
              <a:rPr lang="es-HN" dirty="0" err="1" smtClean="0"/>
              <a:t>your</a:t>
            </a:r>
            <a:r>
              <a:rPr lang="es-HN" dirty="0" smtClean="0"/>
              <a:t> Filipino </a:t>
            </a:r>
            <a:r>
              <a:rPr lang="es-HN" dirty="0" err="1" smtClean="0"/>
              <a:t>Accent</a:t>
            </a:r>
            <a:r>
              <a:rPr lang="es-HN" dirty="0" smtClean="0"/>
              <a:t>:  </a:t>
            </a:r>
            <a:r>
              <a:rPr lang="es-HN" dirty="0"/>
              <a:t> </a:t>
            </a:r>
            <a:endParaRPr lang="es-HN" dirty="0" smtClean="0"/>
          </a:p>
          <a:p>
            <a:r>
              <a:rPr lang="es-HN" dirty="0" smtClean="0"/>
              <a:t>[</a:t>
            </a:r>
            <a:r>
              <a:rPr lang="es-HN" dirty="0"/>
              <a:t>f] → [p] </a:t>
            </a:r>
            <a:r>
              <a:rPr lang="es-HN" dirty="0" smtClean="0"/>
              <a:t>  </a:t>
            </a:r>
          </a:p>
          <a:p>
            <a:r>
              <a:rPr lang="es-HN" dirty="0" smtClean="0"/>
              <a:t>[</a:t>
            </a:r>
            <a:r>
              <a:rPr lang="es-HN" dirty="0"/>
              <a:t>v]  →</a:t>
            </a:r>
            <a:r>
              <a:rPr lang="en-US" dirty="0"/>
              <a:t>[b] and [β</a:t>
            </a:r>
            <a:r>
              <a:rPr lang="en-US" dirty="0" smtClean="0"/>
              <a:t>]</a:t>
            </a:r>
          </a:p>
          <a:p>
            <a:r>
              <a:rPr lang="en-US" dirty="0"/>
              <a:t>[θ] and  [ð̠] → [t] / [d</a:t>
            </a:r>
            <a:r>
              <a:rPr lang="en-US" dirty="0" smtClean="0"/>
              <a:t>]</a:t>
            </a:r>
          </a:p>
          <a:p>
            <a:r>
              <a:rPr lang="en-US" dirty="0"/>
              <a:t>[</a:t>
            </a:r>
            <a:r>
              <a:rPr lang="en-US" dirty="0" smtClean="0"/>
              <a:t>ɪ] and [</a:t>
            </a:r>
            <a:r>
              <a:rPr lang="en-US" dirty="0" err="1" smtClean="0"/>
              <a:t>i</a:t>
            </a:r>
            <a:r>
              <a:rPr lang="en-US" dirty="0" smtClean="0"/>
              <a:t>] → 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</a:p>
          <a:p>
            <a:r>
              <a:rPr lang="en-US" dirty="0" smtClean="0"/>
              <a:t>[æ] and [</a:t>
            </a:r>
            <a:r>
              <a:rPr lang="en-US" dirty="0" err="1" smtClean="0"/>
              <a:t>cʌt</a:t>
            </a:r>
            <a:r>
              <a:rPr lang="en-US" dirty="0" smtClean="0"/>
              <a:t>] </a:t>
            </a:r>
            <a:r>
              <a:rPr lang="en-US" dirty="0"/>
              <a:t>→ </a:t>
            </a:r>
            <a:r>
              <a:rPr lang="en-US" dirty="0" smtClean="0"/>
              <a:t>[a]</a:t>
            </a:r>
          </a:p>
          <a:p>
            <a:r>
              <a:rPr lang="en-US" dirty="0"/>
              <a:t>[ə] →</a:t>
            </a:r>
            <a:r>
              <a:rPr lang="en-US" dirty="0" smtClean="0"/>
              <a:t>[</a:t>
            </a:r>
            <a:r>
              <a:rPr lang="en-US" dirty="0"/>
              <a:t>o]</a:t>
            </a:r>
          </a:p>
          <a:p>
            <a:endParaRPr lang="en-US" dirty="0" smtClean="0"/>
          </a:p>
          <a:p>
            <a:endParaRPr lang="en-US" dirty="0"/>
          </a:p>
          <a:p>
            <a:endParaRPr lang="es-HN" dirty="0"/>
          </a:p>
        </p:txBody>
      </p:sp>
      <p:pic>
        <p:nvPicPr>
          <p:cNvPr id="1028" name="Picture 4" descr="http://fc02.deviantart.net/fs44/f/2009/149/8/3/PH_tan_without_background_by_bellatriz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420888"/>
            <a:ext cx="2448272" cy="3560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Flecha derecha"/>
          <p:cNvSpPr/>
          <p:nvPr/>
        </p:nvSpPr>
        <p:spPr>
          <a:xfrm rot="1046373">
            <a:off x="4793942" y="2240868"/>
            <a:ext cx="504056" cy="3600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</p:spTree>
    <p:extLst>
      <p:ext uri="{BB962C8B-B14F-4D97-AF65-F5344CB8AC3E}">
        <p14:creationId xmlns:p14="http://schemas.microsoft.com/office/powerpoint/2010/main" xmlns="" val="18862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86800" cy="838200"/>
          </a:xfrm>
        </p:spPr>
        <p:txBody>
          <a:bodyPr/>
          <a:lstStyle/>
          <a:p>
            <a:r>
              <a:rPr lang="es-HN" dirty="0" err="1" smtClean="0"/>
              <a:t>References</a:t>
            </a:r>
            <a:r>
              <a:rPr lang="es-HN" dirty="0" smtClean="0"/>
              <a:t> </a:t>
            </a:r>
            <a:endParaRPr lang="es-HN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HN" sz="2000" dirty="0" smtClean="0"/>
              <a:t>https</a:t>
            </a:r>
            <a:r>
              <a:rPr lang="es-HN" sz="2000" dirty="0"/>
              <a:t>://www.youtube.com/watch?v=3BBtS1ir4tA</a:t>
            </a:r>
          </a:p>
          <a:p>
            <a:r>
              <a:rPr lang="es-HN" sz="2000" dirty="0">
                <a:solidFill>
                  <a:schemeClr val="tx1"/>
                </a:solidFill>
              </a:rPr>
              <a:t>http://</a:t>
            </a:r>
            <a:r>
              <a:rPr lang="es-HN" sz="2000" dirty="0" smtClean="0">
                <a:solidFill>
                  <a:schemeClr val="tx1"/>
                </a:solidFill>
              </a:rPr>
              <a:t>www.encyclopedia.com/doc/1O29-PHILIPPINEENGLISH.html</a:t>
            </a:r>
          </a:p>
          <a:p>
            <a:r>
              <a:rPr lang="es-HN" sz="2000" dirty="0" smtClean="0"/>
              <a:t>http</a:t>
            </a:r>
            <a:r>
              <a:rPr lang="es-HN" sz="2000" dirty="0"/>
              <a:t>://tarlespeech.com/2009/11/top-vowel-mistakes-of-filipino-tagalog-speakers</a:t>
            </a:r>
            <a:r>
              <a:rPr lang="es-HN" sz="2000" dirty="0" smtClean="0"/>
              <a:t>/</a:t>
            </a:r>
          </a:p>
          <a:p>
            <a:r>
              <a:rPr lang="es-HN" sz="2000" dirty="0"/>
              <a:t>http://tagaloglang.com/The-Philippines/Language/filipino-pronunciation-of-english-words.html</a:t>
            </a:r>
            <a:endParaRPr lang="es-HN" sz="2000" dirty="0" smtClean="0"/>
          </a:p>
          <a:p>
            <a:r>
              <a:rPr lang="es-HN" sz="2000" dirty="0"/>
              <a:t>http://en.wikipedia.org/wiki/Philippine_English</a:t>
            </a:r>
          </a:p>
          <a:p>
            <a:endParaRPr lang="es-HN" sz="2000" dirty="0"/>
          </a:p>
        </p:txBody>
      </p:sp>
    </p:spTree>
    <p:extLst>
      <p:ext uri="{BB962C8B-B14F-4D97-AF65-F5344CB8AC3E}">
        <p14:creationId xmlns:p14="http://schemas.microsoft.com/office/powerpoint/2010/main" xmlns="" val="287438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169</TotalTime>
  <Words>140</Words>
  <Application>Microsoft Office PowerPoint</Application>
  <PresentationFormat>Předvádění na obrazovce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Viajes</vt:lpstr>
      <vt:lpstr>Filipino Accent Features</vt:lpstr>
      <vt:lpstr>Consonants Sounds</vt:lpstr>
      <vt:lpstr>Vowel Sounds</vt:lpstr>
      <vt:lpstr>Take a look </vt:lpstr>
      <vt:lpstr>References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Philipine  Accent</dc:title>
  <dc:creator>YIYITA</dc:creator>
  <cp:lastModifiedBy>Tomek</cp:lastModifiedBy>
  <cp:revision>17</cp:revision>
  <dcterms:created xsi:type="dcterms:W3CDTF">2014-11-14T00:55:32Z</dcterms:created>
  <dcterms:modified xsi:type="dcterms:W3CDTF">2014-11-17T08:59:45Z</dcterms:modified>
</cp:coreProperties>
</file>