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86" r:id="rId8"/>
    <p:sldId id="287" r:id="rId9"/>
    <p:sldId id="288" r:id="rId10"/>
    <p:sldId id="289" r:id="rId11"/>
    <p:sldId id="263" r:id="rId12"/>
    <p:sldId id="290" r:id="rId13"/>
    <p:sldId id="264" r:id="rId14"/>
    <p:sldId id="265" r:id="rId15"/>
    <p:sldId id="267" r:id="rId16"/>
    <p:sldId id="285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6" r:id="rId28"/>
    <p:sldId id="278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5EA02095-F97C-427E-AFA7-1A0428D2860B}">
          <p14:sldIdLst>
            <p14:sldId id="256"/>
            <p14:sldId id="260"/>
            <p14:sldId id="257"/>
            <p14:sldId id="258"/>
            <p14:sldId id="261"/>
            <p14:sldId id="259"/>
            <p14:sldId id="262"/>
            <p14:sldId id="263"/>
            <p14:sldId id="264"/>
            <p14:sldId id="265"/>
            <p14:sldId id="267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82"/>
            <p14:sldId id="283"/>
            <p14:sldId id="279"/>
            <p14:sldId id="280"/>
            <p14:sldId id="281"/>
            <p14:sldId id="284"/>
          </p14:sldIdLst>
        </p14:section>
        <p14:section name="Oddíl bez názvu" id="{F736BF34-893C-46C7-AAF9-182FC22485F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072E-E075-4D75-9CF3-3E9E5B5FFFD6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F613-0A74-4178-9517-FE5E8CAC12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Astrid Lindgrenová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14. 11. 1907 – 28. 1. 2002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092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Založena 2002</a:t>
            </a:r>
          </a:p>
          <a:p>
            <a:r>
              <a:rPr lang="cs-CZ" dirty="0" smtClean="0"/>
              <a:t>Na trvalou připomínku Astrid Lindgrenové</a:t>
            </a:r>
          </a:p>
          <a:p>
            <a:r>
              <a:rPr lang="cs-CZ" dirty="0" smtClean="0"/>
              <a:t>Cíl: podpora literatury pro mladé recipienty, globální utužení práv dítěte</a:t>
            </a:r>
          </a:p>
          <a:p>
            <a:r>
              <a:rPr lang="cs-CZ" dirty="0" smtClean="0"/>
              <a:t>Peněžní odměna</a:t>
            </a:r>
          </a:p>
          <a:p>
            <a:r>
              <a:rPr lang="cs-CZ" dirty="0" smtClean="0"/>
              <a:t>Rozhoduje porota</a:t>
            </a:r>
          </a:p>
          <a:p>
            <a:r>
              <a:rPr lang="cs-CZ" dirty="0" smtClean="0"/>
              <a:t>Pro autory, ilustrátory, mecenáše čtení</a:t>
            </a:r>
          </a:p>
          <a:p>
            <a:r>
              <a:rPr lang="cs-CZ" dirty="0" smtClean="0"/>
              <a:t>Mezinárodní cena</a:t>
            </a:r>
            <a:endParaRPr lang="cs-CZ" dirty="0"/>
          </a:p>
        </p:txBody>
      </p:sp>
      <p:pic>
        <p:nvPicPr>
          <p:cNvPr id="4" name="Obrázek 3" descr="alma_logo_e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692696"/>
            <a:ext cx="3816424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2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Tvorba Astrid Lindgrenové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„Dobrá kniha má být jako štika. Špičatý a ostrý nos, pak kus užitečného stravitelného masa a nakonec mrštný ocas.“ </a:t>
            </a:r>
            <a:r>
              <a:rPr lang="cs-CZ" dirty="0" smtClean="0"/>
              <a:t>													(s. 354)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954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2664295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„Já chci psát pro okruh čtenářů, kteří umějí dělat zázraky. </a:t>
            </a:r>
            <a:r>
              <a:rPr lang="cs-CZ" i="1" dirty="0" smtClean="0">
                <a:sym typeface="Symbol"/>
              </a:rPr>
              <a:t>… Jenom děti dokážou dělat zázraky, když čtou.“</a:t>
            </a:r>
          </a:p>
          <a:p>
            <a:pPr marL="0" indent="0">
              <a:buNone/>
            </a:pPr>
            <a:r>
              <a:rPr lang="cs-CZ" dirty="0">
                <a:sym typeface="Symbol"/>
              </a:rPr>
              <a:t>	</a:t>
            </a:r>
            <a:r>
              <a:rPr lang="cs-CZ" dirty="0" smtClean="0">
                <a:sym typeface="Symbol"/>
              </a:rPr>
              <a:t>												(s. 177)</a:t>
            </a:r>
            <a:endParaRPr lang="cs-CZ" dirty="0"/>
          </a:p>
        </p:txBody>
      </p:sp>
      <p:pic>
        <p:nvPicPr>
          <p:cNvPr id="4" name="Obrázek 3" descr="Astrid+Lindgren+astridlindg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140968"/>
            <a:ext cx="40862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8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13 letech v místních novinách Život na našem dvoře</a:t>
            </a:r>
          </a:p>
          <a:p>
            <a:r>
              <a:rPr lang="cs-CZ" dirty="0" smtClean="0"/>
              <a:t>30. léta: drobné povídky časopisecky</a:t>
            </a:r>
          </a:p>
          <a:p>
            <a:r>
              <a:rPr lang="cs-CZ" dirty="0" smtClean="0"/>
              <a:t>Debut 1944 </a:t>
            </a:r>
            <a:r>
              <a:rPr lang="cs-CZ" dirty="0" err="1" smtClean="0"/>
              <a:t>Britt</a:t>
            </a:r>
            <a:r>
              <a:rPr lang="cs-CZ" dirty="0" smtClean="0"/>
              <a:t>-Mari si vylévá srdce (2. místo v časopisecké soutěži)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76672"/>
            <a:ext cx="1698273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1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Pippi</a:t>
            </a:r>
            <a:r>
              <a:rPr lang="cs-CZ" dirty="0" smtClean="0"/>
              <a:t> Dlouhá punčocha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i="1" dirty="0" smtClean="0"/>
              <a:t>1945, česky 1976</a:t>
            </a:r>
          </a:p>
          <a:p>
            <a:r>
              <a:rPr lang="cs-CZ" i="1" dirty="0" smtClean="0"/>
              <a:t>„Vážně jsem začala psát vlastně náhodou </a:t>
            </a:r>
            <a:r>
              <a:rPr lang="cs-CZ" i="1" dirty="0" smtClean="0">
                <a:sym typeface="Symbol"/>
              </a:rPr>
              <a:t>…. Jednoho březnového dne roku 1944 ve Stockholmu sněžilo, a když jsem večer šla po chodníku kolem </a:t>
            </a:r>
            <a:r>
              <a:rPr lang="cs-CZ" i="1" dirty="0" err="1" smtClean="0">
                <a:sym typeface="Symbol"/>
              </a:rPr>
              <a:t>Vasova</a:t>
            </a:r>
            <a:r>
              <a:rPr lang="cs-CZ" i="1" dirty="0" smtClean="0">
                <a:sym typeface="Symbol"/>
              </a:rPr>
              <a:t> parku, pod nově napadaným sněhem ležel led. Upadla jsem, natloukla jsem si nohu a pak jsem musela nějakou dobu ležet. Abych zabila čas, začala jsem si těsnopisem zapisovat příběhy o </a:t>
            </a:r>
            <a:r>
              <a:rPr lang="cs-CZ" i="1" dirty="0" err="1" smtClean="0">
                <a:sym typeface="Symbol"/>
              </a:rPr>
              <a:t>Pipi</a:t>
            </a:r>
            <a:r>
              <a:rPr lang="cs-CZ" i="1" dirty="0" smtClean="0">
                <a:sym typeface="Symbol"/>
              </a:rPr>
              <a:t>. (…) V květnu 1944 bylo Karin deset let a mě napadlo, že bych mohla </a:t>
            </a:r>
            <a:r>
              <a:rPr lang="cs-CZ" i="1" dirty="0" err="1" smtClean="0">
                <a:sym typeface="Symbol"/>
              </a:rPr>
              <a:t>Pipi</a:t>
            </a:r>
            <a:r>
              <a:rPr lang="cs-CZ" i="1" dirty="0" smtClean="0">
                <a:sym typeface="Symbol"/>
              </a:rPr>
              <a:t> přepsat na stroji a dát jí rukopis k narozeninám.“ </a:t>
            </a:r>
            <a:r>
              <a:rPr lang="cs-CZ" dirty="0" smtClean="0">
                <a:sym typeface="Symbol"/>
              </a:rPr>
              <a:t>		(s. 204)</a:t>
            </a:r>
          </a:p>
          <a:p>
            <a:r>
              <a:rPr lang="cs-CZ" dirty="0" smtClean="0">
                <a:sym typeface="Symbol"/>
              </a:rPr>
              <a:t>Jméno postavy</a:t>
            </a:r>
            <a:r>
              <a:rPr lang="cs-CZ" dirty="0">
                <a:sym typeface="Symbol"/>
              </a:rPr>
              <a:t> </a:t>
            </a:r>
            <a:r>
              <a:rPr lang="cs-CZ" dirty="0" smtClean="0">
                <a:sym typeface="Symbol"/>
              </a:rPr>
              <a:t>vymyslela Karin</a:t>
            </a:r>
          </a:p>
          <a:p>
            <a:r>
              <a:rPr lang="cs-CZ" dirty="0" smtClean="0">
                <a:sym typeface="Symbol"/>
              </a:rPr>
              <a:t>Rukopis v nakladatelství odmítnut</a:t>
            </a:r>
          </a:p>
          <a:p>
            <a:r>
              <a:rPr lang="cs-CZ" dirty="0" smtClean="0">
                <a:sym typeface="Symbol"/>
              </a:rPr>
              <a:t>Nejúspěšnější švédská dětská kniha</a:t>
            </a:r>
          </a:p>
          <a:p>
            <a:r>
              <a:rPr lang="cs-CZ" dirty="0" smtClean="0">
                <a:sym typeface="Symbol"/>
              </a:rPr>
              <a:t>Přeložena do 50 jazyků</a:t>
            </a:r>
          </a:p>
          <a:p>
            <a:r>
              <a:rPr lang="cs-CZ" dirty="0" smtClean="0">
                <a:sym typeface="Symbol"/>
              </a:rPr>
              <a:t>Více než 3 miliony výtisků</a:t>
            </a:r>
          </a:p>
          <a:p>
            <a:r>
              <a:rPr lang="cs-CZ" dirty="0" smtClean="0">
                <a:sym typeface="Symbol"/>
              </a:rPr>
              <a:t>1945 1. místo v soutěži vydavatelství</a:t>
            </a:r>
          </a:p>
          <a:p>
            <a:r>
              <a:rPr lang="cs-CZ" dirty="0" smtClean="0">
                <a:sym typeface="Symbol"/>
              </a:rPr>
              <a:t>3 části:</a:t>
            </a:r>
          </a:p>
          <a:p>
            <a:pPr lvl="1"/>
            <a:r>
              <a:rPr lang="cs-CZ" dirty="0" err="1" smtClean="0">
                <a:sym typeface="Symbol"/>
              </a:rPr>
              <a:t>Pipi</a:t>
            </a:r>
            <a:r>
              <a:rPr lang="cs-CZ" dirty="0" smtClean="0">
                <a:sym typeface="Symbol"/>
              </a:rPr>
              <a:t> Dlouhá punčocha</a:t>
            </a:r>
          </a:p>
          <a:p>
            <a:pPr lvl="1"/>
            <a:r>
              <a:rPr lang="cs-CZ" dirty="0" err="1" smtClean="0">
                <a:sym typeface="Symbol"/>
              </a:rPr>
              <a:t>Pipi</a:t>
            </a:r>
            <a:r>
              <a:rPr lang="cs-CZ" dirty="0" smtClean="0">
                <a:sym typeface="Symbol"/>
              </a:rPr>
              <a:t> Dlouhá punčocha se nalodí</a:t>
            </a:r>
          </a:p>
          <a:p>
            <a:pPr lvl="1"/>
            <a:r>
              <a:rPr lang="cs-CZ" dirty="0" err="1" smtClean="0">
                <a:sym typeface="Symbol"/>
              </a:rPr>
              <a:t>Pipi</a:t>
            </a:r>
            <a:r>
              <a:rPr lang="cs-CZ" dirty="0" smtClean="0">
                <a:sym typeface="Symbol"/>
              </a:rPr>
              <a:t> Dlouhá punčocha v Tichomoří</a:t>
            </a:r>
          </a:p>
          <a:p>
            <a:r>
              <a:rPr lang="cs-CZ" dirty="0" smtClean="0">
                <a:sym typeface="Symbol"/>
              </a:rPr>
              <a:t>Po 2. vydání kritika</a:t>
            </a:r>
            <a:endParaRPr lang="cs-CZ" dirty="0">
              <a:sym typeface="Symbol"/>
            </a:endParaRPr>
          </a:p>
          <a:p>
            <a:r>
              <a:rPr lang="cs-CZ" dirty="0" smtClean="0">
                <a:sym typeface="Symbol"/>
              </a:rPr>
              <a:t>Odraz „volné pedagogiky“</a:t>
            </a:r>
          </a:p>
          <a:p>
            <a:endParaRPr lang="cs-CZ" dirty="0"/>
          </a:p>
        </p:txBody>
      </p:sp>
      <p:pic>
        <p:nvPicPr>
          <p:cNvPr id="4" name="Obrázek 3" descr="kniha-pipi-dlouha-puncocha_i141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996952"/>
            <a:ext cx="1478280" cy="2133600"/>
          </a:xfrm>
          <a:prstGeom prst="rect">
            <a:avLst/>
          </a:prstGeom>
        </p:spPr>
      </p:pic>
      <p:pic>
        <p:nvPicPr>
          <p:cNvPr id="5" name="Obrázek 4" descr="tumblr_m3i3uyCF5R1r1fsnvo1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356992"/>
            <a:ext cx="180366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3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z </a:t>
            </a:r>
            <a:r>
              <a:rPr lang="cs-CZ" dirty="0" err="1" smtClean="0"/>
              <a:t>Bullerbynu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1947 (1. část), č. 1962</a:t>
            </a:r>
          </a:p>
          <a:p>
            <a:r>
              <a:rPr lang="cs-CZ" dirty="0" smtClean="0"/>
              <a:t>3 části</a:t>
            </a:r>
          </a:p>
          <a:p>
            <a:r>
              <a:rPr lang="cs-CZ" dirty="0" smtClean="0"/>
              <a:t>Souběžně s </a:t>
            </a:r>
            <a:r>
              <a:rPr lang="cs-CZ" dirty="0" err="1" smtClean="0"/>
              <a:t>Pipi</a:t>
            </a:r>
            <a:endParaRPr lang="cs-CZ" dirty="0"/>
          </a:p>
          <a:p>
            <a:r>
              <a:rPr lang="cs-CZ" dirty="0" smtClean="0"/>
              <a:t>Otázka času v </a:t>
            </a:r>
            <a:r>
              <a:rPr lang="cs-CZ" dirty="0" err="1" smtClean="0"/>
              <a:t>DzB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a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4664"/>
            <a:ext cx="2080551" cy="3168352"/>
          </a:xfrm>
          <a:prstGeom prst="rect">
            <a:avLst/>
          </a:prstGeom>
        </p:spPr>
      </p:pic>
      <p:pic>
        <p:nvPicPr>
          <p:cNvPr id="5" name="Obrázek 4" descr="23d82e6635_17388846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293096"/>
            <a:ext cx="3936008" cy="22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4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evedsto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6660232" cy="499517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91680" y="56612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Sevedstorp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Detektiv </a:t>
            </a:r>
            <a:r>
              <a:rPr lang="cs-CZ" dirty="0" err="1" smtClean="0"/>
              <a:t>Kalle</a:t>
            </a:r>
            <a:r>
              <a:rPr lang="cs-CZ" dirty="0" smtClean="0"/>
              <a:t> má podezření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1946, č. 1970</a:t>
            </a:r>
          </a:p>
          <a:p>
            <a:r>
              <a:rPr lang="cs-CZ" dirty="0" smtClean="0"/>
              <a:t>Další pokračování:</a:t>
            </a:r>
          </a:p>
          <a:p>
            <a:pPr lvl="1"/>
            <a:r>
              <a:rPr lang="cs-CZ" dirty="0" smtClean="0"/>
              <a:t>Svěřte případ </a:t>
            </a:r>
            <a:r>
              <a:rPr lang="cs-CZ" dirty="0" err="1" smtClean="0"/>
              <a:t>Kallovi</a:t>
            </a:r>
            <a:endParaRPr lang="cs-CZ" dirty="0" smtClean="0"/>
          </a:p>
          <a:p>
            <a:pPr lvl="1"/>
            <a:r>
              <a:rPr lang="cs-CZ" dirty="0" err="1" smtClean="0"/>
              <a:t>Kalle</a:t>
            </a:r>
            <a:r>
              <a:rPr lang="cs-CZ" dirty="0" smtClean="0"/>
              <a:t> </a:t>
            </a:r>
            <a:r>
              <a:rPr lang="cs-CZ" dirty="0" err="1" smtClean="0"/>
              <a:t>Blomkvist</a:t>
            </a:r>
            <a:r>
              <a:rPr lang="cs-CZ" dirty="0" smtClean="0"/>
              <a:t> zasahuje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 descr="detektiv-kalle-ma-podezreni131552833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2297201" cy="38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Kajsa</a:t>
            </a:r>
            <a:r>
              <a:rPr lang="cs-CZ" dirty="0" smtClean="0"/>
              <a:t> Nebojsa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1950, č. 2006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916832"/>
            <a:ext cx="3122113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Mio</a:t>
            </a:r>
            <a:r>
              <a:rPr lang="cs-CZ" dirty="0" smtClean="0"/>
              <a:t>, můj </a:t>
            </a:r>
            <a:r>
              <a:rPr lang="cs-CZ" dirty="0" err="1" smtClean="0"/>
              <a:t>Mio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1954, č. 1996</a:t>
            </a:r>
          </a:p>
          <a:p>
            <a:endParaRPr lang="cs-CZ" dirty="0"/>
          </a:p>
        </p:txBody>
      </p:sp>
      <p:pic>
        <p:nvPicPr>
          <p:cNvPr id="4" name="Obrázek 3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29115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2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strid_Lindgren_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908720"/>
            <a:ext cx="3672408" cy="48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4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Série o Karkulínovi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českém překladu: </a:t>
            </a:r>
            <a:r>
              <a:rPr lang="cs-CZ" dirty="0" err="1" smtClean="0"/>
              <a:t>Karkulín</a:t>
            </a:r>
            <a:r>
              <a:rPr lang="cs-CZ" dirty="0" smtClean="0"/>
              <a:t> ze střechy (č. 1983), </a:t>
            </a:r>
            <a:r>
              <a:rPr lang="cs-CZ" dirty="0" err="1" smtClean="0"/>
              <a:t>Karkulín</a:t>
            </a:r>
            <a:r>
              <a:rPr lang="cs-CZ" dirty="0" smtClean="0"/>
              <a:t> je nejlepší (č. 2004)</a:t>
            </a:r>
          </a:p>
          <a:p>
            <a:r>
              <a:rPr lang="cs-CZ" dirty="0" smtClean="0"/>
              <a:t>Původně určeno pro rozhlas (na pokračování)</a:t>
            </a:r>
            <a:endParaRPr lang="cs-CZ" dirty="0"/>
          </a:p>
        </p:txBody>
      </p:sp>
      <p:pic>
        <p:nvPicPr>
          <p:cNvPr id="4" name="Obrázek 3" descr="20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88640"/>
            <a:ext cx="20478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5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Rasmus</a:t>
            </a:r>
            <a:r>
              <a:rPr lang="cs-CZ" dirty="0" smtClean="0"/>
              <a:t> tulákem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1956, č. 2003</a:t>
            </a:r>
            <a:endParaRPr lang="cs-CZ" dirty="0"/>
          </a:p>
        </p:txBody>
      </p:sp>
      <p:pic>
        <p:nvPicPr>
          <p:cNvPr id="4" name="Obrázek 3" descr="c6f4f4a5a042d97cec0bc6ee37d7db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292849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Kluci darebáci a 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1957, č. 2004</a:t>
            </a:r>
            <a:endParaRPr lang="cs-CZ" dirty="0"/>
          </a:p>
        </p:txBody>
      </p:sp>
      <p:pic>
        <p:nvPicPr>
          <p:cNvPr id="4" name="Obrázek 3" descr="1075654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2296264" cy="38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9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louka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Antologie</a:t>
            </a:r>
          </a:p>
          <a:p>
            <a:r>
              <a:rPr lang="cs-CZ" dirty="0" smtClean="0"/>
              <a:t>1959, č. 2012</a:t>
            </a:r>
            <a:endParaRPr lang="cs-CZ" dirty="0"/>
          </a:p>
        </p:txBody>
      </p:sp>
      <p:pic>
        <p:nvPicPr>
          <p:cNvPr id="4" name="Obrázek 3" descr="0009394944-jiz-louka-2_denik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28765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9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Madynka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1960, č. 1998</a:t>
            </a:r>
          </a:p>
          <a:p>
            <a:r>
              <a:rPr lang="cs-CZ" dirty="0" smtClean="0"/>
              <a:t>Jméno a některé vlastnosti hrdinky: kamarádka Anne-Marie </a:t>
            </a:r>
            <a:r>
              <a:rPr lang="cs-CZ" dirty="0" err="1" smtClean="0"/>
              <a:t>Friesová</a:t>
            </a:r>
            <a:r>
              <a:rPr lang="cs-CZ" dirty="0" smtClean="0"/>
              <a:t> (později redaktorka)</a:t>
            </a:r>
          </a:p>
          <a:p>
            <a:r>
              <a:rPr lang="cs-CZ" dirty="0" smtClean="0"/>
              <a:t>Pokračování: </a:t>
            </a:r>
            <a:r>
              <a:rPr lang="cs-CZ" dirty="0" err="1" smtClean="0"/>
              <a:t>Madynka</a:t>
            </a:r>
            <a:r>
              <a:rPr lang="cs-CZ" dirty="0" smtClean="0"/>
              <a:t> zachránkyně (1976, č. 1999)</a:t>
            </a:r>
            <a:endParaRPr lang="cs-CZ" dirty="0"/>
          </a:p>
        </p:txBody>
      </p:sp>
      <p:pic>
        <p:nvPicPr>
          <p:cNvPr id="4" name="Obrázek 3" descr="madynka-astrid-lindgrenova.jpg"/>
          <p:cNvPicPr>
            <a:picLocks noChangeAspect="1"/>
          </p:cNvPicPr>
          <p:nvPr/>
        </p:nvPicPr>
        <p:blipFill>
          <a:blip r:embed="rId2" cstate="print"/>
          <a:srcRect l="14720" r="14721"/>
          <a:stretch>
            <a:fillRect/>
          </a:stretch>
        </p:blipFill>
        <p:spPr>
          <a:xfrm>
            <a:off x="5004048" y="332656"/>
            <a:ext cx="201622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Emil z </a:t>
            </a:r>
            <a:r>
              <a:rPr lang="cs-CZ" dirty="0" err="1" smtClean="0"/>
              <a:t>Lönnebergy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Česky: 1995</a:t>
            </a:r>
          </a:p>
          <a:p>
            <a:r>
              <a:rPr lang="cs-CZ" dirty="0" smtClean="0"/>
              <a:t>Několik pokračování: Emilovy </a:t>
            </a:r>
            <a:r>
              <a:rPr lang="cs-CZ" dirty="0" err="1" smtClean="0"/>
              <a:t>skopičiny</a:t>
            </a:r>
            <a:r>
              <a:rPr lang="cs-CZ" dirty="0" smtClean="0"/>
              <a:t>, Emilovy další </a:t>
            </a:r>
            <a:r>
              <a:rPr lang="cs-CZ" dirty="0" err="1" smtClean="0"/>
              <a:t>skopičiny</a:t>
            </a:r>
            <a:endParaRPr lang="cs-CZ" dirty="0" smtClean="0"/>
          </a:p>
          <a:p>
            <a:r>
              <a:rPr lang="cs-CZ" dirty="0" smtClean="0"/>
              <a:t>Inspirace otcovým vyprávěním o dětství</a:t>
            </a:r>
          </a:p>
        </p:txBody>
      </p:sp>
      <p:pic>
        <p:nvPicPr>
          <p:cNvPr id="4" name="Obrázek 3" descr="emilovy-skopiciny-27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20688"/>
            <a:ext cx="1700386" cy="23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9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Ronja, dcera loupežníka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1981, č. 1987</a:t>
            </a:r>
            <a:endParaRPr lang="cs-CZ" dirty="0"/>
          </a:p>
        </p:txBody>
      </p:sp>
      <p:pic>
        <p:nvPicPr>
          <p:cNvPr id="4" name="Obrázek 3" descr="14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23050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4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Bratři Lví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1973, č. 1992</a:t>
            </a:r>
          </a:p>
          <a:p>
            <a:r>
              <a:rPr lang="cs-CZ" i="1" dirty="0" smtClean="0"/>
              <a:t>„Jela jsem vlakem </a:t>
            </a:r>
            <a:r>
              <a:rPr lang="cs-CZ" i="1" dirty="0" smtClean="0"/>
              <a:t>z </a:t>
            </a:r>
            <a:r>
              <a:rPr lang="cs-CZ" i="1" dirty="0" err="1" smtClean="0"/>
              <a:t>Torsby</a:t>
            </a:r>
            <a:r>
              <a:rPr lang="cs-CZ" i="1" dirty="0" smtClean="0"/>
              <a:t> podél řeky </a:t>
            </a:r>
            <a:r>
              <a:rPr lang="cs-CZ" i="1" dirty="0" err="1" smtClean="0"/>
              <a:t>Fryken</a:t>
            </a:r>
            <a:r>
              <a:rPr lang="cs-CZ" i="1" dirty="0" smtClean="0"/>
              <a:t> a bylo takové to fantastické ráno s růžovým světlem nad jezerem. Zdálo se mi nadpozemsky krásné a měla jsem náhle silný pocit, něco jako vizi úsvitu lidstva, až jsem se roztřásla. Zároveň jsem pocítila, jak se cosi zažehuje, a pomyslela jsem si, že z toho zážitku musí něco vzejít.“ </a:t>
            </a:r>
            <a:r>
              <a:rPr lang="cs-CZ" dirty="0" smtClean="0"/>
              <a:t>(s. 278)</a:t>
            </a:r>
          </a:p>
          <a:p>
            <a:r>
              <a:rPr lang="cs-CZ" i="1" dirty="0" smtClean="0"/>
              <a:t>„</a:t>
            </a:r>
            <a:r>
              <a:rPr lang="cs-CZ" i="1" dirty="0"/>
              <a:t>Š</a:t>
            </a:r>
            <a:r>
              <a:rPr lang="cs-CZ" i="1" dirty="0" smtClean="0"/>
              <a:t>la jsem na hřbitov ve </a:t>
            </a:r>
            <a:r>
              <a:rPr lang="cs-CZ" i="1" dirty="0" err="1" smtClean="0"/>
              <a:t>Vimmerby</a:t>
            </a:r>
            <a:r>
              <a:rPr lang="cs-CZ" i="1" dirty="0" smtClean="0"/>
              <a:t> a na jednom náhrobním kameni jsem si přečetla: ‚Zde odpočívají bratři </a:t>
            </a:r>
            <a:r>
              <a:rPr lang="cs-CZ" i="1" dirty="0" err="1" smtClean="0"/>
              <a:t>Fahlénovi</a:t>
            </a:r>
            <a:r>
              <a:rPr lang="cs-CZ" i="1" dirty="0" smtClean="0"/>
              <a:t>, zemřeli roku 1860.‘ V tu chvíli jsem věděla, že napíšu příběh o smrti a dvou bratrech.“</a:t>
            </a:r>
            <a:r>
              <a:rPr lang="cs-CZ" dirty="0" smtClean="0"/>
              <a:t> (s. 279)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058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052737"/>
            <a:ext cx="4066613" cy="4806062"/>
          </a:xfrm>
        </p:spPr>
        <p:txBody>
          <a:bodyPr/>
          <a:lstStyle/>
          <a:p>
            <a:r>
              <a:rPr lang="cs-CZ" dirty="0" smtClean="0"/>
              <a:t>Velká kritika v 70. letech:</a:t>
            </a:r>
          </a:p>
          <a:p>
            <a:pPr lvl="1"/>
            <a:r>
              <a:rPr lang="cs-CZ" dirty="0" smtClean="0"/>
              <a:t>Populární tzv. realistické poučné knihy se socialistickými náměty</a:t>
            </a:r>
          </a:p>
          <a:p>
            <a:pPr lvl="1"/>
            <a:r>
              <a:rPr lang="cs-CZ" dirty="0" smtClean="0"/>
              <a:t>Marxistická kritika</a:t>
            </a:r>
          </a:p>
          <a:p>
            <a:pPr lvl="1"/>
            <a:r>
              <a:rPr lang="cs-CZ" dirty="0" smtClean="0"/>
              <a:t>Jednorozměrnost zla</a:t>
            </a:r>
          </a:p>
          <a:p>
            <a:pPr lvl="1"/>
            <a:r>
              <a:rPr lang="cs-CZ" dirty="0" smtClean="0"/>
              <a:t>Smrt jako řešení</a:t>
            </a:r>
          </a:p>
          <a:p>
            <a:pPr lvl="1"/>
            <a:r>
              <a:rPr lang="cs-CZ" dirty="0" smtClean="0"/>
              <a:t>Obviňována, že uráží odboj a osvobozenecká hnutí</a:t>
            </a:r>
            <a:endParaRPr lang="cs-CZ" dirty="0"/>
          </a:p>
        </p:txBody>
      </p:sp>
      <p:pic>
        <p:nvPicPr>
          <p:cNvPr id="4" name="Obrázek 3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2880320" cy="42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4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„Jednou jsem byla pozvána do nadace </a:t>
            </a:r>
            <a:r>
              <a:rPr lang="cs-CZ" i="1" dirty="0" err="1" smtClean="0"/>
              <a:t>Erica</a:t>
            </a:r>
            <a:r>
              <a:rPr lang="cs-CZ" i="1" dirty="0" smtClean="0"/>
              <a:t>, kde se mluvilo hodně o dětech a o smrti. Jeden mladý psycholog tam prohlásil, že by nikdy žádnému dítěti nečetl poslední řádku Bratrů Lví srdce. Protože prý je to divné, že bratři museli umřít dvakrát.</a:t>
            </a:r>
          </a:p>
          <a:p>
            <a:pPr marL="0" indent="0">
              <a:buNone/>
            </a:pPr>
            <a:r>
              <a:rPr lang="cs-CZ" i="1" dirty="0" smtClean="0"/>
              <a:t>Na to jsem mu odpověděla: ‚Víte, čím víckrát umřete, tím líp si na to zvyknete.‘ Ale on v tom žádnou útěchu nespatřoval.</a:t>
            </a:r>
          </a:p>
          <a:p>
            <a:pPr marL="0" indent="0">
              <a:buNone/>
            </a:pPr>
            <a:r>
              <a:rPr lang="cs-CZ" i="1" dirty="0" smtClean="0"/>
              <a:t>Když jsem přišla z toho setkání domů, zavolala holčička, co hraje Idu ve filmech o Emilovi, a řekla mi: ‚Právě jsem dočetla Bratry Lví srdce a moc vám děkuji, že jste napsala šťastný konec.‘</a:t>
            </a:r>
          </a:p>
          <a:p>
            <a:pPr marL="0" indent="0">
              <a:buNone/>
            </a:pPr>
            <a:r>
              <a:rPr lang="cs-CZ" i="1" dirty="0" smtClean="0"/>
              <a:t>Takhle to prožívají děti.“</a:t>
            </a:r>
            <a:r>
              <a:rPr lang="cs-CZ" dirty="0" smtClean="0"/>
              <a:t>					(s. 289)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044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Dětství Astrid Lindgrenové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Statek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Näs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 městečku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Vimmerby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Småland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Rodné jméno: Astrid Anna Emilie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Ericssonová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sourozenci: </a:t>
            </a:r>
          </a:p>
          <a:p>
            <a:pPr lvl="1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Gunnar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poslanec, autor politických satir</a:t>
            </a:r>
          </a:p>
          <a:p>
            <a:pPr lvl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Astrid</a:t>
            </a:r>
          </a:p>
          <a:p>
            <a:pPr lvl="1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Stina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překladatelka</a:t>
            </a:r>
          </a:p>
          <a:p>
            <a:pPr lvl="1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Ingegerd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novinářka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Otec: sedlák a arendátor Samuel August Ericsson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Matka: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Hanna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Ericssonová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Johnssonová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1911 počátek školní docházky AL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Reálka (všichni sourozenci)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1927 závěrečné zkoušky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astrid-lindg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005064"/>
            <a:ext cx="2977937" cy="2078659"/>
          </a:xfrm>
          <a:prstGeom prst="rect">
            <a:avLst/>
          </a:prstGeom>
        </p:spPr>
      </p:pic>
      <p:pic>
        <p:nvPicPr>
          <p:cNvPr id="6" name="Obrázek 5" descr="na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556792"/>
            <a:ext cx="2857500" cy="2190750"/>
          </a:xfrm>
          <a:prstGeom prst="rect">
            <a:avLst/>
          </a:prstGeom>
        </p:spPr>
      </p:pic>
      <p:pic>
        <p:nvPicPr>
          <p:cNvPr id="7" name="Obrázek 6" descr="200px-Lindgren_1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725144"/>
            <a:ext cx="1558032" cy="19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7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052737"/>
            <a:ext cx="7125112" cy="4806062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„Nevěřím ani na </a:t>
            </a:r>
            <a:r>
              <a:rPr lang="cs-CZ" i="1" dirty="0" err="1" smtClean="0"/>
              <a:t>Nangijalu</a:t>
            </a:r>
            <a:r>
              <a:rPr lang="cs-CZ" i="1" dirty="0" smtClean="0"/>
              <a:t>, ani na </a:t>
            </a:r>
            <a:r>
              <a:rPr lang="cs-CZ" i="1" dirty="0" err="1" smtClean="0"/>
              <a:t>Nangilimu</a:t>
            </a:r>
            <a:r>
              <a:rPr lang="cs-CZ" i="1" dirty="0" smtClean="0"/>
              <a:t>, nebo na nebe nebo na něco takového. </a:t>
            </a:r>
            <a:r>
              <a:rPr lang="cs-CZ" i="1" dirty="0" smtClean="0">
                <a:sym typeface="Symbol"/>
              </a:rPr>
              <a:t>… A vlastně je to tak i v knížce, že Suchárek umře na kuchyňském gauči až na poslední straně.</a:t>
            </a:r>
          </a:p>
          <a:p>
            <a:pPr marL="0" indent="0">
              <a:buNone/>
            </a:pPr>
            <a:r>
              <a:rPr lang="cs-CZ" i="1" dirty="0" smtClean="0"/>
              <a:t>V </a:t>
            </a:r>
            <a:r>
              <a:rPr lang="cs-CZ" i="1" dirty="0" err="1" smtClean="0"/>
              <a:t>Nangijale</a:t>
            </a:r>
            <a:r>
              <a:rPr lang="cs-CZ" i="1" dirty="0" smtClean="0"/>
              <a:t> se děje to, co si představuje, že by mohl prožít, kdyby mu Jonatán neumřel při požáru. A když nakonec skočí, udělá to také ve fantazii.</a:t>
            </a:r>
          </a:p>
          <a:p>
            <a:pPr marL="0" indent="0">
              <a:buNone/>
            </a:pPr>
            <a:r>
              <a:rPr lang="cs-CZ" i="1" dirty="0" smtClean="0"/>
              <a:t>Ano, je to tak, dospělý člověk ve mně ví, že to tak je, ale dítě ve mně to nepřijímá, a tak vám říkám, dětem to neříkejte, nebo vás praštím!“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			(s. 220)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50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4437112"/>
            <a:ext cx="7125112" cy="1421686"/>
          </a:xfrm>
        </p:spPr>
        <p:txBody>
          <a:bodyPr>
            <a:normAutofit/>
          </a:bodyPr>
          <a:lstStyle/>
          <a:p>
            <a:r>
              <a:rPr lang="cs-CZ" sz="1200" dirty="0" smtClean="0"/>
              <a:t>Poznámka: citace uvedené v této prezentaci pocházejí z životopisu Astrid Lindgrenové od Margarety </a:t>
            </a:r>
            <a:r>
              <a:rPr lang="cs-CZ" sz="1200" dirty="0" err="1" smtClean="0"/>
              <a:t>Strömstedtové</a:t>
            </a:r>
            <a:r>
              <a:rPr lang="cs-CZ" sz="1200" dirty="0" smtClean="0"/>
              <a:t> (Albatros, 2006)</a:t>
            </a:r>
            <a:endParaRPr lang="cs-CZ" sz="1200" dirty="0"/>
          </a:p>
        </p:txBody>
      </p:sp>
      <p:pic>
        <p:nvPicPr>
          <p:cNvPr id="4" name="Obrázek 3" descr="135983536--250x250.jpg"/>
          <p:cNvPicPr>
            <a:picLocks noChangeAspect="1"/>
          </p:cNvPicPr>
          <p:nvPr/>
        </p:nvPicPr>
        <p:blipFill>
          <a:blip r:embed="rId2" cstate="print"/>
          <a:srcRect l="22784" r="22784"/>
          <a:stretch>
            <a:fillRect/>
          </a:stretch>
        </p:blipFill>
        <p:spPr>
          <a:xfrm>
            <a:off x="2987824" y="548680"/>
            <a:ext cx="2232248" cy="41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7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Mládí Astrid Lindgrenové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484785"/>
            <a:ext cx="7125112" cy="3240360"/>
          </a:xfrm>
        </p:spPr>
        <p:txBody>
          <a:bodyPr>
            <a:normAutofit/>
          </a:bodyPr>
          <a:lstStyle/>
          <a:p>
            <a:r>
              <a:rPr lang="cs-CZ" dirty="0" smtClean="0"/>
              <a:t>Práce ve </a:t>
            </a:r>
            <a:r>
              <a:rPr lang="cs-CZ" dirty="0" err="1" smtClean="0"/>
              <a:t>Wimerby</a:t>
            </a:r>
            <a:r>
              <a:rPr lang="cs-CZ" dirty="0" smtClean="0"/>
              <a:t> </a:t>
            </a:r>
            <a:r>
              <a:rPr lang="cs-CZ" dirty="0" err="1" smtClean="0"/>
              <a:t>Tidning</a:t>
            </a:r>
            <a:r>
              <a:rPr lang="cs-CZ" dirty="0" smtClean="0"/>
              <a:t> – korektury, sloupky, drobné reportáže</a:t>
            </a:r>
          </a:p>
          <a:p>
            <a:r>
              <a:rPr lang="cs-CZ" dirty="0" smtClean="0"/>
              <a:t>V 18 letech odchod z rodného města do Stockholmu – kurzy stenografie a psaní na stroji</a:t>
            </a:r>
          </a:p>
          <a:p>
            <a:r>
              <a:rPr lang="cs-CZ" dirty="0" smtClean="0"/>
              <a:t>Práce úřednice ve Švédské knihkupecké centrále</a:t>
            </a:r>
          </a:p>
          <a:p>
            <a:r>
              <a:rPr lang="cs-CZ" dirty="0" smtClean="0"/>
              <a:t>Externí redaktorka v KAK (Královský automobilový klub)</a:t>
            </a:r>
          </a:p>
          <a:p>
            <a:r>
              <a:rPr lang="cs-CZ" dirty="0" smtClean="0"/>
              <a:t>Jaro/1931 svatba – manžel </a:t>
            </a:r>
            <a:r>
              <a:rPr lang="cs-CZ" dirty="0" err="1" smtClean="0"/>
              <a:t>Sture</a:t>
            </a:r>
            <a:r>
              <a:rPr lang="cs-CZ" dirty="0" smtClean="0"/>
              <a:t> </a:t>
            </a:r>
            <a:r>
              <a:rPr lang="cs-CZ" dirty="0" err="1" smtClean="0"/>
              <a:t>Lindgren</a:t>
            </a:r>
            <a:endParaRPr lang="cs-CZ" dirty="0" smtClean="0"/>
          </a:p>
          <a:p>
            <a:r>
              <a:rPr lang="cs-CZ" dirty="0" smtClean="0"/>
              <a:t>2 děti: syn Lars (* 1926), dcera Karin (* 1934)</a:t>
            </a:r>
            <a:endParaRPr lang="cs-CZ" dirty="0"/>
          </a:p>
        </p:txBody>
      </p:sp>
      <p:pic>
        <p:nvPicPr>
          <p:cNvPr id="4" name="Obrázek 3" descr="s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589436"/>
            <a:ext cx="2883413" cy="2107109"/>
          </a:xfrm>
          <a:prstGeom prst="rect">
            <a:avLst/>
          </a:prstGeom>
        </p:spPr>
      </p:pic>
      <p:pic>
        <p:nvPicPr>
          <p:cNvPr id="5" name="Obrázek 4" descr="astrid_baby_ka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97152"/>
            <a:ext cx="1238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4734054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„Dospívání byl věk bez barev a bez života, často mě zachvátila melancholie. Pak jsem si také jako většina mladých myslela, že jsem ošklivá, a ani jsem se nikdy nezamilovala.“	</a:t>
            </a:r>
            <a:r>
              <a:rPr lang="cs-CZ" dirty="0" smtClean="0"/>
              <a:t>				(s. 167)</a:t>
            </a:r>
            <a:endParaRPr lang="cs-CZ" dirty="0"/>
          </a:p>
        </p:txBody>
      </p:sp>
      <p:pic>
        <p:nvPicPr>
          <p:cNvPr id="4" name="Obrázek 3" descr="268034615292868846_TVjuoDYt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04664"/>
            <a:ext cx="18288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7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životní osudy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40. léta: stenografka u docenta kriminologie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Harryho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Södermana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; v době války zejména na oddělení pro dopisovou cenzuru; stěhování do bytu v ulici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Dalagatan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 1946 na poloviční úvazek jako redaktorka nakladatelství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Rabén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Sjögren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1952 ovdověla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1958 dcera Katrin se provdala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1970 opustila místo redaktorky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 70. let se angažovala ve společenských otázkách a politických debatách (1976 daňová sazba u OSVČ přesáhla 100 %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  pohádka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Pomperipossa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 v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Nomismanii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  po 40 letech volební prohra sociálních demokratů; obhajoba otevřené krajiny, prosazování ochrany zvířat – od premiéra návrh zákona k 80. narozeninám – distancovala se od něj; podpora a záchrana knihoven; aktivní v případech udělení azylu)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Dominantní: boj za práva dětí a proti tělesným trestům ve výchově (Švédsko jako první země na světě – 1979 zákon proti násilí páchanému na dětech)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Zemřela ve Stockholmu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astrid_lindgren_pomperipos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60648"/>
            <a:ext cx="1534483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3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sCANCW5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3012157" cy="40213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771800" y="54452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Socha </a:t>
            </a:r>
            <a:r>
              <a:rPr lang="cs-CZ" sz="1200" dirty="0" err="1" smtClean="0"/>
              <a:t>Astrid</a:t>
            </a:r>
            <a:r>
              <a:rPr lang="cs-CZ" sz="1200" dirty="0" smtClean="0"/>
              <a:t> </a:t>
            </a:r>
            <a:r>
              <a:rPr lang="cs-CZ" sz="1200" dirty="0" err="1" smtClean="0"/>
              <a:t>Lindgrenové</a:t>
            </a:r>
            <a:endParaRPr lang="cs-CZ" sz="1200" dirty="0" smtClean="0"/>
          </a:p>
          <a:p>
            <a:pPr algn="ctr"/>
            <a:r>
              <a:rPr lang="cs-CZ" sz="1200" dirty="0" smtClean="0"/>
              <a:t> ve Stockholmu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Näs</a:t>
            </a:r>
            <a:r>
              <a:rPr lang="cs-CZ" dirty="0" smtClean="0"/>
              <a:t> = </a:t>
            </a:r>
            <a:r>
              <a:rPr lang="cs-CZ" dirty="0" err="1" smtClean="0"/>
              <a:t>Bullerbyn</a:t>
            </a:r>
            <a:r>
              <a:rPr lang="cs-CZ" dirty="0" smtClean="0"/>
              <a:t> i vila </a:t>
            </a:r>
            <a:r>
              <a:rPr lang="cs-CZ" dirty="0" err="1" smtClean="0"/>
              <a:t>Vilekula</a:t>
            </a:r>
            <a:r>
              <a:rPr lang="cs-CZ" dirty="0" smtClean="0"/>
              <a:t> (otec ji postavil 1920 – bez terasy)</a:t>
            </a:r>
          </a:p>
          <a:p>
            <a:r>
              <a:rPr lang="cs-CZ" dirty="0" smtClean="0"/>
              <a:t>Dědeček z </a:t>
            </a:r>
            <a:r>
              <a:rPr lang="cs-CZ" dirty="0" err="1" smtClean="0"/>
              <a:t>DzB</a:t>
            </a:r>
            <a:r>
              <a:rPr lang="cs-CZ" dirty="0" smtClean="0"/>
              <a:t> = dědeček z otcovy strany (Samuel)</a:t>
            </a:r>
          </a:p>
          <a:p>
            <a:r>
              <a:rPr lang="cs-CZ" dirty="0" smtClean="0"/>
              <a:t>V Německu po ní pojmenováno 116 škol, </a:t>
            </a:r>
            <a:r>
              <a:rPr lang="cs-CZ" dirty="0" err="1" smtClean="0"/>
              <a:t>Willy</a:t>
            </a:r>
            <a:r>
              <a:rPr lang="cs-CZ" dirty="0" smtClean="0"/>
              <a:t> </a:t>
            </a:r>
            <a:r>
              <a:rPr lang="cs-CZ" dirty="0" err="1" smtClean="0"/>
              <a:t>Brandt</a:t>
            </a:r>
            <a:r>
              <a:rPr lang="cs-CZ" dirty="0" smtClean="0"/>
              <a:t> ji citoval v oficiálních projevech, ve Frankfurtu na veletrhu portréty v nadživotní velikosti</a:t>
            </a:r>
          </a:p>
          <a:p>
            <a:r>
              <a:rPr lang="cs-CZ" dirty="0" smtClean="0"/>
              <a:t>Populární v Rusku</a:t>
            </a:r>
          </a:p>
          <a:p>
            <a:r>
              <a:rPr lang="cs-CZ" dirty="0" smtClean="0"/>
              <a:t>1996 po ní Ruská akademie pojmenovala asteroid č. 3204</a:t>
            </a:r>
          </a:p>
          <a:p>
            <a:r>
              <a:rPr lang="cs-CZ" dirty="0" smtClean="0"/>
              <a:t>100 knih, 20 filmů a TV seriálů</a:t>
            </a:r>
          </a:p>
          <a:p>
            <a:r>
              <a:rPr lang="cs-CZ" dirty="0" smtClean="0"/>
              <a:t>Od 80. let ve </a:t>
            </a:r>
            <a:r>
              <a:rPr lang="cs-CZ" dirty="0" err="1" smtClean="0"/>
              <a:t>Vimmerby</a:t>
            </a:r>
            <a:r>
              <a:rPr lang="cs-CZ" dirty="0" smtClean="0"/>
              <a:t> pohádkový park Svět Astrid Lindgrenové</a:t>
            </a:r>
          </a:p>
          <a:p>
            <a:r>
              <a:rPr lang="cs-CZ" dirty="0" smtClean="0"/>
              <a:t>9 vnoučat, pravnoučata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197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1958 Cena Hanse Christiana Andersena</a:t>
            </a:r>
          </a:p>
          <a:p>
            <a:r>
              <a:rPr lang="cs-CZ" dirty="0" smtClean="0"/>
              <a:t>1971 zlatá medaile Švédské akademie</a:t>
            </a:r>
          </a:p>
          <a:p>
            <a:r>
              <a:rPr lang="cs-CZ" dirty="0" smtClean="0"/>
              <a:t>1978 jako 1. autorka dětských knih obdržela Mírovou cenu německých knihkupců ve Frankfurtu nad Mohanem</a:t>
            </a:r>
          </a:p>
          <a:p>
            <a:endParaRPr lang="cs-CZ" dirty="0"/>
          </a:p>
        </p:txBody>
      </p:sp>
      <p:pic>
        <p:nvPicPr>
          <p:cNvPr id="4" name="Obrázek 3" descr="Anderson_(gold_meda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844824"/>
            <a:ext cx="14668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TC102455519[[fn=Zima]]</Template>
  <TotalTime>264</TotalTime>
  <Words>1241</Words>
  <Application>Microsoft Office PowerPoint</Application>
  <PresentationFormat>Předvádění na obrazovce (4:3)</PresentationFormat>
  <Paragraphs>132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Winter</vt:lpstr>
      <vt:lpstr>Astrid Lindgrenová</vt:lpstr>
      <vt:lpstr>Snímek 2</vt:lpstr>
      <vt:lpstr>Dětství Astrid Lindgrenové</vt:lpstr>
      <vt:lpstr>Mládí Astrid Lindgrenové</vt:lpstr>
      <vt:lpstr>Snímek 5</vt:lpstr>
      <vt:lpstr>Další životní osudy</vt:lpstr>
      <vt:lpstr>Snímek 7</vt:lpstr>
      <vt:lpstr>Zajímavosti</vt:lpstr>
      <vt:lpstr>Ocenění</vt:lpstr>
      <vt:lpstr>Snímek 10</vt:lpstr>
      <vt:lpstr>Tvorba Astrid Lindgrenové</vt:lpstr>
      <vt:lpstr>Snímek 12</vt:lpstr>
      <vt:lpstr>Počátky</vt:lpstr>
      <vt:lpstr>Pippi Dlouhá punčocha</vt:lpstr>
      <vt:lpstr>Děti z Bullerbynu</vt:lpstr>
      <vt:lpstr>Snímek 16</vt:lpstr>
      <vt:lpstr>Detektiv Kalle má podezření</vt:lpstr>
      <vt:lpstr>Kajsa Nebojsa</vt:lpstr>
      <vt:lpstr>Mio, můj Mio</vt:lpstr>
      <vt:lpstr>Série o Karkulínovi</vt:lpstr>
      <vt:lpstr>Rasmus tulákem</vt:lpstr>
      <vt:lpstr>Kluci darebáci a pes</vt:lpstr>
      <vt:lpstr>Jižní louka</vt:lpstr>
      <vt:lpstr>Madynka</vt:lpstr>
      <vt:lpstr>Emil z Lönnebergy</vt:lpstr>
      <vt:lpstr>Ronja, dcera loupežníka</vt:lpstr>
      <vt:lpstr>Bratři Lví srdce</vt:lpstr>
      <vt:lpstr>Snímek 28</vt:lpstr>
      <vt:lpstr>Snímek 29</vt:lpstr>
      <vt:lpstr>Snímek 30</vt:lpstr>
      <vt:lpstr>Snímek 31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Astrid Lindgrenová</dc:title>
  <dc:creator>Marcela</dc:creator>
  <cp:lastModifiedBy>Windows User</cp:lastModifiedBy>
  <cp:revision>31</cp:revision>
  <dcterms:created xsi:type="dcterms:W3CDTF">2012-10-29T18:28:35Z</dcterms:created>
  <dcterms:modified xsi:type="dcterms:W3CDTF">2012-10-29T22:57:30Z</dcterms:modified>
</cp:coreProperties>
</file>