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71" r:id="rId12"/>
    <p:sldId id="272" r:id="rId13"/>
    <p:sldId id="266" r:id="rId14"/>
    <p:sldId id="265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4"/>
          <p:cNvGrpSpPr/>
          <p:nvPr/>
        </p:nvGrpSpPr>
        <p:grpSpPr>
          <a:xfrm>
            <a:off x="0" y="2928934"/>
            <a:ext cx="9144000" cy="285752"/>
            <a:chOff x="0" y="2928934"/>
            <a:chExt cx="9144000" cy="285752"/>
          </a:xfrm>
        </p:grpSpPr>
        <p:sp>
          <p:nvSpPr>
            <p:cNvPr id="12" name="Rectangle 11"/>
            <p:cNvSpPr/>
            <p:nvPr userDrawn="1"/>
          </p:nvSpPr>
          <p:spPr>
            <a:xfrm flipH="1">
              <a:off x="0" y="2928934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 flipH="1">
              <a:off x="8334000" y="2963384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 flipH="1">
              <a:off x="0" y="2966642"/>
              <a:ext cx="8286776" cy="214314"/>
            </a:xfrm>
            <a:prstGeom prst="rect">
              <a:avLst/>
            </a:prstGeom>
            <a:solidFill>
              <a:schemeClr val="accent5"/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54136"/>
            <a:ext cx="7772400" cy="1470025"/>
          </a:xfrm>
          <a:noFill/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outerShdw blurRad="50800" dist="50800" dir="18900000" algn="tl" rotWithShape="0">
                    <a:schemeClr val="accent5">
                      <a:tint val="20000"/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9007"/>
            <a:ext cx="64008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8000"/>
            <a:ext cx="1800000" cy="360000"/>
          </a:xfrm>
        </p:spPr>
        <p:txBody>
          <a:bodyPr vert="horz"/>
          <a:lstStyle>
            <a:lvl1pPr algn="l">
              <a:defRPr/>
            </a:lvl1pPr>
          </a:lstStyle>
          <a:p>
            <a:fld id="{00198C34-E41C-491E-9FC4-0E41D5235D7C}" type="datetimeFigureOut">
              <a:rPr lang="cs-CZ" smtClean="0"/>
              <a:t>19.11.2012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64000" y="6498000"/>
            <a:ext cx="2880000" cy="360000"/>
          </a:xfrm>
        </p:spPr>
        <p:txBody>
          <a:bodyPr vert="horz"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4000" y="2928934"/>
            <a:ext cx="810000" cy="285752"/>
          </a:xfrm>
        </p:spPr>
        <p:txBody>
          <a:bodyPr/>
          <a:lstStyle/>
          <a:p>
            <a:fld id="{4B65A6A6-E763-4235-B3F3-8D67BAA1EE5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C34-E41C-491E-9FC4-0E41D5235D7C}" type="datetimeFigureOut">
              <a:rPr lang="cs-CZ" smtClean="0"/>
              <a:t>19.11.2012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A6A6-E763-4235-B3F3-8D67BAA1EE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6286520"/>
            <a:ext cx="9144000" cy="285752"/>
            <a:chOff x="0" y="1428736"/>
            <a:chExt cx="9144000" cy="285752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43802" y="285728"/>
            <a:ext cx="1500198" cy="6000791"/>
          </a:xfrm>
          <a:noFill/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16200000" scaled="1"/>
                  <a:tileRect/>
                </a:gradFill>
                <a:effectLst>
                  <a:outerShdw blurRad="50800" dist="50800" dir="13500000" algn="tl" rotWithShape="0">
                    <a:schemeClr val="tx2"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2994" y="285730"/>
            <a:ext cx="6657964" cy="6000791"/>
          </a:xfrm>
          <a:noFill/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C34-E41C-491E-9FC4-0E41D5235D7C}" type="datetimeFigureOut">
              <a:rPr lang="cs-CZ" smtClean="0"/>
              <a:t>19.11.2012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286520"/>
            <a:ext cx="810000" cy="285752"/>
          </a:xfrm>
        </p:spPr>
        <p:txBody>
          <a:bodyPr/>
          <a:lstStyle/>
          <a:p>
            <a:fld id="{4B65A6A6-E763-4235-B3F3-8D67BAA1EE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C34-E41C-491E-9FC4-0E41D5235D7C}" type="datetimeFigureOut">
              <a:rPr lang="cs-CZ" smtClean="0"/>
              <a:t>19.11.2012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A6A6-E763-4235-B3F3-8D67BAA1EE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2928934"/>
            <a:ext cx="9144000" cy="285752"/>
            <a:chOff x="0" y="2928934"/>
            <a:chExt cx="9144000" cy="285752"/>
          </a:xfrm>
        </p:grpSpPr>
        <p:sp>
          <p:nvSpPr>
            <p:cNvPr id="8" name="Rectangle 7"/>
            <p:cNvSpPr/>
            <p:nvPr userDrawn="1"/>
          </p:nvSpPr>
          <p:spPr>
            <a:xfrm flipH="1">
              <a:off x="0" y="2928934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 flipH="1">
              <a:off x="8334000" y="2963384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 flipH="1">
              <a:off x="0" y="2966642"/>
              <a:ext cx="8286776" cy="214314"/>
            </a:xfrm>
            <a:prstGeom prst="rect">
              <a:avLst/>
            </a:prstGeom>
            <a:solidFill>
              <a:schemeClr val="accent5"/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217345"/>
            <a:ext cx="7772400" cy="1362075"/>
          </a:xfrm>
          <a:noFill/>
        </p:spPr>
        <p:txBody>
          <a:bodyPr anchor="t"/>
          <a:lstStyle>
            <a:lvl1pPr algn="ctr">
              <a:defRPr sz="4000" b="1" cap="all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outerShdw blurRad="50800" dist="50800" dir="18900000" algn="tl" rotWithShape="0">
                    <a:schemeClr val="accent5">
                      <a:tint val="20000"/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426089"/>
            <a:ext cx="6400800" cy="1500187"/>
          </a:xfrm>
          <a:noFill/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8000"/>
            <a:ext cx="1800000" cy="360000"/>
          </a:xfrm>
        </p:spPr>
        <p:txBody>
          <a:bodyPr vert="horz"/>
          <a:lstStyle/>
          <a:p>
            <a:fld id="{00198C34-E41C-491E-9FC4-0E41D5235D7C}" type="datetimeFigureOut">
              <a:rPr lang="cs-CZ" smtClean="0"/>
              <a:t>19.11.2012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64000" y="6498000"/>
            <a:ext cx="2880000" cy="360000"/>
          </a:xfrm>
        </p:spPr>
        <p:txBody>
          <a:bodyPr vert="horz"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4000" y="2928934"/>
            <a:ext cx="810000" cy="285752"/>
          </a:xfrm>
        </p:spPr>
        <p:txBody>
          <a:bodyPr/>
          <a:lstStyle/>
          <a:p>
            <a:fld id="{4B65A6A6-E763-4235-B3F3-8D67BAA1EE5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2994" y="1717110"/>
            <a:ext cx="4038600" cy="48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3994" y="1717110"/>
            <a:ext cx="4038600" cy="48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C34-E41C-491E-9FC4-0E41D5235D7C}" type="datetimeFigureOut">
              <a:rPr lang="cs-CZ" smtClean="0"/>
              <a:t>19.11.2012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A6A6-E763-4235-B3F3-8D67BAA1EE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994" y="1717668"/>
            <a:ext cx="4040188" cy="639762"/>
          </a:xfrm>
          <a:solidFill>
            <a:srgbClr val="FF9900">
              <a:alpha val="10196"/>
            </a:srgbClr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2994" y="2357433"/>
            <a:ext cx="4040188" cy="41960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819" y="1717668"/>
            <a:ext cx="4041775" cy="639762"/>
          </a:xfrm>
          <a:solidFill>
            <a:srgbClr val="FF9900">
              <a:alpha val="10196"/>
            </a:srgbClr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820" y="2357430"/>
            <a:ext cx="4041775" cy="419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C34-E41C-491E-9FC4-0E41D5235D7C}" type="datetimeFigureOut">
              <a:rPr lang="cs-CZ" smtClean="0"/>
              <a:t>19.11.2012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A6A6-E763-4235-B3F3-8D67BAA1EE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9"/>
          <p:cNvGrpSpPr/>
          <p:nvPr/>
        </p:nvGrpSpPr>
        <p:grpSpPr>
          <a:xfrm>
            <a:off x="0" y="1428736"/>
            <a:ext cx="9144000" cy="285752"/>
            <a:chOff x="0" y="1428736"/>
            <a:chExt cx="9144000" cy="285752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C34-E41C-491E-9FC4-0E41D5235D7C}" type="datetimeFigureOut">
              <a:rPr lang="cs-CZ" smtClean="0"/>
              <a:t>19.11.2012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A6A6-E763-4235-B3F3-8D67BAA1EE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6286520"/>
            <a:ext cx="9144000" cy="285752"/>
            <a:chOff x="0" y="1428736"/>
            <a:chExt cx="9144000" cy="285752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C34-E41C-491E-9FC4-0E41D5235D7C}" type="datetimeFigureOut">
              <a:rPr lang="cs-CZ" smtClean="0"/>
              <a:t>19.11.2012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86520"/>
            <a:ext cx="810000" cy="285752"/>
          </a:xfrm>
        </p:spPr>
        <p:txBody>
          <a:bodyPr/>
          <a:lstStyle/>
          <a:p>
            <a:fld id="{4B65A6A6-E763-4235-B3F3-8D67BAA1EE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6" y="285728"/>
            <a:ext cx="3286146" cy="1143008"/>
          </a:xfrm>
        </p:spPr>
        <p:txBody>
          <a:bodyPr anchor="t"/>
          <a:lstStyle>
            <a:lvl1pPr algn="l">
              <a:defRPr sz="2000" b="1">
                <a:effectLst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717341"/>
            <a:ext cx="8215338" cy="483860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4810" y="285728"/>
            <a:ext cx="4857752" cy="1144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C34-E41C-491E-9FC4-0E41D5235D7C}" type="datetimeFigureOut">
              <a:rPr lang="cs-CZ" smtClean="0"/>
              <a:t>19.11.2012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A6A6-E763-4235-B3F3-8D67BAA1EE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3" y="1718046"/>
            <a:ext cx="734214" cy="4834842"/>
          </a:xfrm>
          <a:noFill/>
        </p:spPr>
        <p:txBody>
          <a:bodyPr vert="eaVert" anchor="ctr"/>
          <a:lstStyle>
            <a:lvl1pPr algn="ctr">
              <a:defRPr sz="2000" b="1">
                <a:gradFill flip="none" rotWithShape="1"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16200000" scaled="1"/>
                  <a:tileRect/>
                </a:gradFill>
                <a:effectLst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5372" y="1790268"/>
            <a:ext cx="8091100" cy="4710569"/>
          </a:xfrm>
          <a:effectLst>
            <a:glow rad="101600">
              <a:schemeClr val="accent1">
                <a:alpha val="6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2994" y="285728"/>
            <a:ext cx="8229600" cy="1144800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C34-E41C-491E-9FC4-0E41D5235D7C}" type="datetimeFigureOut">
              <a:rPr lang="cs-CZ" smtClean="0"/>
              <a:t>19.11.2012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A6A6-E763-4235-B3F3-8D67BAA1EE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2"/>
          <p:cNvGrpSpPr/>
          <p:nvPr/>
        </p:nvGrpSpPr>
        <p:grpSpPr>
          <a:xfrm>
            <a:off x="0" y="1428736"/>
            <a:ext cx="9144000" cy="285752"/>
            <a:chOff x="0" y="1428736"/>
            <a:chExt cx="9144000" cy="285752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5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994" y="1716711"/>
            <a:ext cx="8229600" cy="4838735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1800000" cy="285728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98C34-E41C-491E-9FC4-0E41D5235D7C}" type="datetimeFigureOut">
              <a:rPr lang="cs-CZ" smtClean="0"/>
              <a:t>19.11.2012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64000" y="6572272"/>
            <a:ext cx="2880000" cy="285728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1428736"/>
            <a:ext cx="8100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50000"/>
                  </a:schemeClr>
                </a:solidFill>
              </a:defRPr>
            </a:lvl1pPr>
          </a:lstStyle>
          <a:p>
            <a:fld id="{4B65A6A6-E763-4235-B3F3-8D67BAA1EE5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2994" y="283053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gradFill flip="none" rotWithShape="1"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5400000" scaled="1"/>
            <a:tileRect/>
          </a:gradFill>
          <a:effectLst>
            <a:outerShdw blurRad="50800" dist="50800" dir="18900000" algn="tl" rotWithShape="0">
              <a:schemeClr val="tx2">
                <a:alpha val="43000"/>
              </a:scheme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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"/>
        <a:buChar char="Ø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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"/>
        <a:buChar char="Ø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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rny.cz/index.php?option=com_content&amp;view=article&amp;id=2033-pachatele-dobrych-skutk-u-podruhe&amp;catid=19&amp;Itemid=3771&amp;joscclean=1&amp;comment_id=221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youtube.com/watch?v=jPcfWc5d1yA&amp;playnext=1&amp;list=PL7D474C75D06A55EF&amp;feature=results_vide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Miloš Kratochvíl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ym typeface="Symbol"/>
              </a:rPr>
              <a:t> 6. 1. 1948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Vodník z Chlumce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Vodník stůně</a:t>
            </a:r>
          </a:p>
          <a:p>
            <a:pPr>
              <a:buNone/>
            </a:pPr>
            <a:r>
              <a:rPr lang="cs-CZ" dirty="0" smtClean="0"/>
              <a:t>na dně tůně,</a:t>
            </a:r>
          </a:p>
          <a:p>
            <a:pPr>
              <a:buNone/>
            </a:pPr>
            <a:r>
              <a:rPr lang="cs-CZ" dirty="0" smtClean="0"/>
              <a:t>z leknutí má </a:t>
            </a:r>
          </a:p>
          <a:p>
            <a:pPr>
              <a:buNone/>
            </a:pPr>
            <a:r>
              <a:rPr lang="cs-CZ" dirty="0" smtClean="0"/>
              <a:t>v oku tik.</a:t>
            </a:r>
          </a:p>
          <a:p>
            <a:pPr>
              <a:buNone/>
            </a:pPr>
            <a:r>
              <a:rPr lang="cs-CZ" dirty="0" smtClean="0"/>
              <a:t>Když u brodu</a:t>
            </a:r>
          </a:p>
          <a:p>
            <a:pPr>
              <a:buNone/>
            </a:pPr>
            <a:r>
              <a:rPr lang="cs-CZ" dirty="0" smtClean="0"/>
              <a:t>kalil vodu,</a:t>
            </a:r>
          </a:p>
          <a:p>
            <a:pPr>
              <a:buNone/>
            </a:pPr>
            <a:r>
              <a:rPr lang="cs-CZ" dirty="0" smtClean="0"/>
              <a:t>porazil ho </a:t>
            </a:r>
          </a:p>
          <a:p>
            <a:pPr>
              <a:buNone/>
            </a:pPr>
            <a:r>
              <a:rPr lang="cs-CZ" dirty="0" smtClean="0"/>
              <a:t>pátek štik.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 zádech píchá,</a:t>
            </a:r>
          </a:p>
          <a:p>
            <a:pPr>
              <a:buNone/>
            </a:pPr>
            <a:r>
              <a:rPr lang="cs-CZ" dirty="0" smtClean="0"/>
              <a:t>sotva dýchá,</a:t>
            </a:r>
          </a:p>
          <a:p>
            <a:pPr>
              <a:buNone/>
            </a:pPr>
            <a:r>
              <a:rPr lang="cs-CZ" dirty="0" smtClean="0"/>
              <a:t>říká si však:</a:t>
            </a:r>
          </a:p>
          <a:p>
            <a:pPr>
              <a:buNone/>
            </a:pPr>
            <a:r>
              <a:rPr lang="cs-CZ" dirty="0" smtClean="0"/>
              <a:t>„Bohudík –</a:t>
            </a:r>
          </a:p>
          <a:p>
            <a:pPr>
              <a:buNone/>
            </a:pPr>
            <a:r>
              <a:rPr lang="cs-CZ" dirty="0" smtClean="0"/>
              <a:t>kdyby k Chlumci</a:t>
            </a:r>
          </a:p>
          <a:p>
            <a:pPr>
              <a:buNone/>
            </a:pPr>
            <a:r>
              <a:rPr lang="cs-CZ" dirty="0" smtClean="0"/>
              <a:t>táhli sumci,</a:t>
            </a:r>
          </a:p>
          <a:p>
            <a:pPr>
              <a:buNone/>
            </a:pPr>
            <a:r>
              <a:rPr lang="cs-CZ" dirty="0" smtClean="0"/>
              <a:t>byl bych teď už nebožtík.“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Deset malých Bohoušků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cs-CZ" dirty="0" smtClean="0"/>
              <a:t>Žilo, bylo u rovníku</a:t>
            </a:r>
          </a:p>
          <a:p>
            <a:pPr algn="ctr">
              <a:buNone/>
            </a:pPr>
            <a:r>
              <a:rPr lang="cs-CZ" dirty="0" smtClean="0"/>
              <a:t>deset malých černoušků.</a:t>
            </a:r>
          </a:p>
          <a:p>
            <a:pPr algn="ctr">
              <a:buNone/>
            </a:pPr>
            <a:r>
              <a:rPr lang="cs-CZ" dirty="0" smtClean="0"/>
              <a:t>Když k nim jejich táta mluvil,</a:t>
            </a:r>
          </a:p>
          <a:p>
            <a:pPr algn="ctr">
              <a:buNone/>
            </a:pPr>
            <a:r>
              <a:rPr lang="cs-CZ" dirty="0" smtClean="0"/>
              <a:t>tak všem říkal: Bohoušku.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Zeptal jsem se opatrně,</a:t>
            </a:r>
          </a:p>
          <a:p>
            <a:pPr algn="ctr">
              <a:buNone/>
            </a:pPr>
            <a:r>
              <a:rPr lang="cs-CZ" dirty="0" smtClean="0"/>
              <a:t>zda se mu to nemotá.</a:t>
            </a:r>
          </a:p>
          <a:p>
            <a:pPr algn="ctr">
              <a:buNone/>
            </a:pPr>
            <a:r>
              <a:rPr lang="cs-CZ" dirty="0" smtClean="0"/>
              <a:t>Řekl: „Je to spravedlivé.</a:t>
            </a:r>
          </a:p>
          <a:p>
            <a:pPr algn="ctr">
              <a:buNone/>
            </a:pPr>
            <a:r>
              <a:rPr lang="cs-CZ" dirty="0" smtClean="0"/>
              <a:t>To je škola života!</a:t>
            </a:r>
          </a:p>
          <a:p>
            <a:pPr algn="ctr">
              <a:buNone/>
            </a:pPr>
            <a:r>
              <a:rPr lang="cs-CZ" dirty="0" smtClean="0"/>
              <a:t>Každý chce mít, co má druhý,</a:t>
            </a:r>
          </a:p>
          <a:p>
            <a:pPr algn="ctr">
              <a:buNone/>
            </a:pPr>
            <a:r>
              <a:rPr lang="cs-CZ" dirty="0" smtClean="0"/>
              <a:t>takový je dnešní svět;</a:t>
            </a:r>
          </a:p>
          <a:p>
            <a:pPr algn="ctr">
              <a:buNone/>
            </a:pPr>
            <a:r>
              <a:rPr lang="cs-CZ" dirty="0" smtClean="0"/>
              <a:t>když jsem dal všem stejná jména,</a:t>
            </a:r>
          </a:p>
          <a:p>
            <a:pPr algn="ctr">
              <a:buNone/>
            </a:pPr>
            <a:r>
              <a:rPr lang="cs-CZ" dirty="0" smtClean="0"/>
              <a:t>nemůžou si závidět.“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1900" dirty="0" smtClean="0"/>
              <a:t>(Pes nám spadla, s. 71)</a:t>
            </a:r>
            <a:endParaRPr lang="cs-CZ" sz="19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Popelka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Ze všech holek v naší čtvrti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je nejhezčí Ester.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Maminku má hodně přísnou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a je ze tří sester,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tatínek je popelářem –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takže je věc jasná!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Utrhl jsem tři oříšky,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ať je holka šťastná!</a:t>
            </a:r>
          </a:p>
          <a:p>
            <a:pPr>
              <a:buNone/>
            </a:pPr>
            <a:endParaRPr lang="cs-CZ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Třískla šutrem do oříšků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jednou, dvakrát, potřetí: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Ve dvou byla zdravá jádra,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 třetího prach vyletí…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Žádné boty, žádné šaty,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ani nitka zlatá!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Zuří Ester, zuří máma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a ještě víc táta.</a:t>
            </a:r>
          </a:p>
          <a:p>
            <a:pPr>
              <a:buNone/>
            </a:pPr>
            <a:endParaRPr lang="cs-CZ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Prskal vzteky, kulil oči,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zaplály mu tváře: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„Ty si budeš dělat šoufky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 dcery popeláře?!“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Tak skončila moje láska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k pohádkové nevěstě.</a:t>
            </a: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Popelář mě s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kukavozem</a:t>
            </a:r>
            <a:endParaRPr lang="cs-CZ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honil dva dny po městě!“</a:t>
            </a:r>
          </a:p>
          <a:p>
            <a:pPr>
              <a:buNone/>
            </a:pPr>
            <a:endParaRPr lang="cs-CZ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Leporela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bude </a:t>
            </a:r>
            <a:r>
              <a:rPr lang="cs-CZ" dirty="0" smtClean="0"/>
              <a:t>počasí</a:t>
            </a:r>
          </a:p>
          <a:p>
            <a:r>
              <a:rPr lang="cs-CZ" dirty="0" smtClean="0"/>
              <a:t>Před </a:t>
            </a:r>
            <a:r>
              <a:rPr lang="cs-CZ" dirty="0" smtClean="0"/>
              <a:t>oponou, za </a:t>
            </a:r>
            <a:r>
              <a:rPr lang="cs-CZ" dirty="0" smtClean="0"/>
              <a:t>oponou</a:t>
            </a:r>
          </a:p>
          <a:p>
            <a:r>
              <a:rPr lang="cs-CZ" dirty="0" smtClean="0"/>
              <a:t>Psiny</a:t>
            </a:r>
          </a:p>
          <a:p>
            <a:r>
              <a:rPr lang="cs-CZ" dirty="0" err="1" smtClean="0"/>
              <a:t>Bodlináček</a:t>
            </a:r>
            <a:r>
              <a:rPr lang="cs-CZ" dirty="0" smtClean="0"/>
              <a:t>, ježčí </a:t>
            </a:r>
            <a:r>
              <a:rPr lang="cs-CZ" dirty="0" smtClean="0"/>
              <a:t>kluk</a:t>
            </a:r>
          </a:p>
          <a:p>
            <a:r>
              <a:rPr lang="cs-CZ" dirty="0" err="1" smtClean="0"/>
              <a:t>Bodlináček</a:t>
            </a:r>
            <a:r>
              <a:rPr lang="cs-CZ" dirty="0" smtClean="0"/>
              <a:t>, ani krejčí, ani </a:t>
            </a:r>
            <a:r>
              <a:rPr lang="cs-CZ" dirty="0" smtClean="0"/>
              <a:t>švec</a:t>
            </a:r>
          </a:p>
          <a:p>
            <a:r>
              <a:rPr lang="cs-CZ" dirty="0" err="1" smtClean="0"/>
              <a:t>Bodlináček</a:t>
            </a:r>
            <a:r>
              <a:rPr lang="cs-CZ" dirty="0" smtClean="0"/>
              <a:t> </a:t>
            </a:r>
            <a:r>
              <a:rPr lang="cs-CZ" dirty="0" smtClean="0"/>
              <a:t>ve Veselí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Prózy pro děti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i="1" dirty="0" smtClean="0"/>
              <a:t>Králi, já mám nápad </a:t>
            </a:r>
            <a:r>
              <a:rPr lang="cs-CZ" dirty="0" smtClean="0"/>
              <a:t>(1994) </a:t>
            </a:r>
          </a:p>
          <a:p>
            <a:r>
              <a:rPr lang="cs-CZ" i="1" dirty="0" smtClean="0"/>
              <a:t>Už sněží už chumelí! aneb Mikuláš, Ježíšek, pan Vrána a my </a:t>
            </a:r>
            <a:r>
              <a:rPr lang="cs-CZ" dirty="0" smtClean="0"/>
              <a:t>(2000)</a:t>
            </a:r>
          </a:p>
          <a:p>
            <a:r>
              <a:rPr lang="cs-CZ" i="1" dirty="0" smtClean="0"/>
              <a:t>Jak chtěl být Honza peciválem </a:t>
            </a:r>
            <a:r>
              <a:rPr lang="cs-CZ" dirty="0" smtClean="0"/>
              <a:t>(2000)</a:t>
            </a:r>
          </a:p>
          <a:p>
            <a:r>
              <a:rPr lang="cs-CZ" i="1" dirty="0" smtClean="0"/>
              <a:t>Rybáři a hastrmani </a:t>
            </a:r>
            <a:r>
              <a:rPr lang="cs-CZ" dirty="0" smtClean="0"/>
              <a:t>(2006)</a:t>
            </a:r>
          </a:p>
          <a:p>
            <a:r>
              <a:rPr lang="cs-CZ" i="1" dirty="0" smtClean="0"/>
              <a:t>Františkovy pohádky z Kouzelné školky </a:t>
            </a:r>
            <a:r>
              <a:rPr lang="cs-CZ" dirty="0" smtClean="0"/>
              <a:t>(2006)</a:t>
            </a:r>
          </a:p>
          <a:p>
            <a:r>
              <a:rPr lang="cs-CZ" i="1" dirty="0" smtClean="0"/>
              <a:t>Františkova velká kniha pohádek </a:t>
            </a:r>
            <a:r>
              <a:rPr lang="cs-CZ" dirty="0" smtClean="0"/>
              <a:t>(2007)</a:t>
            </a:r>
          </a:p>
          <a:p>
            <a:r>
              <a:rPr lang="cs-CZ" i="1" dirty="0" smtClean="0"/>
              <a:t>Čaroděj z nafukovacího stromu </a:t>
            </a:r>
            <a:r>
              <a:rPr lang="cs-CZ" dirty="0" smtClean="0"/>
              <a:t>(2008)</a:t>
            </a:r>
          </a:p>
          <a:p>
            <a:r>
              <a:rPr lang="cs-CZ" i="1" dirty="0" smtClean="0"/>
              <a:t>Omyl děda Vševěda </a:t>
            </a:r>
            <a:r>
              <a:rPr lang="cs-CZ" dirty="0" smtClean="0"/>
              <a:t>(2008)</a:t>
            </a:r>
          </a:p>
          <a:p>
            <a:r>
              <a:rPr lang="cs-CZ" i="1" dirty="0" smtClean="0"/>
              <a:t>Jejda a </a:t>
            </a:r>
            <a:r>
              <a:rPr lang="cs-CZ" i="1" dirty="0" err="1" smtClean="0"/>
              <a:t>Helemes</a:t>
            </a:r>
            <a:r>
              <a:rPr lang="cs-CZ" i="1" dirty="0" smtClean="0"/>
              <a:t> </a:t>
            </a:r>
            <a:r>
              <a:rPr lang="cs-CZ" dirty="0" smtClean="0"/>
              <a:t>(2009) </a:t>
            </a:r>
          </a:p>
          <a:p>
            <a:r>
              <a:rPr lang="cs-CZ" i="1" dirty="0" smtClean="0"/>
              <a:t>Pachatelé dobrých skutků 1: </a:t>
            </a:r>
            <a:r>
              <a:rPr lang="cs-CZ" i="1" dirty="0" err="1" smtClean="0"/>
              <a:t>Puntíkáři</a:t>
            </a:r>
            <a:r>
              <a:rPr lang="cs-CZ" i="1" dirty="0" smtClean="0"/>
              <a:t> </a:t>
            </a:r>
            <a:r>
              <a:rPr lang="cs-CZ" dirty="0" smtClean="0"/>
              <a:t>(2009) </a:t>
            </a:r>
          </a:p>
          <a:p>
            <a:r>
              <a:rPr lang="cs-CZ" i="1" dirty="0" smtClean="0"/>
              <a:t>Pachatelé dobrých skutků 2: </a:t>
            </a:r>
            <a:r>
              <a:rPr lang="cs-CZ" i="1" dirty="0" err="1" smtClean="0"/>
              <a:t>Duchaři</a:t>
            </a:r>
            <a:r>
              <a:rPr lang="cs-CZ" b="1" i="1" dirty="0" smtClean="0"/>
              <a:t> </a:t>
            </a:r>
            <a:r>
              <a:rPr lang="cs-CZ" dirty="0" smtClean="0"/>
              <a:t>(2009) </a:t>
            </a:r>
          </a:p>
          <a:p>
            <a:r>
              <a:rPr lang="cs-CZ" i="1" dirty="0" smtClean="0"/>
              <a:t>Draka je lepší pozdravit aneb o etiketě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smtClean="0"/>
              <a:t>2009) – s D. </a:t>
            </a:r>
            <a:r>
              <a:rPr lang="cs-CZ" dirty="0" err="1" smtClean="0"/>
              <a:t>Krolupperovou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i="1" dirty="0" err="1" smtClean="0"/>
              <a:t>Strašibraši</a:t>
            </a:r>
            <a:r>
              <a:rPr lang="cs-CZ" i="1" dirty="0" smtClean="0"/>
              <a:t>, aneb tajemství věže v </a:t>
            </a:r>
            <a:r>
              <a:rPr lang="cs-CZ" i="1" dirty="0" err="1" smtClean="0"/>
              <a:t>Kamsehrabech</a:t>
            </a:r>
            <a:r>
              <a:rPr lang="cs-CZ" dirty="0" smtClean="0"/>
              <a:t> (2010) </a:t>
            </a:r>
            <a:endParaRPr lang="cs-CZ" dirty="0" smtClean="0"/>
          </a:p>
          <a:p>
            <a:r>
              <a:rPr lang="cs-CZ" i="1" dirty="0" err="1" smtClean="0"/>
              <a:t>Fanfárie</a:t>
            </a:r>
            <a:r>
              <a:rPr lang="cs-CZ" i="1" dirty="0" smtClean="0"/>
              <a:t> </a:t>
            </a:r>
            <a:r>
              <a:rPr lang="cs-CZ" dirty="0" smtClean="0"/>
              <a:t>(2010</a:t>
            </a:r>
            <a:r>
              <a:rPr lang="cs-CZ" dirty="0" smtClean="0"/>
              <a:t>)</a:t>
            </a:r>
          </a:p>
          <a:p>
            <a:r>
              <a:rPr lang="cs-CZ" i="1" dirty="0" smtClean="0"/>
              <a:t>Kouzelné </a:t>
            </a:r>
            <a:r>
              <a:rPr lang="cs-CZ" i="1" dirty="0" smtClean="0"/>
              <a:t>soboty</a:t>
            </a:r>
            <a:r>
              <a:rPr lang="cs-CZ" dirty="0" smtClean="0"/>
              <a:t> (2010)</a:t>
            </a:r>
          </a:p>
          <a:p>
            <a:r>
              <a:rPr lang="cs-CZ" i="1" dirty="0" smtClean="0"/>
              <a:t>Pachatelé dobrých skutků 3: </a:t>
            </a:r>
            <a:r>
              <a:rPr lang="cs-CZ" i="1" dirty="0" err="1" smtClean="0"/>
              <a:t>Kouzláci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smtClean="0"/>
              <a:t>2010)</a:t>
            </a:r>
          </a:p>
          <a:p>
            <a:r>
              <a:rPr lang="cs-CZ" i="1" dirty="0" smtClean="0"/>
              <a:t>Modrý </a:t>
            </a:r>
            <a:r>
              <a:rPr lang="cs-CZ" i="1" dirty="0" err="1" smtClean="0"/>
              <a:t>Poťouch</a:t>
            </a:r>
            <a:r>
              <a:rPr lang="cs-CZ" i="1" dirty="0" smtClean="0"/>
              <a:t> </a:t>
            </a:r>
            <a:r>
              <a:rPr lang="cs-CZ" dirty="0" smtClean="0"/>
              <a:t>(2010)</a:t>
            </a:r>
          </a:p>
          <a:p>
            <a:r>
              <a:rPr lang="cs-CZ" i="1" dirty="0" smtClean="0"/>
              <a:t>Pachatelé dobrých skutků 4 - </a:t>
            </a:r>
            <a:r>
              <a:rPr lang="cs-CZ" i="1" dirty="0" err="1" smtClean="0"/>
              <a:t>Bouráci</a:t>
            </a:r>
            <a:r>
              <a:rPr lang="cs-CZ" dirty="0" smtClean="0"/>
              <a:t> (2011) </a:t>
            </a:r>
          </a:p>
          <a:p>
            <a:r>
              <a:rPr lang="cs-CZ" i="1" dirty="0" err="1" smtClean="0"/>
              <a:t>Hloupežníci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smtClean="0"/>
              <a:t>2011)</a:t>
            </a:r>
          </a:p>
          <a:p>
            <a:r>
              <a:rPr lang="cs-CZ" i="1" dirty="0" err="1" smtClean="0"/>
              <a:t>Kočkopes</a:t>
            </a:r>
            <a:r>
              <a:rPr lang="cs-CZ" i="1" dirty="0" smtClean="0"/>
              <a:t> </a:t>
            </a:r>
            <a:r>
              <a:rPr lang="cs-CZ" i="1" dirty="0" err="1" smtClean="0"/>
              <a:t>Kvído</a:t>
            </a:r>
            <a:r>
              <a:rPr lang="cs-CZ" i="1" dirty="0" smtClean="0"/>
              <a:t> </a:t>
            </a:r>
            <a:r>
              <a:rPr lang="cs-CZ" dirty="0" smtClean="0"/>
              <a:t>(2011)</a:t>
            </a:r>
          </a:p>
          <a:p>
            <a:r>
              <a:rPr lang="cs-CZ" i="1" dirty="0" err="1" smtClean="0"/>
              <a:t>Minipohádky</a:t>
            </a:r>
            <a:r>
              <a:rPr lang="cs-CZ" i="1" dirty="0" smtClean="0"/>
              <a:t> - Jak chtěl být Honza peciválem, Kouzelné nůžky </a:t>
            </a:r>
            <a:r>
              <a:rPr lang="cs-CZ" dirty="0" smtClean="0"/>
              <a:t>(2011)</a:t>
            </a:r>
          </a:p>
          <a:p>
            <a:r>
              <a:rPr lang="cs-CZ" i="1" dirty="0" err="1" smtClean="0"/>
              <a:t>Minipohádky</a:t>
            </a:r>
            <a:r>
              <a:rPr lang="cs-CZ" i="1" dirty="0" smtClean="0"/>
              <a:t> - Nebezpečná přímluva, O dvou obrech</a:t>
            </a:r>
            <a:r>
              <a:rPr lang="cs-CZ" dirty="0" smtClean="0"/>
              <a:t> (2011)</a:t>
            </a:r>
          </a:p>
          <a:p>
            <a:r>
              <a:rPr lang="cs-CZ" i="1" dirty="0" smtClean="0"/>
              <a:t>Školníci</a:t>
            </a:r>
            <a:r>
              <a:rPr lang="cs-CZ" dirty="0" smtClean="0"/>
              <a:t> (2012)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Ocenění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SUK 2009 Cena ministryně školství </a:t>
            </a:r>
            <a:r>
              <a:rPr lang="cs-CZ" dirty="0" smtClean="0"/>
              <a:t>(</a:t>
            </a:r>
            <a:r>
              <a:rPr lang="cs-CZ" i="1" dirty="0" err="1" smtClean="0"/>
              <a:t>Puntíkáři</a:t>
            </a:r>
            <a:r>
              <a:rPr lang="cs-CZ" dirty="0" smtClean="0"/>
              <a:t>, </a:t>
            </a:r>
            <a:r>
              <a:rPr lang="cs-CZ" i="1" dirty="0" err="1" smtClean="0"/>
              <a:t>Duchaři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Knihopábitel</a:t>
            </a:r>
            <a:r>
              <a:rPr lang="cs-CZ" dirty="0" smtClean="0"/>
              <a:t> </a:t>
            </a:r>
            <a:r>
              <a:rPr lang="cs-CZ" dirty="0" smtClean="0"/>
              <a:t>2009 </a:t>
            </a:r>
            <a:r>
              <a:rPr lang="cs-CZ" dirty="0" smtClean="0"/>
              <a:t>(</a:t>
            </a:r>
            <a:r>
              <a:rPr lang="cs-CZ" i="1" dirty="0" err="1" smtClean="0"/>
              <a:t>Puntíkáři</a:t>
            </a:r>
            <a:r>
              <a:rPr lang="cs-CZ" dirty="0" smtClean="0"/>
              <a:t>, </a:t>
            </a:r>
            <a:r>
              <a:rPr lang="cs-CZ" i="1" dirty="0" err="1" smtClean="0"/>
              <a:t>Duchaři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K</a:t>
            </a:r>
            <a:r>
              <a:rPr lang="cs-CZ" dirty="0" err="1" smtClean="0"/>
              <a:t>nihopábitel</a:t>
            </a:r>
            <a:r>
              <a:rPr lang="cs-CZ" dirty="0" smtClean="0"/>
              <a:t> </a:t>
            </a:r>
            <a:r>
              <a:rPr lang="cs-CZ" dirty="0" smtClean="0"/>
              <a:t>2010 </a:t>
            </a:r>
            <a:r>
              <a:rPr lang="cs-CZ" dirty="0" smtClean="0"/>
              <a:t>(</a:t>
            </a:r>
            <a:r>
              <a:rPr lang="cs-CZ" i="1" dirty="0" err="1" smtClean="0"/>
              <a:t>Strašibraši</a:t>
            </a:r>
            <a:r>
              <a:rPr lang="cs-CZ" dirty="0" smtClean="0"/>
              <a:t>)</a:t>
            </a:r>
          </a:p>
          <a:p>
            <a:r>
              <a:rPr lang="cs-CZ" dirty="0" smtClean="0"/>
              <a:t>SUK </a:t>
            </a:r>
            <a:r>
              <a:rPr lang="cs-CZ" dirty="0" smtClean="0"/>
              <a:t>2010 Cena noci s </a:t>
            </a:r>
            <a:r>
              <a:rPr lang="cs-CZ" dirty="0" smtClean="0"/>
              <a:t>Andersenem (</a:t>
            </a:r>
            <a:r>
              <a:rPr lang="cs-CZ" i="1" dirty="0" err="1" smtClean="0"/>
              <a:t>Kouzláci</a:t>
            </a:r>
            <a:r>
              <a:rPr lang="cs-CZ" dirty="0" smtClean="0"/>
              <a:t>)</a:t>
            </a:r>
          </a:p>
          <a:p>
            <a:r>
              <a:rPr lang="cs-CZ" dirty="0" smtClean="0"/>
              <a:t> </a:t>
            </a:r>
            <a:r>
              <a:rPr lang="cs-CZ" dirty="0" smtClean="0"/>
              <a:t>SUK 2010 Cena dětí – 3. místo </a:t>
            </a:r>
            <a:r>
              <a:rPr lang="cs-CZ" dirty="0" smtClean="0"/>
              <a:t>(</a:t>
            </a:r>
            <a:r>
              <a:rPr lang="cs-CZ" i="1" dirty="0" err="1" smtClean="0"/>
              <a:t>Kouzláci</a:t>
            </a:r>
            <a:r>
              <a:rPr lang="cs-CZ" dirty="0" smtClean="0"/>
              <a:t>)</a:t>
            </a:r>
          </a:p>
          <a:p>
            <a:r>
              <a:rPr lang="cs-CZ" dirty="0" smtClean="0"/>
              <a:t> </a:t>
            </a:r>
            <a:r>
              <a:rPr lang="cs-CZ" dirty="0" smtClean="0"/>
              <a:t>Zlatá stuha </a:t>
            </a:r>
            <a:r>
              <a:rPr lang="cs-CZ" dirty="0" smtClean="0"/>
              <a:t>2010 (</a:t>
            </a:r>
            <a:r>
              <a:rPr lang="cs-CZ" i="1" dirty="0" smtClean="0"/>
              <a:t>Modrý </a:t>
            </a:r>
            <a:r>
              <a:rPr lang="cs-CZ" i="1" dirty="0" err="1" smtClean="0"/>
              <a:t>Poťouch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White</a:t>
            </a:r>
            <a:r>
              <a:rPr lang="cs-CZ" dirty="0" smtClean="0"/>
              <a:t> </a:t>
            </a:r>
            <a:r>
              <a:rPr lang="cs-CZ" dirty="0" err="1" smtClean="0"/>
              <a:t>Raven</a:t>
            </a:r>
            <a:r>
              <a:rPr lang="cs-CZ" dirty="0" smtClean="0"/>
              <a:t> </a:t>
            </a:r>
            <a:r>
              <a:rPr lang="cs-CZ" dirty="0" err="1" smtClean="0"/>
              <a:t>Avards</a:t>
            </a:r>
            <a:r>
              <a:rPr lang="cs-CZ" dirty="0" smtClean="0"/>
              <a:t> 2011 </a:t>
            </a:r>
            <a:r>
              <a:rPr lang="cs-CZ" dirty="0" smtClean="0"/>
              <a:t>(</a:t>
            </a:r>
            <a:r>
              <a:rPr lang="cs-CZ" i="1" dirty="0" err="1" smtClean="0"/>
              <a:t>Strašibraši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Pachatelé dobrých skutků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 smtClean="0"/>
              <a:t>Puntíkáři</a:t>
            </a:r>
            <a:endParaRPr lang="cs-CZ" i="1" dirty="0" smtClean="0"/>
          </a:p>
          <a:p>
            <a:r>
              <a:rPr lang="cs-CZ" i="1" dirty="0" err="1" smtClean="0"/>
              <a:t>Duchaři</a:t>
            </a:r>
            <a:endParaRPr lang="cs-CZ" i="1" dirty="0" smtClean="0"/>
          </a:p>
          <a:p>
            <a:r>
              <a:rPr lang="cs-CZ" i="1" dirty="0" err="1" smtClean="0"/>
              <a:t>Kouzláci</a:t>
            </a:r>
            <a:endParaRPr lang="cs-CZ" i="1" dirty="0" smtClean="0"/>
          </a:p>
          <a:p>
            <a:r>
              <a:rPr lang="cs-CZ" i="1" dirty="0" err="1" smtClean="0"/>
              <a:t>Bouráci</a:t>
            </a:r>
            <a:endParaRPr lang="cs-CZ" i="1" dirty="0" smtClean="0"/>
          </a:p>
          <a:p>
            <a:r>
              <a:rPr lang="cs-CZ" i="1" dirty="0" err="1" smtClean="0"/>
              <a:t>Klofáci</a:t>
            </a:r>
            <a:endParaRPr lang="cs-CZ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Rozhovor autora na téma </a:t>
            </a:r>
            <a:br>
              <a:rPr lang="cs-CZ" dirty="0" smtClean="0"/>
            </a:br>
            <a:r>
              <a:rPr lang="cs-CZ" dirty="0" smtClean="0"/>
              <a:t>Pachatelé dobrých skutků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200" dirty="0" smtClean="0">
                <a:hlinkClick r:id="rId2"/>
              </a:rPr>
              <a:t>http://</a:t>
            </a:r>
            <a:r>
              <a:rPr lang="cs-CZ" sz="1200" dirty="0" smtClean="0">
                <a:hlinkClick r:id="rId2"/>
              </a:rPr>
              <a:t>www.</a:t>
            </a:r>
            <a:r>
              <a:rPr lang="cs-CZ" sz="1200" dirty="0" err="1" smtClean="0">
                <a:hlinkClick r:id="rId2"/>
              </a:rPr>
              <a:t>citarny.cz</a:t>
            </a:r>
            <a:r>
              <a:rPr lang="cs-CZ" sz="1200" dirty="0" smtClean="0">
                <a:hlinkClick r:id="rId2"/>
              </a:rPr>
              <a:t>/index.</a:t>
            </a:r>
            <a:r>
              <a:rPr lang="cs-CZ" sz="1200" dirty="0" err="1" smtClean="0">
                <a:hlinkClick r:id="rId2"/>
              </a:rPr>
              <a:t>php</a:t>
            </a:r>
            <a:r>
              <a:rPr lang="cs-CZ" sz="1200" dirty="0" smtClean="0">
                <a:hlinkClick r:id="rId2"/>
              </a:rPr>
              <a:t>?</a:t>
            </a:r>
            <a:r>
              <a:rPr lang="cs-CZ" sz="1200" dirty="0" err="1" smtClean="0">
                <a:hlinkClick r:id="rId2"/>
              </a:rPr>
              <a:t>option</a:t>
            </a:r>
            <a:r>
              <a:rPr lang="cs-CZ" sz="1200" dirty="0" smtClean="0">
                <a:hlinkClick r:id="rId2"/>
              </a:rPr>
              <a:t>=</a:t>
            </a:r>
            <a:r>
              <a:rPr lang="cs-CZ" sz="1200" dirty="0" err="1" smtClean="0">
                <a:hlinkClick r:id="rId2"/>
              </a:rPr>
              <a:t>com</a:t>
            </a:r>
            <a:r>
              <a:rPr lang="cs-CZ" sz="1200" dirty="0" smtClean="0">
                <a:hlinkClick r:id="rId2"/>
              </a:rPr>
              <a:t>_</a:t>
            </a:r>
            <a:r>
              <a:rPr lang="cs-CZ" sz="1200" dirty="0" err="1" smtClean="0">
                <a:hlinkClick r:id="rId2"/>
              </a:rPr>
              <a:t>content</a:t>
            </a:r>
            <a:r>
              <a:rPr lang="cs-CZ" sz="1200" dirty="0" smtClean="0">
                <a:hlinkClick r:id="rId2"/>
              </a:rPr>
              <a:t>&amp;</a:t>
            </a:r>
            <a:r>
              <a:rPr lang="cs-CZ" sz="1200" dirty="0" err="1" smtClean="0">
                <a:hlinkClick r:id="rId2"/>
              </a:rPr>
              <a:t>view</a:t>
            </a:r>
            <a:r>
              <a:rPr lang="cs-CZ" sz="1200" dirty="0" smtClean="0">
                <a:hlinkClick r:id="rId2"/>
              </a:rPr>
              <a:t>=</a:t>
            </a:r>
            <a:r>
              <a:rPr lang="cs-CZ" sz="1200" dirty="0" err="1" smtClean="0">
                <a:hlinkClick r:id="rId2"/>
              </a:rPr>
              <a:t>article</a:t>
            </a:r>
            <a:r>
              <a:rPr lang="cs-CZ" sz="1200" dirty="0" smtClean="0">
                <a:hlinkClick r:id="rId2"/>
              </a:rPr>
              <a:t>&amp;id=2033-pachatele-</a:t>
            </a:r>
            <a:r>
              <a:rPr lang="cs-CZ" sz="1200" dirty="0" err="1" smtClean="0">
                <a:hlinkClick r:id="rId2"/>
              </a:rPr>
              <a:t>dobrych</a:t>
            </a:r>
            <a:r>
              <a:rPr lang="cs-CZ" sz="1200" dirty="0" smtClean="0">
                <a:hlinkClick r:id="rId2"/>
              </a:rPr>
              <a:t>-</a:t>
            </a:r>
            <a:r>
              <a:rPr lang="cs-CZ" sz="1200" dirty="0" err="1" smtClean="0">
                <a:hlinkClick r:id="rId2"/>
              </a:rPr>
              <a:t>skutk</a:t>
            </a:r>
            <a:r>
              <a:rPr lang="cs-CZ" sz="1200" dirty="0" smtClean="0">
                <a:hlinkClick r:id="rId2"/>
              </a:rPr>
              <a:t>-u-</a:t>
            </a:r>
            <a:r>
              <a:rPr lang="cs-CZ" sz="1200" dirty="0" err="1" smtClean="0">
                <a:hlinkClick r:id="rId2"/>
              </a:rPr>
              <a:t>podruhe</a:t>
            </a:r>
            <a:r>
              <a:rPr lang="cs-CZ" sz="1200" dirty="0" smtClean="0">
                <a:hlinkClick r:id="rId2"/>
              </a:rPr>
              <a:t>&amp;</a:t>
            </a:r>
            <a:r>
              <a:rPr lang="cs-CZ" sz="1200" dirty="0" err="1" smtClean="0">
                <a:hlinkClick r:id="rId2"/>
              </a:rPr>
              <a:t>catid</a:t>
            </a:r>
            <a:r>
              <a:rPr lang="cs-CZ" sz="1200" dirty="0" smtClean="0">
                <a:hlinkClick r:id="rId2"/>
              </a:rPr>
              <a:t>=19&amp;</a:t>
            </a:r>
            <a:r>
              <a:rPr lang="cs-CZ" sz="1200" dirty="0" err="1" smtClean="0">
                <a:hlinkClick r:id="rId2"/>
              </a:rPr>
              <a:t>Itemid</a:t>
            </a:r>
            <a:r>
              <a:rPr lang="cs-CZ" sz="1200" dirty="0" smtClean="0">
                <a:hlinkClick r:id="rId2"/>
              </a:rPr>
              <a:t>=3771&amp;</a:t>
            </a:r>
            <a:r>
              <a:rPr lang="cs-CZ" sz="1200" dirty="0" err="1" smtClean="0">
                <a:hlinkClick r:id="rId2"/>
              </a:rPr>
              <a:t>joscclean</a:t>
            </a:r>
            <a:r>
              <a:rPr lang="cs-CZ" sz="1200" dirty="0" smtClean="0">
                <a:hlinkClick r:id="rId2"/>
              </a:rPr>
              <a:t>=1&amp;</a:t>
            </a:r>
            <a:r>
              <a:rPr lang="cs-CZ" sz="1200" dirty="0" err="1" smtClean="0">
                <a:hlinkClick r:id="rId2"/>
              </a:rPr>
              <a:t>comment</a:t>
            </a:r>
            <a:r>
              <a:rPr lang="cs-CZ" sz="1200" dirty="0" smtClean="0">
                <a:hlinkClick r:id="rId2"/>
              </a:rPr>
              <a:t>_id=2215#</a:t>
            </a:r>
            <a:r>
              <a:rPr lang="cs-CZ" sz="1200" dirty="0" err="1" smtClean="0">
                <a:hlinkClick r:id="rId2"/>
              </a:rPr>
              <a:t>CommentForm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2400" dirty="0" smtClean="0"/>
              <a:t>„</a:t>
            </a:r>
            <a:r>
              <a:rPr lang="cs-CZ" sz="2400" i="1" dirty="0" smtClean="0"/>
              <a:t>Hlavně mám z popularity </a:t>
            </a:r>
            <a:r>
              <a:rPr lang="cs-CZ" sz="2400" i="1" dirty="0" err="1" smtClean="0"/>
              <a:t>Puntíkářů</a:t>
            </a:r>
            <a:r>
              <a:rPr lang="cs-CZ" sz="2400" i="1" dirty="0" smtClean="0"/>
              <a:t> velikou radost! A čím ji získali? Možná je už dost dětských čtenářů přesycených všemi těmi čaroději, vládci zla, temným šerem podsvětí a příběhy z jiných světů… Možná má </a:t>
            </a:r>
            <a:r>
              <a:rPr lang="cs-CZ" sz="2400" i="1" dirty="0" err="1" smtClean="0"/>
              <a:t>klukovské</a:t>
            </a:r>
            <a:r>
              <a:rPr lang="cs-CZ" sz="2400" i="1" dirty="0" smtClean="0"/>
              <a:t> kamarádství pořád velikou sílu… Možná se autoři snaží děti jenom napínat a zapomínají, že se děti chtějí taky smát… Možná je mezi dětmi touhy páchat dobré skutky mnohem víc, než si myslíme… A nebo se ta knížka prostě povedla. To se někdy stane</a:t>
            </a:r>
            <a:r>
              <a:rPr lang="cs-CZ" sz="2400" dirty="0" smtClean="0"/>
              <a:t>.“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Stručný životopis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Básník i prozaik (pro děti i pro dospělé)</a:t>
            </a:r>
          </a:p>
          <a:p>
            <a:r>
              <a:rPr lang="cs-CZ" dirty="0" smtClean="0"/>
              <a:t>Studium Střední školy </a:t>
            </a:r>
            <a:r>
              <a:rPr lang="cs-CZ" dirty="0" err="1" smtClean="0"/>
              <a:t>potravinářsko</a:t>
            </a:r>
            <a:r>
              <a:rPr lang="cs-CZ" dirty="0" smtClean="0"/>
              <a:t> technologické a žurnalistiky na FF UK (nedokončil)</a:t>
            </a:r>
          </a:p>
          <a:p>
            <a:r>
              <a:rPr lang="cs-CZ" dirty="0" smtClean="0"/>
              <a:t>Sportovní redaktor (Stadion, při studiu)</a:t>
            </a:r>
          </a:p>
          <a:p>
            <a:r>
              <a:rPr lang="cs-CZ" dirty="0" smtClean="0"/>
              <a:t>Od 1980 spisovatel a scénárista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Počátek tvorby v 17 letech (fejetony, povídky, básně, texty k písním)</a:t>
            </a:r>
          </a:p>
          <a:p>
            <a:r>
              <a:rPr lang="cs-CZ" dirty="0" smtClean="0"/>
              <a:t>Poezie i próza</a:t>
            </a:r>
          </a:p>
          <a:p>
            <a:r>
              <a:rPr lang="cs-CZ" dirty="0" smtClean="0"/>
              <a:t>Scénáře pro televizi (pro děti i dospělé)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Scénáře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Pro dospělé – výběr:</a:t>
            </a:r>
          </a:p>
          <a:p>
            <a:pPr lvl="2"/>
            <a:r>
              <a:rPr lang="pt-BR" i="1" dirty="0" smtClean="0"/>
              <a:t>Konkurs </a:t>
            </a:r>
            <a:r>
              <a:rPr lang="pt-BR" i="1" dirty="0" smtClean="0"/>
              <a:t>na chlapa </a:t>
            </a:r>
            <a:r>
              <a:rPr lang="pt-BR" dirty="0" smtClean="0"/>
              <a:t>(1984</a:t>
            </a:r>
            <a:r>
              <a:rPr lang="pt-BR" dirty="0" smtClean="0"/>
              <a:t>)</a:t>
            </a:r>
            <a:endParaRPr lang="cs-CZ" dirty="0" smtClean="0"/>
          </a:p>
          <a:p>
            <a:pPr lvl="2"/>
            <a:r>
              <a:rPr lang="cs-CZ" i="1" dirty="0" smtClean="0"/>
              <a:t>Stačí stisknout </a:t>
            </a:r>
            <a:r>
              <a:rPr lang="cs-CZ" dirty="0" smtClean="0"/>
              <a:t>(</a:t>
            </a:r>
            <a:r>
              <a:rPr lang="cs-CZ" dirty="0" smtClean="0"/>
              <a:t>1989)</a:t>
            </a:r>
          </a:p>
          <a:p>
            <a:pPr lvl="2"/>
            <a:r>
              <a:rPr lang="cs-CZ" i="1" dirty="0" smtClean="0"/>
              <a:t>Přes </a:t>
            </a:r>
            <a:r>
              <a:rPr lang="cs-CZ" i="1" dirty="0" smtClean="0"/>
              <a:t>padací mosty </a:t>
            </a:r>
            <a:r>
              <a:rPr lang="cs-CZ" dirty="0" smtClean="0"/>
              <a:t>(</a:t>
            </a:r>
            <a:r>
              <a:rPr lang="cs-CZ" dirty="0" smtClean="0"/>
              <a:t>1991)</a:t>
            </a:r>
          </a:p>
          <a:p>
            <a:pPr lvl="2"/>
            <a:r>
              <a:rPr lang="cs-CZ" i="1" dirty="0" err="1" smtClean="0"/>
              <a:t>Kšeft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smtClean="0"/>
              <a:t>1992)</a:t>
            </a:r>
          </a:p>
          <a:p>
            <a:pPr lvl="2"/>
            <a:r>
              <a:rPr lang="cs-CZ" i="1" dirty="0" smtClean="0"/>
              <a:t>Styď </a:t>
            </a:r>
            <a:r>
              <a:rPr lang="cs-CZ" i="1" dirty="0" smtClean="0"/>
              <a:t>se, nebožtíku! </a:t>
            </a:r>
            <a:r>
              <a:rPr lang="cs-CZ" dirty="0" smtClean="0"/>
              <a:t>(1993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Pro děti – výběr:</a:t>
            </a:r>
          </a:p>
          <a:p>
            <a:pPr lvl="1"/>
            <a:r>
              <a:rPr lang="cs-CZ" i="1" dirty="0" smtClean="0"/>
              <a:t>Taneček přes dvě pekla </a:t>
            </a:r>
            <a:r>
              <a:rPr lang="cs-CZ" dirty="0" smtClean="0"/>
              <a:t>(1982</a:t>
            </a:r>
            <a:r>
              <a:rPr lang="cs-CZ" dirty="0" smtClean="0"/>
              <a:t>)		</a:t>
            </a:r>
          </a:p>
          <a:p>
            <a:pPr lvl="1"/>
            <a:r>
              <a:rPr lang="cs-CZ" i="1" dirty="0" smtClean="0"/>
              <a:t>Králi, já mám nápad! </a:t>
            </a:r>
            <a:r>
              <a:rPr lang="cs-CZ" dirty="0" smtClean="0"/>
              <a:t>(</a:t>
            </a:r>
            <a:r>
              <a:rPr lang="cs-CZ" dirty="0" smtClean="0"/>
              <a:t>1984)</a:t>
            </a:r>
          </a:p>
          <a:p>
            <a:pPr lvl="1"/>
            <a:r>
              <a:rPr lang="cs-CZ" i="1" dirty="0" smtClean="0"/>
              <a:t>A </a:t>
            </a:r>
            <a:r>
              <a:rPr lang="cs-CZ" i="1" dirty="0" smtClean="0"/>
              <a:t>co ten ruksak, králi? </a:t>
            </a:r>
            <a:r>
              <a:rPr lang="cs-CZ" dirty="0" smtClean="0"/>
              <a:t>(</a:t>
            </a:r>
            <a:r>
              <a:rPr lang="cs-CZ" dirty="0" smtClean="0"/>
              <a:t>1986)</a:t>
            </a:r>
          </a:p>
          <a:p>
            <a:pPr lvl="1"/>
            <a:r>
              <a:rPr lang="cs-CZ" i="1" dirty="0" smtClean="0"/>
              <a:t>Žáku </a:t>
            </a:r>
            <a:r>
              <a:rPr lang="cs-CZ" i="1" dirty="0" err="1" smtClean="0"/>
              <a:t>Kašíku</a:t>
            </a:r>
            <a:r>
              <a:rPr lang="cs-CZ" i="1" dirty="0" smtClean="0"/>
              <a:t>, nežeň se! </a:t>
            </a:r>
            <a:r>
              <a:rPr lang="cs-CZ" dirty="0" smtClean="0"/>
              <a:t>(1986</a:t>
            </a:r>
            <a:r>
              <a:rPr lang="cs-CZ" dirty="0" smtClean="0"/>
              <a:t>)</a:t>
            </a:r>
          </a:p>
          <a:p>
            <a:pPr lvl="1"/>
            <a:r>
              <a:rPr lang="cs-CZ" i="1" dirty="0" smtClean="0"/>
              <a:t>Čerte, tady straší! </a:t>
            </a:r>
            <a:r>
              <a:rPr lang="cs-CZ" dirty="0" smtClean="0"/>
              <a:t>(1999</a:t>
            </a:r>
            <a:r>
              <a:rPr lang="cs-CZ" dirty="0" smtClean="0"/>
              <a:t>)</a:t>
            </a:r>
          </a:p>
          <a:p>
            <a:pPr lvl="1"/>
            <a:r>
              <a:rPr lang="cs-CZ" i="1" dirty="0" smtClean="0"/>
              <a:t>Brnění a rolničky </a:t>
            </a:r>
            <a:r>
              <a:rPr lang="cs-CZ" dirty="0" smtClean="0"/>
              <a:t>(2001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</a:t>
            </a:r>
            <a:r>
              <a:rPr lang="cs-CZ" dirty="0" smtClean="0"/>
              <a:t>ečerníček </a:t>
            </a:r>
            <a:r>
              <a:rPr lang="cs-CZ" i="1" dirty="0" smtClean="0"/>
              <a:t>Čaroděj z nafukovacího stromu </a:t>
            </a:r>
            <a:r>
              <a:rPr lang="cs-CZ" dirty="0" smtClean="0"/>
              <a:t>(2008)</a:t>
            </a:r>
            <a:r>
              <a:rPr lang="cs-CZ" i="1" dirty="0" smtClean="0"/>
              <a:t/>
            </a:r>
            <a:br>
              <a:rPr lang="cs-CZ" i="1" dirty="0" smtClean="0"/>
            </a:br>
            <a:endParaRPr lang="cs-CZ" i="1" dirty="0"/>
          </a:p>
        </p:txBody>
      </p:sp>
      <p:pic>
        <p:nvPicPr>
          <p:cNvPr id="1026" name="Picture 2" descr="C:\Users\sony vaio\AppData\Local\Microsoft\Windows\Temporary Internet Files\Content.IE5\XQACP0I5\MP900431011[1]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t="10101" b="9051"/>
          <a:stretch>
            <a:fillRect/>
          </a:stretch>
        </p:blipFill>
        <p:spPr bwMode="auto">
          <a:xfrm>
            <a:off x="5652120" y="3429000"/>
            <a:ext cx="918964" cy="11139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pro dospělé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Prózy:</a:t>
            </a:r>
          </a:p>
          <a:p>
            <a:pPr lvl="1"/>
            <a:r>
              <a:rPr lang="cs-CZ" dirty="0" smtClean="0"/>
              <a:t>Svědek v bílé tmě (1979)</a:t>
            </a:r>
          </a:p>
          <a:p>
            <a:pPr lvl="1"/>
            <a:r>
              <a:rPr lang="cs-CZ" dirty="0" smtClean="0"/>
              <a:t>Pavilon J (1983)</a:t>
            </a:r>
          </a:p>
          <a:p>
            <a:pPr lvl="1"/>
            <a:r>
              <a:rPr lang="cs-CZ" dirty="0" smtClean="0"/>
              <a:t>Pozůstalí po Amorovi (1995)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Poezie pro děti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Hodina smíchu </a:t>
            </a:r>
            <a:r>
              <a:rPr lang="cs-CZ" dirty="0" smtClean="0"/>
              <a:t>(2000)</a:t>
            </a:r>
          </a:p>
          <a:p>
            <a:r>
              <a:rPr lang="cs-CZ" i="1" dirty="0" smtClean="0"/>
              <a:t>Potkal </a:t>
            </a:r>
            <a:r>
              <a:rPr lang="cs-CZ" i="1" dirty="0" err="1" smtClean="0"/>
              <a:t>Kočkodán</a:t>
            </a:r>
            <a:r>
              <a:rPr lang="cs-CZ" i="1" dirty="0" smtClean="0"/>
              <a:t> </a:t>
            </a:r>
            <a:r>
              <a:rPr lang="cs-CZ" i="1" dirty="0" err="1" smtClean="0"/>
              <a:t>Kočkonora</a:t>
            </a:r>
            <a:r>
              <a:rPr lang="cs-CZ" i="1" dirty="0" smtClean="0"/>
              <a:t> </a:t>
            </a:r>
            <a:r>
              <a:rPr lang="cs-CZ" dirty="0" smtClean="0"/>
              <a:t>(2000)</a:t>
            </a:r>
          </a:p>
          <a:p>
            <a:r>
              <a:rPr lang="cs-CZ" i="1" dirty="0" smtClean="0"/>
              <a:t>Zapište si za uši </a:t>
            </a:r>
            <a:r>
              <a:rPr lang="cs-CZ" dirty="0" smtClean="0"/>
              <a:t>(2001)</a:t>
            </a:r>
          </a:p>
          <a:p>
            <a:r>
              <a:rPr lang="cs-CZ" i="1" dirty="0" smtClean="0"/>
              <a:t>Deset malých Bohoušků </a:t>
            </a:r>
            <a:r>
              <a:rPr lang="cs-CZ" dirty="0" smtClean="0"/>
              <a:t>(2002)</a:t>
            </a:r>
          </a:p>
          <a:p>
            <a:r>
              <a:rPr lang="cs-CZ" i="1" dirty="0" smtClean="0"/>
              <a:t>Létací koště </a:t>
            </a:r>
            <a:r>
              <a:rPr lang="cs-CZ" dirty="0" smtClean="0"/>
              <a:t>(2003)</a:t>
            </a:r>
          </a:p>
          <a:p>
            <a:r>
              <a:rPr lang="cs-CZ" dirty="0" smtClean="0"/>
              <a:t>v</a:t>
            </a:r>
            <a:r>
              <a:rPr lang="cs-CZ" dirty="0" smtClean="0"/>
              <a:t>ýbor </a:t>
            </a:r>
            <a:r>
              <a:rPr lang="cs-CZ" i="1" dirty="0" smtClean="0"/>
              <a:t>Pes nám spadla </a:t>
            </a:r>
            <a:r>
              <a:rPr lang="cs-CZ" dirty="0" smtClean="0"/>
              <a:t>(2012)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2994" y="836713"/>
            <a:ext cx="8229600" cy="5718734"/>
          </a:xfrm>
        </p:spPr>
        <p:txBody>
          <a:bodyPr/>
          <a:lstStyle/>
          <a:p>
            <a:pPr algn="ctr">
              <a:buNone/>
            </a:pPr>
            <a:r>
              <a:rPr lang="cs-CZ" b="1" dirty="0" smtClean="0"/>
              <a:t>Cestička do školy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Cestičko do školy,</a:t>
            </a:r>
          </a:p>
          <a:p>
            <a:pPr algn="ctr">
              <a:buNone/>
            </a:pPr>
            <a:r>
              <a:rPr lang="cs-CZ" dirty="0" smtClean="0"/>
              <a:t>jsi cestou krutou,</a:t>
            </a:r>
          </a:p>
          <a:p>
            <a:pPr algn="ctr">
              <a:buNone/>
            </a:pPr>
            <a:r>
              <a:rPr lang="cs-CZ" dirty="0" smtClean="0"/>
              <a:t>tašku mám plnou knih</a:t>
            </a:r>
          </a:p>
          <a:p>
            <a:pPr algn="ctr">
              <a:buNone/>
            </a:pPr>
            <a:r>
              <a:rPr lang="cs-CZ" dirty="0" smtClean="0"/>
              <a:t>a hlavu dutou.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1200" dirty="0" smtClean="0"/>
              <a:t>(Pes nám spadla, s. 51)</a:t>
            </a:r>
            <a:endParaRPr lang="cs-CZ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Kočkodán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00808"/>
            <a:ext cx="8229600" cy="4838735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cs-CZ" dirty="0" smtClean="0"/>
              <a:t>Potkal </a:t>
            </a:r>
            <a:r>
              <a:rPr lang="cs-CZ" dirty="0" err="1" smtClean="0"/>
              <a:t>kočkodán</a:t>
            </a:r>
            <a:r>
              <a:rPr lang="cs-CZ" dirty="0" smtClean="0"/>
              <a:t> </a:t>
            </a:r>
            <a:r>
              <a:rPr lang="cs-CZ" dirty="0" err="1" smtClean="0"/>
              <a:t>kočkofina</a:t>
            </a:r>
            <a:r>
              <a:rPr lang="cs-CZ" dirty="0" smtClean="0"/>
              <a:t>,</a:t>
            </a:r>
          </a:p>
          <a:p>
            <a:pPr algn="ctr">
              <a:buNone/>
            </a:pPr>
            <a:r>
              <a:rPr lang="cs-CZ" dirty="0" smtClean="0"/>
              <a:t>nebyla s ním však žádná psina.</a:t>
            </a:r>
          </a:p>
          <a:p>
            <a:pPr algn="ctr">
              <a:buNone/>
            </a:pPr>
            <a:r>
              <a:rPr lang="cs-CZ" dirty="0" smtClean="0"/>
              <a:t>Počkal </a:t>
            </a:r>
            <a:r>
              <a:rPr lang="cs-CZ" dirty="0" err="1" smtClean="0"/>
              <a:t>kočkodán</a:t>
            </a:r>
            <a:r>
              <a:rPr lang="cs-CZ" dirty="0" smtClean="0"/>
              <a:t> </a:t>
            </a:r>
            <a:r>
              <a:rPr lang="cs-CZ" dirty="0" err="1" smtClean="0"/>
              <a:t>kočkonora</a:t>
            </a:r>
            <a:r>
              <a:rPr lang="cs-CZ" dirty="0" smtClean="0"/>
              <a:t>,</a:t>
            </a:r>
          </a:p>
          <a:p>
            <a:pPr algn="ctr">
              <a:buNone/>
            </a:pPr>
            <a:r>
              <a:rPr lang="cs-CZ" dirty="0" smtClean="0"/>
              <a:t>velice podivného tvora.</a:t>
            </a:r>
          </a:p>
          <a:p>
            <a:pPr algn="ctr">
              <a:buNone/>
            </a:pPr>
            <a:r>
              <a:rPr lang="cs-CZ" dirty="0" smtClean="0"/>
              <a:t>Zeptal se, kudy vede cesta</a:t>
            </a:r>
          </a:p>
          <a:p>
            <a:pPr algn="ctr">
              <a:buNone/>
            </a:pPr>
            <a:r>
              <a:rPr lang="cs-CZ" dirty="0" smtClean="0"/>
              <a:t>do jejich hlavního města.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err="1" smtClean="0"/>
              <a:t>Kočkonor</a:t>
            </a:r>
            <a:r>
              <a:rPr lang="cs-CZ" dirty="0" smtClean="0"/>
              <a:t> řekl: „Dělám posla.</a:t>
            </a:r>
          </a:p>
          <a:p>
            <a:pPr algn="ctr">
              <a:buNone/>
            </a:pPr>
            <a:r>
              <a:rPr lang="cs-CZ" dirty="0" smtClean="0"/>
              <a:t>Právě teď jdu do </a:t>
            </a:r>
            <a:r>
              <a:rPr lang="cs-CZ" dirty="0" err="1" smtClean="0"/>
              <a:t>Kočkoosla</a:t>
            </a:r>
            <a:r>
              <a:rPr lang="cs-CZ" dirty="0" smtClean="0"/>
              <a:t>.“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err="1" smtClean="0"/>
              <a:t>Kočkodán</a:t>
            </a:r>
            <a:r>
              <a:rPr lang="cs-CZ" dirty="0" smtClean="0"/>
              <a:t> zavrčel jak saň:</a:t>
            </a:r>
          </a:p>
          <a:p>
            <a:pPr algn="ctr">
              <a:buNone/>
            </a:pPr>
            <a:r>
              <a:rPr lang="cs-CZ" dirty="0" smtClean="0"/>
              <a:t>„Hlavní město je </a:t>
            </a:r>
            <a:r>
              <a:rPr lang="cs-CZ" dirty="0" err="1" smtClean="0"/>
              <a:t>Kočkodaň</a:t>
            </a:r>
            <a:r>
              <a:rPr lang="cs-CZ" dirty="0" smtClean="0"/>
              <a:t>!“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1700" dirty="0" smtClean="0"/>
              <a:t>(Pes nám spadla, s. 16)</a:t>
            </a:r>
          </a:p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Pavouk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 smtClean="0"/>
              <a:t>Máš doma pro štěstí pavouka?</a:t>
            </a:r>
          </a:p>
          <a:p>
            <a:pPr>
              <a:buNone/>
            </a:pPr>
            <a:r>
              <a:rPr lang="cs-CZ" dirty="0" smtClean="0"/>
              <a:t>Ať s tebou na fotbal nekouká!</a:t>
            </a:r>
          </a:p>
          <a:p>
            <a:pPr>
              <a:buNone/>
            </a:pPr>
            <a:r>
              <a:rPr lang="cs-CZ" dirty="0" smtClean="0"/>
              <a:t>Nechtěj vědět, co se stane,</a:t>
            </a:r>
          </a:p>
          <a:p>
            <a:pPr>
              <a:buNone/>
            </a:pPr>
            <a:r>
              <a:rPr lang="cs-CZ" dirty="0" smtClean="0"/>
              <a:t>když se zblázní do kopané.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Oči mu toužebně zazáří</a:t>
            </a:r>
          </a:p>
          <a:p>
            <a:pPr>
              <a:buNone/>
            </a:pPr>
            <a:r>
              <a:rPr lang="cs-CZ" dirty="0" smtClean="0"/>
              <a:t>jen kvůli brance a brankáři,</a:t>
            </a:r>
          </a:p>
          <a:p>
            <a:pPr>
              <a:buNone/>
            </a:pPr>
            <a:r>
              <a:rPr lang="cs-CZ" dirty="0" smtClean="0"/>
              <a:t>vzdychá a snaží se pochopit,</a:t>
            </a:r>
          </a:p>
          <a:p>
            <a:pPr>
              <a:buNone/>
            </a:pPr>
            <a:r>
              <a:rPr lang="cs-CZ" dirty="0" smtClean="0"/>
              <a:t>kdo v brance napnul tu krásnou síť:</a:t>
            </a:r>
          </a:p>
          <a:p>
            <a:pPr>
              <a:buNone/>
            </a:pPr>
            <a:r>
              <a:rPr lang="cs-CZ" dirty="0" smtClean="0"/>
              <a:t>„Brankář je nejspíš druh pavouka,</a:t>
            </a:r>
          </a:p>
          <a:p>
            <a:pPr>
              <a:buNone/>
            </a:pPr>
            <a:r>
              <a:rPr lang="cs-CZ" dirty="0" smtClean="0"/>
              <a:t>sám si tu obří síť usouká –“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 pavouk, co dříve klidně spal,</a:t>
            </a:r>
          </a:p>
          <a:p>
            <a:pPr>
              <a:buNone/>
            </a:pPr>
            <a:r>
              <a:rPr lang="cs-CZ" dirty="0" smtClean="0"/>
              <a:t>teď myslí jen a jen na fotbal.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Ve dne i v noci pak děsí tě,</a:t>
            </a:r>
          </a:p>
          <a:p>
            <a:pPr>
              <a:buNone/>
            </a:pPr>
            <a:r>
              <a:rPr lang="cs-CZ" dirty="0" smtClean="0"/>
              <a:t>když se mu pověsí do sítě</a:t>
            </a:r>
          </a:p>
          <a:p>
            <a:pPr>
              <a:buNone/>
            </a:pPr>
            <a:r>
              <a:rPr lang="cs-CZ" dirty="0" smtClean="0"/>
              <a:t>masařka, můra anebo mol,</a:t>
            </a:r>
          </a:p>
          <a:p>
            <a:pPr>
              <a:buNone/>
            </a:pPr>
            <a:r>
              <a:rPr lang="cs-CZ" dirty="0" smtClean="0"/>
              <a:t>huláká: „Už je tam gól, </a:t>
            </a:r>
            <a:r>
              <a:rPr lang="cs-CZ" dirty="0" err="1" smtClean="0"/>
              <a:t>gól</a:t>
            </a:r>
            <a:r>
              <a:rPr lang="cs-CZ" dirty="0" smtClean="0"/>
              <a:t>, </a:t>
            </a:r>
            <a:r>
              <a:rPr lang="cs-CZ" dirty="0" err="1" smtClean="0"/>
              <a:t>gól</a:t>
            </a:r>
            <a:r>
              <a:rPr lang="cs-CZ" dirty="0" smtClean="0"/>
              <a:t>!“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500" dirty="0" smtClean="0"/>
              <a:t>(</a:t>
            </a:r>
            <a:r>
              <a:rPr lang="cs-CZ" sz="2500" i="1" dirty="0" smtClean="0"/>
              <a:t>Pes nám spadla</a:t>
            </a:r>
            <a:r>
              <a:rPr lang="cs-CZ" sz="2500" dirty="0" smtClean="0"/>
              <a:t>, s. 24</a:t>
            </a:r>
            <a:r>
              <a:rPr lang="cs-CZ" sz="2500" dirty="0" smtClean="0">
                <a:sym typeface="Symbol"/>
              </a:rPr>
              <a:t></a:t>
            </a:r>
            <a:r>
              <a:rPr lang="cs-CZ" sz="2500" dirty="0" smtClean="0"/>
              <a:t>25)</a:t>
            </a:r>
            <a:endParaRPr lang="cs-CZ" sz="25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ok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Book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標楷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ook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80000">
              <a:schemeClr val="phClr">
                <a:tint val="7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7200000" scaled="1"/>
        </a:gra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</a:schemeClr>
            </a:gs>
          </a:gsLst>
          <a:lin ang="180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>
              <a:rot lat="0" lon="0" rev="0"/>
            </a:camera>
            <a:lightRig rig="morning" dir="bl"/>
          </a:scene3d>
          <a:sp3d extrusionH="222250" contourW="25400" prstMaterial="matte">
            <a:bevelT w="38100" h="38100" prst="softRound"/>
            <a:bevelB/>
            <a:extrusionClr>
              <a:srgbClr val="FF0000"/>
            </a:extrusionClr>
            <a:contourClr>
              <a:schemeClr val="accent3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soft" dir="bl">
              <a:rot lat="0" lon="0" rev="0"/>
            </a:lightRig>
          </a:scene3d>
          <a:sp3d prstMaterial="plastic">
            <a:bevelT w="38100" h="381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80000">
              <a:schemeClr val="phClr">
                <a:tint val="9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180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95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</Template>
  <TotalTime>300</TotalTime>
  <Words>1030</Words>
  <Application>Microsoft Office PowerPoint</Application>
  <PresentationFormat>Předvádění na obrazovce (4:3)</PresentationFormat>
  <Paragraphs>191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Book</vt:lpstr>
      <vt:lpstr>Miloš Kratochvíl</vt:lpstr>
      <vt:lpstr>Stručný životopis</vt:lpstr>
      <vt:lpstr>Dílo</vt:lpstr>
      <vt:lpstr>Scénáře</vt:lpstr>
      <vt:lpstr>Tvorba pro dospělé</vt:lpstr>
      <vt:lpstr>Poezie pro děti</vt:lpstr>
      <vt:lpstr>Snímek 7</vt:lpstr>
      <vt:lpstr>Kočkodán</vt:lpstr>
      <vt:lpstr>Pavouk</vt:lpstr>
      <vt:lpstr>Vodník z Chlumce</vt:lpstr>
      <vt:lpstr>Deset malých Bohoušků</vt:lpstr>
      <vt:lpstr>Popelka</vt:lpstr>
      <vt:lpstr>Leporela</vt:lpstr>
      <vt:lpstr>Prózy pro děti</vt:lpstr>
      <vt:lpstr>Ocenění</vt:lpstr>
      <vt:lpstr>Pachatelé dobrých skutků</vt:lpstr>
      <vt:lpstr>Rozhovor autora na téma  Pachatelé dobrých skutků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Miloš Kratochvíl</dc:title>
  <dc:creator>Windows User</dc:creator>
  <cp:lastModifiedBy>Windows User</cp:lastModifiedBy>
  <cp:revision>34</cp:revision>
  <dcterms:created xsi:type="dcterms:W3CDTF">2012-11-19T19:31:59Z</dcterms:created>
  <dcterms:modified xsi:type="dcterms:W3CDTF">2012-11-20T00:32:19Z</dcterms:modified>
</cp:coreProperties>
</file>