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7"/>
  </p:notesMasterIdLst>
  <p:handoutMasterIdLst>
    <p:handoutMasterId r:id="rId48"/>
  </p:handoutMasterIdLst>
  <p:sldIdLst>
    <p:sldId id="256" r:id="rId3"/>
    <p:sldId id="309" r:id="rId4"/>
    <p:sldId id="310" r:id="rId5"/>
    <p:sldId id="316" r:id="rId6"/>
    <p:sldId id="317" r:id="rId7"/>
    <p:sldId id="318" r:id="rId8"/>
    <p:sldId id="311" r:id="rId9"/>
    <p:sldId id="312" r:id="rId10"/>
    <p:sldId id="313" r:id="rId11"/>
    <p:sldId id="314" r:id="rId12"/>
    <p:sldId id="315" r:id="rId13"/>
    <p:sldId id="260" r:id="rId14"/>
    <p:sldId id="319" r:id="rId15"/>
    <p:sldId id="269" r:id="rId16"/>
    <p:sldId id="270" r:id="rId17"/>
    <p:sldId id="271" r:id="rId18"/>
    <p:sldId id="272" r:id="rId19"/>
    <p:sldId id="302" r:id="rId20"/>
    <p:sldId id="273" r:id="rId21"/>
    <p:sldId id="274" r:id="rId22"/>
    <p:sldId id="275" r:id="rId23"/>
    <p:sldId id="303" r:id="rId24"/>
    <p:sldId id="276" r:id="rId25"/>
    <p:sldId id="277" r:id="rId26"/>
    <p:sldId id="278" r:id="rId27"/>
    <p:sldId id="304" r:id="rId28"/>
    <p:sldId id="279" r:id="rId29"/>
    <p:sldId id="280" r:id="rId30"/>
    <p:sldId id="281" r:id="rId31"/>
    <p:sldId id="305" r:id="rId32"/>
    <p:sldId id="282" r:id="rId33"/>
    <p:sldId id="283" r:id="rId34"/>
    <p:sldId id="306" r:id="rId35"/>
    <p:sldId id="284" r:id="rId36"/>
    <p:sldId id="285" r:id="rId37"/>
    <p:sldId id="286" r:id="rId38"/>
    <p:sldId id="287" r:id="rId39"/>
    <p:sldId id="307" r:id="rId40"/>
    <p:sldId id="288" r:id="rId41"/>
    <p:sldId id="289" r:id="rId42"/>
    <p:sldId id="290" r:id="rId43"/>
    <p:sldId id="291" r:id="rId44"/>
    <p:sldId id="292" r:id="rId45"/>
    <p:sldId id="26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1248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34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dle Trávníčka</c:v>
                </c:pt>
              </c:strCache>
            </c:strRef>
          </c:tx>
          <c:dLbls>
            <c:dLbl>
              <c:idx val="0"/>
              <c:layout>
                <c:manualLayout>
                  <c:x val="9.5208136482939645E-2"/>
                  <c:y val="2.1306818181818219E-3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3.4500000000000012E-3"/>
                  <c:y val="0.29486556012884829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4.0308005249343901E-2"/>
                  <c:y val="0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1.9300000000000025E-2"/>
                  <c:y val="-0.12536887079455958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List1!$A$2:$A$5</c:f>
              <c:strCache>
                <c:ptCount val="4"/>
                <c:pt idx="0">
                  <c:v>nečtenáři</c:v>
                </c:pt>
                <c:pt idx="1">
                  <c:v>sporadičtí čtenáři</c:v>
                </c:pt>
                <c:pt idx="2">
                  <c:v>pravidelní čtenáři</c:v>
                </c:pt>
                <c:pt idx="3">
                  <c:v>častí čtenáři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0.16000000000000006</c:v>
                </c:pt>
                <c:pt idx="1">
                  <c:v>0.30000000000000032</c:v>
                </c:pt>
                <c:pt idx="2">
                  <c:v>0.16000000000000006</c:v>
                </c:pt>
                <c:pt idx="3">
                  <c:v>0.3900000000000004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cs-CZ" smtClean="0"/>
              <a:pPr/>
              <a:t>24.11.2014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cs-CZ" smtClean="0"/>
              <a:pPr/>
              <a:t>24.11.2014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pPr/>
              <a:t>24.11.2014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Obrázek 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pPr/>
              <a:t>24.11.2014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pPr/>
              <a:t>24.11.2014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pPr/>
              <a:t>24.11.2014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římá spojnice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pPr/>
              <a:t>24.11.2014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římá spojnice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ál 1Zástupný symbol pro obrázek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19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cs-CZ" sz="1200" b="1" i="1" dirty="0" smtClean="0">
                <a:latin typeface="Arial"/>
                <a:ea typeface="+mn-ea"/>
                <a:cs typeface="Arial"/>
              </a:rPr>
              <a:t>POZNÁMKA:</a:t>
            </a:r>
          </a:p>
          <a:p>
            <a:pPr algn="l" defTabSz="914400">
              <a:buNone/>
            </a:pPr>
            <a:r>
              <a:rPr lang="cs-CZ" sz="1200" b="0" i="1" dirty="0" smtClean="0">
                <a:latin typeface="Arial"/>
                <a:ea typeface="+mn-ea"/>
                <a:cs typeface="Arial"/>
              </a:rPr>
              <a:t>Pokud chcete změnit obrázek na tomto snímku, vyberte obrázek a odstraňte ho. Potom klikněte na ikonu Obrázek v zástupném textu a vložte vlastní obrázek.</a:t>
            </a:r>
            <a:endParaRPr lang="cs-CZ" sz="1200" b="0" i="1" dirty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élní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římá spojnice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pPr/>
              <a:t>24.11.2014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pPr/>
              <a:t>24.11.2014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pPr/>
              <a:t>24.11.2014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pPr/>
              <a:t>24.11.2014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pPr/>
              <a:t>24.11.2014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pPr/>
              <a:t>24.11.2014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  <a:p>
            <a:pPr lvl="5"/>
            <a:r>
              <a:rPr lang="cs-CZ" dirty="0" smtClean="0"/>
              <a:t>Šestá úroveň</a:t>
            </a:r>
          </a:p>
          <a:p>
            <a:pPr lvl="6"/>
            <a:r>
              <a:rPr lang="cs-CZ" dirty="0" smtClean="0"/>
              <a:t>Sedmá úroveň</a:t>
            </a:r>
          </a:p>
          <a:p>
            <a:pPr lvl="7"/>
            <a:r>
              <a:rPr lang="cs-CZ" dirty="0" smtClean="0"/>
              <a:t>Osmá úroveň</a:t>
            </a:r>
          </a:p>
          <a:p>
            <a:pPr lvl="8"/>
            <a:r>
              <a:rPr lang="cs-CZ" dirty="0" smtClean="0"/>
              <a:t>Devátá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cs-CZ" smtClean="0"/>
              <a:pPr/>
              <a:t>24.11.2014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římá spojnice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284205" y="2292094"/>
            <a:ext cx="6554745" cy="2947171"/>
          </a:xfrm>
        </p:spPr>
        <p:txBody>
          <a:bodyPr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000" b="1" i="0" baseline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Vybrané trendy současné</a:t>
            </a:r>
            <a:r>
              <a:rPr lang="cs-CZ" sz="40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literatury</a:t>
            </a:r>
            <a:br>
              <a:rPr lang="cs-CZ" sz="40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</a:br>
            <a:r>
              <a:rPr lang="cs-CZ" sz="40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pro dospívající</a:t>
            </a:r>
            <a:endParaRPr lang="cs-CZ" sz="4000" b="1" i="0" baseline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4" name="Piál 1Zástupný symbol pro obrázek 3" descr="Otevřená kniha na stole, v pozadí rozmazané poličky s knihami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3605" y="76200"/>
            <a:ext cx="8733995" cy="994611"/>
          </a:xfrm>
        </p:spPr>
        <p:txBody>
          <a:bodyPr/>
          <a:lstStyle/>
          <a:p>
            <a:r>
              <a:rPr lang="cs-CZ" dirty="0" smtClean="0"/>
              <a:t>Jana Červenková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35627" y="1701800"/>
            <a:ext cx="8541973" cy="4470400"/>
          </a:xfrm>
        </p:spPr>
        <p:txBody>
          <a:bodyPr/>
          <a:lstStyle/>
          <a:p>
            <a:endParaRPr lang="cs-CZ" dirty="0" smtClean="0"/>
          </a:p>
          <a:p>
            <a:r>
              <a:rPr lang="cs-CZ" i="1" dirty="0" smtClean="0"/>
              <a:t>Semestr života </a:t>
            </a:r>
            <a:r>
              <a:rPr lang="cs-CZ" dirty="0" smtClean="0"/>
              <a:t>(vznik 1971, </a:t>
            </a:r>
            <a:r>
              <a:rPr lang="cs-CZ" dirty="0" err="1" smtClean="0"/>
              <a:t>vyd</a:t>
            </a:r>
            <a:r>
              <a:rPr lang="cs-CZ" dirty="0" smtClean="0"/>
              <a:t>. 1981)</a:t>
            </a:r>
            <a:endParaRPr lang="cs-CZ" dirty="0"/>
          </a:p>
        </p:txBody>
      </p:sp>
      <p:pic>
        <p:nvPicPr>
          <p:cNvPr id="4" name="Obrázek 3" descr="get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538" y="3337829"/>
            <a:ext cx="2540000" cy="2667000"/>
          </a:xfrm>
          <a:prstGeom prst="rect">
            <a:avLst/>
          </a:prstGeom>
        </p:spPr>
      </p:pic>
      <p:pic>
        <p:nvPicPr>
          <p:cNvPr id="5" name="Obrázek 4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1905" y="3068960"/>
            <a:ext cx="2349500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Ivona Březinová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Madona v kabátě (1997)</a:t>
            </a:r>
          </a:p>
          <a:p>
            <a:r>
              <a:rPr lang="cs-CZ" dirty="0" smtClean="0"/>
              <a:t>Madona bez kabátu (1998)</a:t>
            </a:r>
            <a:endParaRPr lang="cs-CZ" dirty="0"/>
          </a:p>
        </p:txBody>
      </p:sp>
      <p:pic>
        <p:nvPicPr>
          <p:cNvPr id="4" name="Obrázek 3" descr="Madona-v-kabate-Ivona-Brezinova---w-220-h-n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9617" y="3140968"/>
            <a:ext cx="2233911" cy="2680692"/>
          </a:xfrm>
          <a:prstGeom prst="rect">
            <a:avLst/>
          </a:prstGeom>
        </p:spPr>
      </p:pic>
      <p:pic>
        <p:nvPicPr>
          <p:cNvPr id="5" name="Obrázek 4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0096" y="2852936"/>
            <a:ext cx="2236192" cy="2683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Příklad: Tematika smrti</a:t>
            </a:r>
            <a:endParaRPr lang="cs-CZ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Detabuizace</a:t>
            </a:r>
            <a:r>
              <a:rPr lang="cs-CZ" dirty="0" smtClean="0"/>
              <a:t> v 90. letech</a:t>
            </a:r>
          </a:p>
          <a:p>
            <a:r>
              <a:rPr lang="cs-CZ" dirty="0" smtClean="0"/>
              <a:t>Význam</a:t>
            </a:r>
          </a:p>
          <a:p>
            <a:r>
              <a:rPr lang="cs-CZ" dirty="0" smtClean="0"/>
              <a:t>Opožděné vydávání světových děl</a:t>
            </a:r>
          </a:p>
          <a:p>
            <a:r>
              <a:rPr lang="cs-CZ" dirty="0" smtClean="0"/>
              <a:t>Příklady:</a:t>
            </a:r>
          </a:p>
          <a:p>
            <a:pPr lvl="1">
              <a:lnSpc>
                <a:spcPct val="200000"/>
              </a:lnSpc>
            </a:pPr>
            <a:r>
              <a:rPr lang="cs-CZ" dirty="0" err="1" smtClean="0"/>
              <a:t>Astrid</a:t>
            </a:r>
            <a:r>
              <a:rPr lang="cs-CZ" dirty="0" smtClean="0"/>
              <a:t> </a:t>
            </a:r>
            <a:r>
              <a:rPr lang="cs-CZ" dirty="0" err="1" smtClean="0"/>
              <a:t>Lingrenová</a:t>
            </a:r>
            <a:r>
              <a:rPr lang="cs-CZ" dirty="0" smtClean="0"/>
              <a:t>: </a:t>
            </a:r>
            <a:r>
              <a:rPr lang="cs-CZ" i="1" dirty="0" smtClean="0"/>
              <a:t>Bratři Lví srdce</a:t>
            </a:r>
            <a:r>
              <a:rPr lang="cs-CZ" dirty="0" smtClean="0"/>
              <a:t>; </a:t>
            </a:r>
            <a:r>
              <a:rPr lang="cs-CZ" i="1" dirty="0" err="1" smtClean="0"/>
              <a:t>Mio</a:t>
            </a:r>
            <a:r>
              <a:rPr lang="cs-CZ" i="1" dirty="0" smtClean="0"/>
              <a:t>, můj </a:t>
            </a:r>
            <a:r>
              <a:rPr lang="cs-CZ" i="1" dirty="0" err="1" smtClean="0"/>
              <a:t>Mio</a:t>
            </a:r>
            <a:endParaRPr lang="cs-CZ" i="1" dirty="0" smtClean="0"/>
          </a:p>
          <a:p>
            <a:pPr lvl="1">
              <a:lnSpc>
                <a:spcPct val="200000"/>
              </a:lnSpc>
            </a:pPr>
            <a:r>
              <a:rPr lang="cs-CZ" dirty="0" err="1" smtClean="0"/>
              <a:t>Katherine</a:t>
            </a:r>
            <a:r>
              <a:rPr lang="cs-CZ" dirty="0" smtClean="0"/>
              <a:t> </a:t>
            </a:r>
            <a:r>
              <a:rPr lang="cs-CZ" dirty="0" err="1" smtClean="0"/>
              <a:t>Patersonová</a:t>
            </a:r>
            <a:r>
              <a:rPr lang="cs-CZ" dirty="0" smtClean="0"/>
              <a:t>: </a:t>
            </a:r>
            <a:r>
              <a:rPr lang="cs-CZ" i="1" dirty="0" smtClean="0"/>
              <a:t>Most do země </a:t>
            </a:r>
            <a:r>
              <a:rPr lang="cs-CZ" i="1" dirty="0" err="1" smtClean="0"/>
              <a:t>Terabithia</a:t>
            </a:r>
            <a:endParaRPr lang="cs-CZ" i="1" dirty="0"/>
          </a:p>
        </p:txBody>
      </p:sp>
      <p:pic>
        <p:nvPicPr>
          <p:cNvPr id="6" name="Obrázek 5" descr="imagesCA29NJB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2742" y="2420888"/>
            <a:ext cx="2402755" cy="3456369"/>
          </a:xfrm>
          <a:prstGeom prst="rect">
            <a:avLst/>
          </a:prstGeom>
        </p:spPr>
      </p:pic>
      <p:pic>
        <p:nvPicPr>
          <p:cNvPr id="7" name="Obrázek 6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58391" y="2203595"/>
            <a:ext cx="2407518" cy="344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2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Trend č. 1: Hledání nových a inovace ověřených témat</a:t>
            </a:r>
            <a:endParaRPr lang="cs-CZ" sz="32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5" name="Piál 1Zástupný symbol pro obrázek 4" descr="Detailní záběr na knihy v policích s dalšími rozmazanými knihami v popředí a v pozadí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2958219" y="1588167"/>
            <a:ext cx="6430912" cy="4572001"/>
          </a:xfrm>
        </p:spPr>
      </p:pic>
    </p:spTree>
    <p:extLst>
      <p:ext uri="{BB962C8B-B14F-4D97-AF65-F5344CB8AC3E}">
        <p14:creationId xmlns=""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Patrick</a:t>
            </a: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</a:t>
            </a: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Ness</a:t>
            </a: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: </a:t>
            </a:r>
            <a:r>
              <a:rPr lang="cs-CZ" sz="2800" b="0" i="1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Volání netvora</a:t>
            </a:r>
            <a:endParaRPr lang="cs-CZ" sz="2800" b="0" i="1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Autor dystopické trilogie Chaos</a:t>
            </a:r>
          </a:p>
          <a:p>
            <a:r>
              <a:rPr lang="cs-CZ" dirty="0" smtClean="0"/>
              <a:t>Námět </a:t>
            </a:r>
            <a:r>
              <a:rPr lang="cs-CZ" dirty="0" err="1" smtClean="0"/>
              <a:t>Siobhan</a:t>
            </a:r>
            <a:r>
              <a:rPr lang="cs-CZ" dirty="0" smtClean="0"/>
              <a:t> </a:t>
            </a:r>
            <a:r>
              <a:rPr lang="cs-CZ" dirty="0" err="1" smtClean="0"/>
              <a:t>Dowdové</a:t>
            </a:r>
            <a:endParaRPr lang="cs-CZ" dirty="0" smtClean="0"/>
          </a:p>
          <a:p>
            <a:r>
              <a:rPr lang="cs-CZ" dirty="0" smtClean="0"/>
              <a:t>Ilustrace </a:t>
            </a:r>
            <a:r>
              <a:rPr lang="cs-CZ" dirty="0" err="1" smtClean="0"/>
              <a:t>Jima</a:t>
            </a:r>
            <a:r>
              <a:rPr lang="cs-CZ" dirty="0" smtClean="0"/>
              <a:t> </a:t>
            </a:r>
            <a:r>
              <a:rPr lang="cs-CZ" dirty="0" err="1" smtClean="0"/>
              <a:t>Kaye</a:t>
            </a:r>
            <a:endParaRPr lang="cs-CZ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6857" y="1619128"/>
            <a:ext cx="2517626" cy="3301173"/>
          </a:xfrm>
          <a:prstGeom prst="rect">
            <a:avLst/>
          </a:prstGeom>
        </p:spPr>
      </p:pic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5005" y="3284984"/>
            <a:ext cx="3714328" cy="27857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Jostein</a:t>
            </a: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</a:t>
            </a: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Gaarder</a:t>
            </a:r>
            <a:endParaRPr lang="cs-CZ" sz="2800" b="1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Sofiin svět</a:t>
            </a:r>
          </a:p>
          <a:p>
            <a:r>
              <a:rPr lang="cs-CZ" i="1" dirty="0" smtClean="0"/>
              <a:t>Jako v zrcadle, jen v hádance</a:t>
            </a:r>
          </a:p>
          <a:p>
            <a:r>
              <a:rPr lang="cs-CZ" i="1" dirty="0" smtClean="0"/>
              <a:t>Dívka s pomeranči</a:t>
            </a:r>
            <a:endParaRPr lang="cs-CZ" i="1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256" y="3520117"/>
            <a:ext cx="2114550" cy="2162175"/>
          </a:xfrm>
          <a:prstGeom prst="rect">
            <a:avLst/>
          </a:prstGeom>
        </p:spPr>
      </p:pic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771" y="1746031"/>
            <a:ext cx="2119579" cy="3193132"/>
          </a:xfrm>
          <a:prstGeom prst="rect">
            <a:avLst/>
          </a:prstGeom>
        </p:spPr>
      </p:pic>
      <p:pic>
        <p:nvPicPr>
          <p:cNvPr id="7" name="Obrázek 6" descr="bez názv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7288" y="1746030"/>
            <a:ext cx="2232248" cy="3182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John Green</a:t>
            </a:r>
            <a:endParaRPr lang="cs-CZ" sz="2800" b="1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14010" y="1600200"/>
            <a:ext cx="7273089" cy="4572000"/>
          </a:xfrm>
        </p:spPr>
        <p:txBody>
          <a:bodyPr/>
          <a:lstStyle/>
          <a:p>
            <a:r>
              <a:rPr lang="cs-CZ" dirty="0" err="1" smtClean="0"/>
              <a:t>Printz</a:t>
            </a:r>
            <a:r>
              <a:rPr lang="cs-CZ" dirty="0" smtClean="0"/>
              <a:t> </a:t>
            </a:r>
            <a:r>
              <a:rPr lang="cs-CZ" dirty="0" err="1" smtClean="0"/>
              <a:t>Award</a:t>
            </a:r>
            <a:r>
              <a:rPr lang="cs-CZ" dirty="0" smtClean="0"/>
              <a:t>, NYT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Seller</a:t>
            </a:r>
            <a:r>
              <a:rPr lang="cs-CZ" dirty="0" smtClean="0"/>
              <a:t> List</a:t>
            </a:r>
          </a:p>
          <a:p>
            <a:r>
              <a:rPr lang="cs-CZ" i="1" dirty="0" smtClean="0"/>
              <a:t>Hvězdy nám </a:t>
            </a:r>
            <a:r>
              <a:rPr lang="cs-CZ" i="1" dirty="0" smtClean="0"/>
              <a:t>nepřály</a:t>
            </a:r>
            <a:endParaRPr lang="cs-CZ" dirty="0" smtClean="0"/>
          </a:p>
          <a:p>
            <a:r>
              <a:rPr lang="cs-CZ" i="1" dirty="0" smtClean="0"/>
              <a:t>Hledání </a:t>
            </a:r>
            <a:r>
              <a:rPr lang="cs-CZ" i="1" dirty="0" smtClean="0"/>
              <a:t>Aljašky</a:t>
            </a:r>
          </a:p>
          <a:p>
            <a:r>
              <a:rPr lang="cs-CZ" i="1" dirty="0" smtClean="0"/>
              <a:t>Papírová města</a:t>
            </a:r>
            <a:endParaRPr lang="cs-CZ" i="1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71" y="1655224"/>
            <a:ext cx="1947962" cy="2808312"/>
          </a:xfrm>
          <a:prstGeom prst="rect">
            <a:avLst/>
          </a:prstGeom>
        </p:spPr>
      </p:pic>
      <p:pic>
        <p:nvPicPr>
          <p:cNvPr id="6" name="Obrázek 5" descr="hn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69158" y="242448"/>
            <a:ext cx="1967547" cy="3099712"/>
          </a:xfrm>
          <a:prstGeom prst="rect">
            <a:avLst/>
          </a:prstGeom>
        </p:spPr>
      </p:pic>
      <p:pic>
        <p:nvPicPr>
          <p:cNvPr id="7" name="Obrázek 6" descr="bez názv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9910" y="2512603"/>
            <a:ext cx="1742038" cy="270983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 rot="20870429">
            <a:off x="9024059" y="3115432"/>
            <a:ext cx="3147652" cy="527917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„Nejvtipnější smutný příběh“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Obrázek 8" descr="gre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6222" y="3729538"/>
            <a:ext cx="1695450" cy="2695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Jay</a:t>
            </a: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</a:t>
            </a: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Asher</a:t>
            </a:r>
            <a:endParaRPr lang="cs-CZ" sz="2800" b="1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35116" y="1600200"/>
            <a:ext cx="6851984" cy="4572000"/>
          </a:xfrm>
        </p:spPr>
        <p:txBody>
          <a:bodyPr/>
          <a:lstStyle/>
          <a:p>
            <a:r>
              <a:rPr lang="cs-CZ" i="1" dirty="0" smtClean="0"/>
              <a:t>Proč? 13x proto</a:t>
            </a:r>
            <a:endParaRPr lang="cs-CZ" i="1" dirty="0"/>
          </a:p>
        </p:txBody>
      </p:sp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9587" y="1836058"/>
            <a:ext cx="1914525" cy="2390775"/>
          </a:xfrm>
          <a:prstGeom prst="rect">
            <a:avLst/>
          </a:prstGeom>
        </p:spPr>
      </p:pic>
      <p:pic>
        <p:nvPicPr>
          <p:cNvPr id="7" name="Obrázek 6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5993" y="2252808"/>
            <a:ext cx="2160240" cy="3714097"/>
          </a:xfrm>
          <a:prstGeom prst="rect">
            <a:avLst/>
          </a:prstGeom>
        </p:spPr>
      </p:pic>
      <p:pic>
        <p:nvPicPr>
          <p:cNvPr id="8" name="Obrázek 7" descr="thirteen-reasons-wh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1483" y="2216533"/>
            <a:ext cx="2481013" cy="37030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053" y="76200"/>
            <a:ext cx="10575758" cy="1096962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Trend č. 2: Sociálně patologické jevy a deziluze mladých hrdinů</a:t>
            </a:r>
            <a:endParaRPr lang="cs-CZ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5" name="Piál 1Zástupný symbol pro obrázek 4" descr="Detailní záběr na knihy v policích s dalšími rozmazanými knihami v popředí a v pozadí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2958219" y="1588167"/>
            <a:ext cx="6430912" cy="4572001"/>
          </a:xfrm>
        </p:spPr>
      </p:pic>
    </p:spTree>
    <p:extLst>
      <p:ext uri="{BB962C8B-B14F-4D97-AF65-F5344CB8AC3E}">
        <p14:creationId xmlns=""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Ivona Březinová</a:t>
            </a: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: </a:t>
            </a:r>
            <a:r>
              <a:rPr lang="cs-CZ" sz="2800" b="0" i="1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Držkou na rohožce</a:t>
            </a:r>
            <a:endParaRPr lang="cs-CZ" sz="2800" b="0" i="1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4" name="Zástupný symbol pro obsah 3" descr="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0925" y="1722270"/>
            <a:ext cx="2283243" cy="3431103"/>
          </a:xfrm>
          <a:prstGeom prst="rect">
            <a:avLst/>
          </a:prstGeom>
        </p:spPr>
      </p:pic>
      <p:pic>
        <p:nvPicPr>
          <p:cNvPr id="6" name="Obrázek 5" descr="153631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5816" y="1758789"/>
            <a:ext cx="2208910" cy="359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Etapizace dětského čtenářství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382" y="1701800"/>
            <a:ext cx="11137237" cy="46075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sz="2200" dirty="0" err="1" smtClean="0"/>
              <a:t>Předčtenářská</a:t>
            </a:r>
            <a:r>
              <a:rPr lang="cs-CZ" sz="2800" dirty="0" smtClean="0"/>
              <a:t>       Předškolní		- mladší (do 3 let)</a:t>
            </a:r>
          </a:p>
          <a:p>
            <a:pPr>
              <a:buNone/>
            </a:pPr>
            <a:r>
              <a:rPr lang="cs-CZ" sz="2200" dirty="0" smtClean="0"/>
              <a:t>etapa</a:t>
            </a:r>
            <a:r>
              <a:rPr lang="cs-CZ" sz="2800" dirty="0" smtClean="0"/>
              <a:t>	           věk		</a:t>
            </a:r>
            <a:r>
              <a:rPr lang="cs-CZ" sz="2800" dirty="0" smtClean="0"/>
              <a:t>	- </a:t>
            </a:r>
            <a:r>
              <a:rPr lang="cs-CZ" sz="2800" dirty="0" smtClean="0"/>
              <a:t>starší (3 – 6 let)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		   </a:t>
            </a:r>
            <a:r>
              <a:rPr lang="cs-CZ" sz="2800" dirty="0" smtClean="0"/>
              <a:t>	Mladší </a:t>
            </a:r>
            <a:r>
              <a:rPr lang="cs-CZ" sz="2800" dirty="0" smtClean="0"/>
              <a:t>školní věk	</a:t>
            </a:r>
            <a:r>
              <a:rPr lang="cs-CZ" sz="2800" dirty="0" smtClean="0"/>
              <a:t>	- </a:t>
            </a:r>
            <a:r>
              <a:rPr lang="cs-CZ" sz="2800" dirty="0" smtClean="0"/>
              <a:t>1. fáze (6 – 8 let)</a:t>
            </a:r>
          </a:p>
          <a:p>
            <a:pPr>
              <a:buNone/>
            </a:pPr>
            <a:r>
              <a:rPr lang="cs-CZ" sz="2800" dirty="0" smtClean="0"/>
              <a:t>		 </a:t>
            </a:r>
            <a:r>
              <a:rPr lang="cs-CZ" sz="2800" dirty="0" smtClean="0"/>
              <a:t>	 (</a:t>
            </a:r>
            <a:r>
              <a:rPr lang="cs-CZ" sz="2800" dirty="0" err="1" smtClean="0"/>
              <a:t>prepubescence</a:t>
            </a:r>
            <a:r>
              <a:rPr lang="cs-CZ" sz="2800" dirty="0" smtClean="0"/>
              <a:t>)	- 2. fáze (9 – 10 let)</a:t>
            </a:r>
          </a:p>
          <a:p>
            <a:pPr>
              <a:buNone/>
            </a:pPr>
            <a:r>
              <a:rPr lang="cs-CZ" sz="2800" dirty="0" smtClean="0"/>
              <a:t>				</a:t>
            </a:r>
          </a:p>
          <a:p>
            <a:pPr>
              <a:buNone/>
            </a:pPr>
            <a:r>
              <a:rPr lang="cs-CZ" sz="2800" dirty="0" smtClean="0"/>
              <a:t>Čtenářská	 </a:t>
            </a:r>
            <a:r>
              <a:rPr lang="cs-CZ" sz="2800" dirty="0" smtClean="0"/>
              <a:t>Starší </a:t>
            </a:r>
            <a:r>
              <a:rPr lang="cs-CZ" sz="2800" dirty="0" smtClean="0"/>
              <a:t>školní věk	</a:t>
            </a:r>
            <a:r>
              <a:rPr lang="cs-CZ" sz="2800" dirty="0" smtClean="0"/>
              <a:t>	- </a:t>
            </a:r>
            <a:r>
              <a:rPr lang="cs-CZ" sz="2800" dirty="0" smtClean="0"/>
              <a:t>1. fáze (11 – 12 let)	</a:t>
            </a:r>
          </a:p>
          <a:p>
            <a:pPr>
              <a:buNone/>
            </a:pPr>
            <a:r>
              <a:rPr lang="cs-CZ" sz="2800" dirty="0" smtClean="0"/>
              <a:t>	etapa	</a:t>
            </a:r>
            <a:r>
              <a:rPr lang="cs-CZ" sz="2800" dirty="0" smtClean="0"/>
              <a:t>	 </a:t>
            </a:r>
            <a:r>
              <a:rPr lang="cs-CZ" sz="2800" dirty="0" smtClean="0"/>
              <a:t>(</a:t>
            </a:r>
            <a:r>
              <a:rPr lang="cs-CZ" sz="2800" dirty="0" smtClean="0"/>
              <a:t>pubescence)	</a:t>
            </a:r>
            <a:r>
              <a:rPr lang="cs-CZ" sz="2800" dirty="0" smtClean="0"/>
              <a:t>	- </a:t>
            </a:r>
            <a:r>
              <a:rPr lang="cs-CZ" sz="2800" dirty="0" smtClean="0"/>
              <a:t>2. fáze (13 – 15 let)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		     </a:t>
            </a:r>
            <a:r>
              <a:rPr lang="cs-CZ" sz="2800" dirty="0" smtClean="0"/>
              <a:t>	Adolescence </a:t>
            </a:r>
            <a:r>
              <a:rPr lang="cs-CZ" sz="2800" dirty="0" smtClean="0"/>
              <a:t>(15 – 18/19/21)</a:t>
            </a:r>
          </a:p>
          <a:p>
            <a:pPr>
              <a:buNone/>
            </a:pPr>
            <a:r>
              <a:rPr lang="cs-CZ" sz="2800" dirty="0" smtClean="0"/>
              <a:t>		     </a:t>
            </a:r>
            <a:r>
              <a:rPr lang="cs-CZ" sz="2800" dirty="0" smtClean="0"/>
              <a:t>	Dospělost</a:t>
            </a:r>
            <a:endParaRPr lang="cs-CZ" sz="2800" dirty="0" smtClean="0"/>
          </a:p>
          <a:p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1834710" y="1532910"/>
            <a:ext cx="406400" cy="46482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508000" y="2362200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flipV="1">
            <a:off x="2447595" y="5013176"/>
            <a:ext cx="9038795" cy="7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2447595" y="5229200"/>
            <a:ext cx="9038795" cy="118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Ivona Březinová</a:t>
            </a: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: </a:t>
            </a:r>
            <a:r>
              <a:rPr lang="cs-CZ" sz="2800" b="0" i="1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Holky na vodítku</a:t>
            </a:r>
            <a:endParaRPr lang="cs-CZ" sz="2800" b="0" i="1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4" name="Zástupný symbol pro obsah 3" descr="http--d----l----l--img_pemic_cz--l--sortimg--l--007--l--9--l--9--l--0079926-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2021" y="1719011"/>
            <a:ext cx="2291515" cy="3862840"/>
          </a:xfrm>
          <a:prstGeom prst="rect">
            <a:avLst/>
          </a:prstGeom>
        </p:spPr>
      </p:pic>
      <p:pic>
        <p:nvPicPr>
          <p:cNvPr id="6" name="Obrázek 5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0894" y="1748590"/>
            <a:ext cx="2237873" cy="3882710"/>
          </a:xfrm>
          <a:prstGeom prst="rect">
            <a:avLst/>
          </a:prstGeom>
        </p:spPr>
      </p:pic>
      <p:pic>
        <p:nvPicPr>
          <p:cNvPr id="7" name="Obrázek 6" descr="mediuml.jpg"/>
          <p:cNvPicPr>
            <a:picLocks noChangeAspect="1"/>
          </p:cNvPicPr>
          <p:nvPr/>
        </p:nvPicPr>
        <p:blipFill>
          <a:blip r:embed="rId4" cstate="print"/>
          <a:srcRect l="6122" r="5102"/>
          <a:stretch>
            <a:fillRect/>
          </a:stretch>
        </p:blipFill>
        <p:spPr>
          <a:xfrm>
            <a:off x="6970295" y="1780674"/>
            <a:ext cx="2378242" cy="3827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Iva Procházková: </a:t>
            </a:r>
            <a:r>
              <a:rPr lang="cs-CZ" sz="2800" b="1" i="1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Uzly a pomeranče</a:t>
            </a:r>
            <a:endParaRPr lang="cs-CZ" sz="2800" b="1" i="1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29788" y="1600200"/>
            <a:ext cx="7357311" cy="4572000"/>
          </a:xfrm>
        </p:spPr>
        <p:txBody>
          <a:bodyPr/>
          <a:lstStyle/>
          <a:p>
            <a:r>
              <a:rPr lang="cs-CZ" dirty="0" smtClean="0"/>
              <a:t>Nominace na Magnesia Litera</a:t>
            </a:r>
            <a:endParaRPr lang="cs-CZ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492" y="1716288"/>
            <a:ext cx="1838325" cy="2486025"/>
          </a:xfrm>
          <a:prstGeom prst="rect">
            <a:avLst/>
          </a:prstGeom>
        </p:spPr>
      </p:pic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4171" y="2428481"/>
            <a:ext cx="2356060" cy="3432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053" y="76200"/>
            <a:ext cx="10575758" cy="1096962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Trend č. 3: Hledání vlastní identity v podání zkušených autorů</a:t>
            </a:r>
            <a:endParaRPr lang="cs-CZ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5" name="Piál 1Zástupný symbol pro obrázek 4" descr="Detailní záběr na knihy v policích s dalšími rozmazanými knihami v popředí a v pozadí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2958219" y="1588167"/>
            <a:ext cx="6430912" cy="4572001"/>
          </a:xfrm>
        </p:spPr>
      </p:pic>
    </p:spTree>
    <p:extLst>
      <p:ext uri="{BB962C8B-B14F-4D97-AF65-F5344CB8AC3E}">
        <p14:creationId xmlns=""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Iva Procházková</a:t>
            </a: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: </a:t>
            </a:r>
            <a:r>
              <a:rPr lang="cs-CZ" sz="2800" b="0" i="1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Nazí</a:t>
            </a:r>
            <a:endParaRPr lang="cs-CZ" sz="2800" b="0" i="1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646947" y="1600200"/>
            <a:ext cx="8542421" cy="4572000"/>
          </a:xfrm>
        </p:spPr>
        <p:txBody>
          <a:bodyPr/>
          <a:lstStyle/>
          <a:p>
            <a:pPr marL="304747" lvl="1" algn="ctr">
              <a:spcBef>
                <a:spcPts val="1866"/>
              </a:spcBef>
              <a:buNone/>
            </a:pPr>
            <a:r>
              <a:rPr lang="cs-CZ" dirty="0" smtClean="0"/>
              <a:t>„Mám pocit,  že se na dospívající v beletrii trochu zapomíná. Je to skupina dobře sledovaná a respektovaná v časopisech, literatuře faktu, samozřejmě ve filmech, reklamě, v obchodních strategiích. Už dělají trh, v některých zemích jsou to už voliči, ale v beletrii – alespoň v některých zemích – zůstávají jakoby stranou. Snad je to proto, že jsou neuchopitelní. Už nepotřebují ‚roztomilé žvatlání‘, dokážou akceptovat jazyk dospělých a mnohá jejich témata, ale nejsou ještě za prahem dospělosti. Přešlapují na něm. Zažívají proces, který se odehrává v několika letech. Dospělost přece nepřichází v den osmnáctin, pro někoho ani v jedenadvaceti letech. Vývoj je doprovázen zraňujícími, ale i silně emotivními zážitky. Myslím, že této kategorii čtenářů se musíme víc a upřímněji věnovat. Brát je se vší vážností a důstojností. Jsou to oni, kdo mají za pár let číst literaturu pro dospělé. Kde jinde se to mají naučit než na kvalitních knížkách pro mládež?“</a:t>
            </a:r>
          </a:p>
          <a:p>
            <a:pPr marL="304747" lvl="1" algn="ctr">
              <a:spcBef>
                <a:spcPts val="1866"/>
              </a:spcBef>
              <a:buNone/>
            </a:pPr>
            <a:r>
              <a:rPr lang="cs-CZ" dirty="0" smtClean="0"/>
              <a:t>I. Procházková, </a:t>
            </a:r>
            <a:r>
              <a:rPr lang="cs-CZ" i="1" dirty="0" smtClean="0"/>
              <a:t>Host</a:t>
            </a:r>
            <a:r>
              <a:rPr lang="cs-CZ" dirty="0" smtClean="0"/>
              <a:t>, č. 10, 2009, s. 13.</a:t>
            </a:r>
            <a:endParaRPr lang="cs-CZ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buNone/>
            </a:pPr>
            <a:endParaRPr lang="cs-CZ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08694">
            <a:off x="474106" y="1660027"/>
            <a:ext cx="1905744" cy="2486400"/>
          </a:xfrm>
          <a:prstGeom prst="rect">
            <a:avLst/>
          </a:prstGeom>
        </p:spPr>
      </p:pic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1907">
            <a:off x="1084378" y="3965931"/>
            <a:ext cx="1752600" cy="2609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Stephen</a:t>
            </a: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</a:t>
            </a: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Chbosky</a:t>
            </a: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: </a:t>
            </a:r>
            <a:r>
              <a:rPr lang="cs-CZ" sz="2800" b="0" i="1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Ten, kdo stojí v koutě</a:t>
            </a:r>
            <a:endParaRPr lang="cs-CZ" sz="2800" b="0" i="1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4" name="Zástupný symbol pro obsah 3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0969" y="1938838"/>
            <a:ext cx="2371474" cy="3563690"/>
          </a:xfrm>
          <a:prstGeom prst="rect">
            <a:avLst/>
          </a:prstGeom>
        </p:spPr>
      </p:pic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2539" y="1375231"/>
            <a:ext cx="1692567" cy="2318464"/>
          </a:xfrm>
          <a:prstGeom prst="rect">
            <a:avLst/>
          </a:prstGeom>
        </p:spPr>
      </p:pic>
      <p:pic>
        <p:nvPicPr>
          <p:cNvPr id="7" name="Obrázek 6" descr="imagesCA2JNYC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3669" y="4078342"/>
            <a:ext cx="5265624" cy="2543150"/>
          </a:xfrm>
          <a:prstGeom prst="rect">
            <a:avLst/>
          </a:prstGeom>
        </p:spPr>
      </p:pic>
      <p:pic>
        <p:nvPicPr>
          <p:cNvPr id="8" name="Obrázek 7" descr="Perk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5651" y="1380624"/>
            <a:ext cx="1564955" cy="2373228"/>
          </a:xfrm>
          <a:prstGeom prst="rect">
            <a:avLst/>
          </a:prstGeom>
        </p:spPr>
      </p:pic>
      <p:pic>
        <p:nvPicPr>
          <p:cNvPr id="9" name="Obrázek 8" descr="images.jpg"/>
          <p:cNvPicPr>
            <a:picLocks noChangeAspect="1"/>
          </p:cNvPicPr>
          <p:nvPr/>
        </p:nvPicPr>
        <p:blipFill>
          <a:blip r:embed="rId6" cstate="print"/>
          <a:srcRect l="5941" r="8763"/>
          <a:stretch>
            <a:fillRect/>
          </a:stretch>
        </p:blipFill>
        <p:spPr>
          <a:xfrm>
            <a:off x="8025063" y="1353301"/>
            <a:ext cx="1576137" cy="2466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umblr_mfmbsixGpq1rh1gtt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129" y="1066945"/>
            <a:ext cx="4044280" cy="3033210"/>
          </a:xfrm>
          <a:prstGeom prst="rect">
            <a:avLst/>
          </a:prstGeom>
        </p:spPr>
      </p:pic>
      <p:pic>
        <p:nvPicPr>
          <p:cNvPr id="6" name="Zástupný symbol pro obsah 3" descr="imagesCABSMRW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2634" y="2600454"/>
            <a:ext cx="4483199" cy="335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053" y="76200"/>
            <a:ext cx="10575758" cy="1096962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Trend č. 4: Intertextualita, </a:t>
            </a:r>
            <a:r>
              <a:rPr lang="cs-CZ" sz="2800" b="0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intermedialita</a:t>
            </a: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</a:t>
            </a:r>
            <a:b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</a:b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a kniha jako motivace k rozšíření kulturních obzorů</a:t>
            </a:r>
            <a:endParaRPr lang="cs-CZ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5" name="Piál 1Zástupný symbol pro obrázek 4" descr="Detailní záběr na knihy v policích s dalšími rozmazanými knihami v popředí a v pozadí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2958219" y="1588167"/>
            <a:ext cx="6430912" cy="4572001"/>
          </a:xfrm>
        </p:spPr>
      </p:pic>
    </p:spTree>
    <p:extLst>
      <p:ext uri="{BB962C8B-B14F-4D97-AF65-F5344CB8AC3E}">
        <p14:creationId xmlns=""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alBaroNebr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0428" y="1520879"/>
            <a:ext cx="1902632" cy="28765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Ivona Březinová: tzv. B-série</a:t>
            </a:r>
            <a:endParaRPr lang="cs-CZ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4" name="Zástupný symbol pro obsah 3" descr="imagesCA4IQA7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8330" y="1525003"/>
            <a:ext cx="1733550" cy="2628900"/>
          </a:xfrm>
          <a:prstGeom prst="rect">
            <a:avLst/>
          </a:prstGeom>
        </p:spPr>
      </p:pic>
      <p:pic>
        <p:nvPicPr>
          <p:cNvPr id="6" name="Obrázek 5" descr="6224145d1e3fced80f7154704b0845eb7ea7456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7807" y="3849199"/>
            <a:ext cx="1864832" cy="2819400"/>
          </a:xfrm>
          <a:prstGeom prst="rect">
            <a:avLst/>
          </a:prstGeom>
        </p:spPr>
      </p:pic>
      <p:pic>
        <p:nvPicPr>
          <p:cNvPr id="8" name="Obrázek 7" descr="bojis-se-margito-97880000207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2830" y="3741821"/>
            <a:ext cx="1968818" cy="2971800"/>
          </a:xfrm>
          <a:prstGeom prst="rect">
            <a:avLst/>
          </a:prstGeom>
        </p:spPr>
      </p:pic>
      <p:pic>
        <p:nvPicPr>
          <p:cNvPr id="9" name="Obrázek 8" descr="obalBlazniviDonkichot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0051" y="1412776"/>
            <a:ext cx="1898523" cy="2876550"/>
          </a:xfrm>
          <a:prstGeom prst="rect">
            <a:avLst/>
          </a:prstGeom>
        </p:spPr>
      </p:pic>
      <p:pic>
        <p:nvPicPr>
          <p:cNvPr id="10" name="Obrázek 9" descr="imagesCA89FAI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0438" y="3697705"/>
            <a:ext cx="1760603" cy="2934338"/>
          </a:xfrm>
          <a:prstGeom prst="rect">
            <a:avLst/>
          </a:prstGeom>
        </p:spPr>
      </p:pic>
      <p:pic>
        <p:nvPicPr>
          <p:cNvPr id="11" name="Obrázek 10" descr="bez názvu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45931" y="1461810"/>
            <a:ext cx="1931405" cy="3004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Rachel</a:t>
            </a: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</a:t>
            </a: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Cohnová</a:t>
            </a: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a David </a:t>
            </a: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Levithan</a:t>
            </a: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: </a:t>
            </a:r>
            <a:b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</a:br>
            <a:r>
              <a:rPr lang="cs-CZ" sz="2800" b="0" i="1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Nick</a:t>
            </a:r>
            <a:r>
              <a:rPr lang="cs-CZ" sz="2800" b="0" i="1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a </a:t>
            </a:r>
            <a:r>
              <a:rPr lang="cs-CZ" sz="2800" b="0" i="1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Norah</a:t>
            </a:r>
            <a:r>
              <a:rPr lang="cs-CZ" sz="2800" b="0" i="1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: Až do ochraptění</a:t>
            </a:r>
            <a:endParaRPr lang="cs-CZ" sz="2800" b="0" i="1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4" name="Zástupný symbol pro obsah 3" descr="imagesCAIP14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2074" y="1606967"/>
            <a:ext cx="2417345" cy="3746885"/>
          </a:xfrm>
        </p:spPr>
      </p:pic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64229" y="1561347"/>
            <a:ext cx="2408572" cy="3781054"/>
          </a:xfrm>
          <a:prstGeom prst="rect">
            <a:avLst/>
          </a:prstGeom>
        </p:spPr>
      </p:pic>
      <p:pic>
        <p:nvPicPr>
          <p:cNvPr id="7" name="Obrázek 6" descr="imagesCARUTRT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067125">
            <a:off x="4391527" y="2134852"/>
            <a:ext cx="3512218" cy="3096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Morgan </a:t>
            </a: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Matsonová</a:t>
            </a:r>
            <a:endParaRPr lang="cs-CZ" sz="2800" b="1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887578" y="1600200"/>
            <a:ext cx="8199521" cy="4572000"/>
          </a:xfrm>
        </p:spPr>
        <p:txBody>
          <a:bodyPr>
            <a:normAutofit/>
          </a:bodyPr>
          <a:lstStyle/>
          <a:p>
            <a:r>
              <a:rPr lang="cs-CZ" sz="2800" i="1" dirty="0" err="1" smtClean="0">
                <a:latin typeface="Times New Roman" pitchFamily="18" charset="0"/>
                <a:cs typeface="Times New Roman" pitchFamily="18" charset="0"/>
              </a:rPr>
              <a:t>Amy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800" i="1" dirty="0" err="1" smtClean="0">
                <a:latin typeface="Times New Roman" pitchFamily="18" charset="0"/>
                <a:cs typeface="Times New Roman" pitchFamily="18" charset="0"/>
              </a:rPr>
              <a:t>Rodger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: Na cestě</a:t>
            </a:r>
            <a:endParaRPr lang="cs-CZ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7219" y="2249404"/>
            <a:ext cx="2334712" cy="3585912"/>
          </a:xfrm>
          <a:prstGeom prst="rect">
            <a:avLst/>
          </a:prstGeom>
        </p:spPr>
      </p:pic>
      <p:pic>
        <p:nvPicPr>
          <p:cNvPr id="6" name="Obrázek 5" descr="imagesCA20IS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3263" y="2032584"/>
            <a:ext cx="2725905" cy="4022552"/>
          </a:xfrm>
          <a:prstGeom prst="rect">
            <a:avLst/>
          </a:prstGeom>
        </p:spPr>
      </p:pic>
      <p:pic>
        <p:nvPicPr>
          <p:cNvPr id="7" name="Obrázek 6" descr="bez názv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558" y="1646070"/>
            <a:ext cx="1997836" cy="3034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Adolescence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Odlišný přístup zahraniční a české literární vědy</a:t>
            </a:r>
          </a:p>
          <a:p>
            <a:r>
              <a:rPr lang="cs-CZ" dirty="0" err="1" smtClean="0"/>
              <a:t>Young</a:t>
            </a:r>
            <a:r>
              <a:rPr lang="cs-CZ" dirty="0" smtClean="0"/>
              <a:t> </a:t>
            </a:r>
            <a:r>
              <a:rPr lang="cs-CZ" dirty="0" err="1" smtClean="0"/>
              <a:t>Adult</a:t>
            </a:r>
            <a:r>
              <a:rPr lang="cs-CZ" dirty="0" smtClean="0"/>
              <a:t> </a:t>
            </a:r>
            <a:r>
              <a:rPr lang="cs-CZ" dirty="0" err="1" smtClean="0"/>
              <a:t>Literature</a:t>
            </a:r>
            <a:endParaRPr lang="cs-CZ" dirty="0" smtClean="0"/>
          </a:p>
          <a:p>
            <a:r>
              <a:rPr lang="cs-CZ" dirty="0" smtClean="0"/>
              <a:t>České prostředí – příčiny vnímání adolescentů jako dospělých:</a:t>
            </a:r>
          </a:p>
          <a:p>
            <a:pPr lvl="1"/>
            <a:r>
              <a:rPr lang="cs-CZ" dirty="0" smtClean="0"/>
              <a:t>Jejich postavení ve společnosti i v právním řádu</a:t>
            </a:r>
          </a:p>
          <a:p>
            <a:pPr lvl="1"/>
            <a:r>
              <a:rPr lang="cs-CZ" dirty="0" smtClean="0"/>
              <a:t>Tradice literární vědy</a:t>
            </a:r>
          </a:p>
          <a:p>
            <a:pPr lvl="1"/>
            <a:r>
              <a:rPr lang="cs-CZ" dirty="0" smtClean="0"/>
              <a:t>Inklinace adolescentů k četbě pro dospělé (z vlastní vůle X vlivem školních požadavků)</a:t>
            </a:r>
          </a:p>
          <a:p>
            <a:pPr lvl="1"/>
            <a:r>
              <a:rPr lang="cs-CZ" dirty="0" smtClean="0"/>
              <a:t>Minimální původní česká produkce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053" y="76200"/>
            <a:ext cx="10575758" cy="1096962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Trend č. 5: Krize tzv. chlapecké prózy</a:t>
            </a:r>
            <a:endParaRPr lang="cs-CZ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5" name="Piál 1Zástupný symbol pro obrázek 4" descr="Detailní záběr na knihy v policích s dalšími rozmazanými knihami v popředí a v pozadí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2958219" y="1588167"/>
            <a:ext cx="6430912" cy="4572001"/>
          </a:xfrm>
        </p:spPr>
      </p:pic>
    </p:spTree>
    <p:extLst>
      <p:ext uri="{BB962C8B-B14F-4D97-AF65-F5344CB8AC3E}">
        <p14:creationId xmlns=""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Robert </a:t>
            </a: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Williams</a:t>
            </a: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: </a:t>
            </a:r>
            <a:r>
              <a:rPr lang="cs-CZ" sz="2800" b="0" i="1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Luke</a:t>
            </a:r>
            <a:r>
              <a:rPr lang="cs-CZ" sz="2800" b="0" i="1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a </a:t>
            </a:r>
            <a:r>
              <a:rPr lang="cs-CZ" sz="2800" b="0" i="1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Jon</a:t>
            </a:r>
            <a:endParaRPr lang="cs-CZ" sz="2800" b="0" i="1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19926" y="1600200"/>
            <a:ext cx="8067174" cy="4572000"/>
          </a:xfrm>
        </p:spPr>
        <p:txBody>
          <a:bodyPr/>
          <a:lstStyle/>
          <a:p>
            <a:r>
              <a:rPr lang="cs-CZ" dirty="0" smtClean="0"/>
              <a:t>Britský autor, knihkupec z Manchesteru</a:t>
            </a:r>
          </a:p>
          <a:p>
            <a:r>
              <a:rPr lang="cs-CZ" dirty="0" smtClean="0"/>
              <a:t>Podtitul: Jakou cenu má opravdové přátelství?</a:t>
            </a:r>
            <a:endParaRPr lang="cs-CZ" dirty="0"/>
          </a:p>
        </p:txBody>
      </p:sp>
      <p:pic>
        <p:nvPicPr>
          <p:cNvPr id="4" name="Obrázek 3" descr="imagesCA44QHLS.jpg"/>
          <p:cNvPicPr>
            <a:picLocks noChangeAspect="1"/>
          </p:cNvPicPr>
          <p:nvPr/>
        </p:nvPicPr>
        <p:blipFill>
          <a:blip r:embed="rId2" cstate="print"/>
          <a:srcRect l="24584"/>
          <a:stretch>
            <a:fillRect/>
          </a:stretch>
        </p:blipFill>
        <p:spPr>
          <a:xfrm>
            <a:off x="3248527" y="2691062"/>
            <a:ext cx="3489158" cy="2891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Jiří Stránský</a:t>
            </a: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: </a:t>
            </a:r>
            <a:r>
              <a:rPr lang="cs-CZ" sz="2800" b="0" i="1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Perlorodky</a:t>
            </a:r>
            <a:endParaRPr lang="cs-CZ" sz="2800" b="0" i="1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4" name="Zástupný symbol pro obsah 3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5505" y="1921793"/>
            <a:ext cx="3382378" cy="3337479"/>
          </a:xfrm>
        </p:spPr>
      </p:pic>
      <p:pic>
        <p:nvPicPr>
          <p:cNvPr id="6" name="Obrázek 5" descr="imagesCA5EM0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6183" y="1995236"/>
            <a:ext cx="3579395" cy="3579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053" y="76200"/>
            <a:ext cx="10575758" cy="1096962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Trend č. 6: Hledání možností inovace</a:t>
            </a:r>
            <a:b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</a:br>
            <a:r>
              <a:rPr lang="cs-CZ" sz="2800" dirty="0" smtClean="0">
                <a:solidFill>
                  <a:srgbClr val="514843"/>
                </a:solidFill>
                <a:latin typeface="Plantagenet Cherokee"/>
              </a:rPr>
              <a:t>dívčího románu a prózy s dívčí hrdinkou</a:t>
            </a:r>
            <a:endParaRPr lang="cs-CZ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5" name="Piál 1Zástupný symbol pro obrázek 4" descr="Detailní záběr na knihy v policích s dalšími rozmazanými knihami v popředí a v pozadí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2958219" y="1588167"/>
            <a:ext cx="6430912" cy="4572001"/>
          </a:xfrm>
        </p:spPr>
      </p:pic>
    </p:spTree>
    <p:extLst>
      <p:ext uri="{BB962C8B-B14F-4D97-AF65-F5344CB8AC3E}">
        <p14:creationId xmlns=""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Realistická próza</a:t>
            </a:r>
            <a:endParaRPr lang="cs-CZ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4" name="Zástupný symbol pro obsah 5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3811" y="1431758"/>
            <a:ext cx="3224463" cy="4836695"/>
          </a:xfrm>
        </p:spPr>
      </p:pic>
      <p:pic>
        <p:nvPicPr>
          <p:cNvPr id="6" name="Zástupný symbol pro obsah 3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4773" y="1467852"/>
            <a:ext cx="3264848" cy="501451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Fantasy romance</a:t>
            </a:r>
            <a:endParaRPr lang="cs-CZ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4" name="Zástupný symbol pro obsah 3" descr="stmivani-twilight-31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484" y="1419727"/>
            <a:ext cx="2262112" cy="3380874"/>
          </a:xfrm>
          <a:prstGeom prst="rect">
            <a:avLst/>
          </a:prstGeom>
        </p:spPr>
      </p:pic>
      <p:pic>
        <p:nvPicPr>
          <p:cNvPr id="6" name="Obrázek 5" descr="v_upiri%20deniky_temne%20shledani_201711-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7748" y="3241575"/>
            <a:ext cx="2091136" cy="3320597"/>
          </a:xfrm>
          <a:prstGeom prst="rect">
            <a:avLst/>
          </a:prstGeom>
        </p:spPr>
      </p:pic>
      <p:pic>
        <p:nvPicPr>
          <p:cNvPr id="7" name="Obrázek 6" descr="7664-b-mead_vampyrskaakadaem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9947" y="1438475"/>
            <a:ext cx="2008369" cy="3397012"/>
          </a:xfrm>
          <a:prstGeom prst="rect">
            <a:avLst/>
          </a:prstGeom>
        </p:spPr>
      </p:pic>
      <p:pic>
        <p:nvPicPr>
          <p:cNvPr id="8" name="Obrázek 7" descr="img_270897_ma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6910" y="3308684"/>
            <a:ext cx="2075363" cy="3282846"/>
          </a:xfrm>
          <a:prstGeom prst="rect">
            <a:avLst/>
          </a:prstGeom>
        </p:spPr>
      </p:pic>
      <p:pic>
        <p:nvPicPr>
          <p:cNvPr id="9" name="Zástupný symbol pro obsah 3" descr="115akademie%20evern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41721" y="1443788"/>
            <a:ext cx="2240941" cy="35083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Kerstin</a:t>
            </a: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</a:t>
            </a: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Gierová</a:t>
            </a: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: série </a:t>
            </a:r>
            <a:r>
              <a:rPr lang="cs-CZ" sz="2800" b="0" i="1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Drahokamy</a:t>
            </a:r>
            <a:endParaRPr lang="cs-CZ" sz="2800" b="0" i="1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4" name="Zástupný symbol pro obsah 3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741571"/>
            <a:ext cx="2547186" cy="3862766"/>
          </a:xfrm>
        </p:spPr>
      </p:pic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0145" y="1772816"/>
            <a:ext cx="2564111" cy="3888432"/>
          </a:xfrm>
          <a:prstGeom prst="rect">
            <a:avLst/>
          </a:prstGeom>
        </p:spPr>
      </p:pic>
      <p:pic>
        <p:nvPicPr>
          <p:cNvPr id="7" name="Obrázek 6" descr="bez názv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8774" y="1796879"/>
            <a:ext cx="2522959" cy="3839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Cassandra</a:t>
            </a: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</a:t>
            </a: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Clare</a:t>
            </a: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: série </a:t>
            </a:r>
            <a:r>
              <a:rPr lang="cs-CZ" sz="2800" b="0" i="1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Nástroje smrti</a:t>
            </a:r>
            <a:endParaRPr lang="cs-CZ" sz="2800" b="0" i="1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4" name="Zástupný symbol pro obsah 3" descr="imagesCAW3EKL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1442" y="2113547"/>
            <a:ext cx="9621251" cy="2405313"/>
          </a:xfr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053" y="76200"/>
            <a:ext cx="10575758" cy="1096962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Trend č. 7: Dystopické vidění světa</a:t>
            </a:r>
            <a:endParaRPr lang="cs-CZ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5" name="Piál 1Zástupný symbol pro obrázek 4" descr="Detailní záběr na knihy v policích s dalšími rozmazanými knihami v popředí a v pozadí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2958219" y="1588167"/>
            <a:ext cx="6430912" cy="4572001"/>
          </a:xfrm>
        </p:spPr>
      </p:pic>
    </p:spTree>
    <p:extLst>
      <p:ext uri="{BB962C8B-B14F-4D97-AF65-F5344CB8AC3E}">
        <p14:creationId xmlns=""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Suzanne</a:t>
            </a: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</a:t>
            </a: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Collinsová</a:t>
            </a: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: </a:t>
            </a:r>
            <a:r>
              <a:rPr lang="cs-CZ" sz="2800" b="0" i="1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Hunger</a:t>
            </a:r>
            <a:r>
              <a:rPr lang="cs-CZ" sz="2800" b="0" i="1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</a:t>
            </a:r>
            <a:r>
              <a:rPr lang="cs-CZ" sz="2800" b="0" i="1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Games</a:t>
            </a:r>
            <a:r>
              <a:rPr lang="cs-CZ" sz="2800" b="0" i="1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/Hry o život</a:t>
            </a:r>
            <a:endParaRPr lang="cs-CZ" sz="2800" b="0" i="1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4" name="Zástupný symbol pro obsah 3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0673" y="1865647"/>
            <a:ext cx="6663990" cy="3331995"/>
          </a:xfr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Základní charakteristika adolescentních čtenářů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Pokračuje proces utváření vlastní identity a osvojování si sociálních norem</a:t>
            </a:r>
          </a:p>
          <a:p>
            <a:r>
              <a:rPr lang="cs-CZ" dirty="0" smtClean="0">
                <a:sym typeface="Symbol"/>
              </a:rPr>
              <a:t> význam noetické a didaktické funkce literatury</a:t>
            </a:r>
          </a:p>
          <a:p>
            <a:r>
              <a:rPr lang="cs-CZ" dirty="0" smtClean="0">
                <a:sym typeface="Symbol"/>
              </a:rPr>
              <a:t>Dle průzkumů čtenářství – první kategorie řazená mezi fáze dospělého čtenářství</a:t>
            </a:r>
          </a:p>
          <a:p>
            <a:pPr lvl="1"/>
            <a:r>
              <a:rPr lang="cs-CZ" dirty="0" smtClean="0">
                <a:sym typeface="Symbol"/>
              </a:rPr>
              <a:t>Mj. Jiří Trávníček: </a:t>
            </a:r>
            <a:r>
              <a:rPr lang="cs-CZ" i="1" dirty="0" smtClean="0"/>
              <a:t>Čtenáři a </a:t>
            </a:r>
            <a:r>
              <a:rPr lang="cs-CZ" i="1" dirty="0" err="1" smtClean="0"/>
              <a:t>internauti</a:t>
            </a:r>
            <a:r>
              <a:rPr lang="cs-CZ" i="1" dirty="0" smtClean="0"/>
              <a:t>. Obyvatelé České republiky a jejich vztah ke čtení (2010)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Veronica</a:t>
            </a: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Rothová</a:t>
            </a: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: tzv. Povstalecká trilogie</a:t>
            </a:r>
            <a:endParaRPr lang="cs-CZ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4" name="Zástupný symbol pro obsah 3" descr="imagesCA59GEF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5979" y="1876173"/>
            <a:ext cx="7730181" cy="2563479"/>
          </a:xfr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Jean</a:t>
            </a: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-</a:t>
            </a: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Claude</a:t>
            </a: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</a:t>
            </a:r>
            <a:r>
              <a:rPr lang="cs-CZ" sz="2800" b="1" i="0" dirty="0" err="1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Mourlevat</a:t>
            </a: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: </a:t>
            </a:r>
            <a:r>
              <a:rPr lang="cs-CZ" sz="2800" b="0" i="1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Zimní bitva</a:t>
            </a:r>
            <a:endParaRPr lang="cs-CZ" sz="2800" b="0" i="1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4" name="Zástupný symbol pro obsah 4" descr="140437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4874" y="1458829"/>
            <a:ext cx="3236494" cy="45052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Obrázek 5" descr="9782070574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3065" y="1496089"/>
            <a:ext cx="2871059" cy="4464496"/>
          </a:xfrm>
          <a:prstGeom prst="rect">
            <a:avLst/>
          </a:prstGeom>
        </p:spPr>
      </p:pic>
      <p:pic>
        <p:nvPicPr>
          <p:cNvPr id="7" name="Obrázek 6" descr="AVT_Jean-Claude-Mourlevat_27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16441" y="1383632"/>
            <a:ext cx="1601527" cy="240831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025063" y="4499811"/>
            <a:ext cx="328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Když nezabiješ, budeš zabit?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692696"/>
            <a:ext cx="11034101" cy="52124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Iva Procházková</a:t>
            </a:r>
            <a:r>
              <a:rPr lang="cs-CZ" sz="2800" b="0" i="0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: </a:t>
            </a:r>
            <a:r>
              <a:rPr lang="cs-CZ" sz="2800" i="1" dirty="0" smtClean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Soví zpěv</a:t>
            </a:r>
            <a:endParaRPr lang="cs-CZ" sz="2800" i="1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4" name="Zástupný symbol pro obsah 3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739097">
            <a:off x="6830711" y="1787578"/>
            <a:ext cx="2324439" cy="3668255"/>
          </a:xfrm>
          <a:prstGeom prst="rect">
            <a:avLst/>
          </a:prstGeom>
        </p:spPr>
      </p:pic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61215">
            <a:off x="2897837" y="2164335"/>
            <a:ext cx="2370995" cy="3247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čtenářů 15</a:t>
            </a:r>
            <a:r>
              <a:rPr lang="cs-CZ" dirty="0" smtClean="0">
                <a:sym typeface="Symbol"/>
              </a:rPr>
              <a:t>24 let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07435" y="1556792"/>
          <a:ext cx="10270165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Žánrová struktura četby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Knihy společné pubescentům a adolescentům</a:t>
            </a:r>
          </a:p>
          <a:p>
            <a:r>
              <a:rPr lang="cs-CZ" dirty="0" smtClean="0"/>
              <a:t>Knihy určené primárně dospělým</a:t>
            </a:r>
          </a:p>
          <a:p>
            <a:r>
              <a:rPr lang="cs-CZ" dirty="0" smtClean="0"/>
              <a:t>Díla intencionálně určená adolescentům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1424" y="2348880"/>
            <a:ext cx="10160000" cy="139700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Výjimky v dějinách</a:t>
            </a:r>
            <a:br>
              <a:rPr lang="cs-CZ" sz="4000" dirty="0" smtClean="0"/>
            </a:br>
            <a:r>
              <a:rPr lang="cs-CZ" sz="4000" dirty="0" smtClean="0"/>
              <a:t> české LDM</a:t>
            </a:r>
            <a:endParaRPr lang="cs-CZ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Ota Hofman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91744" y="1701800"/>
            <a:ext cx="5280587" cy="4470400"/>
          </a:xfrm>
        </p:spPr>
        <p:txBody>
          <a:bodyPr/>
          <a:lstStyle/>
          <a:p>
            <a:endParaRPr lang="cs-CZ" dirty="0" smtClean="0"/>
          </a:p>
          <a:p>
            <a:r>
              <a:rPr lang="cs-CZ" i="1" dirty="0" smtClean="0"/>
              <a:t>Útěk</a:t>
            </a:r>
            <a:r>
              <a:rPr lang="cs-CZ" dirty="0" smtClean="0"/>
              <a:t> (1966)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Zajímavá současná alternativa:</a:t>
            </a:r>
          </a:p>
          <a:p>
            <a:pPr lvl="1"/>
            <a:r>
              <a:rPr lang="cs-CZ" dirty="0" smtClean="0"/>
              <a:t>Wolfgang </a:t>
            </a:r>
            <a:r>
              <a:rPr lang="cs-CZ" dirty="0" err="1" smtClean="0"/>
              <a:t>Herrndorf</a:t>
            </a:r>
            <a:r>
              <a:rPr lang="cs-CZ" dirty="0" smtClean="0"/>
              <a:t>: </a:t>
            </a:r>
            <a:r>
              <a:rPr lang="cs-CZ" i="1" dirty="0" err="1" smtClean="0"/>
              <a:t>Čik</a:t>
            </a:r>
            <a:endParaRPr lang="cs-CZ" i="1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413" y="1628802"/>
            <a:ext cx="2493663" cy="2618346"/>
          </a:xfrm>
          <a:prstGeom prst="rect">
            <a:avLst/>
          </a:prstGeom>
        </p:spPr>
      </p:pic>
      <p:pic>
        <p:nvPicPr>
          <p:cNvPr id="5" name="Obrázek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0096" y="1052736"/>
            <a:ext cx="1948160" cy="2392584"/>
          </a:xfrm>
          <a:prstGeom prst="rect">
            <a:avLst/>
          </a:prstGeom>
        </p:spPr>
      </p:pic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7976" y="3861048"/>
            <a:ext cx="2356237" cy="2442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Hermína Franková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Blázni a Pythagoras </a:t>
            </a:r>
            <a:r>
              <a:rPr lang="cs-CZ" dirty="0" smtClean="0"/>
              <a:t>(1966)</a:t>
            </a:r>
            <a:endParaRPr lang="cs-CZ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0256" y="620688"/>
            <a:ext cx="3254760" cy="3309926"/>
          </a:xfrm>
          <a:prstGeom prst="rect">
            <a:avLst/>
          </a:prstGeom>
        </p:spPr>
      </p:pic>
      <p:pic>
        <p:nvPicPr>
          <p:cNvPr id="6" name="Obrázek 5" descr="bez názvu.png"/>
          <p:cNvPicPr>
            <a:picLocks noChangeAspect="1"/>
          </p:cNvPicPr>
          <p:nvPr/>
        </p:nvPicPr>
        <p:blipFill>
          <a:blip r:embed="rId3" cstate="print"/>
          <a:srcRect r="3547" b="1583"/>
          <a:stretch>
            <a:fillRect/>
          </a:stretch>
        </p:blipFill>
        <p:spPr>
          <a:xfrm>
            <a:off x="3215680" y="2708920"/>
            <a:ext cx="2880320" cy="3312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cademicLiterature_16x9_TP103431361.potx" id="{B63B9D51-0F65-46BB-82D2-92FBCC18E236}" vid="{56FB8BD4-7269-439C-89E5-1BB255CD3724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TS103431380</Template>
  <TotalTime>0</TotalTime>
  <Words>498</Words>
  <Application>Microsoft Office PowerPoint</Application>
  <PresentationFormat>Vlastní</PresentationFormat>
  <Paragraphs>107</Paragraphs>
  <Slides>44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TS103431380</vt:lpstr>
      <vt:lpstr>Vybrané trendy současné literatury pro dospívající</vt:lpstr>
      <vt:lpstr>Etapizace dětského čtenářství</vt:lpstr>
      <vt:lpstr>Adolescence</vt:lpstr>
      <vt:lpstr>Základní charakteristika adolescentních čtenářů</vt:lpstr>
      <vt:lpstr>Struktura čtenářů 1524 let</vt:lpstr>
      <vt:lpstr>Žánrová struktura četby</vt:lpstr>
      <vt:lpstr>Výjimky v dějinách  české LDM</vt:lpstr>
      <vt:lpstr>Ota Hofman</vt:lpstr>
      <vt:lpstr>Hermína Franková</vt:lpstr>
      <vt:lpstr>Jana Červenková</vt:lpstr>
      <vt:lpstr>Ivona Březinová</vt:lpstr>
      <vt:lpstr>Příklad: Tematika smrti</vt:lpstr>
      <vt:lpstr>Trend č. 1: Hledání nových a inovace ověřených témat</vt:lpstr>
      <vt:lpstr>Patrick Ness: Volání netvora</vt:lpstr>
      <vt:lpstr>Jostein Gaarder</vt:lpstr>
      <vt:lpstr>John Green</vt:lpstr>
      <vt:lpstr>Jay Asher</vt:lpstr>
      <vt:lpstr>Trend č. 2: Sociálně patologické jevy a deziluze mladých hrdinů</vt:lpstr>
      <vt:lpstr>Ivona Březinová: Držkou na rohožce</vt:lpstr>
      <vt:lpstr>Ivona Březinová: Holky na vodítku</vt:lpstr>
      <vt:lpstr>Iva Procházková: Uzly a pomeranče</vt:lpstr>
      <vt:lpstr>Trend č. 3: Hledání vlastní identity v podání zkušených autorů</vt:lpstr>
      <vt:lpstr>Iva Procházková: Nazí</vt:lpstr>
      <vt:lpstr>Stephen Chbosky: Ten, kdo stojí v koutě</vt:lpstr>
      <vt:lpstr>Snímek 25</vt:lpstr>
      <vt:lpstr>Trend č. 4: Intertextualita, intermedialita  a kniha jako motivace k rozšíření kulturních obzorů</vt:lpstr>
      <vt:lpstr>Ivona Březinová: tzv. B-série</vt:lpstr>
      <vt:lpstr>Rachel Cohnová a David Levithan:  Nick a Norah: Až do ochraptění</vt:lpstr>
      <vt:lpstr>Morgan Matsonová</vt:lpstr>
      <vt:lpstr>Trend č. 5: Krize tzv. chlapecké prózy</vt:lpstr>
      <vt:lpstr>Robert Williams: Luke a Jon</vt:lpstr>
      <vt:lpstr>Jiří Stránský: Perlorodky</vt:lpstr>
      <vt:lpstr>Trend č. 6: Hledání možností inovace dívčího románu a prózy s dívčí hrdinkou</vt:lpstr>
      <vt:lpstr>Realistická próza</vt:lpstr>
      <vt:lpstr>Fantasy romance</vt:lpstr>
      <vt:lpstr>Kerstin Gierová: série Drahokamy</vt:lpstr>
      <vt:lpstr>Cassandra Clare: série Nástroje smrti</vt:lpstr>
      <vt:lpstr>Trend č. 7: Dystopické vidění světa</vt:lpstr>
      <vt:lpstr>Suzanne Collinsová: Hunger Games/Hry o život</vt:lpstr>
      <vt:lpstr>Veronica Rothová: tzv. Povstalecká trilogie</vt:lpstr>
      <vt:lpstr>Jean-Claude Mourlevat: Zimní bitva</vt:lpstr>
      <vt:lpstr>Snímek 42</vt:lpstr>
      <vt:lpstr>Iva Procházková: Soví zpěv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2014-09-13T13:33:39Z</dcterms:created>
  <dcterms:modified xsi:type="dcterms:W3CDTF">2014-11-24T12:42:02Z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