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59" r:id="rId5"/>
    <p:sldId id="293" r:id="rId6"/>
    <p:sldId id="263" r:id="rId7"/>
    <p:sldId id="298" r:id="rId8"/>
    <p:sldId id="299" r:id="rId9"/>
    <p:sldId id="305" r:id="rId10"/>
    <p:sldId id="306" r:id="rId11"/>
    <p:sldId id="267" r:id="rId12"/>
    <p:sldId id="283" r:id="rId13"/>
    <p:sldId id="294" r:id="rId14"/>
    <p:sldId id="295" r:id="rId15"/>
    <p:sldId id="296" r:id="rId16"/>
    <p:sldId id="268" r:id="rId17"/>
    <p:sldId id="269" r:id="rId18"/>
    <p:sldId id="270" r:id="rId19"/>
    <p:sldId id="289" r:id="rId20"/>
    <p:sldId id="271" r:id="rId21"/>
    <p:sldId id="266" r:id="rId22"/>
    <p:sldId id="280" r:id="rId23"/>
    <p:sldId id="285" r:id="rId24"/>
    <p:sldId id="272" r:id="rId25"/>
    <p:sldId id="284" r:id="rId26"/>
    <p:sldId id="287" r:id="rId27"/>
    <p:sldId id="288" r:id="rId28"/>
    <p:sldId id="300" r:id="rId29"/>
    <p:sldId id="301" r:id="rId30"/>
    <p:sldId id="286" r:id="rId31"/>
    <p:sldId id="273" r:id="rId32"/>
    <p:sldId id="302" r:id="rId33"/>
    <p:sldId id="303" r:id="rId34"/>
    <p:sldId id="291" r:id="rId35"/>
    <p:sldId id="274" r:id="rId36"/>
    <p:sldId id="275" r:id="rId37"/>
    <p:sldId id="262" r:id="rId38"/>
    <p:sldId id="297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61AE-4FF0-4C88-B934-6C908F7ABAA1}" type="datetimeFigureOut">
              <a:rPr lang="cs-CZ" smtClean="0"/>
              <a:pPr/>
              <a:t>27.11.2012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3FA5-4BC5-4851-A9C9-5798CEC18E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61AE-4FF0-4C88-B934-6C908F7ABAA1}" type="datetimeFigureOut">
              <a:rPr lang="cs-CZ" smtClean="0"/>
              <a:pPr/>
              <a:t>27.11.2012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3FA5-4BC5-4851-A9C9-5798CEC18E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61AE-4FF0-4C88-B934-6C908F7ABAA1}" type="datetimeFigureOut">
              <a:rPr lang="cs-CZ" smtClean="0"/>
              <a:pPr/>
              <a:t>27.11.2012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3FA5-4BC5-4851-A9C9-5798CEC18E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61AE-4FF0-4C88-B934-6C908F7ABAA1}" type="datetimeFigureOut">
              <a:rPr lang="cs-CZ" smtClean="0"/>
              <a:pPr/>
              <a:t>27.11.2012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3FA5-4BC5-4851-A9C9-5798CEC18E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61AE-4FF0-4C88-B934-6C908F7ABAA1}" type="datetimeFigureOut">
              <a:rPr lang="cs-CZ" smtClean="0"/>
              <a:pPr/>
              <a:t>27.11.2012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3FA5-4BC5-4851-A9C9-5798CEC18E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61AE-4FF0-4C88-B934-6C908F7ABAA1}" type="datetimeFigureOut">
              <a:rPr lang="cs-CZ" smtClean="0"/>
              <a:pPr/>
              <a:t>27.11.2012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3FA5-4BC5-4851-A9C9-5798CEC18E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61AE-4FF0-4C88-B934-6C908F7ABAA1}" type="datetimeFigureOut">
              <a:rPr lang="cs-CZ" smtClean="0"/>
              <a:pPr/>
              <a:t>27.11.2012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3FA5-4BC5-4851-A9C9-5798CEC18E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61AE-4FF0-4C88-B934-6C908F7ABAA1}" type="datetimeFigureOut">
              <a:rPr lang="cs-CZ" smtClean="0"/>
              <a:pPr/>
              <a:t>27.11.2012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3FA5-4BC5-4851-A9C9-5798CEC18E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61AE-4FF0-4C88-B934-6C908F7ABAA1}" type="datetimeFigureOut">
              <a:rPr lang="cs-CZ" smtClean="0"/>
              <a:pPr/>
              <a:t>27.11.2012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3FA5-4BC5-4851-A9C9-5798CEC18E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61AE-4FF0-4C88-B934-6C908F7ABAA1}" type="datetimeFigureOut">
              <a:rPr lang="cs-CZ" smtClean="0"/>
              <a:pPr/>
              <a:t>27.11.2012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3FA5-4BC5-4851-A9C9-5798CEC18E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61AE-4FF0-4C88-B934-6C908F7ABAA1}" type="datetimeFigureOut">
              <a:rPr lang="cs-CZ" smtClean="0"/>
              <a:pPr/>
              <a:t>27.11.2012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B3FA5-4BC5-4851-A9C9-5798CEC18E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E61AE-4FF0-4C88-B934-6C908F7ABAA1}" type="datetimeFigureOut">
              <a:rPr lang="cs-CZ" smtClean="0"/>
              <a:pPr/>
              <a:t>27.11.2012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B3FA5-4BC5-4851-A9C9-5798CEC18EC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ma.org/collection/browse_results.php?criteria=O%3AAD%3AE%3A1633&amp;page_number=13&amp;template_id=1&amp;sort_order=1" TargetMode="External"/><Relationship Id="rId3" Type="http://schemas.openxmlformats.org/officeDocument/2006/relationships/hyperlink" Target="http://www.gallery.acfc.co.uk/index.php?main_page=product_info&amp;cPath=2&amp;products_id=720&amp;page=2" TargetMode="External"/><Relationship Id="rId7" Type="http://schemas.openxmlformats.org/officeDocument/2006/relationships/hyperlink" Target="http://www.famousartistsgallery.com/gallery/miro-hc.html" TargetMode="External"/><Relationship Id="rId2" Type="http://schemas.openxmlformats.org/officeDocument/2006/relationships/hyperlink" Target="http://www.gallery.acfc.co.uk/index.php?main_page=product_info&amp;cPath=2&amp;products_id=732&amp;page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ax.cz/cz/produkty/12262-kreslo-mies-van-der-rohe.html" TargetMode="External"/><Relationship Id="rId5" Type="http://schemas.openxmlformats.org/officeDocument/2006/relationships/hyperlink" Target="http://www.sps-ul.cz/doku.php/funcionalismus" TargetMode="External"/><Relationship Id="rId4" Type="http://schemas.openxmlformats.org/officeDocument/2006/relationships/hyperlink" Target="http://www.artmuseum.cz/reprodukce2_pohled.php?dilo_id=6726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Historie didaktiky výtvarné výchovy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204445"/>
            <a:ext cx="8229600" cy="3208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400" dirty="0" smtClean="0"/>
              <a:t>Obr. č. 4, konstruktivní kreslení</a:t>
            </a:r>
            <a:endParaRPr lang="cs-CZ" sz="1400" dirty="0"/>
          </a:p>
        </p:txBody>
      </p:sp>
      <p:pic>
        <p:nvPicPr>
          <p:cNvPr id="4098" name="Picture 2" descr="C:\Users\Lenka\Desktop\DSCF9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96944" cy="5739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Podněty ze zahraničí na přelomu </a:t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b="1" dirty="0" smtClean="0">
                <a:solidFill>
                  <a:schemeClr val="bg1"/>
                </a:solidFill>
              </a:rPr>
              <a:t>19. a 20. století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cs-CZ" sz="2400" b="1" dirty="0" smtClean="0"/>
              <a:t>Amerika:</a:t>
            </a:r>
          </a:p>
          <a:p>
            <a:pPr lvl="1"/>
            <a:r>
              <a:rPr lang="cs-CZ" sz="2000" dirty="0" smtClean="0"/>
              <a:t>Luis </a:t>
            </a:r>
            <a:r>
              <a:rPr lang="cs-CZ" sz="2000" dirty="0" err="1" smtClean="0"/>
              <a:t>Prang</a:t>
            </a:r>
            <a:endParaRPr lang="cs-CZ" sz="2000" dirty="0" smtClean="0"/>
          </a:p>
          <a:p>
            <a:pPr lvl="1"/>
            <a:r>
              <a:rPr lang="cs-CZ" sz="2000" dirty="0" err="1" smtClean="0"/>
              <a:t>Ross</a:t>
            </a:r>
            <a:r>
              <a:rPr lang="cs-CZ" sz="2000" dirty="0" smtClean="0"/>
              <a:t> Turner</a:t>
            </a:r>
          </a:p>
          <a:p>
            <a:endParaRPr lang="cs-CZ" sz="2400" dirty="0" smtClean="0"/>
          </a:p>
          <a:p>
            <a:r>
              <a:rPr lang="cs-CZ" sz="2400" b="1" dirty="0" smtClean="0"/>
              <a:t>Anglie (hnutí </a:t>
            </a:r>
            <a:r>
              <a:rPr lang="cs-CZ" sz="2400" b="1" dirty="0" err="1" smtClean="0"/>
              <a:t>Art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and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Crafts</a:t>
            </a:r>
            <a:r>
              <a:rPr lang="cs-CZ" sz="2400" b="1" dirty="0" smtClean="0"/>
              <a:t>):</a:t>
            </a:r>
          </a:p>
          <a:p>
            <a:pPr lvl="1"/>
            <a:r>
              <a:rPr lang="cs-CZ" sz="2000" dirty="0" smtClean="0"/>
              <a:t>John </a:t>
            </a:r>
            <a:r>
              <a:rPr lang="cs-CZ" sz="2000" dirty="0" err="1" smtClean="0"/>
              <a:t>Ruskin</a:t>
            </a:r>
            <a:endParaRPr lang="cs-CZ" sz="2000" dirty="0" smtClean="0"/>
          </a:p>
          <a:p>
            <a:pPr lvl="1"/>
            <a:r>
              <a:rPr lang="cs-CZ" sz="2000" dirty="0" smtClean="0"/>
              <a:t>William </a:t>
            </a:r>
            <a:r>
              <a:rPr lang="cs-CZ" sz="2000" dirty="0" err="1" smtClean="0"/>
              <a:t>Morris</a:t>
            </a:r>
            <a:endParaRPr lang="cs-CZ" sz="2000" dirty="0" smtClean="0"/>
          </a:p>
          <a:p>
            <a:pPr lvl="1"/>
            <a:endParaRPr lang="cs-CZ" sz="2000" dirty="0" smtClean="0"/>
          </a:p>
          <a:p>
            <a:r>
              <a:rPr lang="cs-CZ" sz="2400" b="1" dirty="0" smtClean="0"/>
              <a:t>Německo:</a:t>
            </a:r>
          </a:p>
          <a:p>
            <a:pPr lvl="1"/>
            <a:r>
              <a:rPr lang="cs-CZ" sz="2000" dirty="0" smtClean="0"/>
              <a:t>Alfred </a:t>
            </a:r>
            <a:r>
              <a:rPr lang="cs-CZ" sz="2000" dirty="0" err="1" smtClean="0"/>
              <a:t>Lichtwark</a:t>
            </a:r>
            <a:endParaRPr lang="cs-CZ" sz="2000" dirty="0" smtClean="0"/>
          </a:p>
          <a:p>
            <a:pPr lvl="1"/>
            <a:r>
              <a:rPr lang="cs-CZ" sz="2000" dirty="0" smtClean="0"/>
              <a:t>K. </a:t>
            </a:r>
            <a:r>
              <a:rPr lang="cs-CZ" sz="2000" dirty="0" err="1" smtClean="0"/>
              <a:t>Elssner</a:t>
            </a:r>
            <a:r>
              <a:rPr lang="cs-CZ" sz="2000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err="1" smtClean="0">
                <a:solidFill>
                  <a:schemeClr val="bg1"/>
                </a:solidFill>
              </a:rPr>
              <a:t>Art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and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Crafts</a:t>
            </a:r>
            <a:r>
              <a:rPr lang="cs-CZ" b="1" dirty="0" smtClean="0">
                <a:solidFill>
                  <a:schemeClr val="bg1"/>
                </a:solidFill>
              </a:rPr>
              <a:t> 1/2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cs-CZ" sz="2000" dirty="0" smtClean="0"/>
              <a:t>	„</a:t>
            </a:r>
            <a:r>
              <a:rPr lang="cs-CZ" sz="2000" i="1" dirty="0" smtClean="0"/>
              <a:t>Nechci umění jen pro pár vyvolených, nechci vzdělání jen pro pár vyvolených, nechci svobodu jen pro pár vyvolených… </a:t>
            </a:r>
          </a:p>
          <a:p>
            <a:pPr algn="ctr">
              <a:buNone/>
            </a:pPr>
            <a:r>
              <a:rPr lang="cs-CZ" sz="2000" i="1" dirty="0" smtClean="0"/>
              <a:t>	Nač je nám umění, když ho nemůžeme sdílet?“  </a:t>
            </a:r>
          </a:p>
          <a:p>
            <a:pPr algn="ctr">
              <a:buNone/>
            </a:pPr>
            <a:r>
              <a:rPr lang="cs-CZ" sz="1400" dirty="0" smtClean="0"/>
              <a:t>William </a:t>
            </a:r>
            <a:r>
              <a:rPr lang="cs-CZ" sz="1400" dirty="0" err="1" smtClean="0"/>
              <a:t>Morris</a:t>
            </a:r>
            <a:endParaRPr lang="cs-CZ" sz="1400" dirty="0" smtClean="0"/>
          </a:p>
          <a:p>
            <a:pPr>
              <a:buNone/>
            </a:pPr>
            <a:endParaRPr lang="cs-CZ" sz="1200" dirty="0" smtClean="0"/>
          </a:p>
          <a:p>
            <a:r>
              <a:rPr lang="cs-CZ" sz="2400" b="1" dirty="0" smtClean="0"/>
              <a:t>Anglie</a:t>
            </a:r>
          </a:p>
          <a:p>
            <a:endParaRPr lang="cs-CZ" sz="2400" b="1" u="sng" dirty="0" smtClean="0"/>
          </a:p>
          <a:p>
            <a:r>
              <a:rPr lang="cs-CZ" sz="2400" b="1" u="sng" dirty="0" smtClean="0"/>
              <a:t>John </a:t>
            </a:r>
            <a:r>
              <a:rPr lang="cs-CZ" sz="2400" b="1" u="sng" dirty="0" err="1" smtClean="0"/>
              <a:t>Ruskin</a:t>
            </a:r>
            <a:r>
              <a:rPr lang="cs-CZ" sz="2400" b="1" u="sng" dirty="0" smtClean="0"/>
              <a:t> (1819-1900)</a:t>
            </a:r>
          </a:p>
          <a:p>
            <a:pPr lvl="1"/>
            <a:r>
              <a:rPr lang="cs-CZ" sz="2200" dirty="0" smtClean="0"/>
              <a:t>Odpor ke strojové výrobě</a:t>
            </a:r>
          </a:p>
          <a:p>
            <a:pPr lvl="1"/>
            <a:r>
              <a:rPr lang="cs-CZ" sz="2200" dirty="0" smtClean="0"/>
              <a:t>Kritik, básník, spisovatel</a:t>
            </a:r>
          </a:p>
          <a:p>
            <a:pPr lvl="1">
              <a:buNone/>
            </a:pPr>
            <a:endParaRPr lang="cs-CZ" sz="2400" dirty="0" smtClean="0"/>
          </a:p>
          <a:p>
            <a:r>
              <a:rPr lang="cs-CZ" sz="2400" b="1" u="sng" dirty="0" smtClean="0"/>
              <a:t>William </a:t>
            </a:r>
            <a:r>
              <a:rPr lang="cs-CZ" sz="2400" b="1" u="sng" dirty="0" err="1" smtClean="0"/>
              <a:t>Morris</a:t>
            </a:r>
            <a:r>
              <a:rPr lang="cs-CZ" sz="2400" b="1" u="sng" dirty="0" smtClean="0"/>
              <a:t> (1843-1896)</a:t>
            </a:r>
          </a:p>
          <a:p>
            <a:pPr lvl="1"/>
            <a:r>
              <a:rPr lang="cs-CZ" sz="2200" dirty="0" smtClean="0"/>
              <a:t>Malíř, textilní výtvarník, kritik</a:t>
            </a:r>
          </a:p>
          <a:p>
            <a:pPr lvl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err="1" smtClean="0">
                <a:solidFill>
                  <a:schemeClr val="bg1"/>
                </a:solidFill>
              </a:rPr>
              <a:t>Art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and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Crafts</a:t>
            </a:r>
            <a:r>
              <a:rPr lang="cs-CZ" b="1" dirty="0" smtClean="0">
                <a:solidFill>
                  <a:schemeClr val="bg1"/>
                </a:solidFill>
              </a:rPr>
              <a:t> 2/2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Umělecké hnutí</a:t>
            </a:r>
          </a:p>
          <a:p>
            <a:endParaRPr lang="cs-CZ" sz="2400" dirty="0" smtClean="0"/>
          </a:p>
          <a:p>
            <a:r>
              <a:rPr lang="cs-CZ" sz="2400" dirty="0" smtClean="0"/>
              <a:t>Požadavek zprostředkování umění, kultivace obyvatel. </a:t>
            </a:r>
          </a:p>
          <a:p>
            <a:r>
              <a:rPr lang="cs-CZ" sz="2400" dirty="0" smtClean="0"/>
              <a:t>Návrat k přírodě a kráse. </a:t>
            </a:r>
          </a:p>
          <a:p>
            <a:r>
              <a:rPr lang="cs-CZ" sz="2400" dirty="0" smtClean="0"/>
              <a:t>Hnutí stálo v opozici průmyslové, sériové výroby. </a:t>
            </a:r>
          </a:p>
          <a:p>
            <a:r>
              <a:rPr lang="cs-CZ" sz="2400" dirty="0" smtClean="0"/>
              <a:t>Důraz na návrat k řemeslné výrobě v opozici citově chladné strojové výroby</a:t>
            </a:r>
          </a:p>
          <a:p>
            <a:r>
              <a:rPr lang="cs-CZ" sz="2400" dirty="0" smtClean="0"/>
              <a:t>Důraz na pozorování přírody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412470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294" y="980728"/>
            <a:ext cx="363715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395536" y="5661248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 č.5, Josef </a:t>
            </a:r>
            <a:r>
              <a:rPr lang="cs-CZ" sz="1400" dirty="0" err="1" smtClean="0"/>
              <a:t>Zotti</a:t>
            </a:r>
            <a:r>
              <a:rPr lang="cs-CZ" sz="1400" dirty="0" smtClean="0"/>
              <a:t>, nábytek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860032" y="5661248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 č. 6, </a:t>
            </a:r>
            <a:r>
              <a:rPr lang="cs-CZ" sz="1400" dirty="0" err="1" smtClean="0"/>
              <a:t>Sigebert</a:t>
            </a:r>
            <a:r>
              <a:rPr lang="cs-CZ" sz="1400" dirty="0" smtClean="0"/>
              <a:t> Table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816424" cy="580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95536" y="6093296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č.7, William  </a:t>
            </a:r>
            <a:r>
              <a:rPr lang="cs-CZ" sz="1400" dirty="0" err="1" smtClean="0"/>
              <a:t>Morris</a:t>
            </a:r>
            <a:r>
              <a:rPr lang="cs-CZ" sz="1400" dirty="0" smtClean="0"/>
              <a:t>, </a:t>
            </a:r>
            <a:r>
              <a:rPr lang="cs-CZ" sz="1400" i="1" dirty="0" smtClean="0"/>
              <a:t>tapeta,</a:t>
            </a:r>
            <a:r>
              <a:rPr lang="cs-CZ" sz="1400" dirty="0" smtClean="0"/>
              <a:t> 1874.</a:t>
            </a:r>
            <a:endParaRPr lang="cs-CZ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3775" y="260648"/>
            <a:ext cx="3862681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4788024" y="609329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č.8, </a:t>
            </a:r>
            <a:r>
              <a:rPr lang="cs-CZ" sz="1400" dirty="0" err="1" smtClean="0"/>
              <a:t>Willam</a:t>
            </a:r>
            <a:r>
              <a:rPr lang="cs-CZ" sz="1400" dirty="0" smtClean="0"/>
              <a:t> </a:t>
            </a:r>
            <a:r>
              <a:rPr lang="cs-CZ" sz="1400" dirty="0" err="1" smtClean="0"/>
              <a:t>Morris</a:t>
            </a:r>
            <a:r>
              <a:rPr lang="cs-CZ" sz="1400" dirty="0" smtClean="0"/>
              <a:t>, </a:t>
            </a:r>
            <a:r>
              <a:rPr lang="cs-CZ" sz="1400" i="1" dirty="0" smtClean="0"/>
              <a:t>kresba pro koberec </a:t>
            </a:r>
            <a:r>
              <a:rPr lang="cs-CZ" sz="1400" i="1" dirty="0" err="1" smtClean="0"/>
              <a:t>Bullerswood</a:t>
            </a:r>
            <a:r>
              <a:rPr lang="cs-CZ" sz="1400" dirty="0" smtClean="0"/>
              <a:t>, 1889.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Proměna nazírání na výtvarnou pedagogiku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Na přelomu 19. a 20. století vzrůstá </a:t>
            </a:r>
            <a:r>
              <a:rPr lang="cs-CZ" sz="2400" b="1" dirty="0" smtClean="0"/>
              <a:t>zájem o dětský výtvarný	projev</a:t>
            </a:r>
            <a:r>
              <a:rPr lang="cs-CZ" sz="2400" dirty="0" smtClean="0"/>
              <a:t>. Ten se díky psychologizujících trendů moderny 	začal obracet ke spontaneitě. Ta byla nacházena nejen v	dětské kresbě, ale i v umění přírodních národů a umění 	postižených lidí.</a:t>
            </a:r>
          </a:p>
          <a:p>
            <a:endParaRPr lang="cs-CZ" sz="2400" dirty="0" smtClean="0"/>
          </a:p>
          <a:p>
            <a:r>
              <a:rPr lang="cs-CZ" sz="2400" b="1" dirty="0" smtClean="0"/>
              <a:t>20. století prohlášeno za století dítěte</a:t>
            </a:r>
          </a:p>
          <a:p>
            <a:r>
              <a:rPr lang="cs-CZ" sz="2400" dirty="0" smtClean="0"/>
              <a:t>Tyto změny však byly pozvolné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Mezinárodní kreslířské kongresy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1900- Paříž</a:t>
            </a:r>
          </a:p>
          <a:p>
            <a:r>
              <a:rPr lang="cs-CZ" sz="2400" dirty="0" smtClean="0"/>
              <a:t>1904- Bern</a:t>
            </a:r>
          </a:p>
          <a:p>
            <a:r>
              <a:rPr lang="cs-CZ" sz="2400" dirty="0" smtClean="0"/>
              <a:t>1908- Londýn</a:t>
            </a:r>
          </a:p>
          <a:p>
            <a:r>
              <a:rPr lang="cs-CZ" sz="2400" dirty="0" smtClean="0"/>
              <a:t>1912- Drážďany</a:t>
            </a:r>
          </a:p>
          <a:p>
            <a:r>
              <a:rPr lang="cs-CZ" sz="2400" dirty="0" smtClean="0"/>
              <a:t>1913- Praha</a:t>
            </a:r>
          </a:p>
          <a:p>
            <a:endParaRPr lang="cs-CZ" sz="2400" dirty="0" smtClean="0"/>
          </a:p>
          <a:p>
            <a:r>
              <a:rPr lang="cs-CZ" sz="2400" dirty="0" smtClean="0"/>
              <a:t>Sdružovaly příznivce výtvarné edukace</a:t>
            </a:r>
          </a:p>
          <a:p>
            <a:r>
              <a:rPr lang="cs-CZ" sz="2400" dirty="0" smtClean="0"/>
              <a:t>Diskuze o změnách pojetí výuky </a:t>
            </a:r>
          </a:p>
          <a:p>
            <a:r>
              <a:rPr lang="cs-CZ" sz="2400" dirty="0" smtClean="0"/>
              <a:t>Prohloubení zájmu u dětský výtvarný projev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Hnutí za uměleckou výchovu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Konec 19. století v českém prostředí: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umělecká výchova v popředí zájmu.</a:t>
            </a:r>
          </a:p>
          <a:p>
            <a:endParaRPr lang="cs-CZ" sz="2400" dirty="0" smtClean="0"/>
          </a:p>
          <a:p>
            <a:r>
              <a:rPr lang="cs-CZ" sz="2400" u="sng" dirty="0" smtClean="0"/>
              <a:t>Osobnosti:</a:t>
            </a:r>
          </a:p>
          <a:p>
            <a:r>
              <a:rPr lang="cs-CZ" sz="2400" b="1" dirty="0" smtClean="0"/>
              <a:t>Otakar Hostinský</a:t>
            </a:r>
          </a:p>
          <a:p>
            <a:pPr lvl="1">
              <a:buFont typeface="Arial" pitchFamily="34" charset="0"/>
              <a:buChar char="•"/>
            </a:pPr>
            <a:r>
              <a:rPr lang="cs-CZ" sz="2000" b="1" dirty="0" err="1" smtClean="0"/>
              <a:t>Pulikace</a:t>
            </a:r>
            <a:r>
              <a:rPr lang="cs-CZ" sz="2000" b="1" dirty="0" smtClean="0"/>
              <a:t>: </a:t>
            </a:r>
            <a:r>
              <a:rPr lang="cs-CZ" sz="2000" i="1" dirty="0" smtClean="0"/>
              <a:t>O socializaci umění,</a:t>
            </a:r>
            <a:r>
              <a:rPr lang="cs-CZ" sz="2000" dirty="0" smtClean="0"/>
              <a:t> 1902</a:t>
            </a:r>
            <a:endParaRPr lang="cs-CZ" sz="2000" b="1" dirty="0" smtClean="0"/>
          </a:p>
          <a:p>
            <a:r>
              <a:rPr lang="cs-CZ" sz="2400" b="1" dirty="0" smtClean="0"/>
              <a:t>František </a:t>
            </a:r>
            <a:r>
              <a:rPr lang="cs-CZ" sz="2400" b="1" dirty="0" err="1" smtClean="0"/>
              <a:t>Čáda</a:t>
            </a:r>
            <a:endParaRPr lang="cs-CZ" sz="2400" b="1" dirty="0" smtClean="0"/>
          </a:p>
          <a:p>
            <a:pPr lvl="1">
              <a:buFont typeface="Arial" pitchFamily="34" charset="0"/>
              <a:buChar char="•"/>
            </a:pPr>
            <a:r>
              <a:rPr lang="cs-CZ" sz="2000" b="1" dirty="0" smtClean="0"/>
              <a:t> </a:t>
            </a:r>
            <a:r>
              <a:rPr lang="cs-CZ" sz="2000" dirty="0" smtClean="0"/>
              <a:t>zakladatel pedopsychologie a pedologie, výzkum dětské kresby</a:t>
            </a:r>
          </a:p>
          <a:p>
            <a:r>
              <a:rPr lang="cs-CZ" sz="2400" b="1" dirty="0" smtClean="0"/>
              <a:t>Josef Patočka </a:t>
            </a:r>
          </a:p>
          <a:p>
            <a:pPr lvl="1">
              <a:buFont typeface="Arial" pitchFamily="34" charset="0"/>
              <a:buChar char="•"/>
            </a:pPr>
            <a:r>
              <a:rPr lang="cs-CZ" sz="2000" b="1" dirty="0" smtClean="0"/>
              <a:t>Publikace: </a:t>
            </a:r>
            <a:r>
              <a:rPr lang="cs-CZ" sz="2000" i="1" dirty="0" smtClean="0"/>
              <a:t>Ideály umělecké výchovy a půda české skutečnosti</a:t>
            </a:r>
            <a:r>
              <a:rPr lang="cs-CZ" sz="2000" dirty="0" smtClean="0"/>
              <a:t>, 1902</a:t>
            </a:r>
          </a:p>
          <a:p>
            <a:r>
              <a:rPr lang="cs-CZ" sz="2400" b="1" dirty="0" smtClean="0"/>
              <a:t>K.B. </a:t>
            </a:r>
            <a:r>
              <a:rPr lang="cs-CZ" sz="2400" b="1" dirty="0" err="1" smtClean="0"/>
              <a:t>Mádl</a:t>
            </a:r>
            <a:r>
              <a:rPr lang="cs-CZ" sz="2400" b="1" dirty="0" smtClean="0"/>
              <a:t> </a:t>
            </a:r>
            <a:r>
              <a:rPr lang="cs-CZ" sz="1800" dirty="0" smtClean="0"/>
              <a:t>a další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Cíle „Hnutí za uměleckou výchovu“: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Vzdělávání učitelů výtvarné výchovy</a:t>
            </a:r>
          </a:p>
          <a:p>
            <a:r>
              <a:rPr lang="cs-CZ" sz="2400" dirty="0" smtClean="0"/>
              <a:t>Snaha </a:t>
            </a:r>
            <a:r>
              <a:rPr lang="cs-CZ" sz="2400" b="1" dirty="0" smtClean="0"/>
              <a:t>pozvednout kulturnost obyvatel</a:t>
            </a:r>
          </a:p>
          <a:p>
            <a:r>
              <a:rPr lang="cs-CZ" sz="2400" b="1" dirty="0" smtClean="0"/>
              <a:t>Rozvoj umělecké výchovy </a:t>
            </a:r>
            <a:r>
              <a:rPr lang="cs-CZ" sz="2400" dirty="0" smtClean="0"/>
              <a:t>na školách</a:t>
            </a:r>
          </a:p>
          <a:p>
            <a:r>
              <a:rPr lang="cs-CZ" sz="2400" dirty="0" smtClean="0"/>
              <a:t>Výtvarná výchova měla být obohacena o nové náměty, 	metody (prohlídky v galeriích, ilustrace, besedy o umění..)</a:t>
            </a:r>
          </a:p>
          <a:p>
            <a:r>
              <a:rPr lang="cs-CZ" sz="2400" b="1" dirty="0" smtClean="0"/>
              <a:t>Žáci</a:t>
            </a:r>
            <a:r>
              <a:rPr lang="cs-CZ" sz="2400" dirty="0" smtClean="0"/>
              <a:t> byli </a:t>
            </a:r>
            <a:r>
              <a:rPr lang="cs-CZ" sz="2400" b="1" dirty="0" smtClean="0"/>
              <a:t>vedeni i k vlastní tvořivosti</a:t>
            </a:r>
          </a:p>
          <a:p>
            <a:r>
              <a:rPr lang="cs-CZ" sz="2400" dirty="0" smtClean="0"/>
              <a:t>Rozšíření </a:t>
            </a:r>
            <a:r>
              <a:rPr lang="cs-CZ" sz="2400" b="1" dirty="0" smtClean="0"/>
              <a:t>námětů z okolního života dětí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dirty="0" smtClean="0"/>
              <a:t>Počátky školní výtvarné výchovy a její didaktiky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cs-CZ" sz="2400" dirty="0" smtClean="0"/>
          </a:p>
          <a:p>
            <a:r>
              <a:rPr lang="cs-CZ" sz="2400" dirty="0" smtClean="0"/>
              <a:t>1869- předmět „</a:t>
            </a:r>
            <a:r>
              <a:rPr lang="cs-CZ" sz="2400" i="1" dirty="0" smtClean="0"/>
              <a:t>Kreslení</a:t>
            </a:r>
            <a:r>
              <a:rPr lang="cs-CZ" sz="2400" dirty="0" smtClean="0"/>
              <a:t>“ byl uzákoněn jako učební předmět	 na všech Rakousko-Uherských školách</a:t>
            </a:r>
          </a:p>
          <a:p>
            <a:endParaRPr lang="cs-CZ" sz="2400" dirty="0" smtClean="0"/>
          </a:p>
          <a:p>
            <a:r>
              <a:rPr lang="cs-CZ" sz="2400" dirty="0" smtClean="0"/>
              <a:t>Měl odpovídat praktickým potřebám výroby a státní správy</a:t>
            </a:r>
          </a:p>
          <a:p>
            <a:endParaRPr lang="cs-CZ" sz="2400" dirty="0" smtClean="0"/>
          </a:p>
          <a:p>
            <a:r>
              <a:rPr lang="cs-CZ" sz="2400" dirty="0" smtClean="0"/>
              <a:t>Bylo zde opomíjeno symbolické, duchovní i expresivní stránky	 kresby</a:t>
            </a:r>
          </a:p>
          <a:p>
            <a:endParaRPr lang="cs-CZ" sz="2400" dirty="0" smtClean="0"/>
          </a:p>
          <a:p>
            <a:r>
              <a:rPr lang="cs-CZ" sz="2400" dirty="0" smtClean="0"/>
              <a:t>Důraz byl kladen na technickou dovednost mimetického 	zobrazování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Pedocentrické tendence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cs-CZ" sz="2400" dirty="0" smtClean="0"/>
          </a:p>
          <a:p>
            <a:r>
              <a:rPr lang="cs-CZ" sz="2400" dirty="0" smtClean="0"/>
              <a:t>Zájem o dětskou psychiku- zákonitosti myšlení a jednání		 zkoumané skrze dětskou kresbu</a:t>
            </a:r>
          </a:p>
          <a:p>
            <a:endParaRPr lang="cs-CZ" sz="2400" dirty="0" smtClean="0"/>
          </a:p>
          <a:p>
            <a:r>
              <a:rPr lang="cs-CZ" sz="2400" dirty="0" smtClean="0"/>
              <a:t>Tyto tendence vyústily u nás ve 20. letech v reformní 	pedagogické snahy</a:t>
            </a:r>
          </a:p>
          <a:p>
            <a:endParaRPr lang="cs-CZ" sz="2400" dirty="0" smtClean="0"/>
          </a:p>
          <a:p>
            <a:r>
              <a:rPr lang="cs-CZ" sz="2400" dirty="0" smtClean="0"/>
              <a:t>Objev dětského umění spojený s obdivem veřejnosti, 	pedagogů a umělců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Průkopníci umělecké výchovy u nás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cs-CZ" sz="2800" u="sng" dirty="0" smtClean="0"/>
              <a:t>Publikace: </a:t>
            </a:r>
          </a:p>
          <a:p>
            <a:r>
              <a:rPr lang="cs-CZ" sz="3100" i="1" dirty="0" smtClean="0"/>
              <a:t>Ideály umělecké výchovy a půda české skutečnosti</a:t>
            </a:r>
            <a:r>
              <a:rPr lang="cs-CZ" sz="3100" b="1" dirty="0" smtClean="0"/>
              <a:t>, Josef Patočka</a:t>
            </a:r>
            <a:r>
              <a:rPr lang="cs-CZ" sz="3100" dirty="0" smtClean="0"/>
              <a:t>, 1902</a:t>
            </a:r>
          </a:p>
          <a:p>
            <a:endParaRPr lang="cs-CZ" sz="3100" dirty="0" smtClean="0"/>
          </a:p>
          <a:p>
            <a:r>
              <a:rPr lang="cs-CZ" sz="3100" dirty="0" smtClean="0"/>
              <a:t>Kritizoval soudobé vyučování</a:t>
            </a:r>
          </a:p>
          <a:p>
            <a:r>
              <a:rPr lang="cs-CZ" sz="3100" dirty="0" smtClean="0"/>
              <a:t>Snaha o umělecké vzdělávání učitelstva</a:t>
            </a:r>
          </a:p>
          <a:p>
            <a:r>
              <a:rPr lang="cs-CZ" sz="3100" dirty="0" smtClean="0"/>
              <a:t>Důraz na bádání v oblasti dětské psychologie</a:t>
            </a:r>
          </a:p>
          <a:p>
            <a:r>
              <a:rPr lang="cs-CZ" sz="3100" dirty="0" smtClean="0"/>
              <a:t>Důraz na vědecké propracování látky a metod umělecké výchovy</a:t>
            </a:r>
          </a:p>
          <a:p>
            <a:endParaRPr lang="cs-CZ" sz="2800" dirty="0" smtClean="0"/>
          </a:p>
          <a:p>
            <a:r>
              <a:rPr lang="cs-CZ" sz="2800" dirty="0" smtClean="0"/>
              <a:t>Inspirace </a:t>
            </a:r>
            <a:r>
              <a:rPr lang="cs-CZ" sz="2800" b="1" dirty="0" smtClean="0"/>
              <a:t>Alfredem </a:t>
            </a:r>
            <a:r>
              <a:rPr lang="cs-CZ" sz="2800" b="1" dirty="0" err="1" smtClean="0"/>
              <a:t>Lichtwarkem</a:t>
            </a:r>
            <a:r>
              <a:rPr lang="cs-CZ" sz="280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cs-CZ" sz="2900" dirty="0" smtClean="0"/>
              <a:t> ředitel hamburské obrazárny </a:t>
            </a:r>
          </a:p>
          <a:p>
            <a:pPr lvl="1">
              <a:buFont typeface="Arial" pitchFamily="34" charset="0"/>
              <a:buChar char="•"/>
            </a:pPr>
            <a:r>
              <a:rPr lang="cs-CZ" sz="2900" dirty="0" smtClean="0"/>
              <a:t> vyjádřil požadavek odborného vzdělávání učitelů </a:t>
            </a:r>
          </a:p>
          <a:p>
            <a:pPr lvl="1">
              <a:buFont typeface="Arial" pitchFamily="34" charset="0"/>
              <a:buChar char="•"/>
            </a:pPr>
            <a:r>
              <a:rPr lang="cs-CZ" sz="2900" dirty="0" smtClean="0"/>
              <a:t> popularizátor umění formou přednášek před uměleckými díly. Kladl důraz na osobní vztah diváka k dílu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Otakar Hostinský (1847-1910)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2400" dirty="0" smtClean="0"/>
              <a:t>Umělecký kritik, esejista, sociálně zaměřen</a:t>
            </a:r>
          </a:p>
          <a:p>
            <a:endParaRPr lang="cs-CZ" sz="2400" dirty="0" smtClean="0"/>
          </a:p>
          <a:p>
            <a:r>
              <a:rPr lang="cs-CZ" sz="2400" dirty="0" smtClean="0"/>
              <a:t>„</a:t>
            </a:r>
            <a:r>
              <a:rPr lang="cs-CZ" sz="2800" b="1" i="1" dirty="0" smtClean="0"/>
              <a:t>O socializaci umění</a:t>
            </a:r>
            <a:r>
              <a:rPr lang="cs-CZ" sz="2800" dirty="0" smtClean="0"/>
              <a:t>“</a:t>
            </a:r>
          </a:p>
          <a:p>
            <a:pPr lvl="1">
              <a:buFont typeface="Arial" pitchFamily="34" charset="0"/>
              <a:buChar char="•"/>
            </a:pPr>
            <a:r>
              <a:rPr lang="cs-CZ" sz="2200" dirty="0" smtClean="0"/>
              <a:t> přednáška přednesená v roce 1902 při příležitosti 		„První české výstavy pro uměleckou výchovu v Náchodě</a:t>
            </a:r>
          </a:p>
          <a:p>
            <a:pPr lvl="1">
              <a:buFont typeface="Arial" pitchFamily="34" charset="0"/>
              <a:buChar char="•"/>
            </a:pPr>
            <a:r>
              <a:rPr lang="cs-CZ" sz="2200" dirty="0" smtClean="0"/>
              <a:t>Navazuje na některé názory </a:t>
            </a:r>
            <a:r>
              <a:rPr lang="cs-CZ" sz="2200" dirty="0" err="1" smtClean="0"/>
              <a:t>Ruskina</a:t>
            </a:r>
            <a:r>
              <a:rPr lang="cs-CZ" sz="2200" dirty="0" smtClean="0"/>
              <a:t> 				 (přirozenost, krása, mravnost)</a:t>
            </a:r>
          </a:p>
          <a:p>
            <a:pPr lvl="1">
              <a:buFont typeface="Arial" pitchFamily="34" charset="0"/>
              <a:buChar char="•"/>
            </a:pPr>
            <a:r>
              <a:rPr lang="cs-CZ" sz="2200" dirty="0" smtClean="0"/>
              <a:t>Důraz na estetické znalosti</a:t>
            </a:r>
          </a:p>
          <a:p>
            <a:pPr lvl="1">
              <a:buFont typeface="Arial" pitchFamily="34" charset="0"/>
              <a:buChar char="•"/>
            </a:pPr>
            <a:r>
              <a:rPr lang="cs-CZ" sz="2200" dirty="0" smtClean="0"/>
              <a:t>Požadavek změny obsahu školní výuky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František </a:t>
            </a:r>
            <a:r>
              <a:rPr lang="cs-CZ" b="1" dirty="0" err="1" smtClean="0">
                <a:solidFill>
                  <a:schemeClr val="bg1"/>
                </a:solidFill>
              </a:rPr>
              <a:t>Čáda</a:t>
            </a:r>
            <a:r>
              <a:rPr lang="cs-CZ" b="1" dirty="0" smtClean="0">
                <a:solidFill>
                  <a:schemeClr val="bg1"/>
                </a:solidFill>
              </a:rPr>
              <a:t> (1865-1918)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endParaRPr lang="cs-CZ" sz="2400" dirty="0" smtClean="0"/>
          </a:p>
          <a:p>
            <a:r>
              <a:rPr lang="cs-CZ" sz="2400" dirty="0" smtClean="0"/>
              <a:t>Zakladatel pedopsychologie a pedologie</a:t>
            </a:r>
          </a:p>
          <a:p>
            <a:r>
              <a:rPr lang="cs-CZ" sz="2400" dirty="0" smtClean="0"/>
              <a:t>Mimo studium dětské řeči se zabýval i zkoumáním 	dětské kresby</a:t>
            </a:r>
          </a:p>
          <a:p>
            <a:endParaRPr lang="cs-CZ" sz="2400" dirty="0" smtClean="0"/>
          </a:p>
          <a:p>
            <a:r>
              <a:rPr lang="cs-CZ" sz="2400" b="1" dirty="0" smtClean="0"/>
              <a:t>1903 </a:t>
            </a:r>
            <a:r>
              <a:rPr lang="cs-CZ" sz="2400" dirty="0" smtClean="0"/>
              <a:t>zveřejnění </a:t>
            </a:r>
            <a:r>
              <a:rPr lang="cs-CZ" sz="2400" b="1" dirty="0" smtClean="0"/>
              <a:t>studie o výzkumu dětské kresby </a:t>
            </a:r>
            <a:r>
              <a:rPr lang="cs-CZ" sz="2400" dirty="0" smtClean="0"/>
              <a:t>v 	</a:t>
            </a:r>
            <a:r>
              <a:rPr lang="cs-CZ" sz="2400" i="1" dirty="0" smtClean="0"/>
              <a:t>Pedagogických rozhledech</a:t>
            </a:r>
          </a:p>
          <a:p>
            <a:pPr lvl="3">
              <a:buFont typeface="Arial" pitchFamily="34" charset="0"/>
              <a:buChar char="•"/>
            </a:pPr>
            <a:r>
              <a:rPr lang="cs-CZ" sz="1800" dirty="0" smtClean="0"/>
              <a:t>analýza dětských výtvarných projevů – diagnostický materiál pro individuální psychologii</a:t>
            </a:r>
          </a:p>
          <a:p>
            <a:pPr lvl="3">
              <a:buFont typeface="Arial" pitchFamily="34" charset="0"/>
              <a:buChar char="•"/>
            </a:pPr>
            <a:endParaRPr lang="cs-CZ" sz="1800" dirty="0" smtClean="0"/>
          </a:p>
          <a:p>
            <a:r>
              <a:rPr lang="cs-CZ" sz="2400" dirty="0" smtClean="0"/>
              <a:t>Formuloval, že </a:t>
            </a:r>
            <a:r>
              <a:rPr lang="cs-CZ" sz="2400" b="1" dirty="0" smtClean="0"/>
              <a:t>výtvarné projevy jsou projekcí niterných stavů </a:t>
            </a:r>
            <a:r>
              <a:rPr lang="cs-CZ" sz="2400" dirty="0" smtClean="0"/>
              <a:t>a že jsou také druhem řeči dítěte.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Dům dětství pro válečné sirotků v </a:t>
            </a:r>
            <a:r>
              <a:rPr lang="cs-CZ" b="1" dirty="0" err="1" smtClean="0">
                <a:solidFill>
                  <a:schemeClr val="bg1"/>
                </a:solidFill>
              </a:rPr>
              <a:t>Krnsku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cs-CZ" sz="2600" b="1" dirty="0" smtClean="0"/>
          </a:p>
          <a:p>
            <a:r>
              <a:rPr lang="cs-CZ" sz="2600" b="1" dirty="0" smtClean="0"/>
              <a:t>Ladislav Švarc </a:t>
            </a:r>
            <a:r>
              <a:rPr lang="cs-CZ" sz="2600" dirty="0" smtClean="0"/>
              <a:t>a </a:t>
            </a:r>
            <a:r>
              <a:rPr lang="cs-CZ" sz="2600" b="1" dirty="0" smtClean="0"/>
              <a:t>Ladislav Havránek</a:t>
            </a:r>
          </a:p>
          <a:p>
            <a:endParaRPr lang="cs-CZ" sz="2600" dirty="0" smtClean="0"/>
          </a:p>
          <a:p>
            <a:r>
              <a:rPr lang="cs-CZ" sz="2400" dirty="0" smtClean="0"/>
              <a:t>Internátní škola pro válečné sirotky</a:t>
            </a:r>
          </a:p>
          <a:p>
            <a:r>
              <a:rPr lang="cs-CZ" sz="2400" dirty="0" smtClean="0"/>
              <a:t>Tendence reformní poválečné pedagogiky</a:t>
            </a:r>
          </a:p>
          <a:p>
            <a:r>
              <a:rPr lang="cs-CZ" sz="2400" dirty="0" smtClean="0"/>
              <a:t>Experiment založený na volnosti, pružném rámcovém 	programu</a:t>
            </a:r>
          </a:p>
          <a:p>
            <a:endParaRPr lang="cs-CZ" sz="2400" dirty="0" smtClean="0"/>
          </a:p>
          <a:p>
            <a:r>
              <a:rPr lang="cs-CZ" sz="2400" dirty="0" smtClean="0"/>
              <a:t>Výtvarný projev jako příležitost svobodné tvůrčí			 osobnosti, princip hry, osobního příkladu učitele</a:t>
            </a:r>
          </a:p>
          <a:p>
            <a:endParaRPr lang="cs-CZ" sz="26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Umělecké avantgardy a výtvarná výchova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  <a:solidFill>
            <a:schemeClr val="bg1">
              <a:lumMod val="95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cs-CZ" sz="4400" b="1" u="sng" dirty="0" err="1" smtClean="0"/>
              <a:t>Konstruktivitistické</a:t>
            </a:r>
            <a:r>
              <a:rPr lang="cs-CZ" sz="4400" b="1" u="sng" dirty="0" smtClean="0"/>
              <a:t> a funkcionalistické tendence:</a:t>
            </a:r>
          </a:p>
          <a:p>
            <a:pPr>
              <a:buNone/>
            </a:pPr>
            <a:endParaRPr lang="cs-CZ" sz="4400" dirty="0" smtClean="0"/>
          </a:p>
          <a:p>
            <a:pPr lvl="1">
              <a:buFont typeface="Arial" pitchFamily="34" charset="0"/>
              <a:buChar char="•"/>
            </a:pPr>
            <a:r>
              <a:rPr lang="cs-CZ" sz="4400" u="sng" dirty="0" smtClean="0"/>
              <a:t>Vliv uměleckého </a:t>
            </a:r>
            <a:r>
              <a:rPr lang="cs-CZ" sz="4400" b="1" u="sng" dirty="0" smtClean="0"/>
              <a:t>učiliště </a:t>
            </a:r>
            <a:r>
              <a:rPr lang="cs-CZ" sz="4400" b="1" u="sng" dirty="0" err="1" smtClean="0"/>
              <a:t>Bauhausu</a:t>
            </a:r>
            <a:endParaRPr lang="cs-CZ" sz="4400" b="1" u="sng" dirty="0" smtClean="0"/>
          </a:p>
          <a:p>
            <a:pPr lvl="1">
              <a:buFont typeface="Arial" pitchFamily="34" charset="0"/>
              <a:buChar char="•"/>
            </a:pPr>
            <a:endParaRPr lang="cs-CZ" u="sng" dirty="0" smtClean="0"/>
          </a:p>
          <a:p>
            <a:pPr lvl="2"/>
            <a:r>
              <a:rPr lang="cs-CZ" sz="3800" dirty="0" smtClean="0"/>
              <a:t>vznik 1919- 1933</a:t>
            </a:r>
          </a:p>
          <a:p>
            <a:pPr lvl="2"/>
            <a:r>
              <a:rPr lang="cs-CZ" sz="3800" dirty="0" smtClean="0"/>
              <a:t>experimentální pedagogické metody.</a:t>
            </a:r>
          </a:p>
          <a:p>
            <a:pPr lvl="2"/>
            <a:r>
              <a:rPr lang="cs-CZ" sz="3800" dirty="0" smtClean="0"/>
              <a:t>těsný vztah umění k řemeslu</a:t>
            </a:r>
          </a:p>
          <a:p>
            <a:pPr lvl="2"/>
            <a:r>
              <a:rPr lang="cs-CZ" sz="3800" dirty="0" smtClean="0"/>
              <a:t>umění a technika měla tvořit celek</a:t>
            </a:r>
          </a:p>
          <a:p>
            <a:pPr lvl="2"/>
            <a:r>
              <a:rPr lang="cs-CZ" sz="3800" dirty="0" smtClean="0"/>
              <a:t>Spřízněnost umělce, řemeslníka, vynálezce</a:t>
            </a:r>
          </a:p>
          <a:p>
            <a:pPr lvl="2"/>
            <a:r>
              <a:rPr lang="cs-CZ" sz="3800" dirty="0" smtClean="0"/>
              <a:t>publikační činnost pedagogů</a:t>
            </a:r>
          </a:p>
          <a:p>
            <a:pPr lvl="2"/>
            <a:r>
              <a:rPr lang="cs-CZ" sz="3800" dirty="0" smtClean="0"/>
              <a:t>na </a:t>
            </a:r>
            <a:r>
              <a:rPr lang="cs-CZ" sz="3800" dirty="0" err="1" smtClean="0"/>
              <a:t>Bauhausu</a:t>
            </a:r>
            <a:r>
              <a:rPr lang="cs-CZ" sz="3800" dirty="0" smtClean="0"/>
              <a:t> například přednášel i Karel </a:t>
            </a:r>
            <a:r>
              <a:rPr lang="cs-CZ" sz="3800" dirty="0" err="1" smtClean="0"/>
              <a:t>Taige</a:t>
            </a:r>
            <a:endParaRPr lang="cs-CZ" sz="3800" dirty="0" smtClean="0"/>
          </a:p>
          <a:p>
            <a:pPr lvl="2"/>
            <a:endParaRPr lang="cs-CZ" dirty="0" smtClean="0"/>
          </a:p>
          <a:p>
            <a:pPr lvl="2"/>
            <a:endParaRPr lang="cs-CZ" dirty="0" smtClean="0"/>
          </a:p>
          <a:p>
            <a:pPr lvl="1">
              <a:buNone/>
            </a:pPr>
            <a:r>
              <a:rPr lang="cs-CZ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Funkcionalistické tendence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2400" b="1" dirty="0" smtClean="0"/>
              <a:t>Ve 20. letech </a:t>
            </a:r>
            <a:r>
              <a:rPr lang="cs-CZ" sz="2400" dirty="0" smtClean="0"/>
              <a:t>se silněji začal projevovat </a:t>
            </a:r>
            <a:r>
              <a:rPr lang="cs-CZ" sz="2400" b="1" dirty="0" smtClean="0"/>
              <a:t>vliv funkcionalismu</a:t>
            </a:r>
            <a:r>
              <a:rPr lang="cs-CZ" sz="2400" dirty="0" smtClean="0"/>
              <a:t>, 	který stál v protikladu k ornamentálním tendencím, 		které byly typické pro </a:t>
            </a:r>
            <a:r>
              <a:rPr lang="cs-CZ" sz="2400" dirty="0" err="1" smtClean="0"/>
              <a:t>Art</a:t>
            </a:r>
            <a:r>
              <a:rPr lang="cs-CZ" sz="2400" dirty="0" smtClean="0"/>
              <a:t> </a:t>
            </a:r>
            <a:r>
              <a:rPr lang="cs-CZ" sz="2400" dirty="0" err="1" smtClean="0"/>
              <a:t>deco</a:t>
            </a:r>
            <a:r>
              <a:rPr lang="cs-CZ" sz="2400" dirty="0" smtClean="0"/>
              <a:t>, </a:t>
            </a:r>
            <a:r>
              <a:rPr lang="cs-CZ" sz="2400" dirty="0" err="1" smtClean="0"/>
              <a:t>Art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Crafts</a:t>
            </a:r>
            <a:r>
              <a:rPr lang="cs-CZ" sz="2400" dirty="0" smtClean="0"/>
              <a:t> i Secesi</a:t>
            </a:r>
          </a:p>
          <a:p>
            <a:endParaRPr lang="cs-CZ" sz="2400" dirty="0" smtClean="0"/>
          </a:p>
          <a:p>
            <a:r>
              <a:rPr lang="cs-CZ" sz="2400" b="1" u="sng" dirty="0" smtClean="0"/>
              <a:t>Rok 1925</a:t>
            </a:r>
            <a:r>
              <a:rPr lang="cs-CZ" sz="2400" u="sng" dirty="0" smtClean="0"/>
              <a:t>: </a:t>
            </a:r>
          </a:p>
          <a:p>
            <a:r>
              <a:rPr lang="cs-CZ" sz="2400" i="1" u="sng" dirty="0" smtClean="0"/>
              <a:t>V. mezinárodní kongres pro kreslení a uměleckou výchovu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Zde se řešila problematika kreslení na školách a 			v průmyslové výrobě. 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Kongres vyvolal spor o funkčnosti ornamentu a jeho 			postavení ve výuce na školách.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Adolf </a:t>
            </a:r>
            <a:r>
              <a:rPr lang="cs-CZ" b="1" dirty="0" err="1" smtClean="0">
                <a:solidFill>
                  <a:schemeClr val="bg1"/>
                </a:solidFill>
              </a:rPr>
              <a:t>Loos</a:t>
            </a:r>
            <a:r>
              <a:rPr lang="cs-CZ" b="1" dirty="0" smtClean="0">
                <a:solidFill>
                  <a:schemeClr val="bg1"/>
                </a:solidFill>
              </a:rPr>
              <a:t> Ornament a zločin, 1921</a:t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sz="3100" b="1" dirty="0" smtClean="0">
                <a:solidFill>
                  <a:schemeClr val="bg1"/>
                </a:solidFill>
              </a:rPr>
              <a:t>(uveřejněný v časopise </a:t>
            </a:r>
            <a:r>
              <a:rPr lang="cs-CZ" sz="3100" b="1" i="1" dirty="0" smtClean="0">
                <a:solidFill>
                  <a:schemeClr val="bg1"/>
                </a:solidFill>
              </a:rPr>
              <a:t>Náš směr</a:t>
            </a:r>
            <a:r>
              <a:rPr lang="cs-CZ" sz="3100" b="1" dirty="0" smtClean="0">
                <a:solidFill>
                  <a:schemeClr val="bg1"/>
                </a:solidFill>
              </a:rPr>
              <a:t>)</a:t>
            </a:r>
            <a:endParaRPr lang="cs-CZ" sz="31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70000" lnSpcReduction="20000"/>
          </a:bodyPr>
          <a:lstStyle/>
          <a:p>
            <a:endParaRPr lang="cs-CZ" sz="2400" dirty="0" smtClean="0"/>
          </a:p>
          <a:p>
            <a:r>
              <a:rPr lang="cs-CZ" sz="3100" b="1" dirty="0" smtClean="0"/>
              <a:t>Odmítal ornamentální dekor </a:t>
            </a:r>
            <a:r>
              <a:rPr lang="cs-CZ" sz="3100" dirty="0" smtClean="0"/>
              <a:t>jako zbytečnou součást 		architektury i designu</a:t>
            </a:r>
          </a:p>
          <a:p>
            <a:endParaRPr lang="cs-CZ" sz="3100" dirty="0" smtClean="0"/>
          </a:p>
          <a:p>
            <a:r>
              <a:rPr lang="cs-CZ" sz="3100" dirty="0" smtClean="0"/>
              <a:t>Design měl být dle něj účelným, jasným a čistým</a:t>
            </a:r>
          </a:p>
          <a:p>
            <a:endParaRPr lang="cs-CZ" sz="3100" dirty="0" smtClean="0"/>
          </a:p>
          <a:p>
            <a:r>
              <a:rPr lang="cs-CZ" sz="3100" dirty="0" smtClean="0"/>
              <a:t>Ve výtvarné výchově se tyto myšlenky řešily na 			6. kongresu v Praze v roce 1928. </a:t>
            </a:r>
          </a:p>
          <a:p>
            <a:endParaRPr lang="cs-CZ" sz="3100" dirty="0" smtClean="0"/>
          </a:p>
          <a:p>
            <a:r>
              <a:rPr lang="cs-CZ" sz="3100" dirty="0" smtClean="0"/>
              <a:t>Na ten popud bylo přijato konstruktivní kreslení do učebních osnov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Kritika např. </a:t>
            </a:r>
            <a:r>
              <a:rPr lang="cs-CZ" sz="2400" dirty="0" err="1" smtClean="0"/>
              <a:t>V</a:t>
            </a:r>
            <a:r>
              <a:rPr lang="cs-CZ" sz="2400" dirty="0" smtClean="0"/>
              <a:t>.</a:t>
            </a:r>
            <a:r>
              <a:rPr lang="cs-CZ" sz="2400" dirty="0" err="1" smtClean="0"/>
              <a:t>V</a:t>
            </a:r>
            <a:r>
              <a:rPr lang="cs-CZ" sz="2400" dirty="0" smtClean="0"/>
              <a:t>.</a:t>
            </a:r>
            <a:r>
              <a:rPr lang="cs-CZ" sz="2400" dirty="0" err="1" smtClean="0"/>
              <a:t>Štecha</a:t>
            </a:r>
            <a:r>
              <a:rPr lang="cs-CZ" sz="2400" dirty="0" smtClean="0"/>
              <a:t>:</a:t>
            </a:r>
          </a:p>
          <a:p>
            <a:pPr lvl="1"/>
            <a:r>
              <a:rPr lang="cs-CZ" sz="2000" dirty="0" smtClean="0"/>
              <a:t> nebezpečí technizujících geometrických tendencí,</a:t>
            </a:r>
          </a:p>
          <a:p>
            <a:pPr lvl="1"/>
            <a:r>
              <a:rPr lang="cs-CZ" sz="2000" dirty="0" smtClean="0"/>
              <a:t>upozornil na stejný redukcionismus jako tomu bylo u ornamentální stylizace</a:t>
            </a:r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Funkcionalismus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744416" cy="202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77072"/>
            <a:ext cx="3672408" cy="183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556792"/>
            <a:ext cx="300885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539552" y="5949280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č. 9-11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Nábytek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" y="5301208"/>
            <a:ext cx="3394720" cy="3208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400" dirty="0" smtClean="0"/>
              <a:t>Obr. č. 12, </a:t>
            </a:r>
            <a:r>
              <a:rPr lang="cs-CZ" sz="1400" dirty="0" err="1" smtClean="0"/>
              <a:t>Le</a:t>
            </a:r>
            <a:r>
              <a:rPr lang="cs-CZ" sz="1400" dirty="0" smtClean="0"/>
              <a:t> </a:t>
            </a:r>
            <a:r>
              <a:rPr lang="cs-CZ" sz="1400" dirty="0" err="1" smtClean="0"/>
              <a:t>Corbusier</a:t>
            </a:r>
            <a:r>
              <a:rPr lang="cs-CZ" sz="1400" dirty="0" smtClean="0"/>
              <a:t>, </a:t>
            </a:r>
            <a:r>
              <a:rPr lang="cs-CZ" sz="1400" i="1" dirty="0" smtClean="0"/>
              <a:t>sedačka</a:t>
            </a:r>
            <a:endParaRPr lang="cs-CZ" sz="14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463170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60848"/>
            <a:ext cx="453101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292080" y="5301208"/>
            <a:ext cx="385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č. 13, </a:t>
            </a:r>
            <a:r>
              <a:rPr lang="cs-CZ" sz="1400" dirty="0" err="1" smtClean="0"/>
              <a:t>Mies</a:t>
            </a:r>
            <a:r>
              <a:rPr lang="cs-CZ" sz="1400" dirty="0" smtClean="0"/>
              <a:t> van der </a:t>
            </a:r>
            <a:r>
              <a:rPr lang="cs-CZ" sz="1400" dirty="0" err="1" smtClean="0"/>
              <a:t>Rohe</a:t>
            </a:r>
            <a:r>
              <a:rPr lang="cs-CZ" sz="1400" dirty="0" smtClean="0"/>
              <a:t>, </a:t>
            </a:r>
            <a:r>
              <a:rPr lang="cs-CZ" sz="1400" i="1" dirty="0" smtClean="0"/>
              <a:t>křeslo Barcelona</a:t>
            </a:r>
            <a:endParaRPr lang="cs-CZ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Praxe 1/2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cs-CZ" sz="2400" dirty="0" smtClean="0"/>
          </a:p>
          <a:p>
            <a:r>
              <a:rPr lang="cs-CZ" sz="2400" dirty="0" smtClean="0"/>
              <a:t>Cílem byla především praktická výchova k řemeslu, chápaná 	jako návod k hotovení plánů a rysů.</a:t>
            </a:r>
          </a:p>
          <a:p>
            <a:endParaRPr lang="cs-CZ" sz="2400" dirty="0" smtClean="0"/>
          </a:p>
          <a:p>
            <a:r>
              <a:rPr lang="cs-CZ" sz="2400" dirty="0" smtClean="0"/>
              <a:t>Důraz byl kladen na výcvik pozorovacích schopností, paměti 	na barvy a manuálních a napodobivých dovedností. 	Taktéž se kladl důraz na čistotu a pečlivost vyobrazení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Znaky funkcionalismu jako výchovného programu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cs-CZ" sz="2400" dirty="0" smtClean="0"/>
          </a:p>
          <a:p>
            <a:r>
              <a:rPr lang="cs-CZ" sz="2400" dirty="0" smtClean="0"/>
              <a:t>Strohost</a:t>
            </a:r>
          </a:p>
          <a:p>
            <a:r>
              <a:rPr lang="cs-CZ" sz="2400" dirty="0" smtClean="0"/>
              <a:t>Oproštěnost od dekoru</a:t>
            </a:r>
          </a:p>
          <a:p>
            <a:r>
              <a:rPr lang="cs-CZ" sz="2400" dirty="0" smtClean="0"/>
              <a:t>Jednoduchost a účelnost konstrukce</a:t>
            </a:r>
          </a:p>
          <a:p>
            <a:r>
              <a:rPr lang="cs-CZ" sz="2400" dirty="0" smtClean="0"/>
              <a:t>Funkčnost</a:t>
            </a:r>
          </a:p>
          <a:p>
            <a:r>
              <a:rPr lang="cs-CZ" sz="2400" dirty="0" smtClean="0"/>
              <a:t>Přizpůsobivost fyziologii lidského těla</a:t>
            </a:r>
          </a:p>
          <a:p>
            <a:r>
              <a:rPr lang="cs-CZ" sz="2400" dirty="0" smtClean="0"/>
              <a:t> Praktičnost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lvl="1" algn="ctr"/>
            <a:r>
              <a:rPr lang="cs-CZ" sz="3200" b="1" dirty="0" smtClean="0">
                <a:solidFill>
                  <a:schemeClr val="bg1"/>
                </a:solidFill>
              </a:rPr>
              <a:t>Vliv Avantgardních tendencí v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cs-CZ" sz="2600" u="sng" dirty="0" smtClean="0"/>
          </a:p>
          <a:p>
            <a:r>
              <a:rPr lang="cs-CZ" sz="2600" b="1" u="sng" dirty="0" smtClean="0"/>
              <a:t>Umělci se začali zajímat o tvorbu </a:t>
            </a:r>
          </a:p>
          <a:p>
            <a:pPr lvl="1">
              <a:buFont typeface="Arial" pitchFamily="34" charset="0"/>
              <a:buChar char="•"/>
            </a:pPr>
            <a:r>
              <a:rPr lang="cs-CZ" sz="2600" dirty="0" smtClean="0"/>
              <a:t>přírodních národů,</a:t>
            </a:r>
          </a:p>
          <a:p>
            <a:pPr lvl="1">
              <a:buFont typeface="Arial" pitchFamily="34" charset="0"/>
              <a:buChar char="•"/>
            </a:pPr>
            <a:r>
              <a:rPr lang="cs-CZ" sz="2600" dirty="0" smtClean="0"/>
              <a:t>uměním </a:t>
            </a:r>
            <a:r>
              <a:rPr lang="cs-CZ" sz="2600" dirty="0" err="1" smtClean="0"/>
              <a:t>art</a:t>
            </a:r>
            <a:r>
              <a:rPr lang="cs-CZ" sz="2600" dirty="0" smtClean="0"/>
              <a:t> </a:t>
            </a:r>
            <a:r>
              <a:rPr lang="cs-CZ" sz="2600" dirty="0" err="1" smtClean="0"/>
              <a:t>brut</a:t>
            </a:r>
            <a:r>
              <a:rPr lang="cs-CZ" sz="26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cs-CZ" sz="2600" dirty="0" smtClean="0"/>
              <a:t>dětským výtvarným projevem</a:t>
            </a:r>
          </a:p>
          <a:p>
            <a:endParaRPr lang="cs-CZ" sz="2400" dirty="0" smtClean="0"/>
          </a:p>
          <a:p>
            <a:r>
              <a:rPr lang="cs-CZ" sz="2400" b="1" dirty="0" err="1" smtClean="0"/>
              <a:t>art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brut</a:t>
            </a:r>
            <a:r>
              <a:rPr lang="cs-CZ" sz="2400" b="1" dirty="0" smtClean="0"/>
              <a:t>: </a:t>
            </a:r>
            <a:r>
              <a:rPr lang="cs-CZ" sz="2200" dirty="0" smtClean="0"/>
              <a:t>Max Ernst, Paul </a:t>
            </a:r>
            <a:r>
              <a:rPr lang="cs-CZ" sz="2200" dirty="0" err="1" smtClean="0"/>
              <a:t>Klee</a:t>
            </a:r>
            <a:r>
              <a:rPr lang="cs-CZ" sz="2200" dirty="0" smtClean="0"/>
              <a:t>, </a:t>
            </a:r>
            <a:r>
              <a:rPr lang="cs-CZ" sz="2200" dirty="0" err="1" smtClean="0"/>
              <a:t>Joan</a:t>
            </a:r>
            <a:r>
              <a:rPr lang="cs-CZ" sz="2200" dirty="0" smtClean="0"/>
              <a:t> </a:t>
            </a:r>
            <a:r>
              <a:rPr lang="cs-CZ" sz="2200" dirty="0" err="1" smtClean="0"/>
              <a:t>Miró</a:t>
            </a:r>
            <a:r>
              <a:rPr lang="cs-CZ" sz="2200" dirty="0" smtClean="0"/>
              <a:t>, Jean </a:t>
            </a:r>
            <a:r>
              <a:rPr lang="cs-CZ" sz="2200" dirty="0" err="1" smtClean="0"/>
              <a:t>Dubuffet</a:t>
            </a:r>
            <a:endParaRPr lang="cs-CZ" sz="2400" dirty="0" smtClean="0"/>
          </a:p>
          <a:p>
            <a:r>
              <a:rPr lang="cs-CZ" sz="2400" b="1" dirty="0" smtClean="0"/>
              <a:t>umění přírodních národů</a:t>
            </a:r>
            <a:r>
              <a:rPr lang="cs-CZ" sz="2400" dirty="0" smtClean="0"/>
              <a:t>: </a:t>
            </a:r>
            <a:r>
              <a:rPr lang="cs-CZ" sz="2200" dirty="0" err="1" smtClean="0"/>
              <a:t>Pablo</a:t>
            </a:r>
            <a:r>
              <a:rPr lang="cs-CZ" sz="2200" dirty="0" smtClean="0"/>
              <a:t> Picasso, Paul </a:t>
            </a:r>
            <a:r>
              <a:rPr lang="cs-CZ" sz="2200" dirty="0" err="1" smtClean="0"/>
              <a:t>Gauguin</a:t>
            </a:r>
            <a:endParaRPr lang="cs-CZ" sz="2400" dirty="0" smtClean="0"/>
          </a:p>
          <a:p>
            <a:r>
              <a:rPr lang="cs-CZ" sz="2400" b="1" dirty="0" smtClean="0"/>
              <a:t>umění dětí</a:t>
            </a:r>
            <a:r>
              <a:rPr lang="cs-CZ" sz="2400" dirty="0" smtClean="0"/>
              <a:t>: </a:t>
            </a:r>
            <a:r>
              <a:rPr lang="cs-CZ" sz="2200" dirty="0" smtClean="0"/>
              <a:t>Paul </a:t>
            </a:r>
            <a:r>
              <a:rPr lang="cs-CZ" sz="2200" dirty="0" err="1" smtClean="0"/>
              <a:t>Klee</a:t>
            </a:r>
            <a:r>
              <a:rPr lang="cs-CZ" sz="2200" dirty="0" smtClean="0"/>
              <a:t>, Josef Čapek, skupina COBRA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U nás zčásti ovlivňovaly výtvarnou výchovu texty Emila Filly 		nebo Františka Kupky</a:t>
            </a:r>
          </a:p>
          <a:p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Inspirace </a:t>
            </a:r>
            <a:r>
              <a:rPr lang="cs-CZ" b="1" dirty="0" err="1" smtClean="0">
                <a:solidFill>
                  <a:schemeClr val="bg1"/>
                </a:solidFill>
              </a:rPr>
              <a:t>Art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Brut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556792"/>
            <a:ext cx="352119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672408" cy="450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95536" y="6093296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č. 14, Jean </a:t>
            </a:r>
            <a:r>
              <a:rPr lang="cs-CZ" sz="1400" dirty="0" err="1" smtClean="0"/>
              <a:t>Dubuffet</a:t>
            </a:r>
            <a:r>
              <a:rPr lang="cs-CZ" sz="1400" dirty="0" smtClean="0"/>
              <a:t>, </a:t>
            </a:r>
            <a:r>
              <a:rPr lang="cs-CZ" sz="1400" i="1" dirty="0" err="1" smtClean="0"/>
              <a:t>Joë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Bousquet</a:t>
            </a:r>
            <a:r>
              <a:rPr lang="cs-CZ" sz="1400" i="1" dirty="0" smtClean="0"/>
              <a:t> in </a:t>
            </a:r>
            <a:r>
              <a:rPr lang="cs-CZ" sz="1400" i="1" dirty="0" err="1" smtClean="0"/>
              <a:t>Bed</a:t>
            </a:r>
            <a:r>
              <a:rPr lang="cs-CZ" sz="1400" dirty="0" smtClean="0"/>
              <a:t>, 1947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932040" y="6093296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č. 15. Jean </a:t>
            </a:r>
            <a:r>
              <a:rPr lang="cs-CZ" sz="1400" dirty="0" err="1" smtClean="0"/>
              <a:t>Dubuffet</a:t>
            </a:r>
            <a:r>
              <a:rPr lang="cs-CZ" sz="1400" dirty="0" smtClean="0"/>
              <a:t>, </a:t>
            </a:r>
            <a:r>
              <a:rPr lang="cs-CZ" sz="1400" dirty="0" err="1" smtClean="0"/>
              <a:t>Childbirth</a:t>
            </a:r>
            <a:r>
              <a:rPr lang="cs-CZ" sz="1400" dirty="0" smtClean="0"/>
              <a:t>, 1944 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Inspirace dětskou kresbou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00809"/>
            <a:ext cx="4427984" cy="369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441681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72008" y="5373216"/>
            <a:ext cx="435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č. 16, </a:t>
            </a:r>
            <a:r>
              <a:rPr lang="cs-CZ" sz="1400" dirty="0" err="1" smtClean="0"/>
              <a:t>Joan</a:t>
            </a:r>
            <a:r>
              <a:rPr lang="cs-CZ" sz="1400" dirty="0" smtClean="0"/>
              <a:t> </a:t>
            </a:r>
            <a:r>
              <a:rPr lang="cs-CZ" sz="1400" dirty="0" err="1" smtClean="0"/>
              <a:t>Miró</a:t>
            </a:r>
            <a:r>
              <a:rPr lang="cs-CZ" sz="1400" dirty="0" smtClean="0"/>
              <a:t>, </a:t>
            </a:r>
            <a:r>
              <a:rPr lang="en-US" sz="1400" i="1" dirty="0" smtClean="0"/>
              <a:t>The Nightingale's Song at Midnight</a:t>
            </a:r>
            <a:r>
              <a:rPr lang="cs-CZ" sz="1400" dirty="0" smtClean="0"/>
              <a:t>, 1940 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72000" y="5373216"/>
            <a:ext cx="4499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č. 17, </a:t>
            </a:r>
            <a:r>
              <a:rPr lang="cs-CZ" sz="1400" dirty="0" err="1" smtClean="0"/>
              <a:t>Joan</a:t>
            </a:r>
            <a:r>
              <a:rPr lang="cs-CZ" sz="1400" dirty="0" smtClean="0"/>
              <a:t> </a:t>
            </a:r>
            <a:r>
              <a:rPr lang="cs-CZ" sz="1400" dirty="0" err="1" smtClean="0"/>
              <a:t>Miró</a:t>
            </a:r>
            <a:r>
              <a:rPr lang="cs-CZ" sz="1400" dirty="0" smtClean="0"/>
              <a:t>, </a:t>
            </a:r>
            <a:r>
              <a:rPr lang="en-US" sz="1400" i="1" dirty="0" smtClean="0"/>
              <a:t>Constellation: The Morning Star</a:t>
            </a:r>
            <a:r>
              <a:rPr lang="cs-CZ" sz="1400" dirty="0" smtClean="0"/>
              <a:t>, 1940 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53952"/>
            <a:ext cx="8229600" cy="1143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Poválečný stav výchovy uměním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Výtvarná výchova a socialistický realismus (1948-1966)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endParaRPr lang="cs-CZ" sz="2400" dirty="0" smtClean="0"/>
          </a:p>
          <a:p>
            <a:r>
              <a:rPr lang="cs-CZ" sz="2400" dirty="0" smtClean="0"/>
              <a:t>Osnovy z roku 1932 přetrvaly do roku 1954</a:t>
            </a:r>
          </a:p>
          <a:p>
            <a:endParaRPr lang="cs-CZ" sz="2400" dirty="0" smtClean="0"/>
          </a:p>
          <a:p>
            <a:r>
              <a:rPr lang="cs-CZ" sz="2400" b="1" dirty="0" smtClean="0"/>
              <a:t>Ideologický tlak </a:t>
            </a:r>
            <a:r>
              <a:rPr lang="cs-CZ" sz="2400" dirty="0" smtClean="0"/>
              <a:t>a ideově-politický status výchovy umění</a:t>
            </a:r>
          </a:p>
          <a:p>
            <a:endParaRPr lang="cs-CZ" sz="2400" b="1" dirty="0" smtClean="0"/>
          </a:p>
          <a:p>
            <a:r>
              <a:rPr lang="cs-CZ" sz="2400" dirty="0" smtClean="0"/>
              <a:t>Kreslení jako výcvik řemeslných dovedností</a:t>
            </a:r>
          </a:p>
          <a:p>
            <a:endParaRPr lang="cs-CZ" sz="2400" dirty="0" smtClean="0"/>
          </a:p>
          <a:p>
            <a:r>
              <a:rPr lang="cs-CZ" sz="2400" dirty="0" smtClean="0"/>
              <a:t>Socialistický realismus- vrchol umělecké tvorby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Figura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Krajina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Zátiší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Uvolňující tendence v 60. letech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cs-CZ" sz="2400" dirty="0" smtClean="0"/>
              <a:t>V roce 1960- přijaty </a:t>
            </a:r>
            <a:r>
              <a:rPr lang="cs-CZ" sz="2400" b="1" dirty="0" smtClean="0"/>
              <a:t>nové osnovy předmětu 			„</a:t>
            </a:r>
            <a:r>
              <a:rPr lang="cs-CZ" sz="2400" b="1" i="1" dirty="0" smtClean="0"/>
              <a:t>Výtvarná výchova</a:t>
            </a:r>
            <a:r>
              <a:rPr lang="cs-CZ" sz="2400" b="1" dirty="0" smtClean="0"/>
              <a:t>“ </a:t>
            </a:r>
            <a:r>
              <a:rPr lang="cs-CZ" sz="2400" dirty="0" smtClean="0"/>
              <a:t>namísto osnov „</a:t>
            </a:r>
            <a:r>
              <a:rPr lang="cs-CZ" sz="2400" i="1" dirty="0" smtClean="0"/>
              <a:t>Kreslení“</a:t>
            </a:r>
          </a:p>
          <a:p>
            <a:endParaRPr lang="cs-CZ" sz="2400" i="1" dirty="0" smtClean="0"/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Posílení diskuze před uměleckým dílem</a:t>
            </a:r>
          </a:p>
          <a:p>
            <a:pPr lvl="1">
              <a:buFont typeface="Arial" pitchFamily="34" charset="0"/>
              <a:buChar char="•"/>
            </a:pPr>
            <a:endParaRPr lang="cs-CZ" sz="2000" dirty="0" smtClean="0"/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V těchto osnovách pořád chyběla prostorová tvorba</a:t>
            </a:r>
          </a:p>
          <a:p>
            <a:pPr lvl="1">
              <a:buFont typeface="Arial" pitchFamily="34" charset="0"/>
              <a:buChar char="•"/>
            </a:pPr>
            <a:endParaRPr lang="cs-CZ" sz="2000" dirty="0" smtClean="0"/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Pořád byl kladen důraz na kresbu a malbu bez větší váhy na psychologickou stránku žáků</a:t>
            </a:r>
          </a:p>
          <a:p>
            <a:pPr lvl="1">
              <a:buFont typeface="Arial" pitchFamily="34" charset="0"/>
              <a:buChar char="•"/>
            </a:pPr>
            <a:endParaRPr lang="cs-CZ" sz="2000" dirty="0" smtClean="0"/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Založení časopisu „Estetická výchova“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Použitá literatura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1900" dirty="0" smtClean="0"/>
              <a:t>BLATNÝ, Ladislav. </a:t>
            </a:r>
            <a:r>
              <a:rPr lang="cs-CZ" sz="1900" i="1" dirty="0" smtClean="0"/>
              <a:t>Z historie výtvarné výchovy na českých školách</a:t>
            </a:r>
            <a:r>
              <a:rPr lang="cs-CZ" sz="1900" dirty="0" smtClean="0"/>
              <a:t>. 1. </a:t>
            </a:r>
            <a:r>
              <a:rPr lang="cs-CZ" sz="1900" dirty="0" err="1" smtClean="0"/>
              <a:t>vyd</a:t>
            </a:r>
            <a:r>
              <a:rPr lang="cs-CZ" sz="1900" dirty="0" smtClean="0"/>
              <a:t>. Brno: Univerzita J.E. </a:t>
            </a:r>
            <a:r>
              <a:rPr lang="cs-CZ" sz="1900" dirty="0" err="1" smtClean="0"/>
              <a:t>Purkyně</a:t>
            </a:r>
            <a:r>
              <a:rPr lang="cs-CZ" sz="1900" dirty="0" smtClean="0"/>
              <a:t>, 1983, 131 s.</a:t>
            </a:r>
          </a:p>
          <a:p>
            <a:pPr>
              <a:lnSpc>
                <a:spcPct val="120000"/>
              </a:lnSpc>
            </a:pPr>
            <a:endParaRPr lang="cs-CZ" sz="1900" dirty="0" smtClean="0"/>
          </a:p>
          <a:p>
            <a:pPr>
              <a:lnSpc>
                <a:spcPct val="120000"/>
              </a:lnSpc>
            </a:pPr>
            <a:r>
              <a:rPr lang="cs-CZ" sz="1900" dirty="0" smtClean="0"/>
              <a:t>CIKÁNOVÁ, Karla. </a:t>
            </a:r>
            <a:r>
              <a:rPr lang="cs-CZ" sz="1900" i="1" dirty="0" smtClean="0"/>
              <a:t>Výtvarná výchova a její teorie v českých zemích ve světových kontextech</a:t>
            </a:r>
            <a:r>
              <a:rPr lang="cs-CZ" sz="1900" dirty="0" smtClean="0"/>
              <a:t>. Praha: Pedagogická fakulta Univerzity Karlovy, 1998, 17 s. ISBN 80-86039-70-6.</a:t>
            </a:r>
          </a:p>
          <a:p>
            <a:pPr>
              <a:lnSpc>
                <a:spcPct val="120000"/>
              </a:lnSpc>
            </a:pPr>
            <a:endParaRPr lang="cs-CZ" sz="1900" dirty="0" smtClean="0"/>
          </a:p>
          <a:p>
            <a:pPr>
              <a:lnSpc>
                <a:spcPct val="120000"/>
              </a:lnSpc>
            </a:pPr>
            <a:r>
              <a:rPr lang="cs-CZ" sz="1900" dirty="0" smtClean="0"/>
              <a:t>ČERMÁK, Rudolf. </a:t>
            </a:r>
            <a:r>
              <a:rPr lang="cs-CZ" sz="1900" i="1" dirty="0" smtClean="0"/>
              <a:t>Historie vyučování kreslení na národních školách</a:t>
            </a:r>
            <a:r>
              <a:rPr lang="cs-CZ" sz="1900" dirty="0" smtClean="0"/>
              <a:t>. Praha, 1939.</a:t>
            </a:r>
          </a:p>
          <a:p>
            <a:pPr>
              <a:lnSpc>
                <a:spcPct val="120000"/>
              </a:lnSpc>
            </a:pPr>
            <a:endParaRPr lang="cs-CZ" sz="1900" dirty="0" smtClean="0"/>
          </a:p>
          <a:p>
            <a:pPr>
              <a:lnSpc>
                <a:spcPct val="120000"/>
              </a:lnSpc>
            </a:pPr>
            <a:r>
              <a:rPr lang="cs-CZ" sz="1900" dirty="0" smtClean="0"/>
              <a:t>DAVID, Jiří. </a:t>
            </a:r>
            <a:r>
              <a:rPr lang="cs-CZ" sz="1900" i="1" dirty="0" smtClean="0"/>
              <a:t>Století dítěte a výzva obrazů: (eseje</a:t>
            </a:r>
            <a:r>
              <a:rPr lang="cs-CZ" sz="1900" dirty="0" smtClean="0"/>
              <a:t>). 2., </a:t>
            </a:r>
            <a:r>
              <a:rPr lang="cs-CZ" sz="1900" dirty="0" err="1" smtClean="0"/>
              <a:t>rozš</a:t>
            </a:r>
            <a:r>
              <a:rPr lang="cs-CZ" sz="1900" dirty="0" smtClean="0"/>
              <a:t>. </a:t>
            </a:r>
            <a:r>
              <a:rPr lang="cs-CZ" sz="1900" dirty="0" err="1" smtClean="0"/>
              <a:t>vyd</a:t>
            </a:r>
            <a:r>
              <a:rPr lang="cs-CZ" sz="1900" dirty="0" smtClean="0"/>
              <a:t>. Brno: Masarykova univerzita, 2008, 351 s., [4] s. barev. obr. </a:t>
            </a:r>
            <a:r>
              <a:rPr lang="cs-CZ" sz="1900" dirty="0" err="1" smtClean="0"/>
              <a:t>příl</a:t>
            </a:r>
            <a:r>
              <a:rPr lang="cs-CZ" sz="1900" dirty="0" smtClean="0"/>
              <a:t>. ISBN 978-80-210-4593-4.</a:t>
            </a:r>
          </a:p>
          <a:p>
            <a:pPr>
              <a:lnSpc>
                <a:spcPct val="120000"/>
              </a:lnSpc>
            </a:pPr>
            <a:endParaRPr lang="cs-CZ" sz="1900" dirty="0" smtClean="0"/>
          </a:p>
          <a:p>
            <a:pPr>
              <a:lnSpc>
                <a:spcPct val="120000"/>
              </a:lnSpc>
            </a:pPr>
            <a:r>
              <a:rPr lang="cs-CZ" sz="1900" dirty="0" smtClean="0"/>
              <a:t>HAZUKOVÁ, Helena a Pavel ŠAMŠULA. </a:t>
            </a:r>
            <a:r>
              <a:rPr lang="cs-CZ" sz="1900" i="1" dirty="0" smtClean="0"/>
              <a:t>Didaktika výtvarné výchovy.</a:t>
            </a:r>
            <a:r>
              <a:rPr lang="cs-CZ" sz="1900" dirty="0" smtClean="0"/>
              <a:t> 2. </a:t>
            </a:r>
            <a:r>
              <a:rPr lang="cs-CZ" sz="1900" dirty="0" err="1" smtClean="0"/>
              <a:t>přeprac</a:t>
            </a:r>
            <a:r>
              <a:rPr lang="cs-CZ" sz="1900" dirty="0" smtClean="0"/>
              <a:t>. </a:t>
            </a:r>
            <a:r>
              <a:rPr lang="cs-CZ" sz="1900" dirty="0" err="1" smtClean="0"/>
              <a:t>vyd</a:t>
            </a:r>
            <a:r>
              <a:rPr lang="cs-CZ" sz="1900" dirty="0" smtClean="0"/>
              <a:t>. Praha: Karolinum, 1991, 117 s. ISBN 80-7066-368-5.</a:t>
            </a:r>
          </a:p>
          <a:p>
            <a:pPr>
              <a:lnSpc>
                <a:spcPct val="120000"/>
              </a:lnSpc>
            </a:pPr>
            <a:endParaRPr lang="cs-CZ" sz="1900" dirty="0" smtClean="0"/>
          </a:p>
          <a:p>
            <a:pPr>
              <a:lnSpc>
                <a:spcPct val="120000"/>
              </a:lnSpc>
            </a:pPr>
            <a:r>
              <a:rPr lang="cs-CZ" sz="1900" dirty="0" smtClean="0"/>
              <a:t>ROESELOVÁ, Věra. </a:t>
            </a:r>
            <a:r>
              <a:rPr lang="cs-CZ" sz="1900" i="1" dirty="0" smtClean="0"/>
              <a:t>Didaktika výtvarné výchovy V., nejen pro základní umělecké školy.</a:t>
            </a:r>
            <a:r>
              <a:rPr lang="cs-CZ" sz="1900" dirty="0" smtClean="0"/>
              <a:t> </a:t>
            </a:r>
            <a:r>
              <a:rPr lang="cs-CZ" sz="1900" dirty="0" err="1" smtClean="0"/>
              <a:t>Přeprac</a:t>
            </a:r>
            <a:r>
              <a:rPr lang="cs-CZ" sz="1900" dirty="0" smtClean="0"/>
              <a:t>. </a:t>
            </a:r>
            <a:r>
              <a:rPr lang="cs-CZ" sz="1900" dirty="0" err="1" smtClean="0"/>
              <a:t>vyd</a:t>
            </a:r>
            <a:r>
              <a:rPr lang="cs-CZ" sz="1900" dirty="0" smtClean="0"/>
              <a:t>. Praha: Univerzita Karlova, 2003, 198 s. ISBN 80-7290-129-</a:t>
            </a:r>
            <a:r>
              <a:rPr lang="cs-CZ" sz="1900" dirty="0" err="1" smtClean="0"/>
              <a:t>x</a:t>
            </a:r>
            <a:r>
              <a:rPr lang="cs-CZ" sz="1900" dirty="0" smtClean="0"/>
              <a:t>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Obrazová příloha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cs-CZ" sz="1700" dirty="0" smtClean="0"/>
              <a:t>Obr. č. 1, R. Čermák, I, s. 149.</a:t>
            </a:r>
          </a:p>
          <a:p>
            <a:r>
              <a:rPr lang="cs-CZ" sz="1700" dirty="0" smtClean="0"/>
              <a:t>Obr. </a:t>
            </a:r>
            <a:r>
              <a:rPr lang="cs-CZ" sz="1700" dirty="0" smtClean="0"/>
              <a:t>č. 2, R. Čermák, I, S. 90.</a:t>
            </a:r>
          </a:p>
          <a:p>
            <a:r>
              <a:rPr lang="cs-CZ" sz="1700" dirty="0" smtClean="0"/>
              <a:t>Obr. č. </a:t>
            </a:r>
            <a:r>
              <a:rPr lang="cs-CZ" sz="1700" dirty="0" smtClean="0"/>
              <a:t>3, </a:t>
            </a:r>
            <a:r>
              <a:rPr lang="cs-CZ" sz="1700" dirty="0" smtClean="0"/>
              <a:t>L. Blatný, Z historie výtvarné výchovy na českých školách.</a:t>
            </a:r>
          </a:p>
          <a:p>
            <a:r>
              <a:rPr lang="cs-CZ" sz="1700" dirty="0" smtClean="0"/>
              <a:t>Obr. č. 4, </a:t>
            </a:r>
            <a:r>
              <a:rPr lang="cs-CZ" sz="1700" dirty="0" smtClean="0"/>
              <a:t>V. konvička, pracovní program pro 3. ročník </a:t>
            </a:r>
            <a:r>
              <a:rPr lang="cs-CZ" sz="1700" dirty="0" err="1" smtClean="0"/>
              <a:t>měštanské</a:t>
            </a:r>
            <a:r>
              <a:rPr lang="cs-CZ" sz="1700" smtClean="0"/>
              <a:t> </a:t>
            </a:r>
            <a:r>
              <a:rPr lang="cs-CZ" sz="1700" smtClean="0"/>
              <a:t>školy.</a:t>
            </a:r>
            <a:endParaRPr lang="cs-CZ" sz="1700" dirty="0" smtClean="0"/>
          </a:p>
          <a:p>
            <a:r>
              <a:rPr lang="cs-CZ" sz="1700" dirty="0" smtClean="0"/>
              <a:t>Obr. č. 5, </a:t>
            </a:r>
            <a:r>
              <a:rPr lang="cs-CZ" sz="1700" dirty="0" smtClean="0">
                <a:hlinkClick r:id="rId2"/>
              </a:rPr>
              <a:t>http</a:t>
            </a:r>
            <a:r>
              <a:rPr lang="cs-CZ" sz="1700" dirty="0" smtClean="0">
                <a:hlinkClick r:id="rId2"/>
              </a:rPr>
              <a:t>://</a:t>
            </a:r>
            <a:r>
              <a:rPr lang="cs-CZ" sz="1700" dirty="0" smtClean="0">
                <a:hlinkClick r:id="rId2"/>
              </a:rPr>
              <a:t>www.</a:t>
            </a:r>
            <a:r>
              <a:rPr lang="cs-CZ" sz="1700" dirty="0" err="1" smtClean="0">
                <a:hlinkClick r:id="rId2"/>
              </a:rPr>
              <a:t>gallery.acfc.co.uk</a:t>
            </a:r>
            <a:r>
              <a:rPr lang="cs-CZ" sz="1700" dirty="0" smtClean="0">
                <a:hlinkClick r:id="rId2"/>
              </a:rPr>
              <a:t>/index.</a:t>
            </a:r>
            <a:r>
              <a:rPr lang="cs-CZ" sz="1700" dirty="0" err="1" smtClean="0">
                <a:hlinkClick r:id="rId2"/>
              </a:rPr>
              <a:t>php</a:t>
            </a:r>
            <a:r>
              <a:rPr lang="cs-CZ" sz="1700" dirty="0" smtClean="0">
                <a:hlinkClick r:id="rId2"/>
              </a:rPr>
              <a:t>?</a:t>
            </a:r>
            <a:r>
              <a:rPr lang="cs-CZ" sz="1700" dirty="0" err="1" smtClean="0">
                <a:hlinkClick r:id="rId2"/>
              </a:rPr>
              <a:t>main</a:t>
            </a:r>
            <a:r>
              <a:rPr lang="cs-CZ" sz="1700" dirty="0" smtClean="0">
                <a:hlinkClick r:id="rId2"/>
              </a:rPr>
              <a:t>_</a:t>
            </a:r>
            <a:r>
              <a:rPr lang="cs-CZ" sz="1700" dirty="0" err="1" smtClean="0">
                <a:hlinkClick r:id="rId2"/>
              </a:rPr>
              <a:t>page</a:t>
            </a:r>
            <a:r>
              <a:rPr lang="cs-CZ" sz="1700" dirty="0" smtClean="0">
                <a:hlinkClick r:id="rId2"/>
              </a:rPr>
              <a:t>=</a:t>
            </a:r>
            <a:r>
              <a:rPr lang="cs-CZ" sz="1700" dirty="0" err="1" smtClean="0">
                <a:hlinkClick r:id="rId2"/>
              </a:rPr>
              <a:t>product</a:t>
            </a:r>
            <a:r>
              <a:rPr lang="cs-CZ" sz="1700" dirty="0" smtClean="0">
                <a:hlinkClick r:id="rId2"/>
              </a:rPr>
              <a:t>_</a:t>
            </a:r>
            <a:r>
              <a:rPr lang="cs-CZ" sz="1700" dirty="0" err="1" smtClean="0">
                <a:hlinkClick r:id="rId2"/>
              </a:rPr>
              <a:t>info</a:t>
            </a:r>
            <a:r>
              <a:rPr lang="cs-CZ" sz="1700" dirty="0" smtClean="0">
                <a:hlinkClick r:id="rId2"/>
              </a:rPr>
              <a:t>&amp;</a:t>
            </a:r>
            <a:r>
              <a:rPr lang="cs-CZ" sz="1700" dirty="0" err="1" smtClean="0">
                <a:hlinkClick r:id="rId2"/>
              </a:rPr>
              <a:t>cPath</a:t>
            </a:r>
            <a:r>
              <a:rPr lang="cs-CZ" sz="1700" dirty="0" smtClean="0">
                <a:hlinkClick r:id="rId2"/>
              </a:rPr>
              <a:t>=2&amp;</a:t>
            </a:r>
            <a:r>
              <a:rPr lang="cs-CZ" sz="1700" dirty="0" err="1" smtClean="0">
                <a:hlinkClick r:id="rId2"/>
              </a:rPr>
              <a:t>products</a:t>
            </a:r>
            <a:r>
              <a:rPr lang="cs-CZ" sz="1700" dirty="0" smtClean="0">
                <a:hlinkClick r:id="rId2"/>
              </a:rPr>
              <a:t>_id=732&amp;</a:t>
            </a:r>
            <a:r>
              <a:rPr lang="cs-CZ" sz="1700" dirty="0" err="1" smtClean="0">
                <a:hlinkClick r:id="rId2"/>
              </a:rPr>
              <a:t>page</a:t>
            </a:r>
            <a:r>
              <a:rPr lang="cs-CZ" sz="1700" dirty="0" smtClean="0">
                <a:hlinkClick r:id="rId2"/>
              </a:rPr>
              <a:t>=1</a:t>
            </a:r>
            <a:endParaRPr lang="cs-CZ" sz="1700" dirty="0" smtClean="0"/>
          </a:p>
          <a:p>
            <a:r>
              <a:rPr lang="cs-CZ" sz="1700" dirty="0" smtClean="0"/>
              <a:t>Obr. </a:t>
            </a:r>
            <a:r>
              <a:rPr lang="cs-CZ" sz="1700" dirty="0" smtClean="0"/>
              <a:t>č. 6,</a:t>
            </a:r>
            <a:endParaRPr lang="cs-CZ" sz="1700" dirty="0" smtClean="0"/>
          </a:p>
          <a:p>
            <a:r>
              <a:rPr lang="cs-CZ" sz="1700" dirty="0" smtClean="0">
                <a:hlinkClick r:id="rId3"/>
              </a:rPr>
              <a:t>http</a:t>
            </a:r>
            <a:r>
              <a:rPr lang="cs-CZ" sz="1700" dirty="0" smtClean="0">
                <a:hlinkClick r:id="rId3"/>
              </a:rPr>
              <a:t>://</a:t>
            </a:r>
            <a:r>
              <a:rPr lang="cs-CZ" sz="1700" dirty="0" smtClean="0">
                <a:hlinkClick r:id="rId3"/>
              </a:rPr>
              <a:t>www.</a:t>
            </a:r>
            <a:r>
              <a:rPr lang="cs-CZ" sz="1700" dirty="0" err="1" smtClean="0">
                <a:hlinkClick r:id="rId3"/>
              </a:rPr>
              <a:t>gallery.acfc.co.uk</a:t>
            </a:r>
            <a:r>
              <a:rPr lang="cs-CZ" sz="1700" dirty="0" smtClean="0">
                <a:hlinkClick r:id="rId3"/>
              </a:rPr>
              <a:t>/index.</a:t>
            </a:r>
            <a:r>
              <a:rPr lang="cs-CZ" sz="1700" dirty="0" err="1" smtClean="0">
                <a:hlinkClick r:id="rId3"/>
              </a:rPr>
              <a:t>php</a:t>
            </a:r>
            <a:r>
              <a:rPr lang="cs-CZ" sz="1700" dirty="0" smtClean="0">
                <a:hlinkClick r:id="rId3"/>
              </a:rPr>
              <a:t>?</a:t>
            </a:r>
            <a:r>
              <a:rPr lang="cs-CZ" sz="1700" dirty="0" err="1" smtClean="0">
                <a:hlinkClick r:id="rId3"/>
              </a:rPr>
              <a:t>main</a:t>
            </a:r>
            <a:r>
              <a:rPr lang="cs-CZ" sz="1700" dirty="0" smtClean="0">
                <a:hlinkClick r:id="rId3"/>
              </a:rPr>
              <a:t>_</a:t>
            </a:r>
            <a:r>
              <a:rPr lang="cs-CZ" sz="1700" dirty="0" err="1" smtClean="0">
                <a:hlinkClick r:id="rId3"/>
              </a:rPr>
              <a:t>page</a:t>
            </a:r>
            <a:r>
              <a:rPr lang="cs-CZ" sz="1700" dirty="0" smtClean="0">
                <a:hlinkClick r:id="rId3"/>
              </a:rPr>
              <a:t>=</a:t>
            </a:r>
            <a:r>
              <a:rPr lang="cs-CZ" sz="1700" dirty="0" err="1" smtClean="0">
                <a:hlinkClick r:id="rId3"/>
              </a:rPr>
              <a:t>product</a:t>
            </a:r>
            <a:r>
              <a:rPr lang="cs-CZ" sz="1700" dirty="0" smtClean="0">
                <a:hlinkClick r:id="rId3"/>
              </a:rPr>
              <a:t>_</a:t>
            </a:r>
            <a:r>
              <a:rPr lang="cs-CZ" sz="1700" dirty="0" err="1" smtClean="0">
                <a:hlinkClick r:id="rId3"/>
              </a:rPr>
              <a:t>info</a:t>
            </a:r>
            <a:r>
              <a:rPr lang="cs-CZ" sz="1700" dirty="0" smtClean="0">
                <a:hlinkClick r:id="rId3"/>
              </a:rPr>
              <a:t>&amp;</a:t>
            </a:r>
            <a:r>
              <a:rPr lang="cs-CZ" sz="1700" dirty="0" err="1" smtClean="0">
                <a:hlinkClick r:id="rId3"/>
              </a:rPr>
              <a:t>cPath</a:t>
            </a:r>
            <a:r>
              <a:rPr lang="cs-CZ" sz="1700" dirty="0" smtClean="0">
                <a:hlinkClick r:id="rId3"/>
              </a:rPr>
              <a:t>=2&amp;</a:t>
            </a:r>
            <a:r>
              <a:rPr lang="cs-CZ" sz="1700" dirty="0" err="1" smtClean="0">
                <a:hlinkClick r:id="rId3"/>
              </a:rPr>
              <a:t>products</a:t>
            </a:r>
            <a:r>
              <a:rPr lang="cs-CZ" sz="1700" dirty="0" smtClean="0">
                <a:hlinkClick r:id="rId3"/>
              </a:rPr>
              <a:t>_id=720&amp;</a:t>
            </a:r>
            <a:r>
              <a:rPr lang="cs-CZ" sz="1700" dirty="0" err="1" smtClean="0">
                <a:hlinkClick r:id="rId3"/>
              </a:rPr>
              <a:t>page</a:t>
            </a:r>
            <a:r>
              <a:rPr lang="cs-CZ" sz="1700" dirty="0" smtClean="0">
                <a:hlinkClick r:id="rId3"/>
              </a:rPr>
              <a:t>=2</a:t>
            </a:r>
            <a:endParaRPr lang="cs-CZ" sz="1700" dirty="0" smtClean="0"/>
          </a:p>
          <a:p>
            <a:r>
              <a:rPr lang="cs-CZ" sz="1700" dirty="0" smtClean="0"/>
              <a:t>Obr. č. 7-8, </a:t>
            </a:r>
            <a:r>
              <a:rPr lang="cs-CZ" sz="1700" dirty="0" smtClean="0">
                <a:hlinkClick r:id="rId4"/>
              </a:rPr>
              <a:t>http</a:t>
            </a:r>
            <a:r>
              <a:rPr lang="cs-CZ" sz="1700" dirty="0" smtClean="0">
                <a:hlinkClick r:id="rId4"/>
              </a:rPr>
              <a:t>://</a:t>
            </a:r>
            <a:r>
              <a:rPr lang="cs-CZ" sz="1700" dirty="0" smtClean="0">
                <a:hlinkClick r:id="rId4"/>
              </a:rPr>
              <a:t>www.</a:t>
            </a:r>
            <a:r>
              <a:rPr lang="cs-CZ" sz="1700" dirty="0" err="1" smtClean="0">
                <a:hlinkClick r:id="rId4"/>
              </a:rPr>
              <a:t>artmuseum.cz</a:t>
            </a:r>
            <a:r>
              <a:rPr lang="cs-CZ" sz="1700" dirty="0" smtClean="0">
                <a:hlinkClick r:id="rId4"/>
              </a:rPr>
              <a:t>/reprodukce2_pohled.</a:t>
            </a:r>
            <a:r>
              <a:rPr lang="cs-CZ" sz="1700" dirty="0" err="1" smtClean="0">
                <a:hlinkClick r:id="rId4"/>
              </a:rPr>
              <a:t>php</a:t>
            </a:r>
            <a:r>
              <a:rPr lang="cs-CZ" sz="1700" dirty="0" smtClean="0">
                <a:hlinkClick r:id="rId4"/>
              </a:rPr>
              <a:t>?</a:t>
            </a:r>
            <a:r>
              <a:rPr lang="cs-CZ" sz="1700" dirty="0" err="1" smtClean="0">
                <a:hlinkClick r:id="rId4"/>
              </a:rPr>
              <a:t>dilo</a:t>
            </a:r>
            <a:r>
              <a:rPr lang="cs-CZ" sz="1700" dirty="0" smtClean="0">
                <a:hlinkClick r:id="rId4"/>
              </a:rPr>
              <a:t>_id=6726</a:t>
            </a:r>
            <a:endParaRPr lang="cs-CZ" sz="1700" dirty="0" smtClean="0"/>
          </a:p>
          <a:p>
            <a:r>
              <a:rPr lang="cs-CZ" sz="1700" dirty="0" smtClean="0"/>
              <a:t>Obr. č. 9-11, </a:t>
            </a:r>
            <a:r>
              <a:rPr lang="cs-CZ" sz="1700" dirty="0" smtClean="0">
                <a:hlinkClick r:id="rId5"/>
              </a:rPr>
              <a:t>http</a:t>
            </a:r>
            <a:r>
              <a:rPr lang="cs-CZ" sz="1700" dirty="0" smtClean="0">
                <a:hlinkClick r:id="rId5"/>
              </a:rPr>
              <a:t>://www.</a:t>
            </a:r>
            <a:r>
              <a:rPr lang="cs-CZ" sz="1700" dirty="0" err="1" smtClean="0">
                <a:hlinkClick r:id="rId5"/>
              </a:rPr>
              <a:t>sps</a:t>
            </a:r>
            <a:r>
              <a:rPr lang="cs-CZ" sz="1700" dirty="0" smtClean="0">
                <a:hlinkClick r:id="rId5"/>
              </a:rPr>
              <a:t>-</a:t>
            </a:r>
            <a:r>
              <a:rPr lang="cs-CZ" sz="1700" dirty="0" err="1" smtClean="0">
                <a:hlinkClick r:id="rId5"/>
              </a:rPr>
              <a:t>ul.cz</a:t>
            </a:r>
            <a:r>
              <a:rPr lang="cs-CZ" sz="1700" dirty="0" smtClean="0">
                <a:hlinkClick r:id="rId5"/>
              </a:rPr>
              <a:t>/doku.</a:t>
            </a:r>
            <a:r>
              <a:rPr lang="cs-CZ" sz="1700" dirty="0" err="1" smtClean="0">
                <a:hlinkClick r:id="rId5"/>
              </a:rPr>
              <a:t>php</a:t>
            </a:r>
            <a:r>
              <a:rPr lang="cs-CZ" sz="1700" dirty="0" smtClean="0">
                <a:hlinkClick r:id="rId5"/>
              </a:rPr>
              <a:t>/</a:t>
            </a:r>
            <a:r>
              <a:rPr lang="cs-CZ" sz="1700" dirty="0" err="1" smtClean="0">
                <a:hlinkClick r:id="rId5"/>
              </a:rPr>
              <a:t>funcionalismus</a:t>
            </a:r>
            <a:endParaRPr lang="cs-CZ" sz="1700" dirty="0" smtClean="0"/>
          </a:p>
          <a:p>
            <a:r>
              <a:rPr lang="cs-CZ" sz="1700" dirty="0" smtClean="0"/>
              <a:t>Obr. č. 12-13, </a:t>
            </a:r>
            <a:r>
              <a:rPr lang="cs-CZ" sz="1700" dirty="0" smtClean="0">
                <a:hlinkClick r:id="rId6"/>
              </a:rPr>
              <a:t>http</a:t>
            </a:r>
            <a:r>
              <a:rPr lang="cs-CZ" sz="1700" dirty="0" smtClean="0">
                <a:hlinkClick r:id="rId6"/>
              </a:rPr>
              <a:t>://www.</a:t>
            </a:r>
            <a:r>
              <a:rPr lang="cs-CZ" sz="1700" dirty="0" err="1" smtClean="0">
                <a:hlinkClick r:id="rId6"/>
              </a:rPr>
              <a:t>alax.cz</a:t>
            </a:r>
            <a:r>
              <a:rPr lang="cs-CZ" sz="1700" dirty="0" smtClean="0">
                <a:hlinkClick r:id="rId6"/>
              </a:rPr>
              <a:t>/</a:t>
            </a:r>
            <a:r>
              <a:rPr lang="cs-CZ" sz="1700" dirty="0" err="1" smtClean="0">
                <a:hlinkClick r:id="rId6"/>
              </a:rPr>
              <a:t>cz</a:t>
            </a:r>
            <a:r>
              <a:rPr lang="cs-CZ" sz="1700" dirty="0" smtClean="0">
                <a:hlinkClick r:id="rId6"/>
              </a:rPr>
              <a:t>/produkty/12262-</a:t>
            </a:r>
            <a:r>
              <a:rPr lang="cs-CZ" sz="1700" dirty="0" err="1" smtClean="0">
                <a:hlinkClick r:id="rId6"/>
              </a:rPr>
              <a:t>kreslo</a:t>
            </a:r>
            <a:r>
              <a:rPr lang="cs-CZ" sz="1700" dirty="0" smtClean="0">
                <a:hlinkClick r:id="rId6"/>
              </a:rPr>
              <a:t>-</a:t>
            </a:r>
            <a:r>
              <a:rPr lang="cs-CZ" sz="1700" dirty="0" err="1" smtClean="0">
                <a:hlinkClick r:id="rId6"/>
              </a:rPr>
              <a:t>mies</a:t>
            </a:r>
            <a:r>
              <a:rPr lang="cs-CZ" sz="1700" dirty="0" smtClean="0">
                <a:hlinkClick r:id="rId6"/>
              </a:rPr>
              <a:t>-van-der-</a:t>
            </a:r>
            <a:r>
              <a:rPr lang="cs-CZ" sz="1700" dirty="0" err="1" smtClean="0">
                <a:hlinkClick r:id="rId6"/>
              </a:rPr>
              <a:t>rohe.html</a:t>
            </a:r>
            <a:endParaRPr lang="cs-CZ" sz="1700" dirty="0" smtClean="0"/>
          </a:p>
          <a:p>
            <a:r>
              <a:rPr lang="cs-CZ" sz="1700" dirty="0" smtClean="0"/>
              <a:t>Obr. č. 14-15,</a:t>
            </a:r>
            <a:r>
              <a:rPr lang="cs-CZ" sz="1700" dirty="0" smtClean="0">
                <a:hlinkClick r:id="rId7"/>
              </a:rPr>
              <a:t>http</a:t>
            </a:r>
            <a:r>
              <a:rPr lang="cs-CZ" sz="1700" dirty="0" smtClean="0">
                <a:hlinkClick r:id="rId7"/>
              </a:rPr>
              <a:t>://www.</a:t>
            </a:r>
            <a:r>
              <a:rPr lang="cs-CZ" sz="1700" dirty="0" err="1" smtClean="0">
                <a:hlinkClick r:id="rId7"/>
              </a:rPr>
              <a:t>famousartistsgallery.com</a:t>
            </a:r>
            <a:r>
              <a:rPr lang="cs-CZ" sz="1700" dirty="0" smtClean="0">
                <a:hlinkClick r:id="rId7"/>
              </a:rPr>
              <a:t>/</a:t>
            </a:r>
            <a:r>
              <a:rPr lang="cs-CZ" sz="1700" dirty="0" err="1" smtClean="0">
                <a:hlinkClick r:id="rId7"/>
              </a:rPr>
              <a:t>gallery</a:t>
            </a:r>
            <a:r>
              <a:rPr lang="cs-CZ" sz="1700" dirty="0" smtClean="0">
                <a:hlinkClick r:id="rId7"/>
              </a:rPr>
              <a:t>/</a:t>
            </a:r>
            <a:r>
              <a:rPr lang="cs-CZ" sz="1700" dirty="0" err="1" smtClean="0">
                <a:hlinkClick r:id="rId7"/>
              </a:rPr>
              <a:t>miro</a:t>
            </a:r>
            <a:r>
              <a:rPr lang="cs-CZ" sz="1700" dirty="0" smtClean="0">
                <a:hlinkClick r:id="rId7"/>
              </a:rPr>
              <a:t>-</a:t>
            </a:r>
            <a:r>
              <a:rPr lang="cs-CZ" sz="1700" dirty="0" err="1" smtClean="0">
                <a:hlinkClick r:id="rId7"/>
              </a:rPr>
              <a:t>hc.html</a:t>
            </a:r>
            <a:endParaRPr lang="cs-CZ" sz="1700" dirty="0" smtClean="0"/>
          </a:p>
          <a:p>
            <a:r>
              <a:rPr lang="cs-CZ" sz="1700" dirty="0" smtClean="0"/>
              <a:t>Obr. č. </a:t>
            </a:r>
            <a:r>
              <a:rPr lang="cs-CZ" sz="1700" dirty="0" smtClean="0"/>
              <a:t>16-17</a:t>
            </a:r>
          </a:p>
          <a:p>
            <a:r>
              <a:rPr lang="cs-CZ" sz="1700" dirty="0" smtClean="0">
                <a:hlinkClick r:id="rId8"/>
              </a:rPr>
              <a:t>http://www.</a:t>
            </a:r>
            <a:r>
              <a:rPr lang="cs-CZ" sz="1700" dirty="0" err="1" smtClean="0">
                <a:hlinkClick r:id="rId8"/>
              </a:rPr>
              <a:t>moma.org</a:t>
            </a:r>
            <a:r>
              <a:rPr lang="cs-CZ" sz="1700" dirty="0" smtClean="0">
                <a:hlinkClick r:id="rId8"/>
              </a:rPr>
              <a:t>/</a:t>
            </a:r>
            <a:r>
              <a:rPr lang="cs-CZ" sz="1700" dirty="0" err="1" smtClean="0">
                <a:hlinkClick r:id="rId8"/>
              </a:rPr>
              <a:t>collection</a:t>
            </a:r>
            <a:r>
              <a:rPr lang="cs-CZ" sz="1700" dirty="0" smtClean="0">
                <a:hlinkClick r:id="rId8"/>
              </a:rPr>
              <a:t>/</a:t>
            </a:r>
            <a:r>
              <a:rPr lang="cs-CZ" sz="1700" dirty="0" err="1" smtClean="0">
                <a:hlinkClick r:id="rId8"/>
              </a:rPr>
              <a:t>browse</a:t>
            </a:r>
            <a:r>
              <a:rPr lang="cs-CZ" sz="1700" dirty="0" smtClean="0">
                <a:hlinkClick r:id="rId8"/>
              </a:rPr>
              <a:t>_</a:t>
            </a:r>
            <a:r>
              <a:rPr lang="cs-CZ" sz="1700" dirty="0" err="1" smtClean="0">
                <a:hlinkClick r:id="rId8"/>
              </a:rPr>
              <a:t>results.php</a:t>
            </a:r>
            <a:r>
              <a:rPr lang="cs-CZ" sz="1700" dirty="0" smtClean="0">
                <a:hlinkClick r:id="rId8"/>
              </a:rPr>
              <a:t>?</a:t>
            </a:r>
            <a:r>
              <a:rPr lang="cs-CZ" sz="1700" dirty="0" err="1" smtClean="0">
                <a:hlinkClick r:id="rId8"/>
              </a:rPr>
              <a:t>criteria</a:t>
            </a:r>
            <a:r>
              <a:rPr lang="cs-CZ" sz="1700" dirty="0" smtClean="0">
                <a:hlinkClick r:id="rId8"/>
              </a:rPr>
              <a:t>=O%3AAD%3AE%3A1633&amp;</a:t>
            </a:r>
            <a:r>
              <a:rPr lang="cs-CZ" sz="1700" dirty="0" err="1" smtClean="0">
                <a:hlinkClick r:id="rId8"/>
              </a:rPr>
              <a:t>page</a:t>
            </a:r>
            <a:r>
              <a:rPr lang="cs-CZ" sz="1700" dirty="0" smtClean="0">
                <a:hlinkClick r:id="rId8"/>
              </a:rPr>
              <a:t>_</a:t>
            </a:r>
            <a:r>
              <a:rPr lang="cs-CZ" sz="1700" dirty="0" err="1" smtClean="0">
                <a:hlinkClick r:id="rId8"/>
              </a:rPr>
              <a:t>number</a:t>
            </a:r>
            <a:r>
              <a:rPr lang="cs-CZ" sz="1700" dirty="0" smtClean="0">
                <a:hlinkClick r:id="rId8"/>
              </a:rPr>
              <a:t>=13&amp;</a:t>
            </a:r>
            <a:r>
              <a:rPr lang="cs-CZ" sz="1700" dirty="0" err="1" smtClean="0">
                <a:hlinkClick r:id="rId8"/>
              </a:rPr>
              <a:t>template</a:t>
            </a:r>
            <a:r>
              <a:rPr lang="cs-CZ" sz="1700" dirty="0" smtClean="0">
                <a:hlinkClick r:id="rId8"/>
              </a:rPr>
              <a:t>_id=1&amp;sort_</a:t>
            </a:r>
            <a:r>
              <a:rPr lang="cs-CZ" sz="1700" dirty="0" err="1" smtClean="0">
                <a:hlinkClick r:id="rId8"/>
              </a:rPr>
              <a:t>order</a:t>
            </a:r>
            <a:r>
              <a:rPr lang="cs-CZ" sz="1700" dirty="0" smtClean="0">
                <a:hlinkClick r:id="rId8"/>
              </a:rPr>
              <a:t>=1</a:t>
            </a:r>
            <a:endParaRPr lang="cs-CZ" sz="1700" dirty="0" smtClean="0"/>
          </a:p>
          <a:p>
            <a:endParaRPr lang="cs-CZ" sz="1700" dirty="0" smtClean="0"/>
          </a:p>
          <a:p>
            <a:endParaRPr lang="cs-CZ" sz="17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>
                    <a:lumMod val="95000"/>
                  </a:schemeClr>
                </a:solidFill>
              </a:rPr>
              <a:t>Praxe 2/2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b="1" u="sng" dirty="0" smtClean="0"/>
              <a:t>Kopírovací technika</a:t>
            </a:r>
          </a:p>
          <a:p>
            <a:pPr lvl="1"/>
            <a:r>
              <a:rPr lang="cs-CZ" sz="2400" dirty="0" smtClean="0"/>
              <a:t> založena na obkreslování rytin</a:t>
            </a:r>
          </a:p>
          <a:p>
            <a:endParaRPr lang="cs-CZ" sz="2400" dirty="0" smtClean="0"/>
          </a:p>
          <a:p>
            <a:r>
              <a:rPr lang="cs-CZ" sz="2400" b="1" u="sng" dirty="0" smtClean="0"/>
              <a:t>Geometrická metoda</a:t>
            </a:r>
          </a:p>
          <a:p>
            <a:pPr lvl="1"/>
            <a:r>
              <a:rPr lang="cs-CZ" sz="2400" dirty="0" smtClean="0"/>
              <a:t>systematičnost postupu od jednoduchého k složitějšímu dle věku dítěte či žáka</a:t>
            </a:r>
          </a:p>
          <a:p>
            <a:endParaRPr lang="cs-CZ" sz="2400" dirty="0" smtClean="0"/>
          </a:p>
          <a:p>
            <a:r>
              <a:rPr lang="cs-CZ" sz="2400" b="1" u="sng" dirty="0" err="1" smtClean="0"/>
              <a:t>Stigmografická</a:t>
            </a:r>
            <a:r>
              <a:rPr lang="cs-CZ" sz="2400" b="1" u="sng" dirty="0" smtClean="0"/>
              <a:t> metoda</a:t>
            </a:r>
          </a:p>
          <a:p>
            <a:pPr lvl="1"/>
            <a:r>
              <a:rPr lang="cs-CZ" sz="2400" dirty="0" smtClean="0"/>
              <a:t>obkreslování pomocí sítě souřadnic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44016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Jaké nedostatky mohly mít tyto techniky výuky?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Nedostatky: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Nerozvíjela se pozorovací schopnost</a:t>
            </a:r>
          </a:p>
          <a:p>
            <a:r>
              <a:rPr lang="cs-CZ" sz="2400" dirty="0" smtClean="0"/>
              <a:t>Kresby neodrážely logiku skutečnosti (řád věcí, přírody), ale logiku myšlení autora předlohy</a:t>
            </a:r>
          </a:p>
          <a:p>
            <a:r>
              <a:rPr lang="cs-CZ" sz="2400" dirty="0" smtClean="0"/>
              <a:t>Oblast kresby i význam práce byl redukován</a:t>
            </a:r>
          </a:p>
          <a:p>
            <a:r>
              <a:rPr lang="cs-CZ" sz="2400" dirty="0" smtClean="0"/>
              <a:t>Nepočítalo se se zájmem a aktivitou dítěte</a:t>
            </a:r>
          </a:p>
          <a:p>
            <a:r>
              <a:rPr lang="cs-CZ" sz="2400" dirty="0" smtClean="0"/>
              <a:t>Nerespektovalo zákonitosti myšlení dítěte, které přechází od konkrétního k obecnému</a:t>
            </a:r>
          </a:p>
          <a:p>
            <a:r>
              <a:rPr lang="cs-CZ" sz="2400" dirty="0" smtClean="0"/>
              <a:t>Důraz na efekt práce za cenu potlačení tvořivých schopností dítěte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08" y="6348461"/>
            <a:ext cx="8229600" cy="60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400" dirty="0" smtClean="0"/>
              <a:t>Obr. č. 1, Předloha </a:t>
            </a:r>
            <a:r>
              <a:rPr lang="cs-CZ" sz="1400" dirty="0" err="1" smtClean="0"/>
              <a:t>Hessova</a:t>
            </a:r>
            <a:r>
              <a:rPr lang="cs-CZ" sz="1400" dirty="0" smtClean="0"/>
              <a:t> Nového kreslení, 1886.</a:t>
            </a:r>
            <a:endParaRPr lang="cs-CZ" sz="1400" dirty="0"/>
          </a:p>
        </p:txBody>
      </p:sp>
      <p:pic>
        <p:nvPicPr>
          <p:cNvPr id="1031" name="Picture 7" descr="C:\Users\Lenka\Desktop\DSCF9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7131" y="476672"/>
            <a:ext cx="9254746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6976" y="6132437"/>
            <a:ext cx="8229600" cy="3208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400" dirty="0" smtClean="0"/>
              <a:t>Obr. č. 2, </a:t>
            </a:r>
            <a:r>
              <a:rPr lang="cs-CZ" sz="1400" dirty="0" err="1" smtClean="0"/>
              <a:t>stigmografie</a:t>
            </a:r>
            <a:r>
              <a:rPr lang="cs-CZ" sz="1400" dirty="0" smtClean="0"/>
              <a:t>, vzniklá z předchozí sítě čtverečků</a:t>
            </a:r>
            <a:endParaRPr lang="cs-CZ" sz="1400" dirty="0"/>
          </a:p>
        </p:txBody>
      </p:sp>
      <p:pic>
        <p:nvPicPr>
          <p:cNvPr id="2050" name="Picture 2" descr="C:\Users\Lenka\Desktop\DSCF9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5812107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5733256"/>
            <a:ext cx="8229600" cy="4215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400" dirty="0" smtClean="0"/>
              <a:t>Obr. č. 3, Rostlinný ornament a jeho stylizace určený pro 6. ročník</a:t>
            </a:r>
            <a:endParaRPr lang="cs-CZ" sz="1400" dirty="0"/>
          </a:p>
        </p:txBody>
      </p:sp>
      <p:pic>
        <p:nvPicPr>
          <p:cNvPr id="3074" name="Picture 2" descr="C:\Users\Lenka\Desktop\DSCF9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76043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2446</TotalTime>
  <Words>1194</Words>
  <Application>Microsoft Office PowerPoint</Application>
  <PresentationFormat>Předvádění na obrazovce (4:3)</PresentationFormat>
  <Paragraphs>278</Paragraphs>
  <Slides>38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Motiv sady Office</vt:lpstr>
      <vt:lpstr>Historie didaktiky výtvarné výchovy</vt:lpstr>
      <vt:lpstr>Počátky školní výtvarné výchovy a její didaktiky</vt:lpstr>
      <vt:lpstr>Praxe 1/2</vt:lpstr>
      <vt:lpstr>Praxe 2/2</vt:lpstr>
      <vt:lpstr>Jaké nedostatky mohly mít tyto techniky výuky?</vt:lpstr>
      <vt:lpstr>Nedostatky:</vt:lpstr>
      <vt:lpstr>Snímek 7</vt:lpstr>
      <vt:lpstr>Snímek 8</vt:lpstr>
      <vt:lpstr>Snímek 9</vt:lpstr>
      <vt:lpstr>Snímek 10</vt:lpstr>
      <vt:lpstr>Podněty ze zahraničí na přelomu  19. a 20. století</vt:lpstr>
      <vt:lpstr>Art and Crafts 1/2</vt:lpstr>
      <vt:lpstr>Art and Crafts 2/2</vt:lpstr>
      <vt:lpstr>Snímek 14</vt:lpstr>
      <vt:lpstr>Snímek 15</vt:lpstr>
      <vt:lpstr>Proměna nazírání na výtvarnou pedagogiku</vt:lpstr>
      <vt:lpstr>Mezinárodní kreslířské kongresy</vt:lpstr>
      <vt:lpstr>Hnutí za uměleckou výchovu</vt:lpstr>
      <vt:lpstr>Cíle „Hnutí za uměleckou výchovu“:</vt:lpstr>
      <vt:lpstr>Pedocentrické tendence</vt:lpstr>
      <vt:lpstr>Průkopníci umělecké výchovy u nás</vt:lpstr>
      <vt:lpstr>Otakar Hostinský (1847-1910)</vt:lpstr>
      <vt:lpstr>František Čáda (1865-1918)</vt:lpstr>
      <vt:lpstr>Dům dětství pro válečné sirotků v Krnsku</vt:lpstr>
      <vt:lpstr>Umělecké avantgardy a výtvarná výchova</vt:lpstr>
      <vt:lpstr>Funkcionalistické tendence</vt:lpstr>
      <vt:lpstr>Adolf Loos Ornament a zločin, 1921 (uveřejněný v časopise Náš směr)</vt:lpstr>
      <vt:lpstr>Funkcionalismus</vt:lpstr>
      <vt:lpstr>Nábytek</vt:lpstr>
      <vt:lpstr>Znaky funkcionalismu jako výchovného programu</vt:lpstr>
      <vt:lpstr>Vliv Avantgardních tendencí v umění</vt:lpstr>
      <vt:lpstr>Inspirace Art Brut</vt:lpstr>
      <vt:lpstr>Inspirace dětskou kresbou</vt:lpstr>
      <vt:lpstr>Poválečný stav výchovy uměním</vt:lpstr>
      <vt:lpstr>Výtvarná výchova a socialistický realismus (1948-1966)</vt:lpstr>
      <vt:lpstr>Uvolňující tendence v 60. letech</vt:lpstr>
      <vt:lpstr>Použitá literatura</vt:lpstr>
      <vt:lpstr>Obrazová příloha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 didaktiky výtvarné výchovy</dc:title>
  <dc:creator>Lenka Tučková</dc:creator>
  <cp:lastModifiedBy>Lenka Tučková</cp:lastModifiedBy>
  <cp:revision>97</cp:revision>
  <dcterms:created xsi:type="dcterms:W3CDTF">2012-09-13T10:50:06Z</dcterms:created>
  <dcterms:modified xsi:type="dcterms:W3CDTF">2012-11-27T09:04:07Z</dcterms:modified>
</cp:coreProperties>
</file>