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8" r:id="rId4"/>
    <p:sldId id="280" r:id="rId5"/>
    <p:sldId id="262" r:id="rId6"/>
    <p:sldId id="257" r:id="rId7"/>
    <p:sldId id="258" r:id="rId8"/>
    <p:sldId id="259" r:id="rId9"/>
    <p:sldId id="266" r:id="rId10"/>
    <p:sldId id="281" r:id="rId11"/>
    <p:sldId id="260" r:id="rId12"/>
    <p:sldId id="268" r:id="rId13"/>
    <p:sldId id="261" r:id="rId14"/>
    <p:sldId id="270" r:id="rId15"/>
    <p:sldId id="271" r:id="rId16"/>
    <p:sldId id="272" r:id="rId17"/>
    <p:sldId id="265" r:id="rId18"/>
    <p:sldId id="269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2CEE-F210-4FB1-8227-AF5C07E3CF0F}" type="datetimeFigureOut">
              <a:rPr lang="cs-CZ" smtClean="0"/>
              <a:pPr/>
              <a:t>28.11.2012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6DF9-FF55-402C-AFB4-8727CF7005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Proudy ve výtvarné pedagogice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cs-CZ" sz="4000" b="1" dirty="0" err="1" smtClean="0">
                <a:solidFill>
                  <a:schemeClr val="bg1">
                    <a:lumMod val="95000"/>
                  </a:schemeClr>
                </a:solidFill>
              </a:rPr>
              <a:t>Art</a:t>
            </a:r>
            <a:r>
              <a:rPr lang="cs-CZ" sz="4000" b="1" dirty="0" smtClean="0">
                <a:solidFill>
                  <a:schemeClr val="bg1">
                    <a:lumMod val="95000"/>
                  </a:schemeClr>
                </a:solidFill>
              </a:rPr>
              <a:t>-centrické pojetí:</a:t>
            </a:r>
            <a:br>
              <a:rPr lang="cs-CZ" sz="4000" b="1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4000" b="1" dirty="0" smtClean="0">
                <a:solidFill>
                  <a:schemeClr val="bg1">
                    <a:lumMod val="95000"/>
                  </a:schemeClr>
                </a:solidFill>
              </a:rPr>
              <a:t>Osobnosti</a:t>
            </a:r>
            <a:endParaRPr lang="cs-CZ" sz="4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Gnozeo</a:t>
            </a:r>
            <a:r>
              <a:rPr lang="cs-CZ" b="1" dirty="0" smtClean="0">
                <a:solidFill>
                  <a:schemeClr val="bg1"/>
                </a:solidFill>
              </a:rPr>
              <a:t>-centrický proud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Umění a tvorba má být prostředkem výrazové komunikace- jedinec tím poznává nejen sám sebe, ale také okolní svět</a:t>
            </a:r>
          </a:p>
          <a:p>
            <a:endParaRPr lang="cs-CZ" sz="2400" dirty="0"/>
          </a:p>
          <a:p>
            <a:r>
              <a:rPr lang="cs-CZ" sz="2400" dirty="0" smtClean="0"/>
              <a:t>Inspiračními téma je oblast umělecké výtvarné tvorby</a:t>
            </a:r>
          </a:p>
          <a:p>
            <a:endParaRPr lang="cs-CZ" sz="2400" dirty="0" smtClean="0"/>
          </a:p>
          <a:p>
            <a:r>
              <a:rPr lang="cs-CZ" sz="2400" b="1" dirty="0" smtClean="0"/>
              <a:t>Orientace na každodenní zkušenost dítěte</a:t>
            </a:r>
          </a:p>
          <a:p>
            <a:pPr lvl="1"/>
            <a:r>
              <a:rPr lang="cs-CZ" sz="2400" dirty="0" smtClean="0"/>
              <a:t>Tu chce tento směr obohacovat, mapovat a obzvláštňovat  skrze výtvarnou tvorbou</a:t>
            </a:r>
          </a:p>
          <a:p>
            <a:pPr lvl="1"/>
            <a:r>
              <a:rPr lang="cs-CZ" sz="2400" dirty="0" smtClean="0"/>
              <a:t>Výtvarná tvorba se stává pro dítě výpovědí a prostředkem objevování světa okolo něj </a:t>
            </a:r>
            <a:r>
              <a:rPr lang="cs-CZ" sz="2400" dirty="0" smtClean="0"/>
              <a:t>(</a:t>
            </a:r>
            <a:r>
              <a:rPr lang="cs-CZ" sz="2400" dirty="0" err="1" smtClean="0"/>
              <a:t>R</a:t>
            </a:r>
            <a:r>
              <a:rPr lang="cs-CZ" sz="2400" dirty="0" err="1" smtClean="0"/>
              <a:t>oeselová</a:t>
            </a:r>
            <a:r>
              <a:rPr lang="cs-CZ" sz="2400" dirty="0" smtClean="0"/>
              <a:t>, 1993)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Výtvarná tvorba není pouhým cílem, ale prostředkem k objevování sebe sama i okolního světa</a:t>
            </a:r>
          </a:p>
          <a:p>
            <a:endParaRPr lang="cs-CZ" sz="2400" dirty="0" smtClean="0"/>
          </a:p>
          <a:p>
            <a:r>
              <a:rPr lang="cs-CZ" sz="2400" dirty="0" smtClean="0"/>
              <a:t>Publikace: Námět ve výtvarné výchově</a:t>
            </a:r>
            <a:endParaRPr lang="cs-CZ" sz="2400" dirty="0"/>
          </a:p>
          <a:p>
            <a:r>
              <a:rPr lang="cs-CZ" sz="2400" dirty="0" err="1" smtClean="0"/>
              <a:t>Tématické</a:t>
            </a:r>
            <a:r>
              <a:rPr lang="cs-CZ" sz="2400" dirty="0" smtClean="0"/>
              <a:t> řady: </a:t>
            </a:r>
          </a:p>
          <a:p>
            <a:r>
              <a:rPr lang="cs-CZ" sz="2400" dirty="0" smtClean="0"/>
              <a:t>Důležitým prvkem je námět a komunikativní vlastnosti výtvarného projevu</a:t>
            </a:r>
          </a:p>
          <a:p>
            <a:r>
              <a:rPr lang="cs-CZ" sz="2400" dirty="0" smtClean="0"/>
              <a:t>tvorba probíhá v rámci „zřetězení“ do výtvarných řad a projektů. Ty mají sloužit k podpoře výtvarného myšlení. Tyto řady vedou k lepším a hlubšímu pochopení tématu z několika stran. Trvají delší dobu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Gnozeo</a:t>
            </a:r>
            <a:r>
              <a:rPr lang="cs-CZ" b="1" dirty="0" smtClean="0">
                <a:solidFill>
                  <a:schemeClr val="bg1"/>
                </a:solidFill>
              </a:rPr>
              <a:t>-centrický proud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Video-centrický proud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Těžiště výtvarné výchovy spatřuje v jejím vizuálním charakteru</a:t>
            </a:r>
          </a:p>
          <a:p>
            <a:r>
              <a:rPr lang="cs-CZ" sz="2400" dirty="0" smtClean="0"/>
              <a:t>Důraz je kladen na proces výtvarného vnímání</a:t>
            </a:r>
          </a:p>
          <a:p>
            <a:r>
              <a:rPr lang="cs-CZ" sz="2400" dirty="0" smtClean="0"/>
              <a:t>Příklon elektronických médiím</a:t>
            </a:r>
          </a:p>
          <a:p>
            <a:endParaRPr lang="cs-CZ" sz="2400" dirty="0" smtClean="0"/>
          </a:p>
          <a:p>
            <a:r>
              <a:rPr lang="cs-CZ" sz="2400" dirty="0" smtClean="0"/>
              <a:t>Navazuje na přednášku </a:t>
            </a:r>
            <a:r>
              <a:rPr lang="cs-CZ" sz="2400" dirty="0" err="1" smtClean="0"/>
              <a:t>S</a:t>
            </a:r>
            <a:r>
              <a:rPr lang="cs-CZ" sz="2400" dirty="0" smtClean="0"/>
              <a:t>.</a:t>
            </a:r>
            <a:r>
              <a:rPr lang="cs-CZ" sz="2400" dirty="0" err="1" smtClean="0"/>
              <a:t>T.Coombse</a:t>
            </a:r>
            <a:r>
              <a:rPr lang="cs-CZ" sz="2400" dirty="0" smtClean="0"/>
              <a:t> (teoretik výtvarné výchovy)prezentované v roce 1981 na světovém kongresu INSEA v Rotterdamu. Dle </a:t>
            </a:r>
            <a:r>
              <a:rPr lang="cs-CZ" sz="2400" dirty="0" err="1" smtClean="0"/>
              <a:t>Coombse</a:t>
            </a:r>
            <a:r>
              <a:rPr lang="cs-CZ" sz="2400" dirty="0" smtClean="0"/>
              <a:t> by výtvarná výchova měla vést mladého člověka myslet vizuálně. Razí důraz na vizuální komunikaci a vizuální gramotnosti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„</a:t>
            </a:r>
            <a:r>
              <a:rPr lang="cs-CZ" sz="2400" i="1" dirty="0" smtClean="0"/>
              <a:t>Vizuální gramotnost je obecná schopnost dívat se kulturníma očima, zohledňovat a uvědomovat si kulturní prizmata, jejichž prostřednictvím vnímáme svět a která jsou od prvopočátku civilizace formována uměleckými projevy.“ </a:t>
            </a:r>
            <a:r>
              <a:rPr lang="cs-CZ" sz="2400" dirty="0" smtClean="0"/>
              <a:t>(slavík 162)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Gnozeo</a:t>
            </a:r>
            <a:r>
              <a:rPr lang="cs-CZ" b="1" dirty="0" smtClean="0">
                <a:solidFill>
                  <a:schemeClr val="bg1"/>
                </a:solidFill>
              </a:rPr>
              <a:t>-centrický proud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Vančát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cs-CZ" sz="2400" dirty="0" smtClean="0"/>
              <a:t>Publikace:</a:t>
            </a:r>
          </a:p>
          <a:p>
            <a:r>
              <a:rPr lang="cs-CZ" sz="2400" dirty="0" smtClean="0"/>
              <a:t>Proč potřebujeme výtvarnou výchovu, 1991</a:t>
            </a:r>
          </a:p>
          <a:p>
            <a:r>
              <a:rPr lang="cs-CZ" sz="2400" dirty="0" smtClean="0"/>
              <a:t>Výtvarná výchova v době postmodernismu, 1991</a:t>
            </a:r>
          </a:p>
          <a:p>
            <a:endParaRPr lang="cs-CZ" sz="2400" dirty="0" smtClean="0"/>
          </a:p>
          <a:p>
            <a:r>
              <a:rPr lang="cs-CZ" sz="2400" dirty="0" smtClean="0"/>
              <a:t>Důraz na uměleckou kultivaci obyvatel jakožto celospolečenské nutnosti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Podobnosti </a:t>
            </a:r>
            <a:r>
              <a:rPr lang="cs-CZ" b="1" dirty="0" err="1" smtClean="0">
                <a:solidFill>
                  <a:schemeClr val="bg1"/>
                </a:solidFill>
              </a:rPr>
              <a:t>Art</a:t>
            </a:r>
            <a:r>
              <a:rPr lang="cs-CZ" b="1" dirty="0" smtClean="0">
                <a:solidFill>
                  <a:schemeClr val="bg1"/>
                </a:solidFill>
              </a:rPr>
              <a:t>-centrismu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a Video-centrismu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Mají těsný vztah k výtvarnému umění a jeho různým výrazovým prostředkům</a:t>
            </a:r>
          </a:p>
          <a:p>
            <a:endParaRPr lang="cs-CZ" sz="2400" dirty="0" smtClean="0"/>
          </a:p>
          <a:p>
            <a:r>
              <a:rPr lang="cs-CZ" sz="2400" i="1" dirty="0" smtClean="0"/>
              <a:t>„ Zároveň se obě pojetí obracejí k umění především jako k laboratoři, v níž kultura zkoumá své vztahy ke světu a vybírá ty vzorce vnímání, které nejpřiléhavěji vyhmatávají vývoj společnosti. Není náhodou, že oba programy se zajímají především o moderní umění, v němž jsou všechny proměny nejlépe patrné.“</a:t>
            </a:r>
            <a:r>
              <a:rPr lang="cs-CZ" sz="2400" dirty="0" smtClean="0"/>
              <a:t>(slavík 163)</a:t>
            </a:r>
            <a:endParaRPr lang="cs-CZ" sz="24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Animo-centrické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Důraz na poznání sebe samého jakožto tvůrce i příjemce výtvarného díla</a:t>
            </a:r>
          </a:p>
          <a:p>
            <a:r>
              <a:rPr lang="cs-CZ" sz="2400" dirty="0" smtClean="0"/>
              <a:t>Výtvarná tvorba je prostředkem poznávání vlastního nitra</a:t>
            </a:r>
          </a:p>
          <a:p>
            <a:r>
              <a:rPr lang="cs-CZ" sz="2400" dirty="0" smtClean="0"/>
              <a:t>Snaha nalézat cestu sám k sobě, ale i k ostatním lidem</a:t>
            </a:r>
          </a:p>
          <a:p>
            <a:r>
              <a:rPr lang="cs-CZ" sz="2400" dirty="0" smtClean="0"/>
              <a:t>Má blízký vztah k psychoterapii</a:t>
            </a:r>
          </a:p>
          <a:p>
            <a:r>
              <a:rPr lang="cs-CZ" sz="2400" dirty="0" smtClean="0"/>
              <a:t>Oproti video-</a:t>
            </a:r>
            <a:r>
              <a:rPr lang="cs-CZ" sz="2400" dirty="0" err="1" smtClean="0"/>
              <a:t>centrickétendenci</a:t>
            </a:r>
            <a:r>
              <a:rPr lang="cs-CZ" sz="2400" dirty="0" smtClean="0"/>
              <a:t> je smyslový zážitek vnímán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Duraz</a:t>
            </a:r>
            <a:r>
              <a:rPr lang="cs-CZ" sz="2400" dirty="0" smtClean="0"/>
              <a:t> na expresivitě výtvarné </a:t>
            </a:r>
            <a:r>
              <a:rPr lang="cs-CZ" sz="2400" dirty="0" err="1" smtClean="0"/>
              <a:t>vtorby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Učitel má blízko </a:t>
            </a:r>
            <a:r>
              <a:rPr lang="cs-CZ" sz="2400" dirty="0" err="1" smtClean="0"/>
              <a:t>artetrapeutovi</a:t>
            </a:r>
            <a:r>
              <a:rPr lang="cs-CZ" sz="2400" dirty="0" smtClean="0"/>
              <a:t> nebo psychoterapeutovi</a:t>
            </a:r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Představitelé: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J. David- </a:t>
            </a:r>
          </a:p>
          <a:p>
            <a:r>
              <a:rPr lang="cs-CZ" sz="2400" dirty="0" smtClean="0"/>
              <a:t>Publikace.</a:t>
            </a:r>
          </a:p>
          <a:p>
            <a:r>
              <a:rPr lang="cs-CZ" sz="2400" dirty="0" smtClean="0"/>
              <a:t>Duchovní a </a:t>
            </a:r>
            <a:r>
              <a:rPr lang="cs-CZ" sz="2400" dirty="0" err="1" smtClean="0"/>
              <a:t>symslová</a:t>
            </a:r>
            <a:r>
              <a:rPr lang="cs-CZ" sz="2400" dirty="0" smtClean="0"/>
              <a:t> výchova</a:t>
            </a:r>
          </a:p>
          <a:p>
            <a:r>
              <a:rPr lang="cs-CZ" sz="2400" dirty="0" smtClean="0"/>
              <a:t>Výtvarná výchova jako </a:t>
            </a:r>
            <a:r>
              <a:rPr lang="cs-CZ" sz="2400" dirty="0" err="1" smtClean="0"/>
              <a:t>smaslový</a:t>
            </a:r>
            <a:r>
              <a:rPr lang="cs-CZ" sz="2400" dirty="0" smtClean="0"/>
              <a:t> a duchovní fenomén</a:t>
            </a:r>
          </a:p>
          <a:p>
            <a:r>
              <a:rPr lang="cs-CZ" sz="2400" dirty="0" smtClean="0"/>
              <a:t>M. </a:t>
            </a:r>
            <a:r>
              <a:rPr lang="cs-CZ" sz="2400" dirty="0" err="1" smtClean="0"/>
              <a:t>Pohnerová</a:t>
            </a:r>
            <a:endParaRPr lang="cs-CZ" sz="2400" dirty="0" smtClean="0"/>
          </a:p>
          <a:p>
            <a:r>
              <a:rPr lang="cs-CZ" sz="2400" dirty="0" smtClean="0"/>
              <a:t>J. Slavík od výrazu k dialogu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Teorie současné výtvarné výchovy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80. léta 20. století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600" b="1" dirty="0" smtClean="0"/>
              <a:t>Dochází ke dvěma protichůdným liniím ve výuce výtvarné výchovy:</a:t>
            </a:r>
          </a:p>
          <a:p>
            <a:endParaRPr lang="cs-CZ" sz="2600" b="1" dirty="0" smtClean="0"/>
          </a:p>
          <a:p>
            <a:pPr lvl="1"/>
            <a:r>
              <a:rPr lang="cs-CZ" sz="2600" b="1" u="sng" dirty="0" smtClean="0"/>
              <a:t>Duchovní a smyslové pedagogika</a:t>
            </a:r>
          </a:p>
          <a:p>
            <a:pPr lvl="2"/>
            <a:r>
              <a:rPr lang="cs-CZ" sz="2200" dirty="0" smtClean="0"/>
              <a:t>Důraz je kladen na kontakt s matriálem, vlastní tělesnou schránkou a prostorem</a:t>
            </a:r>
          </a:p>
          <a:p>
            <a:pPr lvl="2"/>
            <a:endParaRPr lang="cs-CZ" sz="2200" dirty="0" smtClean="0"/>
          </a:p>
          <a:p>
            <a:pPr lvl="1"/>
            <a:r>
              <a:rPr lang="cs-CZ" sz="2600" b="1" u="sng" dirty="0" smtClean="0"/>
              <a:t>Vizuálně komunikativní výtvarná pedagogika</a:t>
            </a:r>
          </a:p>
          <a:p>
            <a:pPr lvl="2"/>
            <a:r>
              <a:rPr lang="cs-CZ" sz="2200" i="1" dirty="0" smtClean="0"/>
              <a:t>„..zaměřena na kultivaci převážně vizuálních uměleckých i neuměleckých forem.“(</a:t>
            </a:r>
            <a:r>
              <a:rPr lang="cs-CZ" sz="2200" dirty="0" err="1" smtClean="0"/>
              <a:t>babyr</a:t>
            </a:r>
            <a:r>
              <a:rPr lang="cs-CZ" sz="2200" dirty="0" smtClean="0"/>
              <a:t>. S. 14)muzeum 4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Další tendencí, která se ve výtvarné pedagogice objevuje se </a:t>
            </a:r>
            <a:r>
              <a:rPr lang="cs-CZ" sz="2400" b="1" dirty="0" smtClean="0"/>
              <a:t>Pedagogika výtvarných projektů,</a:t>
            </a:r>
            <a:r>
              <a:rPr lang="cs-CZ" sz="2400" dirty="0" smtClean="0"/>
              <a:t> která tyto dva proudy částečně propojuje.</a:t>
            </a:r>
          </a:p>
          <a:p>
            <a:endParaRPr lang="cs-CZ" sz="2400" dirty="0" smtClean="0"/>
          </a:p>
          <a:p>
            <a:r>
              <a:rPr lang="cs-CZ" sz="2400" dirty="0" smtClean="0"/>
              <a:t>tendence inspirované anglickou školou </a:t>
            </a:r>
          </a:p>
          <a:p>
            <a:pPr lvl="1"/>
            <a:r>
              <a:rPr lang="cs-CZ" sz="2000" dirty="0" smtClean="0"/>
              <a:t>(propojení smyslů a racionálního myšlení)</a:t>
            </a:r>
            <a:endParaRPr lang="cs-CZ" sz="2000" b="1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404664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80. léta 20. století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Věra </a:t>
            </a:r>
            <a:r>
              <a:rPr lang="cs-CZ" b="1" dirty="0" err="1" smtClean="0">
                <a:solidFill>
                  <a:schemeClr val="bg1">
                    <a:lumMod val="95000"/>
                  </a:schemeClr>
                </a:solidFill>
              </a:rPr>
              <a:t>Roeselová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průkopnice </a:t>
            </a:r>
            <a:r>
              <a:rPr lang="cs-CZ" sz="2400" b="1" dirty="0" smtClean="0"/>
              <a:t>projektové metody</a:t>
            </a:r>
          </a:p>
          <a:p>
            <a:endParaRPr lang="cs-CZ" sz="2400" dirty="0" smtClean="0"/>
          </a:p>
          <a:p>
            <a:r>
              <a:rPr lang="cs-CZ" sz="2400" b="1" u="sng" dirty="0" smtClean="0"/>
              <a:t>Publikace:</a:t>
            </a:r>
          </a:p>
          <a:p>
            <a:endParaRPr lang="cs-CZ" sz="2400" b="1" u="sng" dirty="0" smtClean="0"/>
          </a:p>
          <a:p>
            <a:endParaRPr lang="cs-CZ" sz="2400" b="1" u="sng" dirty="0" smtClean="0"/>
          </a:p>
          <a:p>
            <a:r>
              <a:rPr lang="cs-CZ" sz="2400" dirty="0" smtClean="0"/>
              <a:t>Inspiračním činitelem pro ni byl </a:t>
            </a:r>
            <a:r>
              <a:rPr lang="pl-PL" sz="2400" dirty="0" smtClean="0"/>
              <a:t>profesor </a:t>
            </a:r>
            <a:r>
              <a:rPr lang="pl-PL" sz="2400" dirty="0" smtClean="0"/>
              <a:t>Igor </a:t>
            </a:r>
            <a:r>
              <a:rPr lang="pl-PL" sz="2400" dirty="0" smtClean="0"/>
              <a:t>Zhoř a doktorka </a:t>
            </a:r>
            <a:r>
              <a:rPr lang="cs-CZ" sz="2400" dirty="0" smtClean="0"/>
              <a:t>Hana </a:t>
            </a:r>
            <a:r>
              <a:rPr lang="cs-CZ" sz="2400" dirty="0" smtClean="0"/>
              <a:t>Dvořáková.</a:t>
            </a:r>
          </a:p>
          <a:p>
            <a:pPr lvl="1"/>
            <a:r>
              <a:rPr lang="cs-CZ" sz="2000" dirty="0" smtClean="0"/>
              <a:t>Tyto metody se poprvé objevily v publikaci Škola výtvarného myšlení I (II</a:t>
            </a:r>
            <a:r>
              <a:rPr lang="cs-CZ" sz="2000" dirty="0" smtClean="0"/>
              <a:t>).</a:t>
            </a:r>
          </a:p>
          <a:p>
            <a:pPr lvl="1"/>
            <a:r>
              <a:rPr lang="cs-CZ" sz="2000" dirty="0" smtClean="0"/>
              <a:t>„</a:t>
            </a:r>
            <a:r>
              <a:rPr lang="cs-CZ" sz="2000" i="1" dirty="0" smtClean="0"/>
              <a:t>Obrazová část publikace vypráví o hledání cesty k výtvarnému myšlení, ukazuje, že </a:t>
            </a:r>
            <a:r>
              <a:rPr lang="cs-CZ" sz="2000" i="1" dirty="0" smtClean="0"/>
              <a:t>výtvarně tvořit </a:t>
            </a:r>
            <a:r>
              <a:rPr lang="cs-CZ" sz="2000" i="1" dirty="0" smtClean="0"/>
              <a:t>neznamená jen zobrazit, ale i do hloubky poznat, pochopit a proměnit. Nabízí cestu </a:t>
            </a:r>
            <a:r>
              <a:rPr lang="cs-CZ" sz="2000" i="1" dirty="0" smtClean="0"/>
              <a:t>za prohloubeným </a:t>
            </a:r>
            <a:r>
              <a:rPr lang="cs-CZ" sz="2000" i="1" dirty="0" smtClean="0"/>
              <a:t>poznáním, která vede skrze rozšířené vědomí</a:t>
            </a:r>
            <a:r>
              <a:rPr lang="cs-CZ" sz="2000" i="1" dirty="0" smtClean="0"/>
              <a:t>.“ </a:t>
            </a:r>
          </a:p>
          <a:p>
            <a:pPr lvl="1"/>
            <a:r>
              <a:rPr lang="cs-CZ" sz="1300" dirty="0" smtClean="0"/>
              <a:t>[</a:t>
            </a:r>
            <a:r>
              <a:rPr lang="cs-CZ" sz="1300" dirty="0" smtClean="0"/>
              <a:t>ZHOŘ, Igor. Škola </a:t>
            </a:r>
            <a:r>
              <a:rPr lang="cs-CZ" sz="1300" dirty="0" err="1" smtClean="0"/>
              <a:t>výtvarnéhomyšlení</a:t>
            </a:r>
            <a:r>
              <a:rPr lang="cs-CZ" sz="1300" dirty="0" smtClean="0"/>
              <a:t>. (I) Metodický materiál pro práci v zájmové výtvarné činnosti. Brno : 1987, s. 1</a:t>
            </a:r>
            <a:r>
              <a:rPr lang="cs-CZ" sz="1300" dirty="0" smtClean="0"/>
              <a:t>.].</a:t>
            </a:r>
          </a:p>
          <a:p>
            <a:pPr lvl="1"/>
            <a:endParaRPr lang="cs-CZ" sz="1300" dirty="0" smtClean="0"/>
          </a:p>
          <a:p>
            <a:r>
              <a:rPr lang="cs-CZ" sz="2400" dirty="0" smtClean="0"/>
              <a:t>Projektová metoda byla užívána převážně výtvarníky-pedagogy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90. léta 20. století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snaha o nastolení nových možností ve výuce výtvarné výchovy</a:t>
            </a:r>
          </a:p>
          <a:p>
            <a:r>
              <a:rPr lang="cs-CZ" sz="2400" dirty="0" smtClean="0"/>
              <a:t>Posílení autonomie učitele i žáka, ne ovšem pouze v pohledu svobody, ale i závazku a zodpovědnosti během výuky</a:t>
            </a:r>
          </a:p>
          <a:p>
            <a:endParaRPr lang="cs-CZ" sz="2400" dirty="0" smtClean="0"/>
          </a:p>
          <a:p>
            <a:r>
              <a:rPr lang="cs-CZ" sz="2400" dirty="0" smtClean="0"/>
              <a:t>1991- založení profesního sdružení pedagogů</a:t>
            </a:r>
          </a:p>
          <a:p>
            <a:pPr lvl="1"/>
            <a:r>
              <a:rPr lang="cs-CZ" sz="2000" dirty="0" smtClean="0"/>
              <a:t>Asociace výtvarných pedagogů</a:t>
            </a:r>
          </a:p>
          <a:p>
            <a:pPr lvl="1"/>
            <a:r>
              <a:rPr lang="cs-CZ" sz="2000" dirty="0" smtClean="0"/>
              <a:t>snaha </a:t>
            </a:r>
            <a:r>
              <a:rPr lang="cs-CZ" sz="2000" dirty="0" smtClean="0"/>
              <a:t>o zprostředkování didaktiky výtvarné výchovy a teoretických poznatků mezi učitele v praxi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Čtyři pojetí výtvarné výchovy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b="1" u="sng" dirty="0" smtClean="0"/>
              <a:t>Pojmenovány  </a:t>
            </a:r>
            <a:r>
              <a:rPr lang="cs-CZ" sz="2400" b="1" u="sng" dirty="0"/>
              <a:t>J</a:t>
            </a:r>
            <a:r>
              <a:rPr lang="cs-CZ" sz="2400" b="1" u="sng" dirty="0" smtClean="0"/>
              <a:t>anem Slavíkem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r>
              <a:rPr lang="cs-CZ" sz="2400" i="1" dirty="0" smtClean="0"/>
              <a:t>„..i přes  zřetelnou rozrůzněnost a svébytnost  jsou všechny pevně zakotveny ve sféře jedinečných vlastností výtvarného projevu, zejména v jeho uměleckých polohách a v jeho expresivitě.“ </a:t>
            </a:r>
            <a:r>
              <a:rPr lang="cs-CZ" sz="2400" dirty="0" smtClean="0"/>
              <a:t>(slavík160)</a:t>
            </a:r>
          </a:p>
          <a:p>
            <a:endParaRPr lang="cs-CZ" sz="2400" dirty="0" smtClean="0"/>
          </a:p>
          <a:p>
            <a:r>
              <a:rPr lang="cs-CZ" sz="2400" dirty="0" smtClean="0"/>
              <a:t>Pluralitní tendence v současné výtvarné výchově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Čtyři pojetí výtvarné výchovy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(dle Slavíka)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dirty="0" err="1" smtClean="0"/>
              <a:t>Art</a:t>
            </a:r>
            <a:r>
              <a:rPr lang="cs-CZ" dirty="0" smtClean="0"/>
              <a:t>- centrické pojetí</a:t>
            </a:r>
          </a:p>
          <a:p>
            <a:endParaRPr lang="cs-CZ" dirty="0" smtClean="0"/>
          </a:p>
          <a:p>
            <a:r>
              <a:rPr lang="cs-CZ" dirty="0" smtClean="0"/>
              <a:t>Video-centrické</a:t>
            </a:r>
          </a:p>
          <a:p>
            <a:endParaRPr lang="cs-CZ" dirty="0" smtClean="0"/>
          </a:p>
          <a:p>
            <a:r>
              <a:rPr lang="cs-CZ" dirty="0" err="1" smtClean="0"/>
              <a:t>Gnozeo</a:t>
            </a:r>
            <a:r>
              <a:rPr lang="cs-CZ" dirty="0" smtClean="0"/>
              <a:t>-centrické</a:t>
            </a:r>
          </a:p>
          <a:p>
            <a:endParaRPr lang="cs-CZ" dirty="0" smtClean="0"/>
          </a:p>
          <a:p>
            <a:r>
              <a:rPr lang="cs-CZ" dirty="0" smtClean="0"/>
              <a:t>Animo-centrické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err="1" smtClean="0">
                <a:solidFill>
                  <a:schemeClr val="bg1"/>
                </a:solidFill>
              </a:rPr>
              <a:t>Art</a:t>
            </a:r>
            <a:r>
              <a:rPr lang="cs-CZ" b="1" dirty="0" smtClean="0">
                <a:solidFill>
                  <a:schemeClr val="bg1"/>
                </a:solidFill>
              </a:rPr>
              <a:t>-centrické pojetí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Zážitek-dialog-interpretace</a:t>
            </a:r>
          </a:p>
          <a:p>
            <a:endParaRPr lang="cs-CZ" sz="2400" dirty="0"/>
          </a:p>
          <a:p>
            <a:r>
              <a:rPr lang="cs-CZ" sz="2400" dirty="0" smtClean="0"/>
              <a:t>Snaha posílit uměleckou  a estetickou formu. </a:t>
            </a:r>
          </a:p>
          <a:p>
            <a:r>
              <a:rPr lang="cs-CZ" sz="2400" dirty="0" smtClean="0"/>
              <a:t>Snaha o oživení vztahu mezi profesionální výtvarnou tvorbou a výchovou umění a lepšímu pochopení významu umění, poezie, tance a jiných uměleckých </a:t>
            </a:r>
          </a:p>
          <a:p>
            <a:endParaRPr lang="cs-CZ" sz="2400" dirty="0"/>
          </a:p>
          <a:p>
            <a:r>
              <a:rPr lang="cs-CZ" sz="2400" dirty="0" smtClean="0"/>
              <a:t>V USA- termín „</a:t>
            </a:r>
            <a:r>
              <a:rPr lang="cs-CZ" sz="2400" dirty="0" err="1" smtClean="0"/>
              <a:t>art</a:t>
            </a:r>
            <a:r>
              <a:rPr lang="cs-CZ" sz="2400" dirty="0" smtClean="0"/>
              <a:t> </a:t>
            </a:r>
            <a:r>
              <a:rPr lang="cs-CZ" sz="2400" dirty="0" err="1" smtClean="0"/>
              <a:t>literacy</a:t>
            </a:r>
            <a:r>
              <a:rPr lang="cs-CZ" sz="2400" dirty="0" smtClean="0"/>
              <a:t>“- umělecká gramotnost</a:t>
            </a:r>
          </a:p>
          <a:p>
            <a:r>
              <a:rPr lang="cs-CZ" sz="2400" dirty="0" smtClean="0"/>
              <a:t>Prof. Horáček</a:t>
            </a:r>
          </a:p>
          <a:p>
            <a:r>
              <a:rPr lang="cs-CZ" sz="2400" dirty="0" smtClean="0"/>
              <a:t>Igor </a:t>
            </a:r>
            <a:r>
              <a:rPr lang="cs-CZ" sz="2400" dirty="0" err="1" smtClean="0"/>
              <a:t>Zhoř</a:t>
            </a:r>
            <a:endParaRPr lang="cs-CZ" sz="2400" dirty="0" smtClean="0"/>
          </a:p>
          <a:p>
            <a:r>
              <a:rPr lang="cs-CZ" sz="2400" dirty="0" smtClean="0"/>
              <a:t>Publikace: V dialogu s uměním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„</a:t>
            </a:r>
            <a:r>
              <a:rPr lang="cs-CZ" sz="2400" i="1" dirty="0" smtClean="0"/>
              <a:t>Prvořadým úkolem je probuzení zájmu o umění…prostřednictvím poutavých detailů pak umění nabízí citový zážitek a otvírá prostor pro osvojování informací o vývojových etapách dějin umění..“ </a:t>
            </a:r>
            <a:r>
              <a:rPr lang="cs-CZ" sz="2400" dirty="0" smtClean="0"/>
              <a:t>(hor 1994- </a:t>
            </a:r>
            <a:r>
              <a:rPr lang="cs-CZ" sz="2400" dirty="0" err="1" smtClean="0"/>
              <a:t>str</a:t>
            </a:r>
            <a:r>
              <a:rPr lang="cs-CZ" sz="2400" dirty="0" smtClean="0"/>
              <a:t> 9-10</a:t>
            </a:r>
          </a:p>
          <a:p>
            <a:endParaRPr lang="cs-CZ" sz="2400" dirty="0" smtClean="0"/>
          </a:p>
          <a:p>
            <a:r>
              <a:rPr lang="cs-CZ" sz="2400" dirty="0" smtClean="0"/>
              <a:t>Dále jako cíl stanovuje  schopnost číst významy uměleckého díla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Art</a:t>
            </a:r>
            <a:r>
              <a:rPr lang="cs-CZ" sz="2400" dirty="0" smtClean="0"/>
              <a:t>-centrické tendence mají blízko k francouzskému hnutí </a:t>
            </a:r>
            <a:r>
              <a:rPr lang="cs-CZ" sz="2400" i="1" dirty="0" smtClean="0"/>
              <a:t>Nové výchovy- </a:t>
            </a:r>
            <a:r>
              <a:rPr lang="cs-CZ" sz="2400" dirty="0" smtClean="0"/>
              <a:t>např. využívají  termín animátor a </a:t>
            </a:r>
            <a:r>
              <a:rPr lang="cs-CZ" sz="2400" dirty="0" smtClean="0"/>
              <a:t>tatáž </a:t>
            </a:r>
            <a:r>
              <a:rPr lang="cs-CZ" sz="2400" dirty="0" smtClean="0"/>
              <a:t>k </a:t>
            </a:r>
            <a:r>
              <a:rPr lang="cs-CZ" sz="2400" dirty="0" smtClean="0"/>
              <a:t>myšlence </a:t>
            </a:r>
            <a:r>
              <a:rPr lang="cs-CZ" sz="2400" dirty="0" smtClean="0"/>
              <a:t>: </a:t>
            </a:r>
            <a:r>
              <a:rPr lang="cs-CZ" sz="2400" b="1" dirty="0" smtClean="0"/>
              <a:t>Zážitek-dialog-interpretace</a:t>
            </a:r>
          </a:p>
          <a:p>
            <a:r>
              <a:rPr lang="cs-CZ" sz="2400" dirty="0" smtClean="0"/>
              <a:t>Také se nachází blízko k pojetí </a:t>
            </a:r>
            <a:r>
              <a:rPr lang="cs-CZ" sz="2400" b="1" dirty="0" smtClean="0"/>
              <a:t>galerijní animace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332656"/>
            <a:ext cx="8229600" cy="1143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Art</a:t>
            </a:r>
            <a:r>
              <a:rPr kumimoji="0" lang="cs-C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-centrické pojetí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855</Words>
  <Application>Microsoft Office PowerPoint</Application>
  <PresentationFormat>Předvádění na obrazovce (4:3)</PresentationFormat>
  <Paragraphs>116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Proudy ve výtvarné pedagogice</vt:lpstr>
      <vt:lpstr>80. léta 20. století</vt:lpstr>
      <vt:lpstr>Snímek 3</vt:lpstr>
      <vt:lpstr>Věra Roeselová</vt:lpstr>
      <vt:lpstr>90. léta 20. století</vt:lpstr>
      <vt:lpstr>Čtyři pojetí výtvarné výchovy</vt:lpstr>
      <vt:lpstr>Čtyři pojetí výtvarné výchovy  (dle Slavíka)</vt:lpstr>
      <vt:lpstr>Art-centrické pojetí</vt:lpstr>
      <vt:lpstr>Snímek 9</vt:lpstr>
      <vt:lpstr>Art-centrické pojetí: Osobnosti</vt:lpstr>
      <vt:lpstr>Gnozeo-centrický proud</vt:lpstr>
      <vt:lpstr>Gnozeo-centrický proud</vt:lpstr>
      <vt:lpstr>Video-centrický proud</vt:lpstr>
      <vt:lpstr>Gnozeo-centrický proud</vt:lpstr>
      <vt:lpstr>Vančát</vt:lpstr>
      <vt:lpstr>Podobnosti Art-centrismu  a Video-centrismu</vt:lpstr>
      <vt:lpstr>Animo-centrické</vt:lpstr>
      <vt:lpstr>Představitelé:</vt:lpstr>
      <vt:lpstr>Teorie současné výtvarné výchovy</vt:lpstr>
      <vt:lpstr>Snímek 20</vt:lpstr>
      <vt:lpstr>Snímek 21</vt:lpstr>
      <vt:lpstr>Snímek 22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Lenka Tučková</dc:creator>
  <cp:lastModifiedBy>Lenka Tučková</cp:lastModifiedBy>
  <cp:revision>12</cp:revision>
  <dcterms:created xsi:type="dcterms:W3CDTF">2012-10-29T09:38:17Z</dcterms:created>
  <dcterms:modified xsi:type="dcterms:W3CDTF">2012-11-28T15:10:31Z</dcterms:modified>
</cp:coreProperties>
</file>