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7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0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6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13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0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2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CEC-802A-4E28-AD6F-67649E9F1F41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9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base.uni-graz.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Romský slovesný </a:t>
            </a:r>
            <a:r>
              <a:rPr lang="cs-CZ" b="1" dirty="0" smtClean="0"/>
              <a:t>folklor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225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Ústní tradice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předávání – do poloviny 20. století jediná forma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příležitost:</a:t>
            </a:r>
          </a:p>
          <a:p>
            <a:pPr>
              <a:buFontTx/>
              <a:buChar char="-"/>
            </a:pPr>
            <a:r>
              <a:rPr lang="cs-CZ" dirty="0" smtClean="0"/>
              <a:t>setkání společenské i rodinné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nebo příchod </a:t>
            </a:r>
          </a:p>
          <a:p>
            <a:pPr>
              <a:buFontTx/>
              <a:buChar char="-"/>
            </a:pPr>
            <a:r>
              <a:rPr lang="cs-CZ" dirty="0" smtClean="0"/>
              <a:t>spontánní </a:t>
            </a:r>
          </a:p>
        </p:txBody>
      </p:sp>
    </p:spTree>
    <p:extLst>
      <p:ext uri="{BB962C8B-B14F-4D97-AF65-F5344CB8AC3E}">
        <p14:creationId xmlns:p14="http://schemas.microsoft.com/office/powerpoint/2010/main" val="394199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Slovesné útvary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Pohádka (</a:t>
            </a:r>
            <a:r>
              <a:rPr lang="cs-CZ" dirty="0" err="1" smtClean="0"/>
              <a:t>paramisi</a:t>
            </a:r>
            <a:r>
              <a:rPr lang="cs-CZ" dirty="0" smtClean="0"/>
              <a:t>; pohádky = </a:t>
            </a:r>
            <a:r>
              <a:rPr lang="cs-CZ" dirty="0" err="1" smtClean="0"/>
              <a:t>paramisa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70. léta 20. století, dnes základ pro psanou literaturu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(pro </a:t>
            </a:r>
            <a:r>
              <a:rPr lang="cs-CZ" dirty="0" err="1" smtClean="0"/>
              <a:t>paramisa</a:t>
            </a:r>
            <a:r>
              <a:rPr lang="cs-CZ" dirty="0" smtClean="0"/>
              <a:t>) u vypravěče (</a:t>
            </a:r>
            <a:r>
              <a:rPr lang="cs-CZ" dirty="0" err="1" smtClean="0"/>
              <a:t>paramisar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dospělé posluchače, pro děti výjimečně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vodní a závěrečné zdobné formule (= </a:t>
            </a:r>
            <a:r>
              <a:rPr lang="cs-CZ" dirty="0" err="1" smtClean="0"/>
              <a:t>fogaša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oslovení Boha (sladký, spravedlivý)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oslovení posluchačů (šťastní, Romové, bratři)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pokud nezemřeli, žijí dodnes</a:t>
            </a:r>
          </a:p>
          <a:p>
            <a:pPr marL="0" indent="0">
              <a:buNone/>
            </a:pPr>
            <a:r>
              <a:rPr lang="cs-CZ" dirty="0" smtClean="0"/>
              <a:t>- metafory (= </a:t>
            </a:r>
            <a:r>
              <a:rPr lang="cs-CZ" dirty="0" err="1" smtClean="0"/>
              <a:t>šukar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2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dlouhá p. (= </a:t>
            </a:r>
            <a:r>
              <a:rPr lang="cs-CZ" dirty="0" err="1" smtClean="0"/>
              <a:t>bari</a:t>
            </a:r>
            <a:r>
              <a:rPr lang="cs-CZ" dirty="0" smtClean="0"/>
              <a:t> p.): i několik hodin, hraničí s eposy a legendami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</a:t>
            </a:r>
            <a:r>
              <a:rPr lang="cs-CZ" dirty="0" smtClean="0"/>
              <a:t> hrdinská p. (= </a:t>
            </a:r>
            <a:r>
              <a:rPr lang="cs-CZ" dirty="0" err="1" smtClean="0"/>
              <a:t>vitejziko</a:t>
            </a:r>
            <a:r>
              <a:rPr lang="cs-CZ" dirty="0" smtClean="0"/>
              <a:t> p.): hlavní hrdina chudý romský chlapec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král, princezna, kouzelní pomocníci </a:t>
            </a:r>
          </a:p>
          <a:p>
            <a:pPr>
              <a:buFontTx/>
              <a:buChar char="-"/>
            </a:pPr>
            <a:r>
              <a:rPr lang="cs-CZ" dirty="0" smtClean="0"/>
              <a:t>krátká p. (</a:t>
            </a:r>
            <a:r>
              <a:rPr lang="cs-CZ" dirty="0" err="1" smtClean="0"/>
              <a:t>charňi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h</a:t>
            </a:r>
            <a:r>
              <a:rPr lang="cs-CZ" dirty="0" smtClean="0"/>
              <a:t>ádanková (humorná) p. (= </a:t>
            </a:r>
            <a:r>
              <a:rPr lang="cs-CZ" dirty="0" err="1" smtClean="0"/>
              <a:t>pherasuňi</a:t>
            </a:r>
            <a:r>
              <a:rPr lang="cs-CZ" dirty="0" smtClean="0"/>
              <a:t> p.): hrdina dává nebo vyluští hádanku, vítězí nad </a:t>
            </a:r>
            <a:r>
              <a:rPr lang="cs-CZ" dirty="0" err="1" smtClean="0"/>
              <a:t>gadžem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erotická p. (= </a:t>
            </a:r>
            <a:r>
              <a:rPr lang="cs-CZ" dirty="0" err="1" smtClean="0"/>
              <a:t>džungaľi</a:t>
            </a:r>
            <a:r>
              <a:rPr lang="cs-CZ" dirty="0" smtClean="0"/>
              <a:t> p.): pouze pro dospělé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12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smtClean="0"/>
              <a:t>Vyprávění (= </a:t>
            </a:r>
            <a:r>
              <a:rPr lang="cs-CZ" dirty="0" err="1" smtClean="0"/>
              <a:t>vakeriben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i rodinné (vartování)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do osady nebo příchod kolemjdoucího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ouzelné prvky i ze života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říhody s mule </a:t>
            </a:r>
          </a:p>
        </p:txBody>
      </p:sp>
    </p:spTree>
    <p:extLst>
      <p:ext uri="{BB962C8B-B14F-4D97-AF65-F5344CB8AC3E}">
        <p14:creationId xmlns:p14="http://schemas.microsoft.com/office/powerpoint/2010/main" val="197363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Hádanky (= </a:t>
            </a:r>
            <a:r>
              <a:rPr lang="cs-CZ" dirty="0" err="1" smtClean="0"/>
              <a:t>garude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pontánní zábava při společných aktivitách, hádá se i o peníze</a:t>
            </a:r>
          </a:p>
          <a:p>
            <a:pPr>
              <a:buFontTx/>
              <a:buChar char="-"/>
            </a:pPr>
            <a:r>
              <a:rPr lang="cs-CZ" dirty="0" smtClean="0"/>
              <a:t>Test důvtipu, znalosti </a:t>
            </a:r>
            <a:r>
              <a:rPr lang="cs-CZ" dirty="0" err="1" smtClean="0"/>
              <a:t>romipen</a:t>
            </a:r>
            <a:r>
              <a:rPr lang="cs-CZ" dirty="0" smtClean="0"/>
              <a:t>, znalosti jazyka</a:t>
            </a:r>
          </a:p>
          <a:p>
            <a:pPr>
              <a:buFontTx/>
              <a:buChar char="-"/>
            </a:pPr>
            <a:r>
              <a:rPr lang="cs-CZ" dirty="0" smtClean="0"/>
              <a:t>úvodní formule – předmět, který se hádá, je charakterizován jako člen nejbližší rodiny; nemusí být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čhajori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takovou dcerušku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ajso</a:t>
            </a:r>
            <a:r>
              <a:rPr lang="cs-CZ" dirty="0" smtClean="0"/>
              <a:t> </a:t>
            </a:r>
            <a:r>
              <a:rPr lang="cs-CZ" dirty="0" err="1" smtClean="0"/>
              <a:t>phral</a:t>
            </a:r>
            <a:r>
              <a:rPr lang="cs-CZ" dirty="0" smtClean="0"/>
              <a:t>, so </a:t>
            </a:r>
            <a:r>
              <a:rPr lang="cs-CZ" dirty="0" err="1" smtClean="0"/>
              <a:t>džal</a:t>
            </a:r>
            <a:r>
              <a:rPr lang="cs-CZ" dirty="0" smtClean="0"/>
              <a:t> </a:t>
            </a:r>
            <a:r>
              <a:rPr lang="cs-CZ" dirty="0" err="1" smtClean="0"/>
              <a:t>andro</a:t>
            </a:r>
            <a:r>
              <a:rPr lang="cs-CZ" dirty="0" smtClean="0"/>
              <a:t> </a:t>
            </a:r>
            <a:r>
              <a:rPr lang="cs-CZ" dirty="0" err="1" smtClean="0"/>
              <a:t>foros</a:t>
            </a:r>
            <a:r>
              <a:rPr lang="cs-CZ" dirty="0" smtClean="0"/>
              <a:t> u </a:t>
            </a:r>
            <a:r>
              <a:rPr lang="cs-CZ" dirty="0" err="1" smtClean="0"/>
              <a:t>ačhel</a:t>
            </a:r>
            <a:r>
              <a:rPr lang="cs-CZ" dirty="0" smtClean="0"/>
              <a:t> 	</a:t>
            </a:r>
            <a:r>
              <a:rPr lang="cs-CZ" dirty="0" err="1" smtClean="0"/>
              <a:t>odoj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Mám bratra, který jde do města a zůstane tam.</a:t>
            </a:r>
          </a:p>
          <a:p>
            <a:pPr marL="0" indent="0">
              <a:buNone/>
            </a:pPr>
            <a:r>
              <a:rPr lang="cs-CZ" dirty="0" smtClean="0"/>
              <a:t>	(cesta)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1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smtClean="0"/>
              <a:t>které </a:t>
            </a:r>
            <a:r>
              <a:rPr lang="cs-CZ" smtClean="0"/>
              <a:t>zná každý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Štar</a:t>
            </a:r>
            <a:r>
              <a:rPr lang="cs-CZ" dirty="0" smtClean="0"/>
              <a:t> </a:t>
            </a:r>
            <a:r>
              <a:rPr lang="cs-CZ" dirty="0" err="1" smtClean="0"/>
              <a:t>phrala</a:t>
            </a:r>
            <a:r>
              <a:rPr lang="cs-CZ" dirty="0" smtClean="0"/>
              <a:t> tel </a:t>
            </a:r>
            <a:r>
              <a:rPr lang="cs-CZ" dirty="0" err="1" smtClean="0"/>
              <a:t>jekh</a:t>
            </a:r>
            <a:r>
              <a:rPr lang="cs-CZ" dirty="0" smtClean="0"/>
              <a:t> </a:t>
            </a:r>
            <a:r>
              <a:rPr lang="cs-CZ" dirty="0" err="1" smtClean="0"/>
              <a:t>staďi</a:t>
            </a:r>
            <a:r>
              <a:rPr lang="cs-CZ" dirty="0" smtClean="0"/>
              <a:t>.	</a:t>
            </a:r>
          </a:p>
          <a:p>
            <a:pPr marL="0" indent="0">
              <a:buNone/>
            </a:pPr>
            <a:r>
              <a:rPr lang="cs-CZ" dirty="0" smtClean="0"/>
              <a:t>	Čtyři bratři pod jedním kloboukem. (stůl)</a:t>
            </a:r>
          </a:p>
          <a:p>
            <a:pPr>
              <a:buFontTx/>
              <a:buChar char="-"/>
            </a:pPr>
            <a:r>
              <a:rPr lang="cs-CZ" dirty="0" smtClean="0"/>
              <a:t>které nikdo neslyšel</a:t>
            </a:r>
          </a:p>
          <a:p>
            <a:pPr marL="0" indent="0">
              <a:buNone/>
            </a:pPr>
            <a:r>
              <a:rPr lang="cs-CZ" dirty="0" smtClean="0"/>
              <a:t>	So </a:t>
            </a:r>
            <a:r>
              <a:rPr lang="cs-CZ" dirty="0" err="1" smtClean="0"/>
              <a:t>keras</a:t>
            </a:r>
            <a:r>
              <a:rPr lang="cs-CZ" dirty="0" smtClean="0"/>
              <a:t> </a:t>
            </a:r>
            <a:r>
              <a:rPr lang="cs-CZ" dirty="0" err="1" smtClean="0"/>
              <a:t>savore</a:t>
            </a:r>
            <a:r>
              <a:rPr lang="cs-CZ" dirty="0" smtClean="0"/>
              <a:t> </a:t>
            </a:r>
            <a:r>
              <a:rPr lang="cs-CZ" dirty="0" err="1" smtClean="0"/>
              <a:t>jekhvarestar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Co děláme všichni zároveň? (stárneme)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aložené na romštině (= v češtině ztratí smysl)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Phen</a:t>
            </a:r>
            <a:r>
              <a:rPr lang="cs-CZ" dirty="0" smtClean="0"/>
              <a:t> </a:t>
            </a:r>
            <a:r>
              <a:rPr lang="cs-CZ" dirty="0" err="1" smtClean="0"/>
              <a:t>jekhe</a:t>
            </a:r>
            <a:r>
              <a:rPr lang="cs-CZ" dirty="0" smtClean="0"/>
              <a:t> </a:t>
            </a:r>
            <a:r>
              <a:rPr lang="cs-CZ" dirty="0" err="1" smtClean="0"/>
              <a:t>laveha</a:t>
            </a:r>
            <a:r>
              <a:rPr lang="cs-CZ" dirty="0" smtClean="0"/>
              <a:t>, so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lolo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kaľi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Řekni jedním slovem, co je i červený i černá.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rat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o </a:t>
            </a:r>
            <a:r>
              <a:rPr lang="cs-CZ" dirty="0" err="1" smtClean="0">
                <a:sym typeface="Wingdings" panose="05000000000000000000" pitchFamily="2" charset="2"/>
              </a:rPr>
              <a:t>lolo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červená krev, e </a:t>
            </a:r>
            <a:r>
              <a:rPr lang="cs-CZ" dirty="0" err="1" smtClean="0">
                <a:sym typeface="Wingdings" panose="05000000000000000000" pitchFamily="2" charset="2"/>
              </a:rPr>
              <a:t>kaľi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černá noc)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Založené na použití romštiny i češtiny</a:t>
            </a:r>
          </a:p>
          <a:p>
            <a:pPr marL="0" indent="0">
              <a:buNone/>
            </a:pPr>
            <a:r>
              <a:rPr lang="pl-PL" dirty="0" smtClean="0"/>
              <a:t>	Phen mange s’oda hin jak?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Řekni mi, co to je jak?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jakh</a:t>
            </a:r>
            <a:r>
              <a:rPr lang="cs-CZ" dirty="0" smtClean="0"/>
              <a:t> – oko, jag – oheň a jak v češtině)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816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Vtipy (= </a:t>
            </a:r>
            <a:r>
              <a:rPr lang="cs-CZ" dirty="0" err="1" smtClean="0"/>
              <a:t>pherasa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ádanky s nečekanou, vtipnou pointou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hordinel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</a:t>
            </a:r>
            <a:r>
              <a:rPr lang="cs-CZ" dirty="0" err="1" smtClean="0"/>
              <a:t>kalapa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Kdo nosí největší klobouk?</a:t>
            </a:r>
          </a:p>
          <a:p>
            <a:pPr marL="0" indent="0">
              <a:buNone/>
            </a:pPr>
            <a:r>
              <a:rPr lang="cs-CZ" dirty="0" smtClean="0"/>
              <a:t>	(kas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šero –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ten, kdo má největší hlavu)</a:t>
            </a:r>
          </a:p>
          <a:p>
            <a:r>
              <a:rPr lang="cs-CZ" dirty="0" smtClean="0"/>
              <a:t>Moudrá slova (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32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Hübschmannová, M.: </a:t>
            </a:r>
          </a:p>
          <a:p>
            <a:pPr marL="0" indent="0">
              <a:buNone/>
            </a:pPr>
            <a:r>
              <a:rPr lang="cs-CZ" dirty="0" smtClean="0"/>
              <a:t>	Romské pohádky. Praha: Fortuna, 1999.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Čeho je na světě nejvíc – So </a:t>
            </a:r>
            <a:r>
              <a:rPr lang="cs-CZ" dirty="0" err="1" smtClean="0"/>
              <a:t>hin</a:t>
            </a:r>
            <a:r>
              <a:rPr lang="cs-CZ" dirty="0" smtClean="0"/>
              <a:t> pro </a:t>
            </a:r>
            <a:r>
              <a:rPr lang="cs-CZ" dirty="0" err="1" smtClean="0"/>
              <a:t>svetos</a:t>
            </a:r>
            <a:r>
              <a:rPr lang="cs-CZ" dirty="0" smtClean="0"/>
              <a:t> 	</a:t>
            </a:r>
            <a:r>
              <a:rPr lang="cs-CZ" dirty="0" err="1" smtClean="0"/>
              <a:t>jekhbuter</a:t>
            </a:r>
            <a:r>
              <a:rPr lang="cs-CZ" dirty="0" smtClean="0"/>
              <a:t>? Praha: 1987.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</a:t>
            </a:r>
            <a:r>
              <a:rPr lang="cs-CZ" dirty="0" smtClean="0"/>
              <a:t>, so… Romské hádanky. Praha: 	Fortuna, 1999.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 </a:t>
            </a:r>
            <a:r>
              <a:rPr lang="cs-CZ" dirty="0" err="1" smtClean="0"/>
              <a:t>phure</a:t>
            </a:r>
            <a:r>
              <a:rPr lang="cs-CZ" dirty="0" smtClean="0"/>
              <a:t> </a:t>
            </a:r>
            <a:r>
              <a:rPr lang="cs-CZ" dirty="0" err="1" smtClean="0"/>
              <a:t>Romendar</a:t>
            </a:r>
            <a:r>
              <a:rPr lang="cs-CZ" dirty="0" smtClean="0"/>
              <a:t>. Praha: </a:t>
            </a:r>
            <a:r>
              <a:rPr lang="cs-CZ" dirty="0" err="1" smtClean="0"/>
              <a:t>Apeiron</a:t>
            </a:r>
            <a:r>
              <a:rPr lang="cs-CZ" dirty="0" smtClean="0"/>
              <a:t>, 	1999.</a:t>
            </a:r>
          </a:p>
          <a:p>
            <a:pPr marL="0" indent="0">
              <a:buNone/>
            </a:pPr>
            <a:r>
              <a:rPr lang="cs-CZ" dirty="0" smtClean="0"/>
              <a:t>	Dobré slovo je jako chleba. Praha: Kulturní dům 	hlavního města Prahy, 1985.</a:t>
            </a:r>
          </a:p>
          <a:p>
            <a:r>
              <a:rPr lang="cs-CZ" dirty="0" smtClean="0">
                <a:hlinkClick r:id="rId2"/>
              </a:rPr>
              <a:t>www.rombase.uni-graz.at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010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174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Romský slovesný folklor</vt:lpstr>
      <vt:lpstr>Ústní tradice</vt:lpstr>
      <vt:lpstr>Slovesné útvary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Slovesný folklor a hudba</dc:title>
  <dc:creator>mzm</dc:creator>
  <cp:lastModifiedBy>mzm</cp:lastModifiedBy>
  <cp:revision>16</cp:revision>
  <dcterms:created xsi:type="dcterms:W3CDTF">2014-12-04T09:45:38Z</dcterms:created>
  <dcterms:modified xsi:type="dcterms:W3CDTF">2014-12-04T13:32:10Z</dcterms:modified>
</cp:coreProperties>
</file>