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8" r:id="rId4"/>
    <p:sldId id="257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109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80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271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61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352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962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861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7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5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574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95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4D4D1-5989-446C-87FB-1F8F7680F6F5}" type="datetimeFigureOut">
              <a:rPr lang="cs-CZ" smtClean="0"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83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Exkurz do historie a kultury Romů podzim 2014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22</a:t>
            </a:r>
            <a:r>
              <a:rPr lang="cs-CZ" dirty="0"/>
              <a:t>. 9. Základní </a:t>
            </a:r>
            <a:r>
              <a:rPr lang="cs-CZ" dirty="0" smtClean="0"/>
              <a:t>terminologie související </a:t>
            </a:r>
            <a:r>
              <a:rPr lang="cs-CZ" dirty="0"/>
              <a:t>s romským </a:t>
            </a:r>
            <a:r>
              <a:rPr lang="cs-CZ" dirty="0" smtClean="0"/>
              <a:t>etnikem</a:t>
            </a:r>
          </a:p>
          <a:p>
            <a:pPr marL="0" indent="0">
              <a:buNone/>
            </a:pPr>
            <a:r>
              <a:rPr lang="cs-CZ" dirty="0" smtClean="0"/>
              <a:t>29</a:t>
            </a:r>
            <a:r>
              <a:rPr lang="cs-CZ" dirty="0"/>
              <a:t>. 9. Historie Romů (1. část) </a:t>
            </a:r>
          </a:p>
          <a:p>
            <a:pPr marL="0" indent="0">
              <a:buNone/>
            </a:pPr>
            <a:r>
              <a:rPr lang="cs-CZ" dirty="0" smtClean="0"/>
              <a:t>6</a:t>
            </a:r>
            <a:r>
              <a:rPr lang="cs-CZ" dirty="0"/>
              <a:t>. 10. Historie Romů (2. část) </a:t>
            </a:r>
          </a:p>
          <a:p>
            <a:pPr marL="0" indent="0">
              <a:buNone/>
            </a:pPr>
            <a:r>
              <a:rPr lang="cs-CZ" dirty="0" smtClean="0"/>
              <a:t>13</a:t>
            </a:r>
            <a:r>
              <a:rPr lang="cs-CZ" dirty="0"/>
              <a:t>. 10. Romská společnost a rodina (1. část)</a:t>
            </a:r>
          </a:p>
          <a:p>
            <a:pPr marL="0" indent="0">
              <a:buNone/>
            </a:pPr>
            <a:r>
              <a:rPr lang="cs-CZ" dirty="0" smtClean="0"/>
              <a:t>20</a:t>
            </a:r>
            <a:r>
              <a:rPr lang="cs-CZ" dirty="0"/>
              <a:t>. 10. Romská společnost a rodina (2. část)</a:t>
            </a:r>
          </a:p>
          <a:p>
            <a:pPr marL="0" indent="0">
              <a:buNone/>
            </a:pPr>
            <a:r>
              <a:rPr lang="cs-CZ" dirty="0" smtClean="0"/>
              <a:t>27</a:t>
            </a:r>
            <a:r>
              <a:rPr lang="cs-CZ" dirty="0"/>
              <a:t>. 10. volno</a:t>
            </a:r>
          </a:p>
          <a:p>
            <a:pPr marL="0" indent="0">
              <a:buNone/>
            </a:pPr>
            <a:r>
              <a:rPr lang="cs-CZ" dirty="0" smtClean="0"/>
              <a:t>3</a:t>
            </a:r>
            <a:r>
              <a:rPr lang="cs-CZ" dirty="0"/>
              <a:t>. 11. Způsoby života a obživy – řemesla</a:t>
            </a:r>
          </a:p>
          <a:p>
            <a:pPr marL="0" indent="0">
              <a:buNone/>
            </a:pPr>
            <a:r>
              <a:rPr lang="cs-CZ" dirty="0" smtClean="0"/>
              <a:t>10</a:t>
            </a:r>
            <a:r>
              <a:rPr lang="cs-CZ" dirty="0"/>
              <a:t>. 11. Způsoby života a obživy – bydlení</a:t>
            </a:r>
          </a:p>
          <a:p>
            <a:pPr marL="0" indent="0">
              <a:buNone/>
            </a:pPr>
            <a:r>
              <a:rPr lang="cs-CZ" dirty="0" smtClean="0"/>
              <a:t>17</a:t>
            </a:r>
            <a:r>
              <a:rPr lang="cs-CZ" dirty="0"/>
              <a:t>. 11. </a:t>
            </a:r>
            <a:r>
              <a:rPr lang="cs-CZ" dirty="0" smtClean="0"/>
              <a:t>volno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24</a:t>
            </a:r>
            <a:r>
              <a:rPr lang="cs-CZ" dirty="0"/>
              <a:t>. 11. Tradiční oděv Romů </a:t>
            </a:r>
          </a:p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dirty="0"/>
              <a:t>. 12. Zvyky a obyčeje u Romů (výběr) </a:t>
            </a:r>
          </a:p>
          <a:p>
            <a:pPr marL="0" indent="0">
              <a:buNone/>
            </a:pPr>
            <a:r>
              <a:rPr lang="cs-CZ" dirty="0" smtClean="0"/>
              <a:t>8</a:t>
            </a:r>
            <a:r>
              <a:rPr lang="cs-CZ" dirty="0"/>
              <a:t>. 12. Slovesný folklór a hudba (výběr)</a:t>
            </a:r>
          </a:p>
          <a:p>
            <a:pPr marL="0" indent="0">
              <a:buNone/>
            </a:pPr>
            <a:r>
              <a:rPr lang="cs-CZ" dirty="0" smtClean="0"/>
              <a:t>15</a:t>
            </a:r>
            <a:r>
              <a:rPr lang="cs-CZ" dirty="0"/>
              <a:t>. 12. Exkurze do MRK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609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Romové jako etnikum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Nejsou homogenní etnikum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Společný základ x odlišný historický a kulturní vývoj</a:t>
            </a:r>
          </a:p>
          <a:p>
            <a:pPr marL="0" indent="0">
              <a:buNone/>
            </a:pPr>
            <a:r>
              <a:rPr lang="cs-CZ" dirty="0" smtClean="0"/>
              <a:t>= &gt;odlišnosti v 	tradicích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integraci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normách chování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jazyku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4677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Deklarace romského národa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Vědomí společného označení Rom</a:t>
            </a:r>
          </a:p>
          <a:p>
            <a:r>
              <a:rPr lang="cs-CZ" dirty="0" smtClean="0"/>
              <a:t>2000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Jsme národem, máme stejnou tradici, stejnou kulturu, jsme stejného původu, hovoříme stejným jazykem. Nikdy jsme neusilovali o vytvoření romského státu … obracíme se na lidstvo se žádostí, abychom se mohli prezentovat jako národ, kterým jsme … chceme, aby byl mezi současnými oficiálně uznávanými zeměmi zastoupen i romský národ.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3045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Romské </a:t>
            </a:r>
            <a:r>
              <a:rPr lang="cs-CZ" b="1" dirty="0" err="1" smtClean="0"/>
              <a:t>subetnické</a:t>
            </a:r>
            <a:r>
              <a:rPr lang="cs-CZ" b="1" dirty="0" smtClean="0"/>
              <a:t> skupiny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skupiny = různá </a:t>
            </a:r>
            <a:r>
              <a:rPr lang="cs-CZ" dirty="0" err="1" smtClean="0"/>
              <a:t>autonyma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Antroponymum</a:t>
            </a:r>
          </a:p>
          <a:p>
            <a:r>
              <a:rPr lang="cs-CZ" dirty="0" err="1" smtClean="0"/>
              <a:t>Profesionym</a:t>
            </a:r>
            <a:endParaRPr lang="cs-CZ" dirty="0" smtClean="0"/>
          </a:p>
          <a:p>
            <a:r>
              <a:rPr lang="cs-CZ" dirty="0" err="1" smtClean="0"/>
              <a:t>Nacionym</a:t>
            </a:r>
            <a:endParaRPr lang="cs-CZ" dirty="0" smtClean="0"/>
          </a:p>
          <a:p>
            <a:r>
              <a:rPr lang="cs-CZ" dirty="0" err="1" smtClean="0"/>
              <a:t>Regionymum</a:t>
            </a:r>
            <a:endParaRPr lang="cs-CZ" dirty="0" smtClean="0"/>
          </a:p>
          <a:p>
            <a:r>
              <a:rPr lang="cs-CZ" dirty="0" smtClean="0"/>
              <a:t>Další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729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Romské </a:t>
            </a:r>
            <a:r>
              <a:rPr lang="cs-CZ" b="1" dirty="0" err="1" smtClean="0"/>
              <a:t>subetnické</a:t>
            </a:r>
            <a:r>
              <a:rPr lang="cs-CZ" b="1" dirty="0" smtClean="0"/>
              <a:t> skupiny 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Kvalifikované odhady 280 – 320 tisíc</a:t>
            </a:r>
          </a:p>
          <a:p>
            <a:endParaRPr lang="cs-CZ" dirty="0"/>
          </a:p>
          <a:p>
            <a:r>
              <a:rPr lang="cs-CZ" dirty="0" smtClean="0"/>
              <a:t>85% slovenští Romové </a:t>
            </a:r>
            <a:r>
              <a:rPr lang="cs-CZ" sz="2400" i="1" dirty="0" smtClean="0"/>
              <a:t>(</a:t>
            </a:r>
            <a:r>
              <a:rPr lang="cs-CZ" sz="2400" i="1" dirty="0" err="1" smtClean="0"/>
              <a:t>servika</a:t>
            </a:r>
            <a:r>
              <a:rPr lang="cs-CZ" sz="2400" i="1" dirty="0" smtClean="0"/>
              <a:t> Roma, </a:t>
            </a:r>
            <a:r>
              <a:rPr lang="cs-CZ" sz="2400" i="1" dirty="0" err="1" smtClean="0"/>
              <a:t>slovenska</a:t>
            </a:r>
            <a:r>
              <a:rPr lang="cs-CZ" sz="2400" i="1" dirty="0" smtClean="0"/>
              <a:t> Roma)</a:t>
            </a:r>
          </a:p>
          <a:p>
            <a:r>
              <a:rPr lang="cs-CZ" dirty="0" smtClean="0"/>
              <a:t>10% olašští Romové </a:t>
            </a:r>
            <a:r>
              <a:rPr lang="cs-CZ" sz="2400" i="1" dirty="0" smtClean="0"/>
              <a:t>(</a:t>
            </a:r>
            <a:r>
              <a:rPr lang="cs-CZ" sz="2400" i="1" dirty="0" err="1" smtClean="0"/>
              <a:t>vlachika</a:t>
            </a:r>
            <a:r>
              <a:rPr lang="cs-CZ" sz="2400" i="1" dirty="0" smtClean="0"/>
              <a:t> Roma)</a:t>
            </a:r>
          </a:p>
          <a:p>
            <a:r>
              <a:rPr lang="cs-CZ" dirty="0" smtClean="0"/>
              <a:t>2% maďarští Romové </a:t>
            </a:r>
            <a:r>
              <a:rPr lang="cs-CZ" sz="2400" i="1" dirty="0" smtClean="0"/>
              <a:t>(</a:t>
            </a:r>
            <a:r>
              <a:rPr lang="cs-CZ" sz="2400" i="1" dirty="0" err="1" smtClean="0"/>
              <a:t>ungrika</a:t>
            </a:r>
            <a:r>
              <a:rPr lang="cs-CZ" sz="2400" i="1" dirty="0" smtClean="0"/>
              <a:t> Roma)</a:t>
            </a:r>
          </a:p>
          <a:p>
            <a:r>
              <a:rPr lang="cs-CZ" dirty="0" smtClean="0"/>
              <a:t>2% moravští a čeští Romové</a:t>
            </a:r>
          </a:p>
          <a:p>
            <a:r>
              <a:rPr lang="cs-CZ" dirty="0" smtClean="0"/>
              <a:t>1% </a:t>
            </a:r>
            <a:r>
              <a:rPr lang="cs-CZ" dirty="0" err="1" smtClean="0"/>
              <a:t>Sintové</a:t>
            </a:r>
            <a:r>
              <a:rPr lang="cs-CZ" dirty="0" smtClean="0"/>
              <a:t> </a:t>
            </a:r>
            <a:r>
              <a:rPr lang="cs-CZ" sz="2400" i="1" dirty="0" smtClean="0"/>
              <a:t>(</a:t>
            </a:r>
            <a:r>
              <a:rPr lang="cs-CZ" sz="2400" i="1" dirty="0" err="1" smtClean="0"/>
              <a:t>Sinti</a:t>
            </a:r>
            <a:r>
              <a:rPr lang="cs-CZ" sz="2400" i="1" dirty="0" smtClean="0"/>
              <a:t>)</a:t>
            </a:r>
          </a:p>
          <a:p>
            <a:endParaRPr lang="cs-CZ" dirty="0" smtClean="0"/>
          </a:p>
          <a:p>
            <a:endParaRPr lang="cs-CZ" dirty="0"/>
          </a:p>
          <a:p>
            <a:endParaRPr lang="cs-CZ" sz="2400" i="1" dirty="0" smtClean="0"/>
          </a:p>
          <a:p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789329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Exoetnonyma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Cikán (a spol.)</a:t>
            </a:r>
          </a:p>
          <a:p>
            <a:endParaRPr lang="cs-CZ" dirty="0"/>
          </a:p>
          <a:p>
            <a:r>
              <a:rPr lang="cs-CZ" dirty="0" smtClean="0"/>
              <a:t>Gypsy (a spol.)</a:t>
            </a:r>
          </a:p>
          <a:p>
            <a:endParaRPr lang="cs-CZ" dirty="0"/>
          </a:p>
          <a:p>
            <a:r>
              <a:rPr lang="cs-CZ" dirty="0" smtClean="0"/>
              <a:t>další označení (</a:t>
            </a:r>
            <a:r>
              <a:rPr lang="cs-CZ" dirty="0" err="1" smtClean="0"/>
              <a:t>Trevellers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428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Kdy co použít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Cikán/cikán </a:t>
            </a:r>
            <a:r>
              <a:rPr lang="cs-CZ" dirty="0" smtClean="0"/>
              <a:t>– historické souvislosti</a:t>
            </a:r>
          </a:p>
          <a:p>
            <a:endParaRPr lang="cs-CZ" dirty="0"/>
          </a:p>
          <a:p>
            <a:r>
              <a:rPr lang="cs-CZ" dirty="0" smtClean="0"/>
              <a:t>Rom – korektní označení</a:t>
            </a:r>
          </a:p>
          <a:p>
            <a:endParaRPr lang="cs-CZ" dirty="0"/>
          </a:p>
          <a:p>
            <a:r>
              <a:rPr lang="cs-CZ" dirty="0" err="1" smtClean="0"/>
              <a:t>Gadžo</a:t>
            </a:r>
            <a:r>
              <a:rPr lang="cs-CZ" dirty="0" smtClean="0"/>
              <a:t> (</a:t>
            </a:r>
            <a:r>
              <a:rPr lang="cs-CZ" dirty="0" err="1" smtClean="0"/>
              <a:t>gadži</a:t>
            </a:r>
            <a:r>
              <a:rPr lang="cs-CZ" dirty="0" smtClean="0"/>
              <a:t>, </a:t>
            </a:r>
            <a:r>
              <a:rPr lang="cs-CZ" dirty="0" err="1" smtClean="0"/>
              <a:t>gadže</a:t>
            </a:r>
            <a:r>
              <a:rPr lang="cs-CZ" dirty="0" smtClean="0"/>
              <a:t>) – </a:t>
            </a:r>
            <a:r>
              <a:rPr lang="cs-CZ" dirty="0" err="1" smtClean="0"/>
              <a:t>exoetnonymum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r>
              <a:rPr lang="cs-CZ" dirty="0" smtClean="0"/>
              <a:t>N(n)</a:t>
            </a:r>
            <a:r>
              <a:rPr lang="cs-CZ" dirty="0" err="1" smtClean="0"/>
              <a:t>erom</a:t>
            </a:r>
            <a:r>
              <a:rPr lang="cs-CZ" dirty="0" smtClean="0"/>
              <a:t> – doslovný překlad slova </a:t>
            </a:r>
            <a:r>
              <a:rPr lang="cs-CZ" dirty="0" err="1" smtClean="0"/>
              <a:t>gadžo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4655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203</Words>
  <Application>Microsoft Office PowerPoint</Application>
  <PresentationFormat>Předvádění na obrazovce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Exkurz do historie a kultury Romů podzim 2014</vt:lpstr>
      <vt:lpstr>Romové jako etnikum</vt:lpstr>
      <vt:lpstr>Deklarace romského národa</vt:lpstr>
      <vt:lpstr>Romské subetnické skupiny</vt:lpstr>
      <vt:lpstr>Romské subetnické skupiny v ČR</vt:lpstr>
      <vt:lpstr>Exoetnonyma</vt:lpstr>
      <vt:lpstr>Kdy co použít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Romové jako etnikum</dc:title>
  <dc:creator>mzm</dc:creator>
  <cp:lastModifiedBy>mzm</cp:lastModifiedBy>
  <cp:revision>7</cp:revision>
  <dcterms:created xsi:type="dcterms:W3CDTF">2014-09-11T07:26:37Z</dcterms:created>
  <dcterms:modified xsi:type="dcterms:W3CDTF">2014-09-22T08:12:32Z</dcterms:modified>
</cp:coreProperties>
</file>