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handoutMasterIdLst>
    <p:handoutMasterId r:id="rId34"/>
  </p:handoutMasterIdLst>
  <p:sldIdLst>
    <p:sldId id="256" r:id="rId2"/>
    <p:sldId id="262" r:id="rId3"/>
    <p:sldId id="257" r:id="rId4"/>
    <p:sldId id="261" r:id="rId5"/>
    <p:sldId id="258" r:id="rId6"/>
    <p:sldId id="259" r:id="rId7"/>
    <p:sldId id="260" r:id="rId8"/>
    <p:sldId id="264" r:id="rId9"/>
    <p:sldId id="265" r:id="rId10"/>
    <p:sldId id="267" r:id="rId11"/>
    <p:sldId id="268" r:id="rId12"/>
    <p:sldId id="269" r:id="rId13"/>
    <p:sldId id="263" r:id="rId14"/>
    <p:sldId id="266" r:id="rId15"/>
    <p:sldId id="272" r:id="rId16"/>
    <p:sldId id="270" r:id="rId17"/>
    <p:sldId id="273" r:id="rId18"/>
    <p:sldId id="274" r:id="rId19"/>
    <p:sldId id="276" r:id="rId20"/>
    <p:sldId id="279" r:id="rId21"/>
    <p:sldId id="277" r:id="rId22"/>
    <p:sldId id="278" r:id="rId23"/>
    <p:sldId id="280" r:id="rId24"/>
    <p:sldId id="275" r:id="rId25"/>
    <p:sldId id="286" r:id="rId26"/>
    <p:sldId id="285" r:id="rId27"/>
    <p:sldId id="287" r:id="rId28"/>
    <p:sldId id="281" r:id="rId29"/>
    <p:sldId id="282" r:id="rId30"/>
    <p:sldId id="283" r:id="rId31"/>
    <p:sldId id="284" r:id="rId32"/>
    <p:sldId id="28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59546-2D1A-4728-9D01-8759C2F49882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D3A0C-9ADF-4A56-B73E-5E9AF924A77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B141-34EC-4BC2-8762-A4FAA27C39B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EECE70-31AB-47E5-B0A0-DDFA1DB3E4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B141-34EC-4BC2-8762-A4FAA27C39B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CE70-31AB-47E5-B0A0-DDFA1DB3E4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0EECE70-31AB-47E5-B0A0-DDFA1DB3E4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B141-34EC-4BC2-8762-A4FAA27C39B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B141-34EC-4BC2-8762-A4FAA27C39B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0EECE70-31AB-47E5-B0A0-DDFA1DB3E4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B141-34EC-4BC2-8762-A4FAA27C39B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EECE70-31AB-47E5-B0A0-DDFA1DB3E4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CD7B141-34EC-4BC2-8762-A4FAA27C39B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CE70-31AB-47E5-B0A0-DDFA1DB3E4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B141-34EC-4BC2-8762-A4FAA27C39B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0EECE70-31AB-47E5-B0A0-DDFA1DB3E4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B141-34EC-4BC2-8762-A4FAA27C39B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0EECE70-31AB-47E5-B0A0-DDFA1DB3E4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B141-34EC-4BC2-8762-A4FAA27C39B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EECE70-31AB-47E5-B0A0-DDFA1DB3E4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EECE70-31AB-47E5-B0A0-DDFA1DB3E4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B141-34EC-4BC2-8762-A4FAA27C39B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0EECE70-31AB-47E5-B0A0-DDFA1DB3E4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CD7B141-34EC-4BC2-8762-A4FAA27C39B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CD7B141-34EC-4BC2-8762-A4FAA27C39B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EECE70-31AB-47E5-B0A0-DDFA1DB3E4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22. 10. 2014</a:t>
            </a:r>
          </a:p>
          <a:p>
            <a:r>
              <a:rPr lang="cs-CZ" cap="none" dirty="0" smtClean="0"/>
              <a:t>Tereza Saková</a:t>
            </a:r>
            <a:endParaRPr lang="cs-CZ" cap="none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s cizinci v Jihomoravském kraji</a:t>
            </a:r>
            <a:endParaRPr lang="cs-CZ" dirty="0"/>
          </a:p>
        </p:txBody>
      </p:sp>
      <p:pic>
        <p:nvPicPr>
          <p:cNvPr id="1030" name="Picture 6" descr="http://www.infosumperk.cz/galerie/567672_143_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071942"/>
            <a:ext cx="1211580" cy="1691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Žadatelé o udělení mezinárodní ochrany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45224"/>
          </a:xfrm>
        </p:spPr>
        <p:txBody>
          <a:bodyPr>
            <a:noAutofit/>
          </a:bodyPr>
          <a:lstStyle/>
          <a:p>
            <a:r>
              <a:rPr lang="cs-CZ" sz="2000" dirty="0" smtClean="0"/>
              <a:t>Osoby, které si v ČR žádají o udělení azylu nebo doplňkové ochrany</a:t>
            </a:r>
          </a:p>
          <a:p>
            <a:r>
              <a:rPr lang="cs-CZ" sz="2000" dirty="0" smtClean="0"/>
              <a:t>Zákon o azylu vychází z Úmluvy OSN o právním postavení uprchlíků z roku 1951 (Ženevská konvence)</a:t>
            </a:r>
          </a:p>
          <a:p>
            <a:r>
              <a:rPr lang="cs-CZ" sz="2000" dirty="0" smtClean="0"/>
              <a:t>Důvodem pro udělení azylu je: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…oprávněná obava před pronásledováním z důvodů rasových, náboženských nebo národnostních nebo z důvodů příslušnosti k určitým společenským vrstvám nebo </a:t>
            </a:r>
            <a:r>
              <a:rPr lang="cs-CZ" sz="2000" dirty="0" smtClean="0">
                <a:solidFill>
                  <a:schemeClr val="tx1"/>
                </a:solidFill>
              </a:rPr>
              <a:t>zastávání </a:t>
            </a:r>
            <a:r>
              <a:rPr lang="cs-CZ" sz="2000" dirty="0" smtClean="0">
                <a:solidFill>
                  <a:schemeClr val="tx1"/>
                </a:solidFill>
              </a:rPr>
              <a:t>určitých politických názorů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…válečný konflikt v zemi původu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…i zdravotní stav</a:t>
            </a:r>
          </a:p>
          <a:p>
            <a:pPr>
              <a:buNone/>
            </a:pPr>
            <a:endParaRPr lang="cs-CZ" sz="2000" dirty="0" smtClean="0">
              <a:solidFill>
                <a:srgbClr val="FF0000"/>
              </a:solidFill>
            </a:endParaRPr>
          </a:p>
          <a:p>
            <a:r>
              <a:rPr lang="cs-CZ" sz="2000" dirty="0" smtClean="0"/>
              <a:t>Nevýhody azylové procedury: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Život v uprchlickém táboře, finanční stránka, ne/možnost pracovat, délka řízení,…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Udělení MO formou azylu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3091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200" dirty="0" smtClean="0"/>
              <a:t>Jestliže je migrantovi udělen azyl, tak: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je uznán uprchlíkem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má stejná práva a povinnosti jako osoba s uděleným trvalým pobytem</a:t>
            </a:r>
          </a:p>
          <a:p>
            <a:r>
              <a:rPr lang="cs-CZ" sz="2200" dirty="0" smtClean="0"/>
              <a:t>Může být účasten Státního integračního programu (výuka českého jazyka, pobyt v Integračním azylovém středisku, žádost o integrační byt, …)</a:t>
            </a:r>
          </a:p>
          <a:p>
            <a:r>
              <a:rPr lang="cs-CZ" sz="2200" dirty="0" smtClean="0"/>
              <a:t>Nemůže cestovat do země původu – svou zemi označil za nebezpečnou</a:t>
            </a:r>
          </a:p>
          <a:p>
            <a:r>
              <a:rPr lang="cs-CZ" sz="2200" dirty="0" smtClean="0"/>
              <a:t>Počty udělených azylů ročně jsou hodně nízké (cca 90 – 180 osob ročně)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Udělení MO formou doplňkové ochrany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200" dirty="0" smtClean="0"/>
          </a:p>
          <a:p>
            <a:r>
              <a:rPr lang="cs-CZ" sz="2300" dirty="0" smtClean="0"/>
              <a:t>Uděluje se pouze na 1, 2 nebo 3 roky (pokud situace, pro kterou byla doplňková </a:t>
            </a:r>
            <a:r>
              <a:rPr lang="cs-CZ" sz="2300" dirty="0" smtClean="0"/>
              <a:t>ochrana udělena, </a:t>
            </a:r>
            <a:r>
              <a:rPr lang="cs-CZ" sz="2300" dirty="0" smtClean="0"/>
              <a:t>přetrvává, může být doplňková ochrana prodloužena)</a:t>
            </a:r>
          </a:p>
          <a:p>
            <a:r>
              <a:rPr lang="cs-CZ" sz="2300" dirty="0" smtClean="0"/>
              <a:t>V tuto chvíli např. hodně u osob přicházejících ze Sýrie – reakce na válečný konflikt</a:t>
            </a:r>
          </a:p>
          <a:p>
            <a:r>
              <a:rPr lang="cs-CZ" sz="2300" dirty="0" smtClean="0"/>
              <a:t>Zákon sice doplňkovou ochranu (na rozdíl od azylu) nestaví na roveň trvalému pobytu, ale prakticky mají osoby s udělenou doplňkovou ochranou stejná práva a povinnosti jako osob s uděleným azylem/TP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Důležité instituce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5947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Ministerstvo vnitra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Odbor azylové a migrační politiky (OAMP) </a:t>
            </a:r>
          </a:p>
          <a:p>
            <a:pPr lvl="2"/>
            <a:r>
              <a:rPr lang="cs-CZ" dirty="0" smtClean="0"/>
              <a:t>přijímá žádosti o dlouhodobé a trvalé pobyty na území ČR</a:t>
            </a:r>
          </a:p>
          <a:p>
            <a:pPr lvl="2"/>
            <a:r>
              <a:rPr lang="cs-CZ" dirty="0" smtClean="0"/>
              <a:t>rozhoduje o ne/udělení mezinárodní ochrany v </a:t>
            </a:r>
            <a:r>
              <a:rPr lang="cs-CZ" dirty="0" smtClean="0"/>
              <a:t>1. </a:t>
            </a:r>
            <a:r>
              <a:rPr lang="cs-CZ" dirty="0" smtClean="0"/>
              <a:t>instanci</a:t>
            </a:r>
          </a:p>
          <a:p>
            <a:pPr lvl="2"/>
            <a:endParaRPr lang="cs-CZ" dirty="0" smtClean="0"/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Správa uprchlických zařízení (SUZ)</a:t>
            </a:r>
          </a:p>
          <a:p>
            <a:pPr lvl="2"/>
            <a:r>
              <a:rPr lang="cs-CZ" dirty="0" smtClean="0"/>
              <a:t>Zřizuje uprchlické tábory a je jedním z realizátorů Státního integračního programu</a:t>
            </a:r>
          </a:p>
          <a:p>
            <a:pPr lvl="2"/>
            <a:endParaRPr lang="cs-CZ" dirty="0" smtClean="0">
              <a:solidFill>
                <a:srgbClr val="FF0000"/>
              </a:solidFill>
            </a:endParaRP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dirty="0" smtClean="0"/>
              <a:t>Cizinecká policie (CP)– hlášení pobytu</a:t>
            </a: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dirty="0" smtClean="0"/>
              <a:t>Úřad práce ČR (ÚP) – v případě zaměstnání i ve stavu				         nezaměstnanosti</a:t>
            </a: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dirty="0" smtClean="0"/>
              <a:t>Zdravotní pojišťovna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Kdo jsou klienti poradny pro cizince DCHB?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poradně pro cizince při Diecézní charitě Brno jsou služby poskytovány…</a:t>
            </a:r>
          </a:p>
          <a:p>
            <a:endParaRPr lang="cs-CZ" dirty="0" smtClean="0"/>
          </a:p>
          <a:p>
            <a:pPr lvl="1" algn="ctr">
              <a:buNone/>
            </a:pPr>
            <a:r>
              <a:rPr lang="cs-CZ" sz="2700" u="sng" dirty="0" smtClean="0">
                <a:solidFill>
                  <a:schemeClr val="tx1"/>
                </a:solidFill>
              </a:rPr>
              <a:t>...VŠEM CIZINCŮM BEZ OHLEDU NA TYP POBYTOVÉHO OPRÁVNĚNÍ.</a:t>
            </a:r>
            <a:r>
              <a:rPr lang="cs-CZ" sz="2700" dirty="0" smtClean="0">
                <a:solidFill>
                  <a:schemeClr val="tx1"/>
                </a:solidFill>
              </a:rPr>
              <a:t>  </a:t>
            </a:r>
          </a:p>
          <a:p>
            <a:pPr lvl="1" algn="ctr">
              <a:buNone/>
            </a:pPr>
            <a:endParaRPr lang="cs-CZ" u="sng" dirty="0" smtClean="0">
              <a:solidFill>
                <a:schemeClr val="tx1"/>
              </a:solidFill>
            </a:endParaRPr>
          </a:p>
          <a:p>
            <a:pPr lvl="1" algn="ctr">
              <a:buNone/>
            </a:pP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sz="2700" dirty="0" smtClean="0">
                <a:solidFill>
                  <a:schemeClr val="tx1"/>
                </a:solidFill>
              </a:rPr>
              <a:t>Služby jsou poskytovány i cizincům, kteří nemají na území ČR zlegalizovaný pobyt.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Země původu klientů poradny pro cizince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Kazachstán</a:t>
            </a:r>
          </a:p>
          <a:p>
            <a:r>
              <a:rPr lang="cs-CZ" dirty="0" smtClean="0"/>
              <a:t>Ukrajina</a:t>
            </a:r>
          </a:p>
          <a:p>
            <a:r>
              <a:rPr lang="cs-CZ" dirty="0" smtClean="0"/>
              <a:t>Čečensko</a:t>
            </a:r>
          </a:p>
          <a:p>
            <a:r>
              <a:rPr lang="cs-CZ" dirty="0" smtClean="0"/>
              <a:t>Dagestán</a:t>
            </a:r>
          </a:p>
          <a:p>
            <a:r>
              <a:rPr lang="cs-CZ" dirty="0" smtClean="0"/>
              <a:t>Rusko</a:t>
            </a:r>
          </a:p>
          <a:p>
            <a:r>
              <a:rPr lang="cs-CZ" dirty="0" smtClean="0"/>
              <a:t>Sýrie</a:t>
            </a:r>
          </a:p>
          <a:p>
            <a:r>
              <a:rPr lang="cs-CZ" dirty="0" smtClean="0"/>
              <a:t>Afghánistán</a:t>
            </a:r>
          </a:p>
          <a:p>
            <a:r>
              <a:rPr lang="cs-CZ" dirty="0" smtClean="0"/>
              <a:t>Nigérie</a:t>
            </a:r>
          </a:p>
          <a:p>
            <a:r>
              <a:rPr lang="cs-CZ" dirty="0" smtClean="0"/>
              <a:t>Kongo</a:t>
            </a:r>
          </a:p>
          <a:p>
            <a:r>
              <a:rPr lang="cs-CZ" dirty="0" smtClean="0"/>
              <a:t>Vietnam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Indie</a:t>
            </a:r>
          </a:p>
          <a:p>
            <a:r>
              <a:rPr lang="cs-CZ" dirty="0" smtClean="0"/>
              <a:t>Bělorusko</a:t>
            </a:r>
          </a:p>
          <a:p>
            <a:r>
              <a:rPr lang="cs-CZ" dirty="0" smtClean="0"/>
              <a:t>Moldávie</a:t>
            </a:r>
          </a:p>
          <a:p>
            <a:r>
              <a:rPr lang="cs-CZ" dirty="0" smtClean="0"/>
              <a:t>Mongolsko</a:t>
            </a:r>
          </a:p>
          <a:p>
            <a:r>
              <a:rPr lang="cs-CZ" dirty="0" smtClean="0"/>
              <a:t>Brazílie</a:t>
            </a:r>
          </a:p>
          <a:p>
            <a:r>
              <a:rPr lang="cs-CZ" dirty="0" smtClean="0"/>
              <a:t>Írán</a:t>
            </a:r>
          </a:p>
          <a:p>
            <a:r>
              <a:rPr lang="cs-CZ" dirty="0" smtClean="0"/>
              <a:t>Pákistán</a:t>
            </a:r>
            <a:endParaRPr lang="cs-CZ" dirty="0" smtClean="0"/>
          </a:p>
          <a:p>
            <a:r>
              <a:rPr lang="cs-CZ" dirty="0" smtClean="0"/>
              <a:t>Slovensko</a:t>
            </a:r>
          </a:p>
          <a:p>
            <a:r>
              <a:rPr lang="cs-CZ" dirty="0" smtClean="0"/>
              <a:t>Polsko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Jaké služby poskytujeme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/>
          </a:bodyPr>
          <a:lstStyle/>
          <a:p>
            <a:r>
              <a:rPr lang="cs-CZ" dirty="0" smtClean="0"/>
              <a:t>Odborné sociální poradenství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Pobytová agenda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Bydlení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Zaměstnání, podnikání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Vzdělávání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Zdravotní pojištění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Nostrifikace a rekvalifikace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Komunikace s úřady a asistence na úřadech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Práva a povinnosti migrantů žijících v ČR</a:t>
            </a:r>
          </a:p>
          <a:p>
            <a:r>
              <a:rPr lang="cs-CZ" dirty="0" smtClean="0"/>
              <a:t>Právní poradenství</a:t>
            </a:r>
          </a:p>
          <a:p>
            <a:r>
              <a:rPr lang="cs-CZ" dirty="0" smtClean="0"/>
              <a:t>Psychologickou pomoc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Sociální poradenství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300" dirty="0" smtClean="0"/>
          </a:p>
          <a:p>
            <a:r>
              <a:rPr lang="cs-CZ" sz="2400" dirty="0" smtClean="0"/>
              <a:t>Poskytováno: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ambulantně - klient se dostaví do poradny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terénní formou – setkání s klientem probíhá v jeho přirozené prostředí mimo prostory organizace</a:t>
            </a:r>
          </a:p>
          <a:p>
            <a:r>
              <a:rPr lang="cs-CZ" sz="2400" dirty="0" smtClean="0"/>
              <a:t>Upraveno standardy kvality v sociálních službách</a:t>
            </a:r>
          </a:p>
          <a:p>
            <a:r>
              <a:rPr lang="cs-CZ" sz="2400" dirty="0" smtClean="0"/>
              <a:t>Při spolupráci s klientem je sestaven individuální plán – může být ústní či písemný</a:t>
            </a:r>
          </a:p>
          <a:p>
            <a:r>
              <a:rPr lang="cs-CZ" sz="2400" dirty="0" smtClean="0"/>
              <a:t>Evidence klientů – karty klientů jsou vedeny pouze pro interní potřeby poradny se souhlasem klientů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Bydlení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73786"/>
          </a:xfrm>
        </p:spPr>
        <p:txBody>
          <a:bodyPr>
            <a:normAutofit/>
          </a:bodyPr>
          <a:lstStyle/>
          <a:p>
            <a:endParaRPr lang="cs-CZ" sz="2300" dirty="0" smtClean="0"/>
          </a:p>
          <a:p>
            <a:r>
              <a:rPr lang="cs-CZ" sz="2300" dirty="0" smtClean="0"/>
              <a:t>Bez adresy nemůže být cizinci vydáno vízum/průkaz opravňující ho k pobytu v ČR</a:t>
            </a:r>
            <a:endParaRPr lang="cs-CZ" sz="2300" b="1" dirty="0" smtClean="0"/>
          </a:p>
          <a:p>
            <a:r>
              <a:rPr lang="cs-CZ" sz="2300" dirty="0" smtClean="0"/>
              <a:t>Všechny </a:t>
            </a:r>
            <a:r>
              <a:rPr lang="cs-CZ" sz="2300" dirty="0" smtClean="0"/>
              <a:t>webové stránky  </a:t>
            </a:r>
            <a:r>
              <a:rPr lang="cs-CZ" sz="2300" dirty="0" smtClean="0"/>
              <a:t>nabízející bydlení jsou </a:t>
            </a:r>
            <a:r>
              <a:rPr lang="cs-CZ" sz="2300" dirty="0" smtClean="0"/>
              <a:t>pouze v češtině – možná bariéra</a:t>
            </a:r>
          </a:p>
          <a:p>
            <a:r>
              <a:rPr lang="cs-CZ" sz="2300" dirty="0" smtClean="0"/>
              <a:t>Nízká ochota majitelů k pronajímání bytů cizincům</a:t>
            </a:r>
          </a:p>
          <a:p>
            <a:r>
              <a:rPr lang="cs-CZ" sz="2300" dirty="0" smtClean="0"/>
              <a:t>Velmi vysoké vstupní náklady při změně bydliště – </a:t>
            </a:r>
            <a:r>
              <a:rPr lang="cs-CZ" sz="2000" dirty="0" smtClean="0"/>
              <a:t>1x </a:t>
            </a:r>
            <a:r>
              <a:rPr lang="cs-CZ" sz="2000" dirty="0" smtClean="0"/>
              <a:t>nájem    (+ </a:t>
            </a:r>
            <a:r>
              <a:rPr lang="cs-CZ" sz="2000" dirty="0" smtClean="0"/>
              <a:t>1 – 3 kauce) + 1 000 Kč za změnu biometrického průkazu každého člena rodiny (4 osoby = 4 000,-)</a:t>
            </a:r>
          </a:p>
          <a:p>
            <a:r>
              <a:rPr lang="cs-CZ" sz="2300" dirty="0" smtClean="0"/>
              <a:t>Klienti mnohdy přijdou na poslední chvíli, potřebují sehnat bydlení nejlépe „ihned“ → téměř nemožné, v kritických případech azylové domy či ubytovny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Zaměstnání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Pracovní poradenství – obecné, individuální</a:t>
            </a:r>
          </a:p>
          <a:p>
            <a:r>
              <a:rPr lang="cs-CZ" dirty="0" smtClean="0"/>
              <a:t>Pomoc se psaním CV, průvodního dopisu, motivačního dopisu</a:t>
            </a:r>
          </a:p>
          <a:p>
            <a:r>
              <a:rPr lang="cs-CZ" dirty="0" smtClean="0"/>
              <a:t>Nácvik pracovních pohovorů, telefonů</a:t>
            </a:r>
          </a:p>
          <a:p>
            <a:r>
              <a:rPr lang="cs-CZ" dirty="0" smtClean="0"/>
              <a:t>Inzeráty zveřejněné na www stránkách x síťování</a:t>
            </a:r>
          </a:p>
          <a:p>
            <a:r>
              <a:rPr lang="cs-CZ" dirty="0" smtClean="0"/>
              <a:t>Předání informací o právech a povinnostech migrantů na trhu práce</a:t>
            </a:r>
          </a:p>
          <a:p>
            <a:r>
              <a:rPr lang="cs-CZ" dirty="0" smtClean="0"/>
              <a:t>Snaha o snížení zranitelnosti migrantů</a:t>
            </a:r>
          </a:p>
          <a:p>
            <a:r>
              <a:rPr lang="cs-CZ" dirty="0" smtClean="0"/>
              <a:t>Mnoho bariér při vstupu cizinců na trh práce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Obsah přednášky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Migrace</a:t>
            </a:r>
          </a:p>
          <a:p>
            <a:r>
              <a:rPr lang="cs-CZ" dirty="0" smtClean="0"/>
              <a:t>Typy pobytových oprávnění v ČR</a:t>
            </a:r>
          </a:p>
          <a:p>
            <a:r>
              <a:rPr lang="cs-CZ" dirty="0" smtClean="0"/>
              <a:t>Sociální poradenství při práci s migranty</a:t>
            </a:r>
          </a:p>
          <a:p>
            <a:r>
              <a:rPr lang="cs-CZ" dirty="0" smtClean="0"/>
              <a:t>Modelová situace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Lékařská péče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Vyhledávání lékařů</a:t>
            </a:r>
          </a:p>
          <a:p>
            <a:r>
              <a:rPr lang="cs-CZ" dirty="0" smtClean="0"/>
              <a:t>Doprovody do zdravotnických zařízení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Klienti se mnohdy stydí/bojí – doprovod jim slouží jako opora a tlumočník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Klienti mohou mít problémy s jazykem a terminologií</a:t>
            </a:r>
          </a:p>
          <a:p>
            <a:pPr lvl="1"/>
            <a:endParaRPr lang="cs-CZ" dirty="0" smtClean="0"/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2700" dirty="0" smtClean="0">
                <a:solidFill>
                  <a:schemeClr val="tx1"/>
                </a:solidFill>
              </a:rPr>
              <a:t>Je nutné zohledňovat náboženství klienta/klientky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sz="2700" dirty="0" smtClean="0">
              <a:solidFill>
                <a:schemeClr val="tx1"/>
              </a:solidFill>
            </a:endParaRP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2700" dirty="0" smtClean="0">
                <a:solidFill>
                  <a:schemeClr val="tx1"/>
                </a:solidFill>
              </a:rPr>
              <a:t>Přístup k lékařské péči se velmi liší v závislosti na typu pobytu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Vzdělání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3091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Pomoc s vyhledáváním MŠ, ZŠ, SŠ i VŠ</a:t>
            </a:r>
          </a:p>
          <a:p>
            <a:r>
              <a:rPr lang="cs-CZ" dirty="0" smtClean="0"/>
              <a:t>Komunikace se školami ohledně umístění dětí do MŠ  a ZŠ, pokud je to nutné </a:t>
            </a:r>
          </a:p>
          <a:p>
            <a:r>
              <a:rPr lang="cs-CZ" dirty="0" smtClean="0"/>
              <a:t>V případě potřeby je možné zajistit doučování</a:t>
            </a:r>
          </a:p>
          <a:p>
            <a:r>
              <a:rPr lang="cs-CZ" dirty="0" smtClean="0"/>
              <a:t>Přístup k cizincům na českých školách?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Jazyk, tělesná výchova, zpěv,…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Zajišťování pomoci s uznáváním zahraničního vzdělávání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Výjimečné situace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Obchodování s lidmi</a:t>
            </a:r>
          </a:p>
          <a:p>
            <a:r>
              <a:rPr lang="cs-CZ" dirty="0" smtClean="0"/>
              <a:t>Pohřeb</a:t>
            </a:r>
          </a:p>
          <a:p>
            <a:r>
              <a:rPr lang="cs-CZ" dirty="0" smtClean="0"/>
              <a:t>Návrat osoby s uděleným azylem jakožto poslední přání klienta</a:t>
            </a:r>
          </a:p>
          <a:p>
            <a:r>
              <a:rPr lang="cs-CZ" dirty="0" smtClean="0"/>
              <a:t>Děti ohrožené bezdomovectvím</a:t>
            </a:r>
          </a:p>
          <a:p>
            <a:r>
              <a:rPr lang="cs-CZ" dirty="0" smtClean="0"/>
              <a:t>Osoby se ztrátou paměti</a:t>
            </a:r>
          </a:p>
          <a:p>
            <a:r>
              <a:rPr lang="cs-CZ" dirty="0" smtClean="0"/>
              <a:t>Záměna dokumentů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Zásady sociální práce (nejen) s migranty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 lnSpcReduction="10000"/>
          </a:bodyPr>
          <a:lstStyle/>
          <a:p>
            <a:endParaRPr lang="cs-CZ" sz="2400" dirty="0" smtClean="0"/>
          </a:p>
          <a:p>
            <a:r>
              <a:rPr lang="cs-CZ" sz="2500" dirty="0" smtClean="0"/>
              <a:t>Předávat informace co nejpřesněji v řeči, která je pro klienta srozumitelná (ústně x písemně x …)</a:t>
            </a:r>
          </a:p>
          <a:p>
            <a:r>
              <a:rPr lang="cs-CZ" sz="2500" dirty="0" smtClean="0"/>
              <a:t>Být vůči klientovi empatický (mít povědomí o podmínkách, ze kterých klient pochází), zároveň však neopouštět svou pozici </a:t>
            </a:r>
          </a:p>
          <a:p>
            <a:r>
              <a:rPr lang="cs-CZ" sz="2500" dirty="0" smtClean="0"/>
              <a:t>Nezkreslovat realitu (např. v důsledku vlastního přání zrychlení určitého procesu)</a:t>
            </a:r>
          </a:p>
          <a:p>
            <a:r>
              <a:rPr lang="cs-CZ" sz="2500" dirty="0" smtClean="0"/>
              <a:t>Používat vhodný jazyk</a:t>
            </a:r>
          </a:p>
          <a:p>
            <a:r>
              <a:rPr lang="cs-CZ" sz="2500" dirty="0" smtClean="0"/>
              <a:t>Nemít paternalistický přístup – vést klienty k nezávislosti na (sociálních) službách, zmocňovat je</a:t>
            </a:r>
          </a:p>
          <a:p>
            <a:r>
              <a:rPr lang="cs-CZ" sz="2500" dirty="0" smtClean="0"/>
              <a:t>…</a:t>
            </a:r>
            <a:endParaRPr lang="cs-CZ" sz="25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Možné bariéry při práci s migranty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73786"/>
          </a:xfrm>
        </p:spPr>
        <p:txBody>
          <a:bodyPr>
            <a:normAutofit/>
          </a:bodyPr>
          <a:lstStyle/>
          <a:p>
            <a:r>
              <a:rPr lang="cs-CZ" sz="2500" dirty="0" smtClean="0"/>
              <a:t>Jazyková bariéra</a:t>
            </a:r>
          </a:p>
          <a:p>
            <a:r>
              <a:rPr lang="cs-CZ" sz="2500" dirty="0" smtClean="0"/>
              <a:t>Absence povědomí o reáliích/situaci v zemi, ze které klient pochází </a:t>
            </a:r>
          </a:p>
          <a:p>
            <a:r>
              <a:rPr lang="cs-CZ" sz="2500" dirty="0" smtClean="0"/>
              <a:t>Neznalost základních náboženských zvyků</a:t>
            </a:r>
          </a:p>
          <a:p>
            <a:r>
              <a:rPr lang="cs-CZ" sz="2500" dirty="0" err="1" smtClean="0"/>
              <a:t>Sociokulturní</a:t>
            </a:r>
            <a:r>
              <a:rPr lang="cs-CZ" sz="2500" dirty="0" smtClean="0"/>
              <a:t> zvyky – odlišné vnímání času, neznalost byrokratických procesů  (lhůty, písemnosti, …), jiné pojetí důvěry</a:t>
            </a:r>
          </a:p>
          <a:p>
            <a:r>
              <a:rPr lang="cs-CZ" sz="2500" dirty="0" smtClean="0"/>
              <a:t>Některé typy pobytů umožňují cizinci přístup pouze k velmi limitované škále služeb</a:t>
            </a:r>
          </a:p>
          <a:p>
            <a:r>
              <a:rPr lang="cs-CZ" sz="2500" dirty="0" smtClean="0"/>
              <a:t>Xenofobní přístup společnosti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Komunitní tlumočníci a interkulturní asistenti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sz="2600" dirty="0" smtClean="0"/>
              <a:t>Profese, které se v mnohém překrývají </a:t>
            </a:r>
          </a:p>
          <a:p>
            <a:r>
              <a:rPr lang="cs-CZ" sz="2600" dirty="0" smtClean="0"/>
              <a:t>Jsou vykonávány osobami, které jsou samy migranty/mají migrantský background</a:t>
            </a:r>
          </a:p>
          <a:p>
            <a:r>
              <a:rPr lang="cs-CZ" sz="2600" dirty="0" smtClean="0"/>
              <a:t>Jejich cílem je:</a:t>
            </a:r>
          </a:p>
          <a:p>
            <a:pPr lvl="1"/>
            <a:r>
              <a:rPr lang="cs-CZ" sz="2600" dirty="0" smtClean="0">
                <a:solidFill>
                  <a:schemeClr val="tx1"/>
                </a:solidFill>
              </a:rPr>
              <a:t>Usnadnit komunikaci migrantům v hostitelské společnosti, například při jednání v různých institucích, při jednání se zaměstnavatelem atd.</a:t>
            </a:r>
          </a:p>
          <a:p>
            <a:pPr lvl="1"/>
            <a:endParaRPr lang="cs-CZ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58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Přispívají k lepší informovanosti nově příchozích migrantů do nového prostředí (informace jsou předávány bez zkreslení)</a:t>
            </a:r>
          </a:p>
          <a:p>
            <a:pPr marL="274320" lvl="1">
              <a:spcBef>
                <a:spcPts val="58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Tlumočení by nikdy neměly zajišťovat děti!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Komunitní tlumočníci/interkulturní asistenti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4522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zajišťují tlumočení v institucionálním prostředí – škola, poradna NNO, zdravotnické zařízení, úřad práce atd. (ne soud a podob.)</a:t>
            </a:r>
          </a:p>
          <a:p>
            <a:r>
              <a:rPr lang="cs-CZ" sz="2400" dirty="0" smtClean="0"/>
              <a:t>Komunitní tlumočník:</a:t>
            </a:r>
          </a:p>
          <a:p>
            <a:pPr lvl="1"/>
            <a:r>
              <a:rPr lang="cs-CZ" sz="2300" dirty="0" smtClean="0">
                <a:solidFill>
                  <a:schemeClr val="tx1"/>
                </a:solidFill>
              </a:rPr>
              <a:t>Měl by být schopen předcházet nedorozuměním týkajícím se kulturně vázaných fenoménů</a:t>
            </a:r>
          </a:p>
          <a:p>
            <a:pPr lvl="1"/>
            <a:r>
              <a:rPr lang="cs-CZ" sz="2300" dirty="0" smtClean="0">
                <a:solidFill>
                  <a:schemeClr val="tx1"/>
                </a:solidFill>
              </a:rPr>
              <a:t>Měl by umět cizinci vysvětlit úřední postupy a v případě potřeby zjednodušit úřední jazyk (pouze formu, ne obsah)</a:t>
            </a:r>
          </a:p>
          <a:p>
            <a:pPr lvl="1"/>
            <a:r>
              <a:rPr lang="cs-CZ" sz="2300" dirty="0" smtClean="0">
                <a:solidFill>
                  <a:schemeClr val="tx1"/>
                </a:solidFill>
              </a:rPr>
              <a:t>Není nutné, aby tlumočník pocházel z některé konkrétní komunity, musí však ovládat dovednosti kom./</a:t>
            </a:r>
            <a:r>
              <a:rPr lang="cs-CZ" sz="2300" dirty="0" err="1" smtClean="0">
                <a:solidFill>
                  <a:schemeClr val="tx1"/>
                </a:solidFill>
              </a:rPr>
              <a:t>soc</a:t>
            </a:r>
            <a:r>
              <a:rPr lang="cs-CZ" sz="2300" dirty="0" smtClean="0">
                <a:solidFill>
                  <a:schemeClr val="tx1"/>
                </a:solidFill>
              </a:rPr>
              <a:t>. tlumočníka + jazyková vybavenost</a:t>
            </a:r>
          </a:p>
          <a:p>
            <a:pPr lvl="1"/>
            <a:r>
              <a:rPr lang="cs-CZ" sz="2300" dirty="0" smtClean="0">
                <a:solidFill>
                  <a:schemeClr val="tx1"/>
                </a:solidFill>
              </a:rPr>
              <a:t>Při své práci by se měl řídit profesními a etickými zásadami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Prezentace zamestnani\komunitni_tlumocnic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4268" y="0"/>
            <a:ext cx="4855464" cy="6858000"/>
          </a:xfrm>
          <a:prstGeom prst="rect">
            <a:avLst/>
          </a:prstGeom>
          <a:noFill/>
        </p:spPr>
      </p:pic>
      <p:pic>
        <p:nvPicPr>
          <p:cNvPr id="1027" name="Picture 3" descr="F:\Prezentace zamestnani\komunitni_tlumocnic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4268" y="0"/>
            <a:ext cx="485546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Modelová situace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Manželský pár (cca 50 a 53 let) mluvící s obtížemi česky získal v ČR doplňkovou ochranu na 1 rok. Po udělení doplňkové ochrany museli manželé do 5 dnů opustit pobytové středisko pro uprchlíky. Na integračním azylovém středisku nebylo v tu chvíli volné místo, museli proto začít hledat bydlení na soukromí. Manželé měli cca 6 000 Kč a známé v Brně, kteří jim mohli v prvních dnech poskytnout ubytování, proto se rozhodli odejít do Brna, aniž by zde předtím kdykoliv strávili více než den.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Co je třeba zařídit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Najít lékaře</a:t>
            </a:r>
          </a:p>
          <a:p>
            <a:r>
              <a:rPr lang="cs-CZ" dirty="0" smtClean="0"/>
              <a:t>Registrace na úřadu práce</a:t>
            </a:r>
          </a:p>
          <a:p>
            <a:r>
              <a:rPr lang="cs-CZ" dirty="0" smtClean="0"/>
              <a:t>Vyřídit dávky státní sociální podpory (bydlení)</a:t>
            </a:r>
          </a:p>
          <a:p>
            <a:r>
              <a:rPr lang="cs-CZ" dirty="0" smtClean="0"/>
              <a:t>Registrace na Odboru azylové a migrační politiky</a:t>
            </a:r>
          </a:p>
          <a:p>
            <a:r>
              <a:rPr lang="cs-CZ" dirty="0" smtClean="0"/>
              <a:t>Vyřídit dávky pomoci v hmotné nouzi (strava, bydlení)</a:t>
            </a:r>
          </a:p>
          <a:p>
            <a:r>
              <a:rPr lang="cs-CZ" dirty="0" smtClean="0"/>
              <a:t>Najít bydlení</a:t>
            </a:r>
          </a:p>
          <a:p>
            <a:r>
              <a:rPr lang="cs-CZ" dirty="0" smtClean="0"/>
              <a:t>Vyměnit si řidičský průkaz</a:t>
            </a:r>
          </a:p>
          <a:p>
            <a:r>
              <a:rPr lang="cs-CZ" dirty="0" smtClean="0"/>
              <a:t>Přihlásit se na zdravotní pojišťovně</a:t>
            </a:r>
          </a:p>
          <a:p>
            <a:r>
              <a:rPr lang="cs-CZ" dirty="0" smtClean="0"/>
              <a:t>Najít lektora českého jazyka</a:t>
            </a:r>
          </a:p>
          <a:p>
            <a:r>
              <a:rPr lang="cs-CZ" dirty="0" smtClean="0"/>
              <a:t>Hledání zaměstnání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Migrace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Migrace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forma prostorové mobility mezi dvěma územními jednotkami, jejímž výsledkem je obvykle dlouhodobá či trvalá změna místa pobytu </a:t>
            </a:r>
            <a:r>
              <a:rPr lang="cs-CZ" i="1" dirty="0" smtClean="0">
                <a:solidFill>
                  <a:schemeClr val="tx1"/>
                </a:solidFill>
              </a:rPr>
              <a:t>(OSN – 1 rok)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Obsahuje v sobě emigraci i imigraci</a:t>
            </a:r>
          </a:p>
          <a:p>
            <a:endParaRPr lang="cs-CZ" i="1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Emigrace = vystěhování se ze země původu</a:t>
            </a:r>
          </a:p>
          <a:p>
            <a:r>
              <a:rPr lang="cs-CZ" dirty="0" smtClean="0"/>
              <a:t>Imigrace = přistěhování se do cílové země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Migrant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Občané EU a rodinní příslušníci občanů ČR/EU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Cizinci ze třetích zemí = občané zemí mimo EU/EHP</a:t>
            </a:r>
          </a:p>
          <a:p>
            <a:pPr lvl="1">
              <a:buNone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sz="2700" i="1" dirty="0" smtClean="0">
              <a:solidFill>
                <a:schemeClr val="tx1"/>
              </a:solidFill>
            </a:endParaRP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2700" i="1" dirty="0" smtClean="0">
                <a:solidFill>
                  <a:schemeClr val="tx1"/>
                </a:solidFill>
              </a:rPr>
              <a:t>Vlastní zkušenost s migrací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Jak je vhodné postupovat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7378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1. Najít bydlení = povinnost mít adresu</a:t>
            </a:r>
          </a:p>
          <a:p>
            <a:pPr>
              <a:buNone/>
            </a:pPr>
            <a:r>
              <a:rPr lang="cs-CZ" dirty="0" smtClean="0"/>
              <a:t>2. Registrace na Odboru azylové a migrační politiky </a:t>
            </a:r>
          </a:p>
          <a:p>
            <a:pPr>
              <a:buNone/>
            </a:pPr>
            <a:r>
              <a:rPr lang="cs-CZ" dirty="0" smtClean="0"/>
              <a:t>3. Registrace na úřadu práce</a:t>
            </a:r>
          </a:p>
          <a:p>
            <a:pPr>
              <a:buNone/>
            </a:pPr>
            <a:r>
              <a:rPr lang="cs-CZ" dirty="0" smtClean="0"/>
              <a:t>4. Přihlásit se na zdravotní pojišťovně</a:t>
            </a:r>
          </a:p>
          <a:p>
            <a:pPr>
              <a:buNone/>
            </a:pPr>
            <a:r>
              <a:rPr lang="cs-CZ" dirty="0" smtClean="0"/>
              <a:t>5. Vyřídit dávky státní sociální podpory (bydlení)</a:t>
            </a:r>
          </a:p>
          <a:p>
            <a:pPr>
              <a:buNone/>
            </a:pPr>
            <a:r>
              <a:rPr lang="cs-CZ" dirty="0" smtClean="0"/>
              <a:t>6. Vyřídit dávky pomoci v hmotné nouzi (strava, bydlení)</a:t>
            </a:r>
          </a:p>
          <a:p>
            <a:pPr>
              <a:buNone/>
            </a:pPr>
            <a:r>
              <a:rPr lang="cs-CZ" dirty="0" smtClean="0"/>
              <a:t>7. Hledání zaměstnání</a:t>
            </a:r>
          </a:p>
          <a:p>
            <a:r>
              <a:rPr lang="cs-CZ" dirty="0" smtClean="0"/>
              <a:t>Najít lékaře</a:t>
            </a:r>
          </a:p>
          <a:p>
            <a:r>
              <a:rPr lang="cs-CZ" dirty="0" smtClean="0"/>
              <a:t>Vyměnit si řidičský průkaz</a:t>
            </a:r>
          </a:p>
          <a:p>
            <a:r>
              <a:rPr lang="cs-CZ" dirty="0" smtClean="0"/>
              <a:t>Najít lektora českého jazyka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Další organizace pracující v JMK s migranty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Jihomoravské centrum na podporu integrace cizinců</a:t>
            </a:r>
          </a:p>
          <a:p>
            <a:r>
              <a:rPr lang="cs-CZ" dirty="0" smtClean="0"/>
              <a:t>Organizace pro pomoc uprchlíkům</a:t>
            </a:r>
          </a:p>
          <a:p>
            <a:r>
              <a:rPr lang="cs-CZ" dirty="0" smtClean="0"/>
              <a:t>Sdružení občanů zabývajících se emigranty</a:t>
            </a:r>
          </a:p>
          <a:p>
            <a:r>
              <a:rPr lang="cs-CZ" dirty="0" smtClean="0"/>
              <a:t>Brno </a:t>
            </a:r>
            <a:r>
              <a:rPr lang="cs-CZ" dirty="0" err="1" smtClean="0"/>
              <a:t>Expat</a:t>
            </a:r>
            <a:r>
              <a:rPr lang="cs-CZ" dirty="0" smtClean="0"/>
              <a:t> Centre</a:t>
            </a:r>
          </a:p>
          <a:p>
            <a:r>
              <a:rPr lang="cs-CZ" dirty="0" smtClean="0"/>
              <a:t>Oblastní charita Blansko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16662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sz="3600" dirty="0" smtClean="0"/>
              <a:t>Děkuji za vaši účast a pozornost!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 algn="ctr">
              <a:buNone/>
            </a:pPr>
            <a:endParaRPr lang="cs-CZ" sz="2000" dirty="0" smtClean="0"/>
          </a:p>
          <a:p>
            <a:pPr algn="ctr">
              <a:buNone/>
            </a:pPr>
            <a:r>
              <a:rPr lang="cs-CZ" sz="2000" dirty="0" smtClean="0"/>
              <a:t>Tereza Saková – </a:t>
            </a:r>
            <a:r>
              <a:rPr lang="cs-CZ" sz="2000" dirty="0" err="1" smtClean="0"/>
              <a:t>tereza.sakova</a:t>
            </a:r>
            <a:r>
              <a:rPr lang="cs-CZ" sz="2000" dirty="0" smtClean="0"/>
              <a:t>@charita.</a:t>
            </a:r>
            <a:r>
              <a:rPr lang="cs-CZ" sz="2000" dirty="0" err="1" smtClean="0"/>
              <a:t>cz</a:t>
            </a:r>
            <a:r>
              <a:rPr lang="cs-CZ" sz="2000" dirty="0" smtClean="0"/>
              <a:t>, mob.: 734 435 199</a:t>
            </a:r>
          </a:p>
          <a:p>
            <a:pPr algn="ctr">
              <a:buNone/>
            </a:pPr>
            <a:endParaRPr lang="cs-CZ" sz="2800" dirty="0"/>
          </a:p>
        </p:txBody>
      </p:sp>
      <p:pic>
        <p:nvPicPr>
          <p:cNvPr id="4" name="Picture 6" descr="http://www.infosumperk.cz/galerie/567672_143_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429000"/>
            <a:ext cx="1211580" cy="1691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Možnosti vstupu na území ČR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Občané EU – volný pohyb osob v rámci EU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Cizinci ze třetích zemí mohou vstupovat na území ČR buď:</a:t>
            </a:r>
          </a:p>
          <a:p>
            <a:pPr lvl="1">
              <a:buNone/>
            </a:pPr>
            <a:r>
              <a:rPr lang="cs-CZ" sz="2700" dirty="0" smtClean="0">
                <a:solidFill>
                  <a:schemeClr val="tx1"/>
                </a:solidFill>
              </a:rPr>
              <a:t>1. </a:t>
            </a:r>
            <a:r>
              <a:rPr lang="cs-CZ" sz="2500" dirty="0" smtClean="0">
                <a:solidFill>
                  <a:schemeClr val="tx1"/>
                </a:solidFill>
              </a:rPr>
              <a:t>bez vízové povinnosti – pouze občané vybraných států, přičemž pobyt nesmí být delší než 90 dní</a:t>
            </a:r>
            <a:r>
              <a:rPr lang="cs-CZ" sz="28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i="1" dirty="0" smtClean="0">
                <a:solidFill>
                  <a:schemeClr val="tx1"/>
                </a:solidFill>
              </a:rPr>
              <a:t>(Nařízení ES 539/2001), </a:t>
            </a:r>
            <a:r>
              <a:rPr lang="cs-CZ" sz="2500" dirty="0" smtClean="0">
                <a:solidFill>
                  <a:schemeClr val="tx1"/>
                </a:solidFill>
              </a:rPr>
              <a:t>nebo</a:t>
            </a:r>
          </a:p>
          <a:p>
            <a:pPr lvl="1">
              <a:buNone/>
            </a:pPr>
            <a:r>
              <a:rPr lang="cs-CZ" sz="2500" dirty="0" smtClean="0">
                <a:solidFill>
                  <a:schemeClr val="tx1"/>
                </a:solidFill>
              </a:rPr>
              <a:t>2. pouze s platným pobytovým oprávněním - i v případě pobytu do 90 dnů.</a:t>
            </a:r>
          </a:p>
          <a:p>
            <a:pPr lvl="1"/>
            <a:endParaRPr lang="cs-CZ" sz="2700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Typy pobytů v ČR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Zákonná úprava: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sz="2500" dirty="0" smtClean="0">
                <a:solidFill>
                  <a:schemeClr val="tx1"/>
                </a:solidFill>
              </a:rPr>
              <a:t>Krátkodobé vízum, dlouhodobé vízum, přechodný pobyt, trvalý pobyt – zákon č. 326/1999 Sb., o pobytu cizinců na území České republiky</a:t>
            </a:r>
          </a:p>
          <a:p>
            <a:pPr lvl="1"/>
            <a:endParaRPr lang="cs-CZ" sz="2500" dirty="0" smtClean="0">
              <a:solidFill>
                <a:schemeClr val="tx1"/>
              </a:solidFill>
            </a:endParaRPr>
          </a:p>
          <a:p>
            <a:pPr lvl="1"/>
            <a:r>
              <a:rPr lang="cs-CZ" sz="2500" dirty="0" smtClean="0">
                <a:solidFill>
                  <a:schemeClr val="tx1"/>
                </a:solidFill>
              </a:rPr>
              <a:t>Žadatelé o mezinárodní ochranu, osoby s uděleným azylem nebo doplňkovou ochranou  - zákon č. 325/1999 Sb., o azylu</a:t>
            </a:r>
          </a:p>
          <a:p>
            <a:pPr lvl="1"/>
            <a:endParaRPr lang="cs-CZ" sz="2500" dirty="0" smtClean="0">
              <a:solidFill>
                <a:schemeClr val="tx1"/>
              </a:solidFill>
            </a:endParaRPr>
          </a:p>
          <a:p>
            <a:pPr lvl="1"/>
            <a:r>
              <a:rPr lang="cs-CZ" sz="2500" dirty="0" smtClean="0">
                <a:solidFill>
                  <a:schemeClr val="tx1"/>
                </a:solidFill>
              </a:rPr>
              <a:t>V případě velkých uprchlických vln - Zákon č. 221/2003 Sb., o dočasné ochraně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Krátkodobý pobyt – vízum do 90 dnů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45224"/>
          </a:xfrm>
        </p:spPr>
        <p:txBody>
          <a:bodyPr/>
          <a:lstStyle/>
          <a:p>
            <a:r>
              <a:rPr lang="cs-CZ" dirty="0" smtClean="0"/>
              <a:t>Bez víza x na základě víza</a:t>
            </a:r>
          </a:p>
          <a:p>
            <a:r>
              <a:rPr lang="cs-CZ" dirty="0" smtClean="0"/>
              <a:t>Pobyt na území ČR nepřekračující 90 dní → pobyt v ČR nelze prodloužit (např. požádat o jiné vízum), migrant musí vycestovat</a:t>
            </a:r>
          </a:p>
          <a:p>
            <a:r>
              <a:rPr lang="cs-CZ" dirty="0" smtClean="0"/>
              <a:t>Účely: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Turismus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Zaměstnání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Studium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Průjezdní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…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2700" dirty="0" smtClean="0">
                <a:solidFill>
                  <a:schemeClr val="tx1"/>
                </a:solidFill>
              </a:rPr>
              <a:t>Povinnost hlásit místo pobytu na cizinecké policii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Dlouhodobý pobyt – vízum nad 90 dní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73786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Opravňuje k pobytu na území ČR až na 180 dní</a:t>
            </a:r>
          </a:p>
          <a:p>
            <a:r>
              <a:rPr lang="cs-CZ" dirty="0" smtClean="0"/>
              <a:t>Cizinec si o něj žádá na českém zastupitelském úřadu v zemi původu</a:t>
            </a:r>
          </a:p>
          <a:p>
            <a:r>
              <a:rPr lang="cs-CZ" dirty="0" smtClean="0"/>
              <a:t>Účely: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Studium, zaměstnanecká karta, podnikání, sloučení rodiny, vědecký výzkum, strpění,…</a:t>
            </a:r>
          </a:p>
          <a:p>
            <a:pPr lvl="1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2700" dirty="0" smtClean="0">
                <a:solidFill>
                  <a:schemeClr val="tx1"/>
                </a:solidFill>
              </a:rPr>
              <a:t>Zpravidla předstupeň dlouhodobého pobytu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2700" dirty="0" smtClean="0">
                <a:solidFill>
                  <a:schemeClr val="tx1"/>
                </a:solidFill>
              </a:rPr>
              <a:t>Odpady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Dlouhodobý pobyt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Může mu (ale nemusí) předcházet dlouhodobé vízum</a:t>
            </a:r>
          </a:p>
          <a:p>
            <a:r>
              <a:rPr lang="cs-CZ" dirty="0" smtClean="0"/>
              <a:t>Lze požádat v ČR i v zemi původu</a:t>
            </a:r>
          </a:p>
          <a:p>
            <a:r>
              <a:rPr lang="cs-CZ" dirty="0" smtClean="0"/>
              <a:t>Uděluje se maximálně na 2 roky (vliv má zdravotní pojištění, pracovní smlouva, potvrzení o studiu, …) s možností prodloužení</a:t>
            </a:r>
          </a:p>
          <a:p>
            <a:r>
              <a:rPr lang="cs-CZ" dirty="0" smtClean="0"/>
              <a:t>Přístup k systému sociálního zabezpečení v ČR (ne však k systému veřejného zdravotního pojištění)</a:t>
            </a:r>
          </a:p>
          <a:p>
            <a:r>
              <a:rPr lang="cs-CZ" dirty="0" smtClean="0"/>
              <a:t>Účely: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Studium, zaměstnanecká karta, podnikání, sloučení rodiny, vědecký výzkum, strpění, modrá karta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Trvalý pobyt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pěti letech nepřetržitého pobytu v ČR 	         (v některých případech i dříve)</a:t>
            </a:r>
          </a:p>
          <a:p>
            <a:r>
              <a:rPr lang="cs-CZ" dirty="0" smtClean="0"/>
              <a:t>Držitelé TP mají téměř stejná práva jako občané ČR (ale nemohou volit atd.)</a:t>
            </a:r>
          </a:p>
          <a:p>
            <a:r>
              <a:rPr lang="cs-CZ" dirty="0" smtClean="0"/>
              <a:t>Výhody TP: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 Migrant spadá (i v případě nezaměstnanosti) do systému veřejného zdravotního pojištění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Migrant má volný vstup na trh práce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Migrant může být v evidován na ÚP jako uchazeč o zaměstnání atd.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886</TotalTime>
  <Words>1724</Words>
  <Application>Microsoft Office PowerPoint</Application>
  <PresentationFormat>Předvádění na obrazovce (4:3)</PresentationFormat>
  <Paragraphs>267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Administrativní</vt:lpstr>
      <vt:lpstr>Sociální práce s cizinci v Jihomoravském kraji</vt:lpstr>
      <vt:lpstr>Obsah přednášky</vt:lpstr>
      <vt:lpstr>Migrace</vt:lpstr>
      <vt:lpstr>Možnosti vstupu na území ČR</vt:lpstr>
      <vt:lpstr>Typy pobytů v ČR</vt:lpstr>
      <vt:lpstr>Krátkodobý pobyt – vízum do 90 dnů</vt:lpstr>
      <vt:lpstr>Dlouhodobý pobyt – vízum nad 90 dní</vt:lpstr>
      <vt:lpstr>Dlouhodobý pobyt</vt:lpstr>
      <vt:lpstr>Trvalý pobyt</vt:lpstr>
      <vt:lpstr>Žadatelé o udělení mezinárodní ochrany</vt:lpstr>
      <vt:lpstr>Udělení MO formou azylu</vt:lpstr>
      <vt:lpstr>Udělení MO formou doplňkové ochrany</vt:lpstr>
      <vt:lpstr>Důležité instituce</vt:lpstr>
      <vt:lpstr>Kdo jsou klienti poradny pro cizince DCHB?</vt:lpstr>
      <vt:lpstr>Země původu klientů poradny pro cizince</vt:lpstr>
      <vt:lpstr>Jaké služby poskytujeme</vt:lpstr>
      <vt:lpstr>Sociální poradenství</vt:lpstr>
      <vt:lpstr>Bydlení</vt:lpstr>
      <vt:lpstr>Zaměstnání</vt:lpstr>
      <vt:lpstr>Lékařská péče</vt:lpstr>
      <vt:lpstr>Vzdělání</vt:lpstr>
      <vt:lpstr>Výjimečné situace</vt:lpstr>
      <vt:lpstr>Zásady sociální práce (nejen) s migranty</vt:lpstr>
      <vt:lpstr>Možné bariéry při práci s migranty</vt:lpstr>
      <vt:lpstr>Komunitní tlumočníci a interkulturní asistenti</vt:lpstr>
      <vt:lpstr>Komunitní tlumočníci/interkulturní asistenti</vt:lpstr>
      <vt:lpstr>Snímek 27</vt:lpstr>
      <vt:lpstr>Modelová situace</vt:lpstr>
      <vt:lpstr>Co je třeba zařídit</vt:lpstr>
      <vt:lpstr>Jak je vhodné postupovat</vt:lpstr>
      <vt:lpstr>Další organizace pracující v JMK s migranty</vt:lpstr>
      <vt:lpstr>Snímek 32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cizinci v Jihomoravském kraji</dc:title>
  <dc:creator>sakova</dc:creator>
  <cp:lastModifiedBy>sakova</cp:lastModifiedBy>
  <cp:revision>87</cp:revision>
  <dcterms:created xsi:type="dcterms:W3CDTF">2014-10-16T06:05:56Z</dcterms:created>
  <dcterms:modified xsi:type="dcterms:W3CDTF">2014-10-22T11:31:06Z</dcterms:modified>
</cp:coreProperties>
</file>