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7" r:id="rId6"/>
    <p:sldId id="261" r:id="rId7"/>
    <p:sldId id="262" r:id="rId8"/>
    <p:sldId id="264" r:id="rId9"/>
    <p:sldId id="263" r:id="rId10"/>
    <p:sldId id="265" r:id="rId11"/>
    <p:sldId id="266" r:id="rId12"/>
    <p:sldId id="268" r:id="rId13"/>
    <p:sldId id="270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2248893B-AFB6-4D3A-961C-3BDB28739795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1769D86-16E6-473D-8580-F81D134C32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otazy@poradna-prava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2098" y="4077072"/>
            <a:ext cx="7543800" cy="1524000"/>
          </a:xfrm>
        </p:spPr>
        <p:txBody>
          <a:bodyPr/>
          <a:lstStyle/>
          <a:p>
            <a:r>
              <a:rPr lang="cs-CZ" dirty="0" smtClean="0"/>
              <a:t>Dlouhodobě usazení migranti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5661248"/>
            <a:ext cx="6858000" cy="990600"/>
          </a:xfrm>
        </p:spPr>
        <p:txBody>
          <a:bodyPr/>
          <a:lstStyle/>
          <a:p>
            <a:r>
              <a:rPr lang="cs-CZ" dirty="0" smtClean="0"/>
              <a:t>Mgr. Bc. Kristýna Hradilová</a:t>
            </a:r>
            <a:endParaRPr lang="cs-CZ" dirty="0"/>
          </a:p>
        </p:txBody>
      </p:sp>
      <p:pic>
        <p:nvPicPr>
          <p:cNvPr id="1026" name="Picture 2" descr="C:\Users\eMachines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0648"/>
            <a:ext cx="514857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967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občanství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Vrchol integrace do české společnosti x prostředek k plné integraci</a:t>
            </a:r>
          </a:p>
          <a:p>
            <a:r>
              <a:rPr lang="cs-CZ" dirty="0" smtClean="0"/>
              <a:t>Velká legislativní změna od 1. 1. 2014</a:t>
            </a:r>
          </a:p>
          <a:p>
            <a:r>
              <a:rPr lang="cs-CZ" dirty="0" smtClean="0"/>
              <a:t>Nyní povolena možnost dvojího občanství</a:t>
            </a:r>
          </a:p>
          <a:p>
            <a:r>
              <a:rPr lang="cs-CZ" dirty="0" smtClean="0"/>
              <a:t>Rozšíření jednodušších procesů – prohlášení</a:t>
            </a:r>
          </a:p>
          <a:p>
            <a:r>
              <a:rPr lang="cs-CZ" dirty="0" smtClean="0"/>
              <a:t>Zavedení zkoušek z </a:t>
            </a:r>
            <a:r>
              <a:rPr lang="cs-CZ" dirty="0" err="1" smtClean="0"/>
              <a:t>čj</a:t>
            </a:r>
            <a:r>
              <a:rPr lang="cs-CZ" dirty="0" smtClean="0"/>
              <a:t> a českých reálií</a:t>
            </a:r>
          </a:p>
          <a:p>
            <a:r>
              <a:rPr lang="cs-CZ" dirty="0" smtClean="0"/>
              <a:t>Zpřísnění v některých otázkách (DNA testy)</a:t>
            </a:r>
          </a:p>
        </p:txBody>
      </p:sp>
    </p:spTree>
    <p:extLst>
      <p:ext uri="{BB962C8B-B14F-4D97-AF65-F5344CB8AC3E}">
        <p14:creationId xmlns:p14="http://schemas.microsoft.com/office/powerpoint/2010/main" val="229010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Machines\Desktop\Výstřižek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38" y="1268760"/>
            <a:ext cx="8984662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574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eMachines\Desktop\Výstřiže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2746"/>
            <a:ext cx="7776864" cy="561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61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ne?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Nemožnost dvojího občanství</a:t>
            </a:r>
          </a:p>
          <a:p>
            <a:r>
              <a:rPr lang="cs-CZ" dirty="0" smtClean="0"/>
              <a:t>Trvalý pobyt zaručuje téměř totožná práva</a:t>
            </a:r>
          </a:p>
          <a:p>
            <a:r>
              <a:rPr lang="cs-CZ" dirty="0" smtClean="0"/>
              <a:t>Správní poplatek (do konce roku 2013 10.000Kč)</a:t>
            </a:r>
          </a:p>
          <a:p>
            <a:r>
              <a:rPr lang="cs-CZ" dirty="0" smtClean="0"/>
              <a:t>Nesplnění legislativních požadavků (čistý trestní rejstřík, nezávislost na dávkách…)</a:t>
            </a:r>
          </a:p>
          <a:p>
            <a:r>
              <a:rPr lang="cs-CZ" dirty="0" smtClean="0"/>
              <a:t>Nespokojenost s životem v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76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ano?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980728"/>
            <a:ext cx="7543800" cy="38862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Možnost získat plnohodnotný status a přístup na trh práce</a:t>
            </a:r>
          </a:p>
          <a:p>
            <a:r>
              <a:rPr lang="cs-CZ" dirty="0" smtClean="0"/>
              <a:t>Přirozené vyústění života v ČR</a:t>
            </a:r>
          </a:p>
          <a:p>
            <a:r>
              <a:rPr lang="cs-CZ" dirty="0" smtClean="0"/>
              <a:t>Větší jistota práv</a:t>
            </a:r>
          </a:p>
          <a:p>
            <a:r>
              <a:rPr lang="cs-CZ" dirty="0" smtClean="0"/>
              <a:t>Zjednodušení administrativy</a:t>
            </a:r>
          </a:p>
          <a:p>
            <a:r>
              <a:rPr lang="cs-CZ" dirty="0" smtClean="0"/>
              <a:t>Zájem o aktivní participaci na politickém životě</a:t>
            </a:r>
          </a:p>
          <a:p>
            <a:r>
              <a:rPr lang="cs-CZ" dirty="0" smtClean="0"/>
              <a:t>Odpadnutí nutnosti jezdit do země původu vyřizovat dokumenty</a:t>
            </a:r>
          </a:p>
          <a:p>
            <a:r>
              <a:rPr lang="cs-CZ" dirty="0" smtClean="0"/>
              <a:t>Lepší možnost získat hypotéku nebo úvěr</a:t>
            </a:r>
          </a:p>
          <a:p>
            <a:r>
              <a:rPr lang="cs-CZ" dirty="0" smtClean="0"/>
              <a:t>Lepší možnost cestování v rámci EU a bezvízových zemí</a:t>
            </a:r>
          </a:p>
          <a:p>
            <a:r>
              <a:rPr lang="cs-CZ" dirty="0" smtClean="0"/>
              <a:t>Lepší možnost studovat v EU a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772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Udělení občanství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Trvalý pobyt 5 let/3 roky, popř. dohromady s předcházejícím oprávněným pobytem 10 let</a:t>
            </a:r>
          </a:p>
          <a:p>
            <a:r>
              <a:rPr lang="cs-CZ" dirty="0" smtClean="0"/>
              <a:t>Čistý trestní rejstřík</a:t>
            </a:r>
          </a:p>
          <a:p>
            <a:r>
              <a:rPr lang="cs-CZ" dirty="0" smtClean="0"/>
              <a:t>Znalost češtiny</a:t>
            </a:r>
          </a:p>
          <a:p>
            <a:r>
              <a:rPr lang="cs-CZ" dirty="0" smtClean="0"/>
              <a:t>Znalost „reálií“</a:t>
            </a:r>
          </a:p>
          <a:p>
            <a:r>
              <a:rPr lang="cs-CZ" dirty="0" smtClean="0"/>
              <a:t>Poslední tři roky bez porušení předpisů (zdravotní pojištění, povinnosti k obci apod.)</a:t>
            </a:r>
          </a:p>
          <a:p>
            <a:r>
              <a:rPr lang="cs-CZ" dirty="0" smtClean="0"/>
              <a:t>Poslední tři roky odvádění daní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130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Udělení občanství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Žádost na krajský úřad – dotazník, doklady, správní poplatek</a:t>
            </a:r>
          </a:p>
          <a:p>
            <a:r>
              <a:rPr lang="cs-CZ" dirty="0" smtClean="0"/>
              <a:t>30+180 dní, rozhoduje MV</a:t>
            </a:r>
          </a:p>
          <a:p>
            <a:r>
              <a:rPr lang="cs-CZ" dirty="0" smtClean="0"/>
              <a:t>Nová žádost nejdříve za dva roky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761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501008"/>
            <a:ext cx="7543800" cy="16764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7170" name="Picture 2" descr="C:\Users\eMachines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14857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73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Poradna pro občanství/Občanská a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1996 součást Helsinského výboru</a:t>
            </a:r>
          </a:p>
          <a:p>
            <a:r>
              <a:rPr lang="cs-CZ" dirty="0" smtClean="0"/>
              <a:t>1999 vznik samostatné Poradny</a:t>
            </a:r>
          </a:p>
          <a:p>
            <a:r>
              <a:rPr lang="cs-CZ" dirty="0"/>
              <a:t>p</a:t>
            </a:r>
            <a:r>
              <a:rPr lang="cs-CZ" dirty="0" smtClean="0"/>
              <a:t>o roce 2000 registrace sociálních služeb</a:t>
            </a:r>
          </a:p>
          <a:p>
            <a:r>
              <a:rPr lang="cs-CZ" dirty="0" smtClean="0"/>
              <a:t>50 zaměstnanců v 6 krajích</a:t>
            </a:r>
          </a:p>
          <a:p>
            <a:r>
              <a:rPr lang="cs-CZ" dirty="0"/>
              <a:t>m</a:t>
            </a:r>
            <a:r>
              <a:rPr lang="cs-CZ" dirty="0" smtClean="0"/>
              <a:t>odel sociální pracovník-právník</a:t>
            </a:r>
          </a:p>
          <a:p>
            <a:r>
              <a:rPr lang="cs-CZ" dirty="0"/>
              <a:t>s</a:t>
            </a:r>
            <a:r>
              <a:rPr lang="cs-CZ" dirty="0" smtClean="0"/>
              <a:t>ociální práce, monitoring, lobby a strategická litigace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7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Sociálně-právní poradenství cizincům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Cílová skupina: dlouhodobě usazení migranti (trvalý pobyt, občanství)</a:t>
            </a:r>
          </a:p>
          <a:p>
            <a:r>
              <a:rPr lang="cs-CZ" dirty="0" smtClean="0"/>
              <a:t>„úřední den“ ve středu 10.00-17.00 na pobočce v Praze (Ječná 7, Praha 2)</a:t>
            </a:r>
          </a:p>
          <a:p>
            <a:r>
              <a:rPr lang="cs-CZ" dirty="0" smtClean="0"/>
              <a:t>E-mailové poradenství: </a:t>
            </a:r>
            <a:r>
              <a:rPr lang="cs-CZ" dirty="0" smtClean="0">
                <a:hlinkClick r:id="rId2"/>
              </a:rPr>
              <a:t>dotazy@poradna-prava.cz</a:t>
            </a:r>
            <a:endParaRPr lang="cs-CZ" dirty="0" smtClean="0"/>
          </a:p>
          <a:p>
            <a:r>
              <a:rPr lang="cs-CZ" dirty="0" smtClean="0"/>
              <a:t>Telefonické poradenství: +420 200 003 281</a:t>
            </a:r>
          </a:p>
        </p:txBody>
      </p:sp>
    </p:spTree>
    <p:extLst>
      <p:ext uri="{BB962C8B-B14F-4D97-AF65-F5344CB8AC3E}">
        <p14:creationId xmlns:p14="http://schemas.microsoft.com/office/powerpoint/2010/main" val="218925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Machines\Desktop\tabulka_pobytu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4966"/>
            <a:ext cx="8676456" cy="576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42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Machines\Desktop\Výstřiže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60686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834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a postoje dlouhodobě usazených migrantů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červenec 2012 – říjen 2013</a:t>
            </a:r>
          </a:p>
          <a:p>
            <a:r>
              <a:rPr lang="cs-CZ" dirty="0" smtClean="0"/>
              <a:t>402 respondentů, 200 EU, 202 třetí země</a:t>
            </a:r>
          </a:p>
          <a:p>
            <a:r>
              <a:rPr lang="cs-CZ" dirty="0" smtClean="0"/>
              <a:t>132 hloubkových pohovorů, 207 dotazníků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96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Machines\Desktop\Výstřižek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35062"/>
            <a:ext cx="4200095" cy="252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eMachines\Desktop\Výstřiže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420888"/>
            <a:ext cx="4529263" cy="254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eMachines\Desktop\Výstřižek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2129"/>
            <a:ext cx="3695521" cy="281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693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Diskriminace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48,97% respondentů se setkalo s diskriminačními postoji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trhu práce, bydlení, ve službách a zdravotní péči</a:t>
            </a:r>
            <a:endParaRPr lang="cs-CZ" dirty="0"/>
          </a:p>
          <a:p>
            <a:r>
              <a:rPr lang="cs-CZ" dirty="0" smtClean="0"/>
              <a:t>Předsudky, stereotypy, rasistické projevy a útoky</a:t>
            </a:r>
          </a:p>
          <a:p>
            <a:r>
              <a:rPr lang="cs-CZ" dirty="0" smtClean="0"/>
              <a:t>Nejméně cizinci z euroamerických zemí, nejvíce cizinci s odlišnou barvou pleti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81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18,78 % respondentů uvedlo porušení pracovních práv</a:t>
            </a:r>
          </a:p>
          <a:p>
            <a:pPr lvl="2"/>
            <a:r>
              <a:rPr lang="cs-CZ" dirty="0"/>
              <a:t>Nevyplacené mzdy</a:t>
            </a:r>
          </a:p>
          <a:p>
            <a:pPr lvl="2"/>
            <a:r>
              <a:rPr lang="cs-CZ" dirty="0"/>
              <a:t>Neodvedené zdravotní, sociální pojištění</a:t>
            </a:r>
          </a:p>
          <a:p>
            <a:pPr lvl="2"/>
            <a:r>
              <a:rPr lang="cs-CZ" dirty="0"/>
              <a:t>Nucení k nelegální práci, přesčasů</a:t>
            </a:r>
          </a:p>
          <a:p>
            <a:pPr lvl="2"/>
            <a:r>
              <a:rPr lang="cs-CZ" dirty="0"/>
              <a:t>Porušování zákonů při propouštění</a:t>
            </a:r>
          </a:p>
          <a:p>
            <a:pPr lvl="1"/>
            <a:r>
              <a:rPr lang="cs-CZ" dirty="0" smtClean="0"/>
              <a:t>Méně kvalifikovaná práce než v zemi původu</a:t>
            </a:r>
          </a:p>
          <a:p>
            <a:pPr lvl="1"/>
            <a:r>
              <a:rPr lang="cs-CZ" dirty="0" smtClean="0"/>
              <a:t>Závislost na znalosti jazyka a vzdělání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pPr marL="32004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7141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899</TotalTime>
  <Words>413</Words>
  <Application>Microsoft Office PowerPoint</Application>
  <PresentationFormat>Předvádění na obrazovce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NewsPrint</vt:lpstr>
      <vt:lpstr>Dlouhodobě usazení migranti</vt:lpstr>
      <vt:lpstr>Poradna pro občanství/Občanská a lidská práva</vt:lpstr>
      <vt:lpstr>Sociálně-právní poradenství cizincům</vt:lpstr>
      <vt:lpstr>Prezentace aplikace PowerPoint</vt:lpstr>
      <vt:lpstr>Prezentace aplikace PowerPoint</vt:lpstr>
      <vt:lpstr>Postavení a postoje dlouhodobě usazených migrantů</vt:lpstr>
      <vt:lpstr>Prezentace aplikace PowerPoint</vt:lpstr>
      <vt:lpstr>Diskriminace</vt:lpstr>
      <vt:lpstr>Trh práce</vt:lpstr>
      <vt:lpstr>České občanství</vt:lpstr>
      <vt:lpstr>Prezentace aplikace PowerPoint</vt:lpstr>
      <vt:lpstr>Prezentace aplikace PowerPoint</vt:lpstr>
      <vt:lpstr>Proč ne?</vt:lpstr>
      <vt:lpstr>Proč ano?</vt:lpstr>
      <vt:lpstr>Udělení občanství</vt:lpstr>
      <vt:lpstr>Udělení občanství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Dlouhodobě usazení migranti</dc:title>
  <dc:creator>eMachines</dc:creator>
  <cp:lastModifiedBy>eMachines</cp:lastModifiedBy>
  <cp:revision>11</cp:revision>
  <dcterms:created xsi:type="dcterms:W3CDTF">2014-11-18T08:03:07Z</dcterms:created>
  <dcterms:modified xsi:type="dcterms:W3CDTF">2014-11-18T23:02:16Z</dcterms:modified>
</cp:coreProperties>
</file>