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2" r:id="rId3"/>
    <p:sldId id="263" r:id="rId4"/>
    <p:sldId id="271" r:id="rId5"/>
    <p:sldId id="272" r:id="rId6"/>
    <p:sldId id="273" r:id="rId7"/>
    <p:sldId id="274" r:id="rId8"/>
    <p:sldId id="264" r:id="rId9"/>
    <p:sldId id="275" r:id="rId10"/>
    <p:sldId id="276" r:id="rId11"/>
    <p:sldId id="277" r:id="rId12"/>
    <p:sldId id="278" r:id="rId13"/>
    <p:sldId id="279" r:id="rId14"/>
    <p:sldId id="265" r:id="rId15"/>
    <p:sldId id="280" r:id="rId16"/>
    <p:sldId id="266" r:id="rId17"/>
    <p:sldId id="281" r:id="rId18"/>
    <p:sldId id="282" r:id="rId19"/>
    <p:sldId id="267" r:id="rId20"/>
    <p:sldId id="268" r:id="rId21"/>
    <p:sldId id="285" r:id="rId22"/>
    <p:sldId id="286" r:id="rId23"/>
    <p:sldId id="283" r:id="rId24"/>
    <p:sldId id="284" r:id="rId25"/>
    <p:sldId id="269" r:id="rId26"/>
    <p:sldId id="270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4A669-A6E8-41AF-8740-BFD430FEF0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80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61AB-97BD-4BBA-BFBF-6B2156E8E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7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05DE7-2FB1-4513-A6A7-A24007D42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7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E3FD-75E2-4348-BA7D-B74EEEC59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7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257A1-8495-4D24-A04A-1AC8F36912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84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430EB-482D-49C0-9058-6CE57C6FB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BDB2-CB4D-423A-9573-2E3ED1CA88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3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D822-D154-40D8-A448-70C74ACC5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09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616B3-0403-41BD-A561-FAC2FE975C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7EA7-1CF2-4D8E-A3A9-BB58B88593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71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BC5E-E00E-441A-A05F-99730840F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2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318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18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8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FA951F1-7CA5-46F1-8EB4-BCC87F876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376362"/>
          </a:xfrm>
        </p:spPr>
        <p:txBody>
          <a:bodyPr/>
          <a:lstStyle/>
          <a:p>
            <a:pPr eaLnBrk="1" hangingPunct="1">
              <a:defRPr/>
            </a:pPr>
            <a:r>
              <a:rPr lang="cs-CZ" sz="8000" dirty="0" err="1" smtClean="0"/>
              <a:t>Etnoorganologie</a:t>
            </a:r>
            <a:endParaRPr lang="cs-CZ" sz="8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9939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PhDr. </a:t>
            </a:r>
            <a:r>
              <a:rPr lang="cs-CZ" dirty="0" smtClean="0"/>
              <a:t>Petr Kalina, Ph.D.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fld id="{1B67812A-26AC-4048-9AD9-93408DF01659}" type="datetime1">
              <a:rPr lang="cs-CZ" smtClean="0"/>
              <a:pPr eaLnBrk="1" hangingPunct="1">
                <a:defRPr/>
              </a:pPr>
              <a:t>30.9.2012</a:t>
            </a:fld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i="1" dirty="0" smtClean="0">
                <a:solidFill>
                  <a:srgbClr val="FFC000"/>
                </a:solidFill>
              </a:rPr>
              <a:t>Hudební nástroj </a:t>
            </a:r>
            <a:r>
              <a:rPr lang="cs-CZ" sz="2800" i="1" dirty="0" smtClean="0"/>
              <a:t>je uměle vyrobený zvukový předmět, který </a:t>
            </a:r>
            <a:r>
              <a:rPr lang="cs-CZ" sz="2800" i="1" dirty="0" smtClean="0">
                <a:solidFill>
                  <a:srgbClr val="FFC000"/>
                </a:solidFill>
              </a:rPr>
              <a:t>vydává tóny </a:t>
            </a:r>
            <a:r>
              <a:rPr lang="cs-CZ" sz="2800" i="1" dirty="0" smtClean="0"/>
              <a:t>barevně singulární a stylizované, podle určité tónové soustavy uspořádané, a byl vyroben podle objektivních </a:t>
            </a:r>
            <a:r>
              <a:rPr lang="cs-CZ" sz="2800" i="1" dirty="0" err="1" smtClean="0"/>
              <a:t>fonotechnických</a:t>
            </a:r>
            <a:r>
              <a:rPr lang="cs-CZ" sz="2800" i="1" dirty="0" smtClean="0"/>
              <a:t> norem určité hudební kultury k jejím potřebám. Pozn.: ostatní zvukové předměty patří tudíž bez dalšího do skupiny </a:t>
            </a:r>
            <a:r>
              <a:rPr lang="cs-CZ" sz="2800" i="1" dirty="0" smtClean="0">
                <a:solidFill>
                  <a:srgbClr val="FFC000"/>
                </a:solidFill>
              </a:rPr>
              <a:t>nástrojů zvukových</a:t>
            </a:r>
            <a:r>
              <a:rPr lang="cs-CZ" sz="2800" i="1" dirty="0" smtClean="0"/>
              <a:t>, ježto nesplňují podmínky kladené na nástroj hudební.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Josef </a:t>
            </a:r>
            <a:r>
              <a:rPr lang="cs-CZ" sz="2000" dirty="0" err="1" smtClean="0"/>
              <a:t>Hutter</a:t>
            </a:r>
            <a:r>
              <a:rPr lang="cs-CZ" sz="2000" dirty="0" smtClean="0"/>
              <a:t>: </a:t>
            </a:r>
            <a:r>
              <a:rPr lang="cs-CZ" sz="2000" i="1" dirty="0" smtClean="0"/>
              <a:t>Hudební nástroje</a:t>
            </a:r>
            <a:r>
              <a:rPr lang="cs-CZ" sz="2000" dirty="0" smtClean="0"/>
              <a:t>. Praha 1945, s.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i="1" dirty="0" smtClean="0">
                <a:solidFill>
                  <a:srgbClr val="FFC000"/>
                </a:solidFill>
              </a:rPr>
              <a:t>Hudební nástroj </a:t>
            </a:r>
            <a:r>
              <a:rPr lang="cs-CZ" sz="2800" i="1" dirty="0" smtClean="0"/>
              <a:t>je uměle vyrobený zvukový předmět, který </a:t>
            </a:r>
            <a:r>
              <a:rPr lang="cs-CZ" sz="2800" i="1" dirty="0" smtClean="0">
                <a:solidFill>
                  <a:srgbClr val="FFC000"/>
                </a:solidFill>
              </a:rPr>
              <a:t>vydává tóny </a:t>
            </a:r>
            <a:r>
              <a:rPr lang="cs-CZ" sz="2800" i="1" dirty="0" smtClean="0"/>
              <a:t>barevně singulární a stylizované, </a:t>
            </a:r>
            <a:r>
              <a:rPr lang="cs-CZ" sz="2800" i="1" dirty="0" smtClean="0">
                <a:solidFill>
                  <a:srgbClr val="FFC000"/>
                </a:solidFill>
              </a:rPr>
              <a:t>podle určité tónové soustavy </a:t>
            </a:r>
            <a:r>
              <a:rPr lang="cs-CZ" sz="2800" i="1" dirty="0" smtClean="0"/>
              <a:t>uspořádané, a byl vyroben podle objektivních </a:t>
            </a:r>
            <a:r>
              <a:rPr lang="cs-CZ" sz="2800" i="1" dirty="0" err="1" smtClean="0"/>
              <a:t>fonotechnických</a:t>
            </a:r>
            <a:r>
              <a:rPr lang="cs-CZ" sz="2800" i="1" dirty="0" smtClean="0"/>
              <a:t> norem určité hudební kultury k jejím potřebám. Pozn.: ostatní zvukové předměty patří tudíž bez dalšího do skupiny </a:t>
            </a:r>
            <a:r>
              <a:rPr lang="cs-CZ" sz="2800" i="1" dirty="0" smtClean="0">
                <a:solidFill>
                  <a:srgbClr val="FFC000"/>
                </a:solidFill>
              </a:rPr>
              <a:t>nástrojů zvukových</a:t>
            </a:r>
            <a:r>
              <a:rPr lang="cs-CZ" sz="2800" i="1" dirty="0" smtClean="0"/>
              <a:t>, ježto nesplňují podmínky kladené na nástroj hudební.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Josef </a:t>
            </a:r>
            <a:r>
              <a:rPr lang="cs-CZ" sz="2000" dirty="0" err="1" smtClean="0"/>
              <a:t>Hutter</a:t>
            </a:r>
            <a:r>
              <a:rPr lang="cs-CZ" sz="2000" dirty="0" smtClean="0"/>
              <a:t>: </a:t>
            </a:r>
            <a:r>
              <a:rPr lang="cs-CZ" sz="2000" i="1" dirty="0" smtClean="0"/>
              <a:t>Hudební nástroje</a:t>
            </a:r>
            <a:r>
              <a:rPr lang="cs-CZ" sz="2000" dirty="0" smtClean="0"/>
              <a:t>. Praha 1945, s.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i="1" dirty="0" smtClean="0">
                <a:solidFill>
                  <a:srgbClr val="FFC000"/>
                </a:solidFill>
              </a:rPr>
              <a:t>Hudební nástroj </a:t>
            </a:r>
            <a:r>
              <a:rPr lang="cs-CZ" sz="2800" i="1" dirty="0" smtClean="0"/>
              <a:t>je uměle vyrobený </a:t>
            </a:r>
            <a:r>
              <a:rPr lang="cs-CZ" sz="2800" i="1" dirty="0" smtClean="0">
                <a:solidFill>
                  <a:srgbClr val="FFC000"/>
                </a:solidFill>
              </a:rPr>
              <a:t>zvukový předmět</a:t>
            </a:r>
            <a:r>
              <a:rPr lang="cs-CZ" sz="2800" i="1" dirty="0" smtClean="0"/>
              <a:t>, který </a:t>
            </a:r>
            <a:r>
              <a:rPr lang="cs-CZ" sz="2800" i="1" dirty="0" smtClean="0">
                <a:solidFill>
                  <a:srgbClr val="FFC000"/>
                </a:solidFill>
              </a:rPr>
              <a:t>vydává tóny </a:t>
            </a:r>
            <a:r>
              <a:rPr lang="cs-CZ" sz="2800" i="1" dirty="0" smtClean="0"/>
              <a:t>barevně singulární a stylizované, </a:t>
            </a:r>
            <a:r>
              <a:rPr lang="cs-CZ" sz="2800" i="1" dirty="0" smtClean="0">
                <a:solidFill>
                  <a:srgbClr val="FFC000"/>
                </a:solidFill>
              </a:rPr>
              <a:t>podle určité tónové soustavy </a:t>
            </a:r>
            <a:r>
              <a:rPr lang="cs-CZ" sz="2800" i="1" dirty="0" smtClean="0"/>
              <a:t>uspořádané, a byl vyroben podle objektivních </a:t>
            </a:r>
            <a:r>
              <a:rPr lang="cs-CZ" sz="2800" i="1" dirty="0" err="1" smtClean="0"/>
              <a:t>fonotechnických</a:t>
            </a:r>
            <a:r>
              <a:rPr lang="cs-CZ" sz="2800" i="1" dirty="0" smtClean="0"/>
              <a:t> norem určité hudební kultury k jejím potřebám. Pozn.: ostatní zvukové předměty patří tudíž bez dalšího do skupiny </a:t>
            </a:r>
            <a:r>
              <a:rPr lang="cs-CZ" sz="2800" i="1" dirty="0" smtClean="0">
                <a:solidFill>
                  <a:srgbClr val="FFC000"/>
                </a:solidFill>
              </a:rPr>
              <a:t>nástrojů zvukových</a:t>
            </a:r>
            <a:r>
              <a:rPr lang="cs-CZ" sz="2800" i="1" dirty="0" smtClean="0"/>
              <a:t>, ježto nesplňují podmínky kladené na nástroj hudební.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Josef </a:t>
            </a:r>
            <a:r>
              <a:rPr lang="cs-CZ" sz="2000" dirty="0" err="1" smtClean="0"/>
              <a:t>Hutter</a:t>
            </a:r>
            <a:r>
              <a:rPr lang="cs-CZ" sz="2000" dirty="0" smtClean="0"/>
              <a:t>: </a:t>
            </a:r>
            <a:r>
              <a:rPr lang="cs-CZ" sz="2000" i="1" dirty="0" smtClean="0"/>
              <a:t>Hudební nástroje</a:t>
            </a:r>
            <a:r>
              <a:rPr lang="cs-CZ" sz="2000" dirty="0" smtClean="0"/>
              <a:t>. Praha 1945, s.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i="1" dirty="0" smtClean="0">
                <a:solidFill>
                  <a:srgbClr val="FFC000"/>
                </a:solidFill>
              </a:rPr>
              <a:t>Hudební nástroj </a:t>
            </a:r>
            <a:r>
              <a:rPr lang="cs-CZ" sz="2800" i="1" dirty="0" smtClean="0"/>
              <a:t>je </a:t>
            </a:r>
            <a:r>
              <a:rPr lang="cs-CZ" sz="2800" i="1" dirty="0" smtClean="0">
                <a:solidFill>
                  <a:srgbClr val="FFC000"/>
                </a:solidFill>
              </a:rPr>
              <a:t>uměle vyrobený zvukový předmět</a:t>
            </a:r>
            <a:r>
              <a:rPr lang="cs-CZ" sz="2800" i="1" dirty="0" smtClean="0"/>
              <a:t>, který </a:t>
            </a:r>
            <a:r>
              <a:rPr lang="cs-CZ" sz="2800" i="1" dirty="0" smtClean="0">
                <a:solidFill>
                  <a:srgbClr val="FFC000"/>
                </a:solidFill>
              </a:rPr>
              <a:t>vydává tóny </a:t>
            </a:r>
            <a:r>
              <a:rPr lang="cs-CZ" sz="2800" i="1" dirty="0" smtClean="0"/>
              <a:t>barevně singulární a stylizované, </a:t>
            </a:r>
            <a:r>
              <a:rPr lang="cs-CZ" sz="2800" i="1" dirty="0" smtClean="0">
                <a:solidFill>
                  <a:srgbClr val="FFC000"/>
                </a:solidFill>
              </a:rPr>
              <a:t>podle určité tónové soustavy </a:t>
            </a:r>
            <a:r>
              <a:rPr lang="cs-CZ" sz="2800" i="1" dirty="0" smtClean="0"/>
              <a:t>uspořádané, a byl vyroben podle objektivních </a:t>
            </a:r>
            <a:r>
              <a:rPr lang="cs-CZ" sz="2800" i="1" dirty="0" err="1" smtClean="0"/>
              <a:t>fonotechnických</a:t>
            </a:r>
            <a:r>
              <a:rPr lang="cs-CZ" sz="2800" i="1" dirty="0" smtClean="0"/>
              <a:t> norem určité hudební kultury k jejím potřebám. Pozn.: ostatní zvukové předměty patří tudíž bez dalšího do skupiny </a:t>
            </a:r>
            <a:r>
              <a:rPr lang="cs-CZ" sz="2800" i="1" dirty="0" smtClean="0">
                <a:solidFill>
                  <a:srgbClr val="FFC000"/>
                </a:solidFill>
              </a:rPr>
              <a:t>nástrojů zvukových</a:t>
            </a:r>
            <a:r>
              <a:rPr lang="cs-CZ" sz="2800" i="1" dirty="0" smtClean="0"/>
              <a:t>, ježto nesplňují podmínky kladené na nástroj hudební.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Josef </a:t>
            </a:r>
            <a:r>
              <a:rPr lang="cs-CZ" sz="2000" dirty="0" err="1" smtClean="0"/>
              <a:t>Hutter</a:t>
            </a:r>
            <a:r>
              <a:rPr lang="cs-CZ" sz="2000" dirty="0" smtClean="0"/>
              <a:t>: </a:t>
            </a:r>
            <a:r>
              <a:rPr lang="cs-CZ" sz="2000" i="1" dirty="0" smtClean="0"/>
              <a:t>Hudební nástroje</a:t>
            </a:r>
            <a:r>
              <a:rPr lang="cs-CZ" sz="2000" dirty="0" smtClean="0"/>
              <a:t>. Praha 1945, s.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800" i="1" dirty="0" smtClean="0"/>
              <a:t>Pod pojmom hudobného nástroja rozumieme cieľavedome upravené, skonštruované a za účelom hudobnej reprodukcie použité tónové a rytmické zdroje, ktoré vzhľadom na ich akustické vlastnosti sú objektívne schopné </a:t>
            </a:r>
            <a:r>
              <a:rPr lang="sk-SK" sz="2800" i="1" dirty="0" err="1" smtClean="0"/>
              <a:t>podielať</a:t>
            </a:r>
            <a:r>
              <a:rPr lang="sk-SK" sz="2800" i="1" dirty="0" smtClean="0"/>
              <a:t> sa na </a:t>
            </a:r>
            <a:r>
              <a:rPr lang="sk-SK" sz="2800" i="1" dirty="0" err="1" smtClean="0"/>
              <a:t>hudobnoumeleckom</a:t>
            </a:r>
            <a:r>
              <a:rPr lang="sk-SK" sz="2800" i="1" dirty="0" smtClean="0"/>
              <a:t> efekte, pretože ich akustická charakteristika zodpovedá normám hudobnej kultúry toho- ktorého etnika a historického obdobia.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Ladislav </a:t>
            </a:r>
            <a:r>
              <a:rPr lang="cs-CZ" sz="1800" dirty="0" err="1" smtClean="0"/>
              <a:t>Leng</a:t>
            </a:r>
            <a:r>
              <a:rPr lang="cs-CZ" sz="1800" dirty="0" smtClean="0"/>
              <a:t>:</a:t>
            </a:r>
            <a:r>
              <a:rPr lang="cs-CZ" sz="1800" i="1" dirty="0" smtClean="0"/>
              <a:t> Slovenské </a:t>
            </a:r>
            <a:r>
              <a:rPr lang="cs-CZ" sz="1800" i="1" dirty="0" err="1" smtClean="0"/>
              <a:t>ľudové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hudobné</a:t>
            </a:r>
            <a:r>
              <a:rPr lang="cs-CZ" sz="1800" i="1" dirty="0" smtClean="0"/>
              <a:t> nástroje</a:t>
            </a:r>
            <a:r>
              <a:rPr lang="cs-CZ" sz="1800" dirty="0" smtClean="0"/>
              <a:t>, Bratislava 1967, s. 45-47.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800" i="1" dirty="0" smtClean="0"/>
              <a:t>Pod pojmom hudobného nástroja rozumieme cieľavedome upravené, skonštruované a </a:t>
            </a:r>
            <a:r>
              <a:rPr lang="sk-SK" sz="2800" i="1" dirty="0" smtClean="0">
                <a:solidFill>
                  <a:srgbClr val="FFC000"/>
                </a:solidFill>
              </a:rPr>
              <a:t>za účelom hudobnej reprodukcie</a:t>
            </a:r>
            <a:r>
              <a:rPr lang="sk-SK" sz="2800" i="1" dirty="0" smtClean="0"/>
              <a:t> použité tónové a rytmické zdroje, ktoré vzhľadom na ich akustické vlastnosti sú objektívne schopné </a:t>
            </a:r>
            <a:r>
              <a:rPr lang="sk-SK" sz="2800" i="1" dirty="0" err="1" smtClean="0"/>
              <a:t>podielať</a:t>
            </a:r>
            <a:r>
              <a:rPr lang="sk-SK" sz="2800" i="1" dirty="0" smtClean="0"/>
              <a:t> sa na </a:t>
            </a:r>
            <a:r>
              <a:rPr lang="sk-SK" sz="2800" i="1" dirty="0" err="1" smtClean="0"/>
              <a:t>hudobnoumeleckom</a:t>
            </a:r>
            <a:r>
              <a:rPr lang="sk-SK" sz="2800" i="1" dirty="0" smtClean="0"/>
              <a:t> efekte, pretože ich akustická charakteristika zodpovedá normám hudobnej kultúry toho- ktorého etnika a historického obdobia.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Ladislav </a:t>
            </a:r>
            <a:r>
              <a:rPr lang="cs-CZ" sz="1800" dirty="0" err="1" smtClean="0"/>
              <a:t>Leng</a:t>
            </a:r>
            <a:r>
              <a:rPr lang="cs-CZ" sz="1800" dirty="0" smtClean="0"/>
              <a:t>:</a:t>
            </a:r>
            <a:r>
              <a:rPr lang="cs-CZ" sz="1800" i="1" dirty="0" smtClean="0"/>
              <a:t> Slovenské </a:t>
            </a:r>
            <a:r>
              <a:rPr lang="cs-CZ" sz="1800" i="1" dirty="0" err="1" smtClean="0"/>
              <a:t>ľudové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hudobné</a:t>
            </a:r>
            <a:r>
              <a:rPr lang="cs-CZ" sz="1800" i="1" dirty="0" smtClean="0"/>
              <a:t> nástroje</a:t>
            </a:r>
            <a:r>
              <a:rPr lang="cs-CZ" sz="1800" dirty="0" smtClean="0"/>
              <a:t>, Bratislava 1967, s. 45-47.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defRPr/>
            </a:pPr>
            <a:r>
              <a:rPr lang="cs-CZ" i="1" dirty="0" smtClean="0"/>
              <a:t>Hudební nástroje jsou předměty různých tvarů a velikostí, na nichž lze vzbuzenou silou dosáhnout rozkmitu pružné hmoty anebo jí ohraničené vzduchové prostory.</a:t>
            </a:r>
          </a:p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Antonín </a:t>
            </a:r>
            <a:r>
              <a:rPr lang="cs-CZ" sz="2000" dirty="0" err="1" smtClean="0"/>
              <a:t>Modr</a:t>
            </a:r>
            <a:r>
              <a:rPr lang="cs-CZ" sz="2000" dirty="0" smtClean="0"/>
              <a:t>:</a:t>
            </a:r>
            <a:r>
              <a:rPr lang="cs-CZ" sz="2000" i="1" dirty="0" smtClean="0"/>
              <a:t> Hudební nástroje</a:t>
            </a:r>
            <a:r>
              <a:rPr lang="cs-CZ" sz="2000" dirty="0" smtClean="0"/>
              <a:t>, Praha 1961, s. 45-47.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defRPr/>
            </a:pPr>
            <a:r>
              <a:rPr lang="cs-CZ" i="1" dirty="0" smtClean="0"/>
              <a:t>Hudební nástroje jsou </a:t>
            </a:r>
            <a:r>
              <a:rPr lang="cs-CZ" i="1" dirty="0" smtClean="0">
                <a:solidFill>
                  <a:srgbClr val="FFC000"/>
                </a:solidFill>
              </a:rPr>
              <a:t>předměty různých tvarů a velikostí</a:t>
            </a:r>
            <a:r>
              <a:rPr lang="cs-CZ" i="1" dirty="0" smtClean="0"/>
              <a:t>, na nichž lze vzbuzenou silou dosáhnout rozkmitu pružné hmoty anebo jí ohraničené vzduchové prostory.</a:t>
            </a:r>
          </a:p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Antonín </a:t>
            </a:r>
            <a:r>
              <a:rPr lang="cs-CZ" sz="2000" dirty="0" err="1" smtClean="0"/>
              <a:t>Modr</a:t>
            </a:r>
            <a:r>
              <a:rPr lang="cs-CZ" sz="2000" dirty="0" smtClean="0"/>
              <a:t>:</a:t>
            </a:r>
            <a:r>
              <a:rPr lang="cs-CZ" sz="2000" i="1" dirty="0" smtClean="0"/>
              <a:t> Hudební nástroje</a:t>
            </a:r>
            <a:r>
              <a:rPr lang="cs-CZ" sz="2000" dirty="0" smtClean="0"/>
              <a:t>, Praha 1961, s. 45-47.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defRPr/>
            </a:pPr>
            <a:r>
              <a:rPr lang="cs-CZ" i="1" dirty="0" smtClean="0"/>
              <a:t>Hudební nástroje jsou </a:t>
            </a:r>
            <a:r>
              <a:rPr lang="cs-CZ" i="1" dirty="0" smtClean="0">
                <a:solidFill>
                  <a:srgbClr val="FFC000"/>
                </a:solidFill>
              </a:rPr>
              <a:t>předměty různých tvarů a velikostí</a:t>
            </a:r>
            <a:r>
              <a:rPr lang="cs-CZ" i="1" dirty="0" smtClean="0"/>
              <a:t>, na nichž lze vzbuzenou silou dosáhnout </a:t>
            </a:r>
            <a:r>
              <a:rPr lang="cs-CZ" i="1" dirty="0" smtClean="0">
                <a:solidFill>
                  <a:srgbClr val="FFC000"/>
                </a:solidFill>
              </a:rPr>
              <a:t>rozkmitu pružné hmoty </a:t>
            </a:r>
            <a:r>
              <a:rPr lang="cs-CZ" i="1" dirty="0" smtClean="0"/>
              <a:t>anebo jí ohraničené vzduchové prostory.</a:t>
            </a:r>
          </a:p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Antonín </a:t>
            </a:r>
            <a:r>
              <a:rPr lang="cs-CZ" sz="2000" dirty="0" err="1" smtClean="0"/>
              <a:t>Modr</a:t>
            </a:r>
            <a:r>
              <a:rPr lang="cs-CZ" sz="2000" dirty="0" smtClean="0"/>
              <a:t>:</a:t>
            </a:r>
            <a:r>
              <a:rPr lang="cs-CZ" sz="2000" i="1" dirty="0" smtClean="0"/>
              <a:t> Hudební nástroje</a:t>
            </a:r>
            <a:r>
              <a:rPr lang="cs-CZ" sz="2000" dirty="0" smtClean="0"/>
              <a:t>, Praha 1961, s. 45-47.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defRPr/>
            </a:pPr>
            <a:r>
              <a:rPr lang="cs-CZ" i="1" dirty="0" smtClean="0"/>
              <a:t>Hudební nástroj je předmět, který umožňuje produkování hudebního zvuku.</a:t>
            </a:r>
          </a:p>
          <a:p>
            <a:pPr eaLnBrk="1" hangingPunct="1">
              <a:defRPr/>
            </a:pPr>
            <a:r>
              <a:rPr lang="cs-CZ" i="1" dirty="0" smtClean="0"/>
              <a:t>Hudební zvuk je zvuk podílející se na hudebním efektu.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Pavel Kurfürst:</a:t>
            </a:r>
            <a:r>
              <a:rPr lang="cs-CZ" sz="2400" i="1" dirty="0" smtClean="0"/>
              <a:t> Organologie, </a:t>
            </a:r>
            <a:r>
              <a:rPr lang="cs-CZ" sz="2400" dirty="0" smtClean="0"/>
              <a:t>Hradec Králové 1998, s. 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29600" cy="280831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 eaLnBrk="1" hangingPunct="1">
              <a:buNone/>
              <a:defRPr/>
            </a:pPr>
            <a:r>
              <a:rPr lang="cs-CZ" b="1" dirty="0" err="1" smtClean="0"/>
              <a:t>Etnoorganologie</a:t>
            </a:r>
            <a:r>
              <a:rPr lang="cs-CZ" b="1" dirty="0" smtClean="0"/>
              <a:t> </a:t>
            </a:r>
          </a:p>
          <a:p>
            <a:pPr algn="ctr" eaLnBrk="1" hangingPunct="1">
              <a:buNone/>
              <a:defRPr/>
            </a:pPr>
            <a:r>
              <a:rPr lang="cs-CZ" dirty="0" smtClean="0"/>
              <a:t>je </a:t>
            </a:r>
            <a:r>
              <a:rPr lang="cs-CZ" dirty="0"/>
              <a:t>vědecká </a:t>
            </a:r>
            <a:r>
              <a:rPr lang="cs-CZ" dirty="0"/>
              <a:t>disciplína, která se zabývá studiem těch hudebních nástrojů, které byly a jsou užívány v lidových hudebních projevech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5311" y="4221088"/>
            <a:ext cx="6840760" cy="156966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Lidovost hudebních nástrojů posuzuje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etnoorganologie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především z hlediska jejich funkce v životě lidu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hledisko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 teprve v druhé řadě z hlediska technologického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Definice lidového hudebního nástroje</a:t>
            </a:r>
            <a:endParaRPr lang="cs-CZ" sz="36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eaLnBrk="1" hangingPunct="1">
              <a:defRPr/>
            </a:pPr>
            <a:r>
              <a:rPr lang="cs-CZ" sz="2300" i="1" dirty="0" err="1">
                <a:effectLst/>
              </a:rPr>
              <a:t>Pri</a:t>
            </a:r>
            <a:r>
              <a:rPr lang="cs-CZ" sz="2300" i="1" dirty="0">
                <a:effectLst/>
              </a:rPr>
              <a:t> definovaní pojmu </a:t>
            </a:r>
            <a:r>
              <a:rPr lang="cs-CZ" sz="2300" i="1" dirty="0" err="1">
                <a:effectLst/>
              </a:rPr>
              <a:t>ľudového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hudobného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nástroja</a:t>
            </a:r>
            <a:r>
              <a:rPr lang="cs-CZ" sz="2300" i="1" dirty="0">
                <a:effectLst/>
              </a:rPr>
              <a:t>, tým že zdůrazňujeme jeho </a:t>
            </a:r>
            <a:r>
              <a:rPr lang="cs-CZ" sz="2300" i="1" dirty="0" err="1">
                <a:effectLst/>
              </a:rPr>
              <a:t>pôvod</a:t>
            </a:r>
            <a:r>
              <a:rPr lang="cs-CZ" sz="2300" i="1" dirty="0">
                <a:effectLst/>
              </a:rPr>
              <a:t> a </a:t>
            </a:r>
            <a:r>
              <a:rPr lang="cs-CZ" sz="2300" i="1" dirty="0" err="1">
                <a:effectLst/>
              </a:rPr>
              <a:t>funkciu</a:t>
            </a:r>
            <a:r>
              <a:rPr lang="cs-CZ" sz="2300" i="1" dirty="0">
                <a:effectLst/>
              </a:rPr>
              <a:t>, rozlišujeme pojem užší a širší. Za </a:t>
            </a:r>
            <a:r>
              <a:rPr lang="cs-CZ" sz="2300" i="1" dirty="0" err="1">
                <a:effectLst/>
              </a:rPr>
              <a:t>ľudové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hudobné</a:t>
            </a:r>
            <a:r>
              <a:rPr lang="cs-CZ" sz="2300" i="1" dirty="0">
                <a:effectLst/>
              </a:rPr>
              <a:t> nástroje </a:t>
            </a:r>
            <a:r>
              <a:rPr lang="cs-CZ" sz="2300" b="1" i="1" dirty="0">
                <a:effectLst/>
              </a:rPr>
              <a:t>v </a:t>
            </a:r>
            <a:r>
              <a:rPr lang="cs-CZ" sz="2300" b="1" i="1" dirty="0" err="1">
                <a:effectLst/>
              </a:rPr>
              <a:t>užšom</a:t>
            </a:r>
            <a:r>
              <a:rPr lang="cs-CZ" sz="2300" b="1" i="1" dirty="0">
                <a:effectLst/>
              </a:rPr>
              <a:t> slova-</a:t>
            </a:r>
            <a:r>
              <a:rPr lang="cs-CZ" sz="2300" b="1" i="1" dirty="0" err="1">
                <a:effectLst/>
              </a:rPr>
              <a:t>zmylse</a:t>
            </a:r>
            <a:r>
              <a:rPr lang="cs-CZ" sz="2300" i="1" dirty="0">
                <a:effectLst/>
              </a:rPr>
              <a:t> považujeme také </a:t>
            </a:r>
            <a:r>
              <a:rPr lang="cs-CZ" sz="2300" i="1" dirty="0" err="1">
                <a:effectLst/>
              </a:rPr>
              <a:t>tonové</a:t>
            </a:r>
            <a:r>
              <a:rPr lang="cs-CZ" sz="2300" i="1" dirty="0">
                <a:effectLst/>
              </a:rPr>
              <a:t>  zvukové zdroje, </a:t>
            </a:r>
            <a:r>
              <a:rPr lang="cs-CZ" sz="2300" i="1" dirty="0" err="1">
                <a:effectLst/>
              </a:rPr>
              <a:t>ktoré</a:t>
            </a:r>
            <a:r>
              <a:rPr lang="cs-CZ" sz="2300" i="1" dirty="0">
                <a:effectLst/>
              </a:rPr>
              <a:t> si </a:t>
            </a:r>
            <a:r>
              <a:rPr lang="cs-CZ" sz="2300" i="1" dirty="0" err="1">
                <a:effectLst/>
              </a:rPr>
              <a:t>dedinský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samostatne</a:t>
            </a:r>
            <a:r>
              <a:rPr lang="cs-CZ" sz="2300" i="1" dirty="0">
                <a:effectLst/>
              </a:rPr>
              <a:t> a vlastnoručně zhotovil a za </a:t>
            </a:r>
            <a:r>
              <a:rPr lang="cs-CZ" sz="2300" i="1" dirty="0" err="1">
                <a:effectLst/>
              </a:rPr>
              <a:t>účelom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hudobnej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interpretácie</a:t>
            </a:r>
            <a:r>
              <a:rPr lang="cs-CZ" sz="2300" i="1" dirty="0">
                <a:effectLst/>
              </a:rPr>
              <a:t> uchoval v </a:t>
            </a:r>
            <a:r>
              <a:rPr lang="cs-CZ" sz="2300" i="1" dirty="0" err="1">
                <a:effectLst/>
              </a:rPr>
              <a:t>priebehu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niekolkých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generácií</a:t>
            </a:r>
            <a:r>
              <a:rPr lang="cs-CZ" sz="2300" i="1" dirty="0">
                <a:effectLst/>
              </a:rPr>
              <a:t>. K </a:t>
            </a:r>
            <a:r>
              <a:rPr lang="cs-CZ" sz="2300" i="1" dirty="0" err="1">
                <a:effectLst/>
              </a:rPr>
              <a:t>ľudovým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nástrojom</a:t>
            </a:r>
            <a:r>
              <a:rPr lang="cs-CZ" sz="2300" i="1" dirty="0">
                <a:effectLst/>
              </a:rPr>
              <a:t> </a:t>
            </a:r>
            <a:r>
              <a:rPr lang="cs-CZ" sz="2300" b="1" i="1" dirty="0">
                <a:effectLst/>
              </a:rPr>
              <a:t>v </a:t>
            </a:r>
            <a:r>
              <a:rPr lang="cs-CZ" sz="2300" b="1" i="1" dirty="0" err="1">
                <a:effectLst/>
              </a:rPr>
              <a:t>širšom</a:t>
            </a:r>
            <a:r>
              <a:rPr lang="cs-CZ" sz="2300" b="1" i="1" dirty="0">
                <a:effectLst/>
              </a:rPr>
              <a:t> slova-</a:t>
            </a:r>
            <a:r>
              <a:rPr lang="cs-CZ" sz="2300" b="1" i="1" dirty="0" err="1">
                <a:effectLst/>
              </a:rPr>
              <a:t>zmysle</a:t>
            </a:r>
            <a:r>
              <a:rPr lang="cs-CZ" sz="2300" b="1" i="1" dirty="0">
                <a:effectLst/>
              </a:rPr>
              <a:t> </a:t>
            </a:r>
            <a:r>
              <a:rPr lang="cs-CZ" sz="2300" i="1" dirty="0" err="1">
                <a:effectLst/>
              </a:rPr>
              <a:t>zarjaďujeme</a:t>
            </a:r>
            <a:r>
              <a:rPr lang="cs-CZ" sz="2300" i="1" dirty="0">
                <a:effectLst/>
              </a:rPr>
              <a:t> okrem uvedených </a:t>
            </a:r>
            <a:r>
              <a:rPr lang="cs-CZ" sz="2300" i="1" dirty="0" err="1">
                <a:effectLst/>
              </a:rPr>
              <a:t>druhov</a:t>
            </a:r>
            <a:r>
              <a:rPr lang="cs-CZ" sz="2300" i="1" dirty="0">
                <a:effectLst/>
              </a:rPr>
              <a:t> aj nástroje </a:t>
            </a:r>
            <a:r>
              <a:rPr lang="cs-CZ" sz="2300" i="1" dirty="0" err="1">
                <a:effectLst/>
              </a:rPr>
              <a:t>profesionálnej</a:t>
            </a:r>
            <a:r>
              <a:rPr lang="cs-CZ" sz="2300" i="1" dirty="0">
                <a:effectLst/>
              </a:rPr>
              <a:t> výroby, </a:t>
            </a:r>
            <a:r>
              <a:rPr lang="cs-CZ" sz="2300" i="1" dirty="0" err="1">
                <a:effectLst/>
              </a:rPr>
              <a:t>prispôsobené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tradičným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ľudovým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druhom</a:t>
            </a:r>
            <a:r>
              <a:rPr lang="cs-CZ" sz="2300" i="1" dirty="0">
                <a:effectLst/>
              </a:rPr>
              <a:t> za </a:t>
            </a:r>
            <a:r>
              <a:rPr lang="cs-CZ" sz="2300" i="1" dirty="0" err="1">
                <a:effectLst/>
              </a:rPr>
              <a:t>účelom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hudobnej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interpretácie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ľudovej</a:t>
            </a:r>
            <a:r>
              <a:rPr lang="cs-CZ" sz="2300" i="1" dirty="0">
                <a:effectLst/>
              </a:rPr>
              <a:t> hudby</a:t>
            </a:r>
            <a:r>
              <a:rPr lang="cs-CZ" sz="2300" i="1" dirty="0" smtClean="0">
                <a:effectLst/>
              </a:rPr>
              <a:t>.</a:t>
            </a:r>
          </a:p>
          <a:p>
            <a:pPr eaLnBrk="1" hangingPunct="1">
              <a:defRPr/>
            </a:pPr>
            <a:endParaRPr lang="cs-CZ" sz="2300" i="1" dirty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cs-CZ" sz="1800" dirty="0"/>
              <a:t>Ladislav </a:t>
            </a:r>
            <a:r>
              <a:rPr lang="cs-CZ" sz="1800" dirty="0" err="1"/>
              <a:t>Leng</a:t>
            </a:r>
            <a:r>
              <a:rPr lang="cs-CZ" sz="1800" dirty="0"/>
              <a:t>:</a:t>
            </a:r>
            <a:r>
              <a:rPr lang="cs-CZ" sz="1800" i="1" dirty="0"/>
              <a:t> Slovenské </a:t>
            </a:r>
            <a:r>
              <a:rPr lang="cs-CZ" sz="1800" i="1" dirty="0" err="1"/>
              <a:t>ľudové</a:t>
            </a:r>
            <a:r>
              <a:rPr lang="cs-CZ" sz="1800" i="1" dirty="0"/>
              <a:t> </a:t>
            </a:r>
            <a:r>
              <a:rPr lang="cs-CZ" sz="1800" i="1" dirty="0" err="1"/>
              <a:t>hudobné</a:t>
            </a:r>
            <a:r>
              <a:rPr lang="cs-CZ" sz="1800" i="1" dirty="0"/>
              <a:t> nástroje</a:t>
            </a:r>
            <a:r>
              <a:rPr lang="cs-CZ" sz="1800" dirty="0"/>
              <a:t>, Bratislava 1967, s. </a:t>
            </a:r>
            <a:r>
              <a:rPr lang="cs-CZ" sz="1800" dirty="0" smtClean="0"/>
              <a:t>17-18.</a:t>
            </a:r>
            <a:endParaRPr lang="cs-CZ" sz="1800" dirty="0"/>
          </a:p>
          <a:p>
            <a:pPr eaLnBrk="1" hangingPunct="1">
              <a:defRPr/>
            </a:pPr>
            <a:endParaRPr lang="cs-CZ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88206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Místo </a:t>
            </a:r>
            <a:r>
              <a:rPr lang="cs-CZ" sz="2400" dirty="0" smtClean="0"/>
              <a:t>„</a:t>
            </a:r>
            <a:r>
              <a:rPr lang="cs-CZ" sz="2400" b="1" dirty="0" smtClean="0"/>
              <a:t>lidové </a:t>
            </a:r>
            <a:r>
              <a:rPr lang="cs-CZ" sz="2400" b="1" dirty="0"/>
              <a:t>hudební nástroje </a:t>
            </a:r>
            <a:r>
              <a:rPr lang="cs-CZ" sz="2400" b="1" dirty="0">
                <a:solidFill>
                  <a:srgbClr val="00B050"/>
                </a:solidFill>
              </a:rPr>
              <a:t>v užším slova </a:t>
            </a:r>
            <a:r>
              <a:rPr lang="cs-CZ" sz="2400" b="1" dirty="0" smtClean="0">
                <a:solidFill>
                  <a:srgbClr val="00B050"/>
                </a:solidFill>
              </a:rPr>
              <a:t>smyslu</a:t>
            </a:r>
            <a:r>
              <a:rPr lang="cs-CZ" sz="2400" dirty="0" smtClean="0"/>
              <a:t>“</a:t>
            </a:r>
            <a:endParaRPr lang="cs-CZ" sz="2400" dirty="0"/>
          </a:p>
        </p:txBody>
      </p:sp>
      <p:sp>
        <p:nvSpPr>
          <p:cNvPr id="5" name="Šipka dolů 4"/>
          <p:cNvSpPr/>
          <p:nvPr/>
        </p:nvSpPr>
        <p:spPr>
          <a:xfrm>
            <a:off x="4238667" y="155679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379769" y="2492896"/>
            <a:ext cx="4219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lidové hudební nástroje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05880" y="400506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Místo „</a:t>
            </a:r>
            <a:r>
              <a:rPr lang="cs-CZ" sz="2400" b="1" dirty="0" smtClean="0"/>
              <a:t>lidové hudební nástroje </a:t>
            </a:r>
            <a:r>
              <a:rPr lang="cs-CZ" sz="2400" b="1" dirty="0" smtClean="0">
                <a:solidFill>
                  <a:srgbClr val="00B050"/>
                </a:solidFill>
              </a:rPr>
              <a:t>v širším slova smyslu</a:t>
            </a:r>
            <a:r>
              <a:rPr lang="cs-CZ" sz="2400" dirty="0" smtClean="0"/>
              <a:t>“</a:t>
            </a:r>
            <a:endParaRPr lang="cs-CZ" sz="2400" dirty="0"/>
          </a:p>
        </p:txBody>
      </p:sp>
      <p:sp>
        <p:nvSpPr>
          <p:cNvPr id="8" name="Šipka dolů 7"/>
          <p:cNvSpPr/>
          <p:nvPr/>
        </p:nvSpPr>
        <p:spPr>
          <a:xfrm>
            <a:off x="4238667" y="465313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071191" y="5464388"/>
            <a:ext cx="4836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nástroje pro lidovou hudbu</a:t>
            </a:r>
            <a:endParaRPr lang="cs-CZ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Definice lidového hudebního nástroje</a:t>
            </a:r>
            <a:endParaRPr lang="cs-CZ" sz="36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06104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Lidové hudební nástroje jsou nástroje užívané ve folklórním prostředí.</a:t>
            </a:r>
          </a:p>
          <a:p>
            <a:pPr eaLnBrk="1" hangingPunct="1">
              <a:defRPr/>
            </a:pPr>
            <a:endParaRPr lang="cs-CZ" sz="2300" dirty="0" smtClean="0"/>
          </a:p>
          <a:p>
            <a:pPr marL="0" indent="0" algn="ctr" eaLnBrk="1" hangingPunct="1">
              <a:buNone/>
              <a:defRPr/>
            </a:pPr>
            <a:r>
              <a:rPr lang="cs-CZ" sz="2300" dirty="0" smtClean="0"/>
              <a:t>nebo</a:t>
            </a:r>
          </a:p>
          <a:p>
            <a:pPr marL="0" indent="0" algn="ctr" eaLnBrk="1" hangingPunct="1">
              <a:buNone/>
              <a:defRPr/>
            </a:pPr>
            <a:endParaRPr lang="cs-CZ" sz="2300" dirty="0" smtClean="0"/>
          </a:p>
          <a:p>
            <a:pPr algn="ctr" eaLnBrk="1" hangingPunct="1">
              <a:defRPr/>
            </a:pP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Lidové hudební nástroje jsou nástroje lidového hudebního instrumentáře.</a:t>
            </a:r>
          </a:p>
          <a:p>
            <a:pPr algn="ctr" eaLnBrk="1" hangingPunct="1">
              <a:defRPr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62545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684213" y="404813"/>
            <a:ext cx="7775575" cy="1015663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elementy 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akustického systému </a:t>
            </a:r>
          </a:p>
          <a:p>
            <a:pPr algn="ctr">
              <a:spcAft>
                <a:spcPts val="6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hudebního 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</a:t>
            </a:r>
            <a:endParaRPr lang="cs-CZ" sz="3000" dirty="0">
              <a:solidFill>
                <a:srgbClr val="FFC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7996" y="2068762"/>
            <a:ext cx="7058025" cy="276998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oscilátor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kmitající element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cs-CZ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napaječ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budící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element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Typy hudebních nástrojů z hlediska charakteru </a:t>
            </a:r>
            <a:r>
              <a:rPr lang="cs-CZ" sz="2800" b="1" dirty="0" smtClean="0">
                <a:solidFill>
                  <a:schemeClr val="tx1"/>
                </a:solidFill>
              </a:rPr>
              <a:t>oscilátoru/napaječe</a:t>
            </a:r>
            <a:endParaRPr lang="cs-CZ" sz="2800" b="1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b="1" dirty="0" err="1" smtClean="0">
                <a:solidFill>
                  <a:srgbClr val="00B050"/>
                </a:solidFill>
              </a:rPr>
              <a:t>Chordofony</a:t>
            </a:r>
            <a:r>
              <a:rPr lang="cs-CZ" sz="2800" b="1" dirty="0" smtClean="0"/>
              <a:t> </a:t>
            </a:r>
            <a:r>
              <a:rPr lang="cs-CZ" sz="2800" dirty="0" smtClean="0"/>
              <a:t>–</a:t>
            </a:r>
            <a:r>
              <a:rPr lang="cs-CZ" sz="2800" b="1" dirty="0" smtClean="0"/>
              <a:t> </a:t>
            </a:r>
            <a:r>
              <a:rPr lang="cs-CZ" sz="2800" dirty="0" smtClean="0"/>
              <a:t>hudební nástroje, jejichž oscilátorem je struna</a:t>
            </a:r>
            <a:endParaRPr lang="cs-CZ" sz="2800" b="1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b="1" dirty="0" err="1" smtClean="0">
                <a:solidFill>
                  <a:srgbClr val="00B050"/>
                </a:solidFill>
              </a:rPr>
              <a:t>Aerofony</a:t>
            </a:r>
            <a:r>
              <a:rPr lang="cs-CZ" sz="2800" b="1" dirty="0" smtClean="0"/>
              <a:t> </a:t>
            </a:r>
            <a:r>
              <a:rPr lang="cs-CZ" sz="2800" dirty="0" smtClean="0"/>
              <a:t>–</a:t>
            </a:r>
            <a:r>
              <a:rPr lang="cs-CZ" sz="2800" b="1" dirty="0" smtClean="0"/>
              <a:t> </a:t>
            </a:r>
            <a:r>
              <a:rPr lang="cs-CZ" sz="2800" dirty="0" smtClean="0"/>
              <a:t>hudební</a:t>
            </a:r>
            <a:r>
              <a:rPr lang="cs-CZ" sz="2800" b="1" dirty="0" smtClean="0"/>
              <a:t> </a:t>
            </a:r>
            <a:r>
              <a:rPr lang="cs-CZ" sz="2800" dirty="0" smtClean="0"/>
              <a:t>nástroje, jejichž oscilátor je aktivován proudem vzduchu</a:t>
            </a:r>
            <a:endParaRPr lang="cs-CZ" sz="2800" b="1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b="1" dirty="0" err="1" smtClean="0">
                <a:solidFill>
                  <a:srgbClr val="00B050"/>
                </a:solidFill>
              </a:rPr>
              <a:t>Membranofony</a:t>
            </a:r>
            <a:r>
              <a:rPr lang="cs-CZ" sz="2800" b="1" dirty="0" smtClean="0"/>
              <a:t> </a:t>
            </a:r>
            <a:r>
              <a:rPr lang="cs-CZ" sz="2800" dirty="0" smtClean="0"/>
              <a:t>– hudební nástroje, jejichž oscilátor je tvořen membránou, která není rozkmitávána lidským hlasem</a:t>
            </a:r>
            <a:endParaRPr lang="cs-CZ" sz="2800" b="1" dirty="0" smtClean="0"/>
          </a:p>
          <a:p>
            <a:pPr>
              <a:lnSpc>
                <a:spcPct val="90000"/>
              </a:lnSpc>
            </a:pPr>
            <a:r>
              <a:rPr lang="cs-CZ" sz="2800" b="1" dirty="0" err="1" smtClean="0">
                <a:solidFill>
                  <a:srgbClr val="00B050"/>
                </a:solidFill>
              </a:rPr>
              <a:t>Idiofony</a:t>
            </a:r>
            <a:r>
              <a:rPr lang="cs-CZ" sz="2800" b="1" dirty="0" smtClean="0"/>
              <a:t> </a:t>
            </a:r>
            <a:r>
              <a:rPr lang="cs-CZ" sz="2800" dirty="0" smtClean="0"/>
              <a:t>–</a:t>
            </a:r>
            <a:r>
              <a:rPr lang="cs-CZ" sz="2800" b="1" dirty="0" smtClean="0"/>
              <a:t> </a:t>
            </a:r>
            <a:r>
              <a:rPr lang="cs-CZ" sz="2800" dirty="0" smtClean="0"/>
              <a:t>hudební nástroje, jejichž oscilátory jsou tvořeny tělesem, které není strunou, membránou nebo plátkem </a:t>
            </a:r>
            <a:r>
              <a:rPr lang="cs-CZ" sz="2800" dirty="0" err="1" smtClean="0"/>
              <a:t>aerofonu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70626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Komplexní </a:t>
            </a:r>
            <a:r>
              <a:rPr lang="cs-CZ" sz="3200" dirty="0" err="1" smtClean="0"/>
              <a:t>etnoorganologický</a:t>
            </a:r>
            <a:r>
              <a:rPr lang="cs-CZ" sz="3200" dirty="0" smtClean="0"/>
              <a:t> </a:t>
            </a:r>
            <a:r>
              <a:rPr lang="cs-CZ" sz="3200" dirty="0" smtClean="0"/>
              <a:t>obraz hudebního nástroje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100" b="1" dirty="0" smtClean="0"/>
              <a:t>Tvarová charakteristika</a:t>
            </a:r>
            <a:r>
              <a:rPr lang="cs-CZ" sz="2100" dirty="0" smtClean="0"/>
              <a:t> (zjištění celkových rozměrů a popis tvaru).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100" b="1" dirty="0" smtClean="0"/>
              <a:t>Konstrukční charakteristika</a:t>
            </a:r>
            <a:r>
              <a:rPr lang="cs-CZ" sz="2100" dirty="0" smtClean="0"/>
              <a:t> (zjištění počtu částí nástroje, jejich rozměry a způsob vzájemného spojení).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100" b="1" dirty="0" smtClean="0"/>
              <a:t>Výrobní charakteristika</a:t>
            </a:r>
            <a:r>
              <a:rPr lang="cs-CZ" sz="2100" dirty="0" smtClean="0"/>
              <a:t> (popis způsobu výroby, druhy použitých materiálů a technologie jejich zpracování, použité výrobní nástroje apod.).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100" b="1" dirty="0" smtClean="0"/>
              <a:t>Akustická charakteristika</a:t>
            </a:r>
            <a:r>
              <a:rPr lang="cs-CZ" sz="2100" dirty="0" smtClean="0"/>
              <a:t> (spektrografická analýza nástrojem produkovaného zvukového materiálu).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100" b="1" dirty="0" smtClean="0"/>
              <a:t>Intonační charakteristika</a:t>
            </a:r>
            <a:r>
              <a:rPr lang="cs-CZ" sz="2100" dirty="0" smtClean="0"/>
              <a:t> (způsob ladění a dolaďování, teoretický i praktický frekvenční a amplitudový rozsah nástroje).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100" b="1" dirty="0" smtClean="0"/>
              <a:t>Interpretační charakteristika</a:t>
            </a:r>
            <a:r>
              <a:rPr lang="cs-CZ" sz="2100" dirty="0" smtClean="0"/>
              <a:t> (způsob hry, držení nástroje při hře, podíl a funkce orgánů hráče při hře</a:t>
            </a:r>
            <a:r>
              <a:rPr lang="cs-CZ" sz="2100" dirty="0" smtClean="0"/>
              <a:t>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100" b="1" dirty="0"/>
              <a:t>Výtvarná charakteristika</a:t>
            </a:r>
            <a:r>
              <a:rPr lang="cs-CZ" sz="2100" dirty="0"/>
              <a:t> (popis výtvarného řešení nástroje a způsob jeho dosažení).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Komplexní </a:t>
            </a:r>
            <a:r>
              <a:rPr lang="cs-CZ" sz="3200" dirty="0" err="1" smtClean="0"/>
              <a:t>etnoorganologický</a:t>
            </a:r>
            <a:r>
              <a:rPr lang="cs-CZ" sz="3200" dirty="0" smtClean="0"/>
              <a:t> </a:t>
            </a:r>
            <a:r>
              <a:rPr lang="cs-CZ" sz="3200" dirty="0" smtClean="0"/>
              <a:t>obraz hudebního nástroje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525963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Rozbor 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vyhodnocení ikonografických pramenů a písemných historických svědectví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r>
              <a:rPr lang="cs-C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Údaje o příležitostech a účelu používání hudebního nástroje a o jeho funkci v prostředí jeho výskytu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Kartografické 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vyjádření výskytu nástroje na základě terénního výzkumu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eaLnBrk="1" hangingPunct="1">
              <a:lnSpc>
                <a:spcPct val="80000"/>
              </a:lnSpc>
              <a:defRPr/>
            </a:pPr>
            <a:r>
              <a:rPr lang="cs-C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Vyhodnocení výsledků etnografických a etnologických výzkumů hudebních nástrojů jako majetku určitých kultur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Terminologická 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nástroje a jeho částí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(včetně zachycení terminologie související s jeho používáním).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 výrobců nástroje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Zařazení nástroje do organologické systematiky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/>
              <a:t>Hudební nástroj je hmotný předmět, člověkem vyrobený či přizpůsobený k úloze ovladatelného zdroje zvuku a zvykově používaný v určité době a společnosti jako prostředek k hudebnímu projevu.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Kol.: </a:t>
            </a:r>
            <a:r>
              <a:rPr lang="cs-CZ" sz="2000" i="1" dirty="0" smtClean="0"/>
              <a:t>Hudební věda</a:t>
            </a:r>
            <a:r>
              <a:rPr lang="cs-CZ" sz="2000" dirty="0" smtClean="0"/>
              <a:t>, 2. díl, Praha 1988, s. 606.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/>
              <a:t>Hudební nástroj je </a:t>
            </a:r>
            <a:r>
              <a:rPr lang="cs-CZ" i="1" dirty="0" smtClean="0">
                <a:solidFill>
                  <a:srgbClr val="FFC000"/>
                </a:solidFill>
              </a:rPr>
              <a:t>hmotný předmět</a:t>
            </a:r>
            <a:r>
              <a:rPr lang="cs-CZ" i="1" dirty="0" smtClean="0"/>
              <a:t>, člověkem vyrobený či přizpůsobený k úloze ovladatelného zdroje zvuku a zvykově používaný v určité době a společnosti jako prostředek k hudebnímu projevu.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Kol.: </a:t>
            </a:r>
            <a:r>
              <a:rPr lang="cs-CZ" sz="2000" i="1" dirty="0" smtClean="0"/>
              <a:t>Hudební věda</a:t>
            </a:r>
            <a:r>
              <a:rPr lang="cs-CZ" sz="2000" dirty="0" smtClean="0"/>
              <a:t>, 2. díl, Praha 1988, s. 606.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/>
              <a:t>Hudební nástroj je </a:t>
            </a:r>
            <a:r>
              <a:rPr lang="cs-CZ" i="1" dirty="0" smtClean="0">
                <a:solidFill>
                  <a:srgbClr val="FFC000"/>
                </a:solidFill>
              </a:rPr>
              <a:t>hmotný předmět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C000"/>
                </a:solidFill>
              </a:rPr>
              <a:t>člověkem vyrobený či přizpůsobený </a:t>
            </a:r>
            <a:r>
              <a:rPr lang="cs-CZ" i="1" dirty="0" smtClean="0"/>
              <a:t>k úloze ovladatelného zdroje zvuku a zvykově používaný v určité době a společnosti jako prostředek k hudebnímu projevu.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Kol.: </a:t>
            </a:r>
            <a:r>
              <a:rPr lang="cs-CZ" sz="2000" i="1" dirty="0" smtClean="0"/>
              <a:t>Hudební věda</a:t>
            </a:r>
            <a:r>
              <a:rPr lang="cs-CZ" sz="2000" dirty="0" smtClean="0"/>
              <a:t>, 2. díl, Praha 1988, s. 606.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/>
              <a:t>Hudební nástroj je </a:t>
            </a:r>
            <a:r>
              <a:rPr lang="cs-CZ" i="1" dirty="0" smtClean="0">
                <a:solidFill>
                  <a:srgbClr val="FFC000"/>
                </a:solidFill>
              </a:rPr>
              <a:t>hmotný předmět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C000"/>
                </a:solidFill>
              </a:rPr>
              <a:t>člověkem vyrobený či přizpůsobený </a:t>
            </a:r>
            <a:r>
              <a:rPr lang="cs-CZ" i="1" dirty="0" smtClean="0"/>
              <a:t>k úloze </a:t>
            </a:r>
            <a:r>
              <a:rPr lang="cs-CZ" i="1" dirty="0" smtClean="0">
                <a:solidFill>
                  <a:srgbClr val="FFC000"/>
                </a:solidFill>
              </a:rPr>
              <a:t>ovladatelného zdroje zvuku </a:t>
            </a:r>
            <a:r>
              <a:rPr lang="cs-CZ" i="1" dirty="0" smtClean="0"/>
              <a:t>a zvykově používaný v určité době a společnosti jako prostředek k hudebnímu projevu.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Kol.: </a:t>
            </a:r>
            <a:r>
              <a:rPr lang="cs-CZ" sz="2000" i="1" dirty="0" smtClean="0"/>
              <a:t>Hudební věda</a:t>
            </a:r>
            <a:r>
              <a:rPr lang="cs-CZ" sz="2000" dirty="0" smtClean="0"/>
              <a:t>, 2. díl, Praha 1988, s. 606.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/>
              <a:t>Hudební nástroj je </a:t>
            </a:r>
            <a:r>
              <a:rPr lang="cs-CZ" i="1" dirty="0" smtClean="0">
                <a:solidFill>
                  <a:srgbClr val="FFC000"/>
                </a:solidFill>
              </a:rPr>
              <a:t>hmotný předmět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C000"/>
                </a:solidFill>
              </a:rPr>
              <a:t>člověkem vyrobený či přizpůsobený </a:t>
            </a:r>
            <a:r>
              <a:rPr lang="cs-CZ" i="1" dirty="0" smtClean="0"/>
              <a:t>k úloze </a:t>
            </a:r>
            <a:r>
              <a:rPr lang="cs-CZ" i="1" dirty="0" smtClean="0">
                <a:solidFill>
                  <a:srgbClr val="FFC000"/>
                </a:solidFill>
              </a:rPr>
              <a:t>ovladatelného zdroje zvuku </a:t>
            </a:r>
            <a:r>
              <a:rPr lang="cs-CZ" i="1" dirty="0" smtClean="0"/>
              <a:t>a </a:t>
            </a:r>
            <a:r>
              <a:rPr lang="cs-CZ" i="1" dirty="0" smtClean="0">
                <a:solidFill>
                  <a:srgbClr val="FFC000"/>
                </a:solidFill>
              </a:rPr>
              <a:t>zvykově používaný v určité době a společnosti</a:t>
            </a:r>
            <a:r>
              <a:rPr lang="cs-CZ" i="1" dirty="0" smtClean="0"/>
              <a:t> jako prostředek k hudebnímu projevu.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Kol.: </a:t>
            </a:r>
            <a:r>
              <a:rPr lang="cs-CZ" sz="2000" i="1" dirty="0" smtClean="0"/>
              <a:t>Hudební věda</a:t>
            </a:r>
            <a:r>
              <a:rPr lang="cs-CZ" sz="2000" dirty="0" smtClean="0"/>
              <a:t>, 2. díl, Praha 1988, s. 606.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i="1" dirty="0" smtClean="0"/>
              <a:t>Hudební nástroj je uměle vyrobený zvukový předmět, který vydává tóny barevně singulární a stylizované, podle určité tónové soustavy uspořádané, a byl vyroben podle objektivních </a:t>
            </a:r>
            <a:r>
              <a:rPr lang="cs-CZ" sz="2800" i="1" dirty="0" err="1" smtClean="0"/>
              <a:t>fonotechnických</a:t>
            </a:r>
            <a:r>
              <a:rPr lang="cs-CZ" sz="2800" i="1" dirty="0" smtClean="0"/>
              <a:t> norem určité hudební kultury k jejím potřebám. Pozn.: ostatní zvukové předměty patří tudíž bez dalšího do skupiny nástrojů zvukových, ježto nesplňují podmínky kladené na nástroj hudební.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Josef </a:t>
            </a:r>
            <a:r>
              <a:rPr lang="cs-CZ" sz="2000" dirty="0" err="1" smtClean="0"/>
              <a:t>Hutter</a:t>
            </a:r>
            <a:r>
              <a:rPr lang="cs-CZ" sz="2000" dirty="0" smtClean="0"/>
              <a:t>: </a:t>
            </a:r>
            <a:r>
              <a:rPr lang="cs-CZ" sz="2000" i="1" dirty="0" smtClean="0"/>
              <a:t>Hudební nástroje</a:t>
            </a:r>
            <a:r>
              <a:rPr lang="cs-CZ" sz="2000" dirty="0" smtClean="0"/>
              <a:t>. Praha 1945, s.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hudebního nástroje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i="1" dirty="0" smtClean="0">
                <a:solidFill>
                  <a:srgbClr val="FFC000"/>
                </a:solidFill>
              </a:rPr>
              <a:t>Hudební nástroj </a:t>
            </a:r>
            <a:r>
              <a:rPr lang="cs-CZ" sz="2800" i="1" dirty="0" smtClean="0"/>
              <a:t>je uměle vyrobený zvukový předmět, který vydává tóny barevně singulární a stylizované, podle určité tónové soustavy uspořádané, a byl vyroben podle objektivních </a:t>
            </a:r>
            <a:r>
              <a:rPr lang="cs-CZ" sz="2800" i="1" dirty="0" err="1" smtClean="0"/>
              <a:t>fonotechnických</a:t>
            </a:r>
            <a:r>
              <a:rPr lang="cs-CZ" sz="2800" i="1" dirty="0" smtClean="0"/>
              <a:t> norem určité hudební kultury k jejím potřebám. Pozn.: ostatní zvukové předměty patří tudíž bez dalšího do skupiny </a:t>
            </a:r>
            <a:r>
              <a:rPr lang="cs-CZ" sz="2800" i="1" dirty="0" smtClean="0">
                <a:solidFill>
                  <a:srgbClr val="FFC000"/>
                </a:solidFill>
              </a:rPr>
              <a:t>nástrojů zvukových</a:t>
            </a:r>
            <a:r>
              <a:rPr lang="cs-CZ" sz="2800" i="1" dirty="0" smtClean="0"/>
              <a:t>, ježto nesplňují podmínky kladené na nástroj hudební.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Josef </a:t>
            </a:r>
            <a:r>
              <a:rPr lang="cs-CZ" sz="2000" dirty="0" err="1" smtClean="0"/>
              <a:t>Hutter</a:t>
            </a:r>
            <a:r>
              <a:rPr lang="cs-CZ" sz="2000" dirty="0" smtClean="0"/>
              <a:t>: </a:t>
            </a:r>
            <a:r>
              <a:rPr lang="cs-CZ" sz="2000" i="1" dirty="0" smtClean="0"/>
              <a:t>Hudební nástroje</a:t>
            </a:r>
            <a:r>
              <a:rPr lang="cs-CZ" sz="2000" dirty="0" smtClean="0"/>
              <a:t>. Praha 1945, s.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244</TotalTime>
  <Words>896</Words>
  <Application>Microsoft Office PowerPoint</Application>
  <PresentationFormat>Předvádění na obrazovce (4:3)</PresentationFormat>
  <Paragraphs>133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Wingdings</vt:lpstr>
      <vt:lpstr>Calibri</vt:lpstr>
      <vt:lpstr>Kruhy na vodě</vt:lpstr>
      <vt:lpstr>Etnoorganologie</vt:lpstr>
      <vt:lpstr>Prezentace aplikace PowerPoint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hudebního nástroje</vt:lpstr>
      <vt:lpstr>Definice lidového hudebního nástroje</vt:lpstr>
      <vt:lpstr>Prezentace aplikace PowerPoint</vt:lpstr>
      <vt:lpstr>Definice lidového hudebního nástroje</vt:lpstr>
      <vt:lpstr>Prezentace aplikace PowerPoint</vt:lpstr>
      <vt:lpstr>Typy hudebních nástrojů z hlediska charakteru oscilátoru/napaječe</vt:lpstr>
      <vt:lpstr>Komplexní etnoorganologický obraz hudebního nástroje</vt:lpstr>
      <vt:lpstr>Komplexní etnoorganologický obraz hudebního nástroje</vt:lpstr>
    </vt:vector>
  </TitlesOfParts>
  <Company>Lucylla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akustika</dc:title>
  <dc:creator>Lucylla</dc:creator>
  <cp:lastModifiedBy>Petr Ch. Kalina</cp:lastModifiedBy>
  <cp:revision>23</cp:revision>
  <dcterms:created xsi:type="dcterms:W3CDTF">2007-02-18T18:39:06Z</dcterms:created>
  <dcterms:modified xsi:type="dcterms:W3CDTF">2012-09-30T18:49:39Z</dcterms:modified>
</cp:coreProperties>
</file>