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0AA88F-6803-804A-9641-F1F461D7B656}" type="datetimeFigureOut">
              <a:rPr lang="en-US" smtClean="0"/>
              <a:t>06.11.14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AA567EB-055E-C444-AC12-14C43E1204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235" y="1099758"/>
            <a:ext cx="3225165" cy="1445322"/>
          </a:xfrm>
        </p:spPr>
        <p:txBody>
          <a:bodyPr/>
          <a:lstStyle/>
          <a:p>
            <a:pPr algn="ctr"/>
            <a:r>
              <a:rPr lang="en-US" sz="2400" dirty="0" smtClean="0"/>
              <a:t>FAV 279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FILMOVÉ HERECTVÍ</a:t>
            </a:r>
            <a:endParaRPr lang="en-US" sz="2800" dirty="0"/>
          </a:p>
        </p:txBody>
      </p:sp>
      <p:pic>
        <p:nvPicPr>
          <p:cNvPr id="7" name="Picture Placeholder 6" descr="His Girl Friday (1940) 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1322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800" dirty="0" smtClean="0"/>
              <a:t>MGR. ŠÁRKA GMITERKOVÁ</a:t>
            </a:r>
          </a:p>
          <a:p>
            <a:pPr algn="ctr"/>
            <a:r>
              <a:rPr lang="en-US" sz="1600" dirty="0" smtClean="0"/>
              <a:t>23. 10. 2014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766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728009"/>
          </a:xfrm>
        </p:spPr>
        <p:txBody>
          <a:bodyPr/>
          <a:lstStyle/>
          <a:p>
            <a:pPr algn="ctr"/>
            <a:r>
              <a:rPr lang="en-US" sz="3200" dirty="0" err="1" smtClean="0"/>
              <a:t>Nástup</a:t>
            </a:r>
            <a:r>
              <a:rPr lang="en-US" sz="3200" dirty="0" smtClean="0"/>
              <a:t> </a:t>
            </a:r>
            <a:r>
              <a:rPr lang="en-US" sz="3200" dirty="0" err="1" smtClean="0"/>
              <a:t>zvukové</a:t>
            </a:r>
            <a:r>
              <a:rPr lang="en-US" sz="3200" dirty="0" smtClean="0"/>
              <a:t> </a:t>
            </a:r>
            <a:r>
              <a:rPr lang="en-US" sz="3200" dirty="0" err="1" smtClean="0"/>
              <a:t>kinematografie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1350" y="898394"/>
            <a:ext cx="85186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V </a:t>
            </a:r>
            <a:r>
              <a:rPr lang="en-US" sz="2400" dirty="0" err="1" smtClean="0"/>
              <a:t>přechodném</a:t>
            </a:r>
            <a:r>
              <a:rPr lang="en-US" sz="2400" dirty="0" smtClean="0"/>
              <a:t> </a:t>
            </a:r>
            <a:r>
              <a:rPr lang="en-US" sz="2400" dirty="0" err="1" smtClean="0"/>
              <a:t>období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cca</a:t>
            </a:r>
            <a:r>
              <a:rPr lang="en-US" sz="2400" dirty="0" smtClean="0"/>
              <a:t> do </a:t>
            </a:r>
            <a:r>
              <a:rPr lang="en-US" sz="2400" dirty="0" err="1" smtClean="0"/>
              <a:t>poloviny</a:t>
            </a:r>
            <a:r>
              <a:rPr lang="en-US" sz="2400" dirty="0" smtClean="0"/>
              <a:t> 30.let) </a:t>
            </a:r>
            <a:r>
              <a:rPr lang="en-US" sz="2400" dirty="0" err="1" smtClean="0"/>
              <a:t>filmová</a:t>
            </a:r>
            <a:r>
              <a:rPr lang="en-US" sz="2400" dirty="0" smtClean="0"/>
              <a:t> forma </a:t>
            </a:r>
            <a:r>
              <a:rPr lang="en-US" sz="2400" dirty="0" err="1" smtClean="0"/>
              <a:t>včetně</a:t>
            </a:r>
            <a:r>
              <a:rPr lang="en-US" sz="2400" dirty="0" smtClean="0"/>
              <a:t>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rezignuje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eleganci</a:t>
            </a:r>
            <a:r>
              <a:rPr lang="en-US" sz="2400" dirty="0" smtClean="0"/>
              <a:t> a </a:t>
            </a:r>
            <a:r>
              <a:rPr lang="en-US" sz="2400" dirty="0" err="1" smtClean="0"/>
              <a:t>hladkost</a:t>
            </a:r>
            <a:r>
              <a:rPr lang="en-US" sz="2400" dirty="0" smtClean="0"/>
              <a:t>, </a:t>
            </a:r>
            <a:r>
              <a:rPr lang="en-US" sz="2400" dirty="0" err="1" smtClean="0"/>
              <a:t>jíž</a:t>
            </a:r>
            <a:r>
              <a:rPr lang="en-US" sz="2400" dirty="0" smtClean="0"/>
              <a:t> </a:t>
            </a:r>
            <a:r>
              <a:rPr lang="en-US" sz="2400" dirty="0" err="1" smtClean="0"/>
              <a:t>dosáhla</a:t>
            </a:r>
            <a:r>
              <a:rPr lang="en-US" sz="2400" dirty="0" smtClean="0"/>
              <a:t> </a:t>
            </a:r>
            <a:r>
              <a:rPr lang="en-US" sz="2400" dirty="0" err="1" smtClean="0"/>
              <a:t>vrcholná</a:t>
            </a:r>
            <a:r>
              <a:rPr lang="en-US" sz="2400" dirty="0" smtClean="0"/>
              <a:t> </a:t>
            </a:r>
            <a:r>
              <a:rPr lang="en-US" sz="2400" dirty="0" err="1" smtClean="0"/>
              <a:t>němá</a:t>
            </a:r>
            <a:r>
              <a:rPr lang="en-US" sz="2400" dirty="0" smtClean="0"/>
              <a:t> </a:t>
            </a:r>
            <a:r>
              <a:rPr lang="en-US" sz="2400" dirty="0" err="1" smtClean="0"/>
              <a:t>éra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Preference </a:t>
            </a:r>
            <a:r>
              <a:rPr lang="en-US" sz="2400" dirty="0" err="1" smtClean="0"/>
              <a:t>frontálně</a:t>
            </a:r>
            <a:r>
              <a:rPr lang="en-US" sz="2400" dirty="0" smtClean="0"/>
              <a:t> </a:t>
            </a:r>
            <a:r>
              <a:rPr lang="en-US" sz="2400" dirty="0" err="1" smtClean="0"/>
              <a:t>laděných</a:t>
            </a:r>
            <a:r>
              <a:rPr lang="en-US" sz="2400" dirty="0" smtClean="0"/>
              <a:t> </a:t>
            </a:r>
            <a:r>
              <a:rPr lang="en-US" sz="2400" dirty="0" err="1" smtClean="0"/>
              <a:t>záběrů</a:t>
            </a:r>
            <a:r>
              <a:rPr lang="en-US" sz="2400" dirty="0" smtClean="0"/>
              <a:t>, </a:t>
            </a:r>
            <a:r>
              <a:rPr lang="en-US" sz="2400" dirty="0" err="1" smtClean="0"/>
              <a:t>polocelky</a:t>
            </a:r>
            <a:r>
              <a:rPr lang="en-US" sz="2400" dirty="0" smtClean="0"/>
              <a:t>. </a:t>
            </a:r>
            <a:r>
              <a:rPr lang="en-US" sz="2400" dirty="0" err="1" smtClean="0"/>
              <a:t>Hlas</a:t>
            </a:r>
            <a:r>
              <a:rPr lang="en-US" sz="2400" dirty="0" smtClean="0"/>
              <a:t> </a:t>
            </a:r>
            <a:r>
              <a:rPr lang="en-US" sz="2400" dirty="0" err="1" smtClean="0"/>
              <a:t>redukuje</a:t>
            </a:r>
            <a:r>
              <a:rPr lang="en-US" sz="2400" dirty="0" smtClean="0"/>
              <a:t> </a:t>
            </a:r>
            <a:r>
              <a:rPr lang="en-US" sz="2400" dirty="0" err="1" smtClean="0"/>
              <a:t>gesta</a:t>
            </a:r>
            <a:r>
              <a:rPr lang="en-US" sz="2400" dirty="0" smtClean="0"/>
              <a:t> a </a:t>
            </a:r>
            <a:r>
              <a:rPr lang="en-US" sz="2400" dirty="0" err="1" smtClean="0"/>
              <a:t>pózy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prostředky</a:t>
            </a:r>
            <a:r>
              <a:rPr lang="en-US" sz="2400" dirty="0" smtClean="0"/>
              <a:t> </a:t>
            </a:r>
            <a:r>
              <a:rPr lang="en-US" sz="2400" dirty="0" err="1" smtClean="0"/>
              <a:t>sekundární</a:t>
            </a:r>
            <a:r>
              <a:rPr lang="en-US" sz="2400" dirty="0" smtClean="0"/>
              <a:t> </a:t>
            </a:r>
            <a:r>
              <a:rPr lang="en-US" sz="2400" dirty="0" err="1" smtClean="0"/>
              <a:t>charakterizace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Cílem</a:t>
            </a:r>
            <a:r>
              <a:rPr lang="en-US" sz="2400" dirty="0" smtClean="0"/>
              <a:t> je </a:t>
            </a:r>
            <a:r>
              <a:rPr lang="en-US" sz="2400" dirty="0" err="1" smtClean="0"/>
              <a:t>utlumit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herecký</a:t>
            </a:r>
            <a:r>
              <a:rPr lang="en-US" sz="2400" dirty="0" smtClean="0"/>
              <a:t> </a:t>
            </a:r>
            <a:r>
              <a:rPr lang="en-US" sz="2400" dirty="0" err="1" smtClean="0"/>
              <a:t>výraz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, </a:t>
            </a:r>
            <a:r>
              <a:rPr lang="en-US" sz="2400" dirty="0" err="1" smtClean="0"/>
              <a:t>aby</a:t>
            </a:r>
            <a:r>
              <a:rPr lang="en-US" sz="2400" dirty="0" smtClean="0"/>
              <a:t> </a:t>
            </a:r>
            <a:r>
              <a:rPr lang="en-US" sz="2400" dirty="0" err="1" smtClean="0"/>
              <a:t>nepřebíjel</a:t>
            </a:r>
            <a:r>
              <a:rPr lang="en-US" sz="2400" dirty="0" smtClean="0"/>
              <a:t> </a:t>
            </a:r>
            <a:r>
              <a:rPr lang="en-US" sz="2400" dirty="0" err="1" smtClean="0"/>
              <a:t>explicitní</a:t>
            </a:r>
            <a:r>
              <a:rPr lang="en-US" sz="2400" dirty="0" smtClean="0"/>
              <a:t> </a:t>
            </a:r>
            <a:r>
              <a:rPr lang="en-US" sz="2400" dirty="0" err="1" smtClean="0"/>
              <a:t>význam</a:t>
            </a:r>
            <a:r>
              <a:rPr lang="en-US" sz="2400" dirty="0" smtClean="0"/>
              <a:t> </a:t>
            </a:r>
            <a:r>
              <a:rPr lang="en-US" sz="2400" dirty="0" err="1" smtClean="0"/>
              <a:t>řečeného</a:t>
            </a:r>
            <a:r>
              <a:rPr lang="en-US" sz="2400" dirty="0"/>
              <a:t> </a:t>
            </a:r>
            <a:r>
              <a:rPr lang="en-US" sz="2400" dirty="0" smtClean="0"/>
              <a:t>&gt;&gt; </a:t>
            </a:r>
            <a:r>
              <a:rPr lang="en-US" sz="2400" dirty="0" err="1" smtClean="0"/>
              <a:t>někteří</a:t>
            </a:r>
            <a:r>
              <a:rPr lang="en-US" sz="2400" dirty="0" smtClean="0"/>
              <a:t> </a:t>
            </a:r>
            <a:r>
              <a:rPr lang="en-US" sz="2400" dirty="0" err="1" smtClean="0"/>
              <a:t>herci</a:t>
            </a:r>
            <a:r>
              <a:rPr lang="en-US" sz="2400" dirty="0" smtClean="0"/>
              <a:t> </a:t>
            </a:r>
            <a:r>
              <a:rPr lang="en-US" sz="2400" dirty="0" err="1" smtClean="0"/>
              <a:t>němého</a:t>
            </a:r>
            <a:r>
              <a:rPr lang="en-US" sz="2400" dirty="0" smtClean="0"/>
              <a:t> </a:t>
            </a:r>
            <a:r>
              <a:rPr lang="en-US" sz="2400" dirty="0" err="1" smtClean="0"/>
              <a:t>období</a:t>
            </a:r>
            <a:r>
              <a:rPr lang="en-US" sz="2400" dirty="0" smtClean="0"/>
              <a:t> </a:t>
            </a:r>
            <a:r>
              <a:rPr lang="en-US" sz="2400" dirty="0" err="1" smtClean="0"/>
              <a:t>tento</a:t>
            </a:r>
            <a:r>
              <a:rPr lang="en-US" sz="2400" dirty="0" smtClean="0"/>
              <a:t> </a:t>
            </a:r>
            <a:r>
              <a:rPr lang="en-US" sz="2400" dirty="0" err="1" smtClean="0"/>
              <a:t>přechod</a:t>
            </a:r>
            <a:r>
              <a:rPr lang="en-US" sz="2400" dirty="0" smtClean="0"/>
              <a:t> </a:t>
            </a:r>
            <a:r>
              <a:rPr lang="en-US" sz="2400" dirty="0" err="1" smtClean="0"/>
              <a:t>nezvládli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Návrat</a:t>
            </a:r>
            <a:r>
              <a:rPr lang="en-US" sz="2400" dirty="0" smtClean="0"/>
              <a:t> </a:t>
            </a:r>
            <a:r>
              <a:rPr lang="en-US" sz="2400" dirty="0" err="1" smtClean="0"/>
              <a:t>divadelních</a:t>
            </a:r>
            <a:r>
              <a:rPr lang="en-US" sz="2400" dirty="0" smtClean="0"/>
              <a:t> </a:t>
            </a:r>
            <a:r>
              <a:rPr lang="en-US" sz="2400" dirty="0" err="1" smtClean="0"/>
              <a:t>herců</a:t>
            </a:r>
            <a:r>
              <a:rPr lang="en-US" sz="2400" dirty="0" smtClean="0"/>
              <a:t> </a:t>
            </a:r>
            <a:r>
              <a:rPr lang="en-US" sz="2400" dirty="0" err="1" smtClean="0"/>
              <a:t>před</a:t>
            </a:r>
            <a:r>
              <a:rPr lang="en-US" sz="2400" dirty="0" smtClean="0"/>
              <a:t> </a:t>
            </a:r>
            <a:r>
              <a:rPr lang="en-US" sz="2400" dirty="0" err="1" smtClean="0"/>
              <a:t>kameru</a:t>
            </a:r>
            <a:r>
              <a:rPr lang="en-US" sz="2400" dirty="0" smtClean="0"/>
              <a:t> a </a:t>
            </a:r>
            <a:r>
              <a:rPr lang="en-US" sz="2400" dirty="0" err="1" smtClean="0"/>
              <a:t>valorizace</a:t>
            </a:r>
            <a:r>
              <a:rPr lang="en-US" sz="2400" dirty="0" smtClean="0"/>
              <a:t> </a:t>
            </a:r>
            <a:r>
              <a:rPr lang="en-US" sz="2400" dirty="0" err="1" smtClean="0"/>
              <a:t>předchozí</a:t>
            </a:r>
            <a:r>
              <a:rPr lang="en-US" sz="2400" dirty="0" smtClean="0"/>
              <a:t> </a:t>
            </a:r>
            <a:r>
              <a:rPr lang="en-US" sz="2400" dirty="0" err="1" smtClean="0"/>
              <a:t>divadelní</a:t>
            </a:r>
            <a:r>
              <a:rPr lang="en-US" sz="2400" dirty="0" smtClean="0"/>
              <a:t> </a:t>
            </a:r>
            <a:r>
              <a:rPr lang="en-US" sz="2400" dirty="0" err="1" smtClean="0"/>
              <a:t>praxe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Se </a:t>
            </a:r>
            <a:r>
              <a:rPr lang="en-US" sz="2400" dirty="0" err="1" smtClean="0"/>
              <a:t>zvukem</a:t>
            </a:r>
            <a:r>
              <a:rPr lang="en-US" sz="2400" dirty="0" smtClean="0"/>
              <a:t> </a:t>
            </a:r>
            <a:r>
              <a:rPr lang="en-US" sz="2400" dirty="0" err="1" smtClean="0"/>
              <a:t>odpadá</a:t>
            </a:r>
            <a:r>
              <a:rPr lang="en-US" sz="2400" dirty="0" smtClean="0"/>
              <a:t> </a:t>
            </a:r>
            <a:r>
              <a:rPr lang="en-US" sz="2400" dirty="0" err="1" smtClean="0"/>
              <a:t>spontaneita</a:t>
            </a:r>
            <a:r>
              <a:rPr lang="en-US" sz="2400" dirty="0" smtClean="0"/>
              <a:t> a </a:t>
            </a:r>
            <a:r>
              <a:rPr lang="en-US" sz="2400" dirty="0" err="1" smtClean="0"/>
              <a:t>improvizace</a:t>
            </a:r>
            <a:r>
              <a:rPr lang="en-US" sz="2400" dirty="0" smtClean="0"/>
              <a:t>, proto </a:t>
            </a:r>
            <a:r>
              <a:rPr lang="en-US" sz="2400" dirty="0" err="1" smtClean="0"/>
              <a:t>musí</a:t>
            </a:r>
            <a:r>
              <a:rPr lang="en-US" sz="2400" dirty="0" smtClean="0"/>
              <a:t> </a:t>
            </a:r>
            <a:r>
              <a:rPr lang="en-US" sz="2400" dirty="0" err="1" smtClean="0"/>
              <a:t>být</a:t>
            </a:r>
            <a:r>
              <a:rPr lang="en-US" sz="2400" dirty="0" smtClean="0"/>
              <a:t> </a:t>
            </a:r>
            <a:r>
              <a:rPr lang="en-US" sz="2400" dirty="0" err="1" smtClean="0"/>
              <a:t>jednotlivé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herecké</a:t>
            </a:r>
            <a:r>
              <a:rPr lang="en-US" sz="2400" dirty="0" smtClean="0"/>
              <a:t> </a:t>
            </a:r>
            <a:r>
              <a:rPr lang="en-US" sz="2400" dirty="0" err="1" smtClean="0"/>
              <a:t>kreace</a:t>
            </a:r>
            <a:r>
              <a:rPr lang="en-US" sz="2400" dirty="0" smtClean="0"/>
              <a:t> </a:t>
            </a:r>
            <a:r>
              <a:rPr lang="en-US" sz="2400" dirty="0" err="1" smtClean="0"/>
              <a:t>pečlivě</a:t>
            </a:r>
            <a:r>
              <a:rPr lang="en-US" sz="2400" dirty="0" smtClean="0"/>
              <a:t> </a:t>
            </a:r>
            <a:r>
              <a:rPr lang="en-US" sz="2400" dirty="0" err="1" smtClean="0"/>
              <a:t>prozkoušené</a:t>
            </a:r>
            <a:r>
              <a:rPr lang="en-US" sz="2400" dirty="0" smtClean="0"/>
              <a:t> a </a:t>
            </a:r>
            <a:r>
              <a:rPr lang="en-US" sz="2400" dirty="0" err="1" smtClean="0"/>
              <a:t>nastudované</a:t>
            </a:r>
            <a:r>
              <a:rPr lang="en-US" sz="2400" dirty="0" smtClean="0"/>
              <a:t> &gt;&gt; </a:t>
            </a:r>
            <a:r>
              <a:rPr lang="en-US" sz="2400" dirty="0" err="1" smtClean="0"/>
              <a:t>narůstá</a:t>
            </a:r>
            <a:r>
              <a:rPr lang="en-US" sz="2400" dirty="0" smtClean="0"/>
              <a:t> </a:t>
            </a:r>
            <a:r>
              <a:rPr lang="en-US" sz="2400" dirty="0" err="1" smtClean="0"/>
              <a:t>význam</a:t>
            </a:r>
            <a:r>
              <a:rPr lang="en-US" sz="2400" dirty="0" smtClean="0"/>
              <a:t> </a:t>
            </a:r>
            <a:r>
              <a:rPr lang="en-US" sz="2400" dirty="0" err="1" smtClean="0"/>
              <a:t>hereckých</a:t>
            </a:r>
            <a:r>
              <a:rPr lang="en-US" sz="2400" dirty="0" smtClean="0"/>
              <a:t> </a:t>
            </a:r>
            <a:r>
              <a:rPr lang="en-US" sz="2400" dirty="0" err="1" smtClean="0"/>
              <a:t>poradců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Preferovaná</a:t>
            </a:r>
            <a:r>
              <a:rPr lang="en-US" sz="2400" dirty="0" smtClean="0"/>
              <a:t> </a:t>
            </a:r>
            <a:r>
              <a:rPr lang="en-US" sz="2400" dirty="0" err="1" smtClean="0"/>
              <a:t>citová</a:t>
            </a:r>
            <a:r>
              <a:rPr lang="en-US" sz="2400" dirty="0" smtClean="0"/>
              <a:t> distance od </a:t>
            </a:r>
            <a:r>
              <a:rPr lang="en-US" sz="2400" dirty="0" err="1" smtClean="0"/>
              <a:t>sehraných</a:t>
            </a:r>
            <a:r>
              <a:rPr lang="en-US" sz="2400" dirty="0" smtClean="0"/>
              <a:t> </a:t>
            </a:r>
            <a:r>
              <a:rPr lang="en-US" sz="2400" dirty="0" err="1" smtClean="0"/>
              <a:t>rolí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herectví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technologická</a:t>
            </a:r>
            <a:r>
              <a:rPr lang="en-US" sz="2400" dirty="0" smtClean="0"/>
              <a:t>, </a:t>
            </a:r>
            <a:r>
              <a:rPr lang="en-US" sz="2400" dirty="0" err="1" smtClean="0"/>
              <a:t>řemeslná</a:t>
            </a:r>
            <a:r>
              <a:rPr lang="en-US" sz="2400" dirty="0" smtClean="0"/>
              <a:t> </a:t>
            </a:r>
            <a:r>
              <a:rPr lang="en-US" sz="2400" dirty="0" err="1" smtClean="0"/>
              <a:t>záležitost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358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258f5544ae1bc4d83e2756ff9ac684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b="15506"/>
          <a:stretch/>
        </p:blipFill>
        <p:spPr>
          <a:xfrm>
            <a:off x="609600" y="1053290"/>
            <a:ext cx="3733800" cy="4661710"/>
          </a:xfrm>
        </p:spPr>
      </p:pic>
      <p:pic>
        <p:nvPicPr>
          <p:cNvPr id="9" name="Content Placeholder 8" descr="jean-dujardin-the-artist-2011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4630"/>
          <a:stretch>
            <a:fillRect/>
          </a:stretch>
        </p:blipFill>
        <p:spPr>
          <a:xfrm>
            <a:off x="4800600" y="1053290"/>
            <a:ext cx="4230070" cy="466171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08267"/>
          </a:xfrm>
        </p:spPr>
        <p:txBody>
          <a:bodyPr/>
          <a:lstStyle/>
          <a:p>
            <a:pPr algn="ctr"/>
            <a:r>
              <a:rPr lang="en-US" sz="3200" dirty="0" smtClean="0"/>
              <a:t>John gilbert – </a:t>
            </a:r>
            <a:r>
              <a:rPr lang="en-US" sz="3200" dirty="0" err="1" smtClean="0"/>
              <a:t>herec</a:t>
            </a:r>
            <a:r>
              <a:rPr lang="en-US" sz="3200" dirty="0" smtClean="0"/>
              <a:t> </a:t>
            </a:r>
            <a:r>
              <a:rPr lang="en-US" sz="3200" dirty="0" err="1" smtClean="0"/>
              <a:t>němé</a:t>
            </a:r>
            <a:r>
              <a:rPr lang="en-US" sz="3200" dirty="0" smtClean="0"/>
              <a:t> </a:t>
            </a:r>
            <a:r>
              <a:rPr lang="en-US" sz="3200" dirty="0" err="1" smtClean="0"/>
              <a:t>éry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589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lara-Bow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5961"/>
          <a:stretch>
            <a:fillRect/>
          </a:stretch>
        </p:blipFill>
        <p:spPr>
          <a:xfrm>
            <a:off x="609600" y="1584710"/>
            <a:ext cx="3733800" cy="4114800"/>
          </a:xfrm>
        </p:spPr>
      </p:pic>
      <p:pic>
        <p:nvPicPr>
          <p:cNvPr id="9" name="Content Placeholder 8" descr="Clara-Bow-clara-bow-16579022-1614-2000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3" b="5533"/>
          <a:stretch>
            <a:fillRect/>
          </a:stretch>
        </p:blipFill>
        <p:spPr>
          <a:xfrm>
            <a:off x="4800600" y="1584710"/>
            <a:ext cx="3733800" cy="4114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59148"/>
            <a:ext cx="7924800" cy="639246"/>
          </a:xfrm>
        </p:spPr>
        <p:txBody>
          <a:bodyPr/>
          <a:lstStyle/>
          <a:p>
            <a:pPr algn="ctr"/>
            <a:r>
              <a:rPr lang="en-US" dirty="0" smtClean="0"/>
              <a:t>Clara bow – flapper girl </a:t>
            </a:r>
            <a:r>
              <a:rPr lang="en-US" dirty="0" err="1" smtClean="0"/>
              <a:t>němé</a:t>
            </a:r>
            <a:r>
              <a:rPr lang="en-US" dirty="0" smtClean="0"/>
              <a:t> </a:t>
            </a:r>
            <a:r>
              <a:rPr lang="en-US" dirty="0" err="1" smtClean="0"/>
              <a:t>éry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6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63162"/>
          </a:xfrm>
        </p:spPr>
        <p:txBody>
          <a:bodyPr/>
          <a:lstStyle/>
          <a:p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filmové</a:t>
            </a:r>
            <a:r>
              <a:rPr lang="en-US" dirty="0" smtClean="0"/>
              <a:t> </a:t>
            </a:r>
            <a:r>
              <a:rPr lang="en-US" dirty="0" err="1" smtClean="0"/>
              <a:t>herectví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nástupu</a:t>
            </a:r>
            <a:r>
              <a:rPr lang="en-US" dirty="0" smtClean="0"/>
              <a:t> </a:t>
            </a:r>
            <a:r>
              <a:rPr lang="en-US" dirty="0" err="1" smtClean="0"/>
              <a:t>zvuku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812" y="1564445"/>
            <a:ext cx="817416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Kvalitativně</a:t>
            </a:r>
            <a:r>
              <a:rPr lang="en-US" sz="2400" dirty="0" smtClean="0"/>
              <a:t> se </a:t>
            </a:r>
            <a:r>
              <a:rPr lang="en-US" sz="2400" dirty="0" err="1" smtClean="0"/>
              <a:t>zvedá</a:t>
            </a:r>
            <a:r>
              <a:rPr lang="en-US" sz="2400" dirty="0" smtClean="0"/>
              <a:t> </a:t>
            </a:r>
            <a:r>
              <a:rPr lang="en-US" sz="2400" dirty="0" err="1" smtClean="0"/>
              <a:t>kolem</a:t>
            </a:r>
            <a:r>
              <a:rPr lang="en-US" sz="2400" dirty="0" smtClean="0"/>
              <a:t> </a:t>
            </a:r>
            <a:r>
              <a:rPr lang="en-US" sz="2400" dirty="0" err="1" smtClean="0"/>
              <a:t>poloviny</a:t>
            </a:r>
            <a:r>
              <a:rPr lang="en-US" sz="2400" dirty="0" smtClean="0"/>
              <a:t> 30.let </a:t>
            </a:r>
            <a:r>
              <a:rPr lang="en-US" sz="2400" dirty="0" err="1" smtClean="0"/>
              <a:t>spolu</a:t>
            </a:r>
            <a:r>
              <a:rPr lang="en-US" sz="2400" dirty="0" smtClean="0"/>
              <a:t> se </a:t>
            </a:r>
            <a:r>
              <a:rPr lang="en-US" sz="2400" dirty="0" err="1" smtClean="0"/>
              <a:t>systematičtější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organizací</a:t>
            </a:r>
            <a:r>
              <a:rPr lang="en-US" sz="2400" dirty="0" smtClean="0"/>
              <a:t> </a:t>
            </a:r>
            <a:r>
              <a:rPr lang="en-US" sz="2400" dirty="0" err="1" smtClean="0"/>
              <a:t>filmového</a:t>
            </a:r>
            <a:r>
              <a:rPr lang="en-US" sz="2400" dirty="0" smtClean="0"/>
              <a:t> </a:t>
            </a:r>
            <a:r>
              <a:rPr lang="en-US" sz="2400" dirty="0" err="1" smtClean="0"/>
              <a:t>průmyslu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 30.léta a </a:t>
            </a:r>
            <a:r>
              <a:rPr lang="en-US" sz="2400" dirty="0" err="1" smtClean="0"/>
              <a:t>první</a:t>
            </a:r>
            <a:r>
              <a:rPr lang="en-US" sz="2400" dirty="0" smtClean="0"/>
              <a:t> </a:t>
            </a:r>
            <a:r>
              <a:rPr lang="en-US" sz="2400" dirty="0" err="1" smtClean="0"/>
              <a:t>polovinu</a:t>
            </a:r>
            <a:r>
              <a:rPr lang="en-US" sz="2400" dirty="0" smtClean="0"/>
              <a:t> 40.let je </a:t>
            </a:r>
            <a:r>
              <a:rPr lang="en-US" sz="2400" dirty="0" err="1" smtClean="0"/>
              <a:t>typická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realizace</a:t>
            </a:r>
            <a:r>
              <a:rPr lang="en-US" sz="2400" dirty="0" smtClean="0"/>
              <a:t> </a:t>
            </a:r>
            <a:r>
              <a:rPr lang="en-US" sz="2400" dirty="0" err="1" smtClean="0"/>
              <a:t>herců</a:t>
            </a:r>
            <a:r>
              <a:rPr lang="en-US" sz="2400" dirty="0" smtClean="0"/>
              <a:t> </a:t>
            </a:r>
            <a:r>
              <a:rPr lang="en-US" sz="2400" dirty="0" err="1" smtClean="0"/>
              <a:t>jak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divadle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filmu</a:t>
            </a:r>
            <a:r>
              <a:rPr lang="en-US" sz="2400" dirty="0" smtClean="0"/>
              <a:t> &gt;&gt; </a:t>
            </a:r>
            <a:r>
              <a:rPr lang="en-US" sz="2400" dirty="0" err="1" smtClean="0"/>
              <a:t>ryze</a:t>
            </a:r>
            <a:r>
              <a:rPr lang="en-US" sz="2400" dirty="0" smtClean="0"/>
              <a:t> </a:t>
            </a:r>
            <a:r>
              <a:rPr lang="en-US" sz="2400" dirty="0" err="1" smtClean="0"/>
              <a:t>filmoví</a:t>
            </a:r>
            <a:r>
              <a:rPr lang="en-US" sz="2400" dirty="0" smtClean="0"/>
              <a:t> </a:t>
            </a:r>
            <a:r>
              <a:rPr lang="en-US" sz="2400" dirty="0" err="1" smtClean="0"/>
              <a:t>herci</a:t>
            </a:r>
            <a:r>
              <a:rPr lang="en-US" sz="2400" dirty="0" smtClean="0"/>
              <a:t> </a:t>
            </a:r>
            <a:r>
              <a:rPr lang="en-US" sz="2400" dirty="0" err="1" smtClean="0"/>
              <a:t>představovali</a:t>
            </a:r>
            <a:r>
              <a:rPr lang="en-US" sz="2400" dirty="0" smtClean="0"/>
              <a:t> </a:t>
            </a:r>
            <a:r>
              <a:rPr lang="en-US" sz="2400" dirty="0" err="1" smtClean="0"/>
              <a:t>výjimku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Žánrový</a:t>
            </a:r>
            <a:r>
              <a:rPr lang="en-US" sz="2400" dirty="0" smtClean="0"/>
              <a:t> </a:t>
            </a:r>
            <a:r>
              <a:rPr lang="en-US" sz="2400" dirty="0" err="1" smtClean="0"/>
              <a:t>profil</a:t>
            </a:r>
            <a:r>
              <a:rPr lang="en-US" sz="2400" dirty="0" smtClean="0"/>
              <a:t> </a:t>
            </a:r>
            <a:r>
              <a:rPr lang="en-US" sz="2400" dirty="0" err="1" smtClean="0"/>
              <a:t>dobové</a:t>
            </a:r>
            <a:r>
              <a:rPr lang="en-US" sz="2400" dirty="0" smtClean="0"/>
              <a:t> </a:t>
            </a:r>
            <a:r>
              <a:rPr lang="en-US" sz="2400" dirty="0" err="1" smtClean="0"/>
              <a:t>produkce</a:t>
            </a:r>
            <a:r>
              <a:rPr lang="en-US" sz="2400" dirty="0" smtClean="0"/>
              <a:t> </a:t>
            </a:r>
            <a:r>
              <a:rPr lang="en-US" sz="2400" dirty="0" err="1" smtClean="0"/>
              <a:t>preferuje</a:t>
            </a:r>
            <a:r>
              <a:rPr lang="en-US" sz="2400" dirty="0" smtClean="0"/>
              <a:t> </a:t>
            </a:r>
            <a:r>
              <a:rPr lang="en-US" sz="2400" dirty="0" err="1" smtClean="0"/>
              <a:t>komedie</a:t>
            </a:r>
            <a:r>
              <a:rPr lang="en-US" sz="2400" dirty="0" smtClean="0"/>
              <a:t> (</a:t>
            </a:r>
            <a:r>
              <a:rPr lang="en-US" sz="2400" dirty="0" err="1" smtClean="0"/>
              <a:t>kolem</a:t>
            </a:r>
            <a:r>
              <a:rPr lang="en-US" sz="2400" dirty="0" smtClean="0"/>
              <a:t> 50%)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Nástup</a:t>
            </a:r>
            <a:r>
              <a:rPr lang="en-US" sz="2400" dirty="0" smtClean="0"/>
              <a:t> </a:t>
            </a:r>
            <a:r>
              <a:rPr lang="en-US" sz="2400" dirty="0" err="1" smtClean="0"/>
              <a:t>komediálních</a:t>
            </a:r>
            <a:r>
              <a:rPr lang="en-US" sz="2400" dirty="0" smtClean="0"/>
              <a:t> </a:t>
            </a:r>
            <a:r>
              <a:rPr lang="en-US" sz="2400" dirty="0" err="1" smtClean="0"/>
              <a:t>herců</a:t>
            </a:r>
            <a:r>
              <a:rPr lang="en-US" sz="2400" dirty="0" smtClean="0"/>
              <a:t>, </a:t>
            </a:r>
            <a:r>
              <a:rPr lang="en-US" sz="2400" dirty="0" err="1" smtClean="0"/>
              <a:t>kteří</a:t>
            </a:r>
            <a:r>
              <a:rPr lang="en-US" sz="2400" dirty="0" smtClean="0"/>
              <a:t> </a:t>
            </a:r>
            <a:r>
              <a:rPr lang="en-US" sz="2400" dirty="0" err="1" smtClean="0"/>
              <a:t>během</a:t>
            </a:r>
            <a:r>
              <a:rPr lang="en-US" sz="2400" dirty="0" smtClean="0"/>
              <a:t> </a:t>
            </a:r>
            <a:r>
              <a:rPr lang="en-US" sz="2400" dirty="0" err="1" smtClean="0"/>
              <a:t>němé</a:t>
            </a:r>
            <a:r>
              <a:rPr lang="en-US" sz="2400" dirty="0" smtClean="0"/>
              <a:t> </a:t>
            </a:r>
            <a:r>
              <a:rPr lang="en-US" sz="2400" dirty="0" err="1" smtClean="0"/>
              <a:t>éry</a:t>
            </a:r>
            <a:r>
              <a:rPr lang="en-US" sz="2400" dirty="0" smtClean="0"/>
              <a:t> </a:t>
            </a:r>
            <a:r>
              <a:rPr lang="en-US" sz="2400" dirty="0" err="1" smtClean="0"/>
              <a:t>natáčeli</a:t>
            </a:r>
            <a:r>
              <a:rPr lang="en-US" sz="2400" dirty="0" smtClean="0"/>
              <a:t> </a:t>
            </a:r>
            <a:r>
              <a:rPr lang="en-US" sz="2400" dirty="0" err="1" smtClean="0"/>
              <a:t>pouze</a:t>
            </a:r>
            <a:r>
              <a:rPr lang="en-US" sz="2400" dirty="0" smtClean="0"/>
              <a:t> </a:t>
            </a:r>
            <a:r>
              <a:rPr lang="en-US" sz="2400" dirty="0" err="1" smtClean="0"/>
              <a:t>sporadicky</a:t>
            </a:r>
            <a:r>
              <a:rPr lang="en-US" sz="2400" dirty="0" smtClean="0"/>
              <a:t> – Hugo Haas, </a:t>
            </a:r>
            <a:r>
              <a:rPr lang="en-US" sz="2400" dirty="0" err="1" smtClean="0"/>
              <a:t>Vlasta</a:t>
            </a:r>
            <a:r>
              <a:rPr lang="en-US" sz="2400" dirty="0" smtClean="0"/>
              <a:t> </a:t>
            </a:r>
            <a:r>
              <a:rPr lang="en-US" sz="2400" dirty="0" err="1" smtClean="0"/>
              <a:t>Burian</a:t>
            </a:r>
            <a:r>
              <a:rPr lang="en-US" sz="2400" dirty="0" smtClean="0"/>
              <a:t>, </a:t>
            </a:r>
            <a:r>
              <a:rPr lang="en-US" sz="2400" dirty="0" err="1" smtClean="0"/>
              <a:t>Oldřich</a:t>
            </a:r>
            <a:r>
              <a:rPr lang="en-US" sz="2400" dirty="0" smtClean="0"/>
              <a:t> </a:t>
            </a:r>
            <a:r>
              <a:rPr lang="en-US" sz="2400" dirty="0" err="1" smtClean="0"/>
              <a:t>Nový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T</a:t>
            </a:r>
            <a:r>
              <a:rPr lang="en-US" sz="2400" dirty="0" err="1" smtClean="0"/>
              <a:t>ěmto</a:t>
            </a:r>
            <a:r>
              <a:rPr lang="en-US" sz="2400" dirty="0" smtClean="0"/>
              <a:t> </a:t>
            </a:r>
            <a:r>
              <a:rPr lang="en-US" sz="2400" dirty="0" err="1" smtClean="0"/>
              <a:t>výrazným</a:t>
            </a:r>
            <a:r>
              <a:rPr lang="en-US" sz="2400" dirty="0" smtClean="0"/>
              <a:t> </a:t>
            </a:r>
            <a:r>
              <a:rPr lang="en-US" sz="2400" dirty="0" err="1" smtClean="0"/>
              <a:t>hvězdám</a:t>
            </a:r>
            <a:r>
              <a:rPr lang="en-US" sz="2400" dirty="0" smtClean="0"/>
              <a:t> </a:t>
            </a:r>
            <a:r>
              <a:rPr lang="en-US" sz="2400" dirty="0" err="1" smtClean="0"/>
              <a:t>sekunduje</a:t>
            </a:r>
            <a:r>
              <a:rPr lang="en-US" sz="2400" dirty="0" smtClean="0"/>
              <a:t> </a:t>
            </a:r>
            <a:r>
              <a:rPr lang="en-US" sz="2400" dirty="0" err="1" smtClean="0"/>
              <a:t>celá</a:t>
            </a:r>
            <a:r>
              <a:rPr lang="en-US" sz="2400" dirty="0" smtClean="0"/>
              <a:t> </a:t>
            </a:r>
            <a:r>
              <a:rPr lang="en-US" sz="2400" dirty="0" err="1" smtClean="0"/>
              <a:t>řada</a:t>
            </a:r>
            <a:r>
              <a:rPr lang="en-US" sz="2400" dirty="0" smtClean="0"/>
              <a:t> </a:t>
            </a:r>
            <a:r>
              <a:rPr lang="en-US" sz="2400" dirty="0" err="1" smtClean="0"/>
              <a:t>dalších</a:t>
            </a:r>
            <a:r>
              <a:rPr lang="en-US" sz="2400" dirty="0" smtClean="0"/>
              <a:t> </a:t>
            </a:r>
            <a:r>
              <a:rPr lang="en-US" sz="2400" dirty="0" err="1" smtClean="0"/>
              <a:t>typů</a:t>
            </a:r>
            <a:r>
              <a:rPr lang="en-US" sz="2400" dirty="0" smtClean="0"/>
              <a:t> – </a:t>
            </a:r>
            <a:r>
              <a:rPr lang="en-US" sz="2400" dirty="0" err="1" smtClean="0"/>
              <a:t>Václav</a:t>
            </a:r>
            <a:r>
              <a:rPr lang="en-US" sz="2400" dirty="0" smtClean="0"/>
              <a:t> </a:t>
            </a:r>
            <a:r>
              <a:rPr lang="en-US" sz="2400" dirty="0" err="1" smtClean="0"/>
              <a:t>Trégl</a:t>
            </a:r>
            <a:r>
              <a:rPr lang="en-US" sz="2400" dirty="0" smtClean="0"/>
              <a:t>, </a:t>
            </a:r>
            <a:r>
              <a:rPr lang="en-US" sz="2400" dirty="0" err="1" smtClean="0"/>
              <a:t>Jára</a:t>
            </a:r>
            <a:r>
              <a:rPr lang="en-US" sz="2400" dirty="0" smtClean="0"/>
              <a:t> </a:t>
            </a:r>
            <a:r>
              <a:rPr lang="en-US" sz="2400" dirty="0" err="1" smtClean="0"/>
              <a:t>Kohout</a:t>
            </a:r>
            <a:r>
              <a:rPr lang="en-US" sz="2400" dirty="0" smtClean="0"/>
              <a:t>, </a:t>
            </a:r>
            <a:r>
              <a:rPr lang="en-US" sz="2400" dirty="0" err="1" smtClean="0"/>
              <a:t>Stanislav</a:t>
            </a:r>
            <a:r>
              <a:rPr lang="en-US" sz="2400" dirty="0" smtClean="0"/>
              <a:t> Neumann, </a:t>
            </a:r>
            <a:r>
              <a:rPr lang="en-US" sz="2400" dirty="0" err="1" smtClean="0"/>
              <a:t>Ferenc</a:t>
            </a:r>
            <a:r>
              <a:rPr lang="en-US" sz="2400" dirty="0" smtClean="0"/>
              <a:t> </a:t>
            </a:r>
            <a:r>
              <a:rPr lang="en-US" sz="2400" dirty="0" err="1" smtClean="0"/>
              <a:t>Futurista</a:t>
            </a:r>
            <a:r>
              <a:rPr lang="en-US" sz="2400" dirty="0" smtClean="0"/>
              <a:t>, </a:t>
            </a:r>
            <a:r>
              <a:rPr lang="en-US" sz="2400" dirty="0" err="1" smtClean="0"/>
              <a:t>Ladislav</a:t>
            </a:r>
            <a:r>
              <a:rPr lang="en-US" sz="2400" dirty="0" smtClean="0"/>
              <a:t> </a:t>
            </a:r>
            <a:r>
              <a:rPr lang="en-US" sz="2400" dirty="0" err="1" smtClean="0"/>
              <a:t>Pešek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704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owitz_Zpě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08" y="108427"/>
            <a:ext cx="3575285" cy="3729110"/>
          </a:xfrm>
          <a:prstGeom prst="rect">
            <a:avLst/>
          </a:prstGeom>
        </p:spPr>
      </p:pic>
      <p:pic>
        <p:nvPicPr>
          <p:cNvPr id="4" name="Picture 3" descr="Horowitz_zpě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30" y="2819099"/>
            <a:ext cx="3791068" cy="3791068"/>
          </a:xfrm>
          <a:prstGeom prst="rect">
            <a:avLst/>
          </a:prstGeom>
        </p:spPr>
      </p:pic>
      <p:pic>
        <p:nvPicPr>
          <p:cNvPr id="5" name="Picture 4" descr="Horowitz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5605"/>
          <a:stretch/>
        </p:blipFill>
        <p:spPr>
          <a:xfrm>
            <a:off x="0" y="216854"/>
            <a:ext cx="3434730" cy="58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́vod_Kristián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3789"/>
          <a:stretch/>
        </p:blipFill>
        <p:spPr>
          <a:xfrm>
            <a:off x="3599131" y="0"/>
            <a:ext cx="5544869" cy="6858000"/>
          </a:xfrm>
          <a:prstGeom prst="rect">
            <a:avLst/>
          </a:prstGeom>
        </p:spPr>
      </p:pic>
      <p:pic>
        <p:nvPicPr>
          <p:cNvPr id="3" name="Picture 2" descr="Kr._Okénk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5308"/>
          <a:stretch/>
        </p:blipFill>
        <p:spPr>
          <a:xfrm>
            <a:off x="0" y="2376147"/>
            <a:ext cx="5101512" cy="44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́vod_Kristián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r="7926"/>
          <a:stretch/>
        </p:blipFill>
        <p:spPr>
          <a:xfrm>
            <a:off x="232327" y="0"/>
            <a:ext cx="3175134" cy="3400026"/>
          </a:xfrm>
          <a:prstGeom prst="rect">
            <a:avLst/>
          </a:prstGeom>
        </p:spPr>
      </p:pic>
      <p:pic>
        <p:nvPicPr>
          <p:cNvPr id="3" name="Picture 2" descr="úvod_Kristiá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7" y="3291599"/>
            <a:ext cx="3720548" cy="3457973"/>
          </a:xfrm>
          <a:prstGeom prst="rect">
            <a:avLst/>
          </a:prstGeom>
        </p:spPr>
      </p:pic>
      <p:pic>
        <p:nvPicPr>
          <p:cNvPr id="4" name="Picture 3" descr="Kristián_Okénko_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>
          <a:xfrm>
            <a:off x="3825649" y="3233443"/>
            <a:ext cx="4776657" cy="3516129"/>
          </a:xfrm>
          <a:prstGeom prst="rect">
            <a:avLst/>
          </a:prstGeom>
        </p:spPr>
      </p:pic>
      <p:pic>
        <p:nvPicPr>
          <p:cNvPr id="6" name="Picture 5" descr="Kristián_Okénko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23" y="174437"/>
            <a:ext cx="3514877" cy="2950579"/>
          </a:xfrm>
          <a:prstGeom prst="rect">
            <a:avLst/>
          </a:prstGeom>
        </p:spPr>
      </p:pic>
      <p:pic>
        <p:nvPicPr>
          <p:cNvPr id="7" name="Picture 6" descr="Kr._Papučky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r="21575" b="21914"/>
          <a:stretch/>
        </p:blipFill>
        <p:spPr>
          <a:xfrm>
            <a:off x="3206111" y="-1"/>
            <a:ext cx="2872930" cy="32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5800"/>
            <a:ext cx="2971800" cy="1141326"/>
          </a:xfrm>
        </p:spPr>
        <p:txBody>
          <a:bodyPr/>
          <a:lstStyle/>
          <a:p>
            <a:r>
              <a:rPr lang="en-US" sz="2800" i="1" dirty="0" err="1" smtClean="0"/>
              <a:t>Okno</a:t>
            </a:r>
            <a:r>
              <a:rPr lang="en-US" sz="2800" i="1" dirty="0" smtClean="0"/>
              <a:t> do </a:t>
            </a:r>
            <a:r>
              <a:rPr lang="en-US" sz="2800" i="1" dirty="0" err="1" smtClean="0"/>
              <a:t>dvora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dirty="0" smtClean="0"/>
              <a:t>USA 1954, r. Alfred Hitchcock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5857" y="1334227"/>
            <a:ext cx="3198591" cy="438077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Tematizuje</a:t>
            </a:r>
            <a:r>
              <a:rPr lang="en-US" sz="2000" dirty="0" smtClean="0"/>
              <a:t> </a:t>
            </a:r>
            <a:r>
              <a:rPr lang="en-US" sz="2000" dirty="0" err="1" smtClean="0"/>
              <a:t>divácké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identifikačí</a:t>
            </a:r>
            <a:r>
              <a:rPr lang="en-US" sz="2000" dirty="0" smtClean="0"/>
              <a:t> </a:t>
            </a:r>
            <a:r>
              <a:rPr lang="en-US" sz="2000" dirty="0" err="1" smtClean="0"/>
              <a:t>procesy</a:t>
            </a:r>
            <a:r>
              <a:rPr lang="en-US" sz="2000" dirty="0" smtClean="0"/>
              <a:t>, </a:t>
            </a:r>
            <a:r>
              <a:rPr lang="en-US" sz="2000" dirty="0" err="1" smtClean="0"/>
              <a:t>reflexe</a:t>
            </a:r>
            <a:r>
              <a:rPr lang="en-US" sz="2000" dirty="0" smtClean="0"/>
              <a:t> z </a:t>
            </a:r>
            <a:r>
              <a:rPr lang="en-US" sz="2000" dirty="0" err="1" smtClean="0"/>
              <a:t>hlediska</a:t>
            </a:r>
            <a:r>
              <a:rPr lang="en-US" sz="2000" dirty="0" smtClean="0"/>
              <a:t> </a:t>
            </a:r>
            <a:r>
              <a:rPr lang="en-US" sz="2000" dirty="0" err="1" smtClean="0"/>
              <a:t>psychoanalýzy</a:t>
            </a:r>
            <a:r>
              <a:rPr lang="en-US" sz="2000" dirty="0" smtClean="0"/>
              <a:t> (</a:t>
            </a:r>
            <a:r>
              <a:rPr lang="en-US" sz="2000" dirty="0" err="1" smtClean="0"/>
              <a:t>voyeurismus</a:t>
            </a:r>
            <a:r>
              <a:rPr lang="en-US" sz="2000" dirty="0" smtClean="0"/>
              <a:t>, </a:t>
            </a:r>
            <a:r>
              <a:rPr lang="en-US" sz="2000" dirty="0" err="1" smtClean="0"/>
              <a:t>exhibicionismus</a:t>
            </a:r>
            <a:r>
              <a:rPr lang="en-US" sz="2000" dirty="0" smtClean="0"/>
              <a:t>); </a:t>
            </a:r>
            <a:r>
              <a:rPr lang="en-US" sz="2000" dirty="0" err="1" smtClean="0"/>
              <a:t>paralela</a:t>
            </a:r>
            <a:r>
              <a:rPr lang="en-US" sz="2000" dirty="0" smtClean="0"/>
              <a:t> s </a:t>
            </a:r>
            <a:r>
              <a:rPr lang="en-US" sz="2000" dirty="0" err="1" smtClean="0"/>
              <a:t>diváckým</a:t>
            </a:r>
            <a:r>
              <a:rPr lang="en-US" sz="2000" dirty="0" smtClean="0"/>
              <a:t> </a:t>
            </a:r>
            <a:r>
              <a:rPr lang="en-US" sz="2000" dirty="0" err="1" smtClean="0"/>
              <a:t>zážitkem</a:t>
            </a:r>
            <a:r>
              <a:rPr lang="en-US" sz="2000" dirty="0" smtClean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kině</a:t>
            </a:r>
            <a:r>
              <a:rPr lang="en-US" sz="2000" dirty="0" smtClean="0"/>
              <a:t>; </a:t>
            </a:r>
            <a:r>
              <a:rPr lang="en-US" sz="2000" dirty="0" err="1" smtClean="0"/>
              <a:t>ukazuje</a:t>
            </a:r>
            <a:r>
              <a:rPr lang="en-US" sz="2000" dirty="0" smtClean="0"/>
              <a:t> </a:t>
            </a:r>
            <a:r>
              <a:rPr lang="en-US" sz="2000" dirty="0" err="1" smtClean="0"/>
              <a:t>průběh</a:t>
            </a:r>
            <a:r>
              <a:rPr lang="en-US" sz="2000" dirty="0" smtClean="0"/>
              <a:t> </a:t>
            </a:r>
            <a:r>
              <a:rPr lang="en-US" sz="2000" dirty="0" err="1" smtClean="0"/>
              <a:t>divákovy</a:t>
            </a:r>
            <a:r>
              <a:rPr lang="en-US" sz="2000" dirty="0" smtClean="0"/>
              <a:t> </a:t>
            </a:r>
            <a:r>
              <a:rPr lang="en-US" sz="2000" dirty="0" err="1" smtClean="0"/>
              <a:t>rekonstrukce</a:t>
            </a:r>
            <a:r>
              <a:rPr lang="en-US" sz="2000" dirty="0" smtClean="0"/>
              <a:t> </a:t>
            </a:r>
            <a:r>
              <a:rPr lang="en-US" sz="2000" dirty="0" err="1" smtClean="0"/>
              <a:t>fabule</a:t>
            </a:r>
            <a:r>
              <a:rPr lang="en-US" sz="2000" dirty="0" smtClean="0"/>
              <a:t> </a:t>
            </a:r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syžetu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Výrazně</a:t>
            </a:r>
            <a:r>
              <a:rPr lang="en-US" sz="2000" dirty="0" smtClean="0"/>
              <a:t> </a:t>
            </a:r>
            <a:r>
              <a:rPr lang="en-US" sz="2000" dirty="0" err="1" smtClean="0"/>
              <a:t>performativní</a:t>
            </a:r>
            <a:r>
              <a:rPr lang="en-US" sz="2000" dirty="0" smtClean="0"/>
              <a:t> </a:t>
            </a:r>
            <a:r>
              <a:rPr lang="en-US" sz="2000" dirty="0" smtClean="0"/>
              <a:t>film – </a:t>
            </a:r>
            <a:r>
              <a:rPr lang="en-US" sz="2000" dirty="0" err="1" smtClean="0"/>
              <a:t>paralelní</a:t>
            </a:r>
            <a:r>
              <a:rPr lang="en-US" sz="2000" dirty="0" smtClean="0"/>
              <a:t> existence 3 </a:t>
            </a:r>
            <a:r>
              <a:rPr lang="en-US" sz="2000" dirty="0" err="1" smtClean="0"/>
              <a:t>různých</a:t>
            </a:r>
            <a:r>
              <a:rPr lang="en-US" sz="2000" dirty="0" smtClean="0"/>
              <a:t> </a:t>
            </a:r>
            <a:r>
              <a:rPr lang="en-US" sz="2000" dirty="0" err="1" smtClean="0"/>
              <a:t>modů</a:t>
            </a:r>
            <a:r>
              <a:rPr lang="en-US" sz="2000" dirty="0" smtClean="0"/>
              <a:t> </a:t>
            </a:r>
            <a:r>
              <a:rPr lang="en-US" sz="2000" dirty="0" err="1" smtClean="0"/>
              <a:t>filmového</a:t>
            </a:r>
            <a:r>
              <a:rPr lang="en-US" sz="2000" dirty="0" smtClean="0"/>
              <a:t> </a:t>
            </a:r>
            <a:r>
              <a:rPr lang="en-US" sz="2000" dirty="0" err="1" smtClean="0"/>
              <a:t>herectví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Content Placeholder 4" descr="rear_window_fr_7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6624"/>
          <a:stretch/>
        </p:blipFill>
        <p:spPr>
          <a:xfrm>
            <a:off x="3962400" y="1"/>
            <a:ext cx="4648200" cy="5978968"/>
          </a:xfrm>
        </p:spPr>
      </p:pic>
    </p:spTree>
    <p:extLst>
      <p:ext uri="{BB962C8B-B14F-4D97-AF65-F5344CB8AC3E}">
        <p14:creationId xmlns:p14="http://schemas.microsoft.com/office/powerpoint/2010/main" val="12918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rwind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31022"/>
            <a:ext cx="6350000" cy="370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857" y="241125"/>
            <a:ext cx="81255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u="sng" dirty="0" smtClean="0"/>
              <a:t>Reprezentační </a:t>
            </a:r>
            <a:r>
              <a:rPr lang="cs-CZ" b="1" i="1" u="sng" dirty="0"/>
              <a:t>/ </a:t>
            </a:r>
            <a:r>
              <a:rPr lang="cs-CZ" b="1" i="1" u="sng" dirty="0" smtClean="0"/>
              <a:t>realistická forma herectví</a:t>
            </a:r>
            <a:r>
              <a:rPr lang="cs-CZ" dirty="0" smtClean="0"/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Série </a:t>
            </a:r>
            <a:r>
              <a:rPr lang="cs-CZ" dirty="0"/>
              <a:t>koncentrovaných </a:t>
            </a:r>
            <a:r>
              <a:rPr lang="cs-CZ" dirty="0" smtClean="0"/>
              <a:t>záběrů (často detailů na tvář) </a:t>
            </a:r>
            <a:r>
              <a:rPr lang="cs-CZ" dirty="0"/>
              <a:t>rozehrává jemně </a:t>
            </a:r>
            <a:r>
              <a:rPr lang="cs-CZ" dirty="0" smtClean="0"/>
              <a:t>odstíněnou </a:t>
            </a:r>
            <a:r>
              <a:rPr lang="cs-CZ" dirty="0" smtClean="0"/>
              <a:t>akci. Pohyb </a:t>
            </a:r>
            <a:r>
              <a:rPr lang="cs-CZ" dirty="0" smtClean="0"/>
              <a:t>herce je omezený</a:t>
            </a:r>
            <a:r>
              <a:rPr lang="cs-CZ" dirty="0" smtClean="0"/>
              <a:t>, James Stewart tudíž hraje pouze horní </a:t>
            </a:r>
            <a:r>
              <a:rPr lang="cs-CZ" dirty="0" smtClean="0"/>
              <a:t>polovinou </a:t>
            </a:r>
            <a:r>
              <a:rPr lang="cs-CZ" dirty="0" smtClean="0"/>
              <a:t>těla a hlasem</a:t>
            </a:r>
            <a:r>
              <a:rPr lang="cs-CZ" dirty="0" smtClean="0"/>
              <a:t>. Hlavní role cíleně obsazená hercem, jemuž byly v klasickém období vyhrazené role citlivých, jemných mužů.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5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rwindow3-tors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/>
          <a:stretch/>
        </p:blipFill>
        <p:spPr>
          <a:xfrm>
            <a:off x="2948616" y="941433"/>
            <a:ext cx="6195384" cy="405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19" y="321502"/>
            <a:ext cx="2700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2.</a:t>
            </a:r>
            <a:r>
              <a:rPr lang="cs-CZ" b="1" i="1" u="sng" dirty="0" smtClean="0"/>
              <a:t> </a:t>
            </a:r>
            <a:r>
              <a:rPr lang="cs-CZ" b="1" i="1" u="sng" dirty="0" smtClean="0"/>
              <a:t>Pikturální herecká forma</a:t>
            </a:r>
          </a:p>
          <a:p>
            <a:endParaRPr lang="cs-CZ" dirty="0"/>
          </a:p>
          <a:p>
            <a:r>
              <a:rPr lang="cs-CZ" dirty="0" smtClean="0"/>
              <a:t>Herci </a:t>
            </a:r>
            <a:r>
              <a:rPr lang="cs-CZ" dirty="0" smtClean="0"/>
              <a:t>zabíráni zdálky, </a:t>
            </a:r>
            <a:r>
              <a:rPr lang="cs-CZ" dirty="0" smtClean="0"/>
              <a:t>frontálně, </a:t>
            </a:r>
            <a:r>
              <a:rPr lang="cs-CZ" dirty="0" err="1" smtClean="0"/>
              <a:t>mizanscéna</a:t>
            </a:r>
            <a:r>
              <a:rPr lang="cs-CZ" dirty="0" smtClean="0"/>
              <a:t> se podobá minijevišti. </a:t>
            </a:r>
            <a:r>
              <a:rPr lang="cs-CZ" dirty="0" smtClean="0"/>
              <a:t>Za účelem </a:t>
            </a:r>
            <a:r>
              <a:rPr lang="cs-CZ" dirty="0" smtClean="0"/>
              <a:t>zprostředkování srozumitelné akce jsou herci nuceni </a:t>
            </a:r>
            <a:r>
              <a:rPr lang="cs-CZ" dirty="0" smtClean="0"/>
              <a:t>k výrazným gestům, pózám a vyrovnat se s </a:t>
            </a:r>
            <a:r>
              <a:rPr lang="cs-CZ" dirty="0" smtClean="0"/>
              <a:t>absencí dialogu. Stejně jako raná kinematografie ukazují tyto epizodky vizuálně atraktivní témata – sex, násilí nebo komediální výstupy.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6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Predátor_S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r="18342"/>
          <a:stretch/>
        </p:blipFill>
        <p:spPr>
          <a:xfrm>
            <a:off x="220133" y="1600200"/>
            <a:ext cx="5376333" cy="4114800"/>
          </a:xfrm>
        </p:spPr>
      </p:pic>
      <p:pic>
        <p:nvPicPr>
          <p:cNvPr id="16" name="Content Placeholder 15" descr="Siegfried.jpe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26155"/>
          <a:stretch/>
        </p:blipFill>
        <p:spPr>
          <a:xfrm>
            <a:off x="5291666" y="1600200"/>
            <a:ext cx="3733800" cy="4114800"/>
          </a:xfr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93762"/>
          </a:xfrm>
        </p:spPr>
        <p:txBody>
          <a:bodyPr/>
          <a:lstStyle/>
          <a:p>
            <a:r>
              <a:rPr lang="en-US" sz="3200" i="1" dirty="0" err="1" smtClean="0"/>
              <a:t>Predátor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i="1" dirty="0" smtClean="0"/>
              <a:t>die </a:t>
            </a:r>
            <a:r>
              <a:rPr lang="en-US" sz="3200" i="1" dirty="0" err="1" smtClean="0"/>
              <a:t>niebelingen</a:t>
            </a:r>
            <a:r>
              <a:rPr lang="en-US" sz="3200" i="1" dirty="0" smtClean="0"/>
              <a:t>: Siegfried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3421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rWindow Edith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47" y="943129"/>
            <a:ext cx="6802553" cy="411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774" y="192901"/>
            <a:ext cx="218067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3. </a:t>
            </a:r>
            <a:r>
              <a:rPr lang="en-US" b="1" i="1" u="sng" dirty="0" err="1" smtClean="0"/>
              <a:t>Vedlejší</a:t>
            </a:r>
            <a:r>
              <a:rPr lang="en-US" b="1" i="1" u="sng" dirty="0" smtClean="0"/>
              <a:t> role </a:t>
            </a:r>
            <a:r>
              <a:rPr lang="en-US" b="1" i="1" u="sng" dirty="0" smtClean="0"/>
              <a:t>/ </a:t>
            </a:r>
            <a:r>
              <a:rPr lang="en-US" b="1" i="1" u="sng" dirty="0" err="1" smtClean="0"/>
              <a:t>Hvězda</a:t>
            </a:r>
            <a:r>
              <a:rPr lang="en-US" b="1" i="1" u="sng" dirty="0" smtClean="0"/>
              <a:t> (Grace Kelly) a </a:t>
            </a:r>
            <a:r>
              <a:rPr lang="en-US" b="1" i="1" u="sng" dirty="0" err="1" smtClean="0"/>
              <a:t>představitelka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typizovaných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menších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rolí</a:t>
            </a:r>
            <a:r>
              <a:rPr lang="en-US" b="1" i="1" u="sng" dirty="0" smtClean="0"/>
              <a:t> (Thelma Ritter)</a:t>
            </a:r>
          </a:p>
          <a:p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err="1" smtClean="0"/>
              <a:t>yt</a:t>
            </a:r>
            <a:r>
              <a:rPr lang="en-US" dirty="0" smtClean="0"/>
              <a:t> </a:t>
            </a:r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cs-CZ" dirty="0" smtClean="0"/>
              <a:t>postavy připomíná realistické </a:t>
            </a:r>
            <a:r>
              <a:rPr lang="cs-CZ" dirty="0" err="1" smtClean="0"/>
              <a:t>proscenium</a:t>
            </a:r>
            <a:r>
              <a:rPr lang="cs-CZ" dirty="0" smtClean="0"/>
              <a:t>, na něž postavy blízké hrdinovi adekvátně vstupují a z něj vystupují.  Tyto figury jsou nejživější, rozehrávají dialogové výměny, </a:t>
            </a:r>
            <a:r>
              <a:rPr lang="cs-CZ" dirty="0" smtClean="0"/>
              <a:t>ukazují se hrdinovi v sošných p</a:t>
            </a:r>
            <a:r>
              <a:rPr lang="cs-CZ" dirty="0" smtClean="0"/>
              <a:t>ózách (</a:t>
            </a:r>
            <a:r>
              <a:rPr lang="cs-CZ" dirty="0" err="1" smtClean="0"/>
              <a:t>Grace</a:t>
            </a:r>
            <a:r>
              <a:rPr lang="cs-CZ" dirty="0" smtClean="0"/>
              <a:t> </a:t>
            </a:r>
            <a:r>
              <a:rPr lang="cs-CZ" dirty="0" err="1"/>
              <a:t>K</a:t>
            </a:r>
            <a:r>
              <a:rPr lang="cs-CZ" dirty="0" err="1" smtClean="0"/>
              <a:t>elly</a:t>
            </a:r>
            <a:r>
              <a:rPr lang="cs-CZ" dirty="0" smtClean="0"/>
              <a:t>)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/>
              <a:t>manipulují s různými objekty-</a:t>
            </a:r>
            <a:r>
              <a:rPr lang="cs-CZ" dirty="0" smtClean="0"/>
              <a:t>rekvizitami.</a:t>
            </a:r>
            <a:r>
              <a:rPr lang="cs-CZ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5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nrad_Veid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>
            <a:fillRect/>
          </a:stretch>
        </p:blipFill>
        <p:spPr/>
      </p:pic>
      <p:pic>
        <p:nvPicPr>
          <p:cNvPr id="8" name="Content Placeholder 7" descr="nosferatu-elite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r="159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algn="ctr"/>
            <a:r>
              <a:rPr lang="en-US" sz="3200" u="sng" dirty="0" err="1" smtClean="0"/>
              <a:t>Divo</a:t>
            </a:r>
            <a:r>
              <a:rPr lang="en-US" sz="2600" dirty="0" smtClean="0"/>
              <a:t> </a:t>
            </a:r>
            <a:r>
              <a:rPr lang="en-US" sz="2600" cap="none" dirty="0" smtClean="0"/>
              <a:t>– </a:t>
            </a:r>
            <a:r>
              <a:rPr lang="en-US" sz="2600" cap="none" dirty="0" err="1" smtClean="0"/>
              <a:t>expresivní</a:t>
            </a:r>
            <a:r>
              <a:rPr lang="en-US" sz="2600" cap="none" dirty="0" smtClean="0"/>
              <a:t>, </a:t>
            </a:r>
            <a:r>
              <a:rPr lang="en-US" sz="2600" cap="none" dirty="0" err="1" smtClean="0"/>
              <a:t>přepjatá</a:t>
            </a:r>
            <a:r>
              <a:rPr lang="en-US" sz="2600" cap="none" dirty="0" smtClean="0"/>
              <a:t> forma </a:t>
            </a:r>
            <a:r>
              <a:rPr lang="en-US" sz="2600" cap="none" dirty="0" err="1" smtClean="0"/>
              <a:t>maskulinního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herectví</a:t>
            </a:r>
            <a:r>
              <a:rPr lang="en-US" sz="2600" cap="none" dirty="0" smtClean="0"/>
              <a:t>, </a:t>
            </a:r>
            <a:r>
              <a:rPr lang="en-US" sz="2600" cap="none" dirty="0" err="1" smtClean="0"/>
              <a:t>rasová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nebo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etnická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jinakost</a:t>
            </a: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292290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9895"/>
          </a:xfrm>
        </p:spPr>
        <p:txBody>
          <a:bodyPr/>
          <a:lstStyle/>
          <a:p>
            <a:pPr algn="ctr"/>
            <a:r>
              <a:rPr lang="en-US" sz="3600" dirty="0" err="1" smtClean="0"/>
              <a:t>Doporučená</a:t>
            </a:r>
            <a:r>
              <a:rPr lang="en-US" sz="3600" dirty="0" smtClean="0"/>
              <a:t> </a:t>
            </a:r>
            <a:r>
              <a:rPr lang="en-US" sz="3600" dirty="0" err="1" smtClean="0"/>
              <a:t>literatura</a:t>
            </a:r>
            <a:r>
              <a:rPr lang="en-US" sz="3600" dirty="0" smtClean="0"/>
              <a:t> 23.9.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RUTTE, </a:t>
            </a:r>
            <a:r>
              <a:rPr lang="en-US" sz="2000" dirty="0" err="1" smtClean="0"/>
              <a:t>Miroslav</a:t>
            </a:r>
            <a:r>
              <a:rPr lang="en-US" sz="2000" dirty="0" smtClean="0"/>
              <a:t> – ŠTĚCH, </a:t>
            </a:r>
            <a:r>
              <a:rPr lang="en-US" sz="2000" dirty="0" err="1" smtClean="0"/>
              <a:t>Jaroslav</a:t>
            </a:r>
            <a:r>
              <a:rPr lang="en-US" sz="2000" dirty="0" smtClean="0"/>
              <a:t> (1944): </a:t>
            </a:r>
            <a:r>
              <a:rPr lang="en-US" sz="2000" i="1" dirty="0" err="1" smtClean="0"/>
              <a:t>Filmové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herectví</a:t>
            </a:r>
            <a:r>
              <a:rPr lang="en-US" sz="2000" dirty="0" smtClean="0"/>
              <a:t>.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</a:t>
            </a:r>
            <a:r>
              <a:rPr lang="en-US" sz="2000" dirty="0" err="1" smtClean="0"/>
              <a:t>Pražské</a:t>
            </a:r>
            <a:r>
              <a:rPr lang="en-US" sz="2000" dirty="0" smtClean="0"/>
              <a:t> </a:t>
            </a:r>
            <a:r>
              <a:rPr lang="en-US" sz="2000" dirty="0" err="1" smtClean="0"/>
              <a:t>akciové</a:t>
            </a:r>
            <a:r>
              <a:rPr lang="en-US" sz="2000" dirty="0" smtClean="0"/>
              <a:t> </a:t>
            </a:r>
            <a:r>
              <a:rPr lang="en-US" sz="2000" dirty="0" err="1" smtClean="0"/>
              <a:t>tisakárny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McELHANNEY</a:t>
            </a:r>
            <a:r>
              <a:rPr lang="en-US" sz="2000" dirty="0" smtClean="0"/>
              <a:t>, Joe (2006): </a:t>
            </a:r>
            <a:r>
              <a:rPr lang="en-US" sz="2000" i="1" dirty="0" smtClean="0"/>
              <a:t>Howard Hawks: American Gesture</a:t>
            </a:r>
            <a:r>
              <a:rPr lang="en-US" sz="2000" dirty="0" smtClean="0"/>
              <a:t>. </a:t>
            </a:r>
            <a:r>
              <a:rPr lang="en-US" sz="2000" dirty="0"/>
              <a:t>Journal of Film and Video, 58, </a:t>
            </a:r>
            <a:r>
              <a:rPr lang="en-US" sz="2000" dirty="0" err="1"/>
              <a:t>č</a:t>
            </a:r>
            <a:r>
              <a:rPr lang="en-US" sz="2000" dirty="0"/>
              <a:t>. 1 - 2, s. </a:t>
            </a:r>
            <a:r>
              <a:rPr lang="en-US" sz="2000" dirty="0" smtClean="0"/>
              <a:t>31 </a:t>
            </a:r>
            <a:r>
              <a:rPr lang="en-US" sz="2000" dirty="0"/>
              <a:t>– </a:t>
            </a:r>
            <a:r>
              <a:rPr lang="en-US" sz="2000" dirty="0" smtClean="0"/>
              <a:t>45.</a:t>
            </a:r>
            <a:endParaRPr lang="en-US" sz="2000" dirty="0"/>
          </a:p>
          <a:p>
            <a:r>
              <a:rPr lang="en-US" sz="2000" dirty="0" err="1" smtClean="0"/>
              <a:t>DiBATTISTA</a:t>
            </a:r>
            <a:r>
              <a:rPr lang="en-US" sz="2000" dirty="0" smtClean="0"/>
              <a:t>, Maria (2001): </a:t>
            </a:r>
            <a:r>
              <a:rPr lang="en-US" sz="2000" i="1" dirty="0" smtClean="0"/>
              <a:t>Fast-Talking Dames</a:t>
            </a:r>
            <a:r>
              <a:rPr lang="en-US" sz="2000" dirty="0" smtClean="0"/>
              <a:t>. London, New Haven: Yale University Press.</a:t>
            </a:r>
          </a:p>
          <a:p>
            <a:r>
              <a:rPr lang="en-US" sz="2000" dirty="0" smtClean="0"/>
              <a:t>AFFRON, Charles (1980)</a:t>
            </a:r>
            <a:r>
              <a:rPr lang="en-US" sz="2000" i="1" dirty="0" smtClean="0"/>
              <a:t>: Performing Performing: Irony and Affect</a:t>
            </a:r>
            <a:r>
              <a:rPr lang="en-US" sz="2000" dirty="0" smtClean="0"/>
              <a:t>. Cinema Journal, 20, </a:t>
            </a:r>
            <a:r>
              <a:rPr lang="en-US" sz="2000" dirty="0" err="1" smtClean="0"/>
              <a:t>č</a:t>
            </a:r>
            <a:r>
              <a:rPr lang="en-US" sz="2000" dirty="0" smtClean="0"/>
              <a:t>. 1, s. 42 – 52.</a:t>
            </a:r>
          </a:p>
          <a:p>
            <a:r>
              <a:rPr lang="en-US" sz="2000" i="1" dirty="0" err="1" smtClean="0"/>
              <a:t>Rozhovory</a:t>
            </a:r>
            <a:r>
              <a:rPr lang="en-US" sz="2000" i="1" dirty="0" smtClean="0"/>
              <a:t> Hitchcock - Truffaut </a:t>
            </a:r>
            <a:r>
              <a:rPr lang="en-US" sz="2000" dirty="0" smtClean="0"/>
              <a:t>(1986).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</a:t>
            </a:r>
            <a:r>
              <a:rPr lang="en-US" sz="2000" dirty="0" err="1" smtClean="0"/>
              <a:t>Československý</a:t>
            </a:r>
            <a:r>
              <a:rPr lang="en-US" sz="2000" dirty="0" smtClean="0"/>
              <a:t> </a:t>
            </a:r>
            <a:r>
              <a:rPr lang="en-US" sz="2000" dirty="0" err="1" smtClean="0"/>
              <a:t>filmový</a:t>
            </a:r>
            <a:r>
              <a:rPr lang="en-US" sz="2000" dirty="0" smtClean="0"/>
              <a:t> </a:t>
            </a:r>
            <a:r>
              <a:rPr lang="en-US" sz="2000" dirty="0" err="1" smtClean="0"/>
              <a:t>ústav</a:t>
            </a:r>
            <a:r>
              <a:rPr lang="en-US" sz="2000" dirty="0" smtClean="0"/>
              <a:t>; </a:t>
            </a:r>
            <a:r>
              <a:rPr lang="en-US" sz="2000" dirty="0" err="1" smtClean="0"/>
              <a:t>přel</a:t>
            </a:r>
            <a:r>
              <a:rPr lang="en-US" sz="2000" dirty="0" smtClean="0"/>
              <a:t>. </a:t>
            </a:r>
            <a:r>
              <a:rPr lang="en-US" sz="2000" dirty="0" err="1" smtClean="0"/>
              <a:t>Ljubomír</a:t>
            </a:r>
            <a:r>
              <a:rPr lang="en-US" sz="2000" dirty="0" smtClean="0"/>
              <a:t> </a:t>
            </a:r>
            <a:r>
              <a:rPr lang="en-US" sz="2000" dirty="0" err="1" smtClean="0"/>
              <a:t>Oliva</a:t>
            </a:r>
            <a:r>
              <a:rPr lang="en-US" sz="2000" dirty="0" smtClean="0"/>
              <a:t> (Hitchcock/Truffaut, 1983).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164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74638"/>
            <a:ext cx="8297333" cy="741362"/>
          </a:xfrm>
        </p:spPr>
        <p:txBody>
          <a:bodyPr/>
          <a:lstStyle/>
          <a:p>
            <a:r>
              <a:rPr lang="en-US" sz="2800" dirty="0" err="1" smtClean="0"/>
              <a:t>Expresivní</a:t>
            </a:r>
            <a:r>
              <a:rPr lang="en-US" sz="2800" dirty="0" smtClean="0"/>
              <a:t> </a:t>
            </a:r>
            <a:r>
              <a:rPr lang="en-US" sz="2800" dirty="0" err="1" smtClean="0"/>
              <a:t>koherence</a:t>
            </a:r>
            <a:r>
              <a:rPr lang="en-US" sz="2800" dirty="0" smtClean="0"/>
              <a:t> – </a:t>
            </a:r>
            <a:r>
              <a:rPr lang="en-US" sz="2800" dirty="0" err="1" smtClean="0"/>
              <a:t>výrazová</a:t>
            </a:r>
            <a:r>
              <a:rPr lang="en-US" sz="2800" dirty="0" smtClean="0"/>
              <a:t> </a:t>
            </a:r>
            <a:r>
              <a:rPr lang="en-US" sz="2800" dirty="0" err="1" smtClean="0"/>
              <a:t>soudržnost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599" y="1507067"/>
            <a:ext cx="8144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Termín</a:t>
            </a:r>
            <a:r>
              <a:rPr lang="en-US" sz="2200" dirty="0" smtClean="0"/>
              <a:t> </a:t>
            </a:r>
            <a:r>
              <a:rPr lang="en-US" sz="2200" dirty="0" err="1" smtClean="0"/>
              <a:t>převzatý</a:t>
            </a:r>
            <a:r>
              <a:rPr lang="en-US" sz="2200" dirty="0" smtClean="0"/>
              <a:t> </a:t>
            </a:r>
            <a:r>
              <a:rPr lang="en-US" sz="2200" dirty="0" err="1" smtClean="0"/>
              <a:t>ze</a:t>
            </a:r>
            <a:r>
              <a:rPr lang="en-US" sz="2200" dirty="0" smtClean="0"/>
              <a:t> </a:t>
            </a:r>
            <a:r>
              <a:rPr lang="en-US" sz="2200" dirty="0" err="1" smtClean="0"/>
              <a:t>sociální</a:t>
            </a:r>
            <a:r>
              <a:rPr lang="en-US" sz="2200" dirty="0" smtClean="0"/>
              <a:t> </a:t>
            </a:r>
            <a:r>
              <a:rPr lang="en-US" sz="2200" dirty="0" err="1" smtClean="0"/>
              <a:t>psychologie</a:t>
            </a:r>
            <a:r>
              <a:rPr lang="en-US" sz="2200" dirty="0" smtClean="0"/>
              <a:t>. </a:t>
            </a:r>
            <a:r>
              <a:rPr lang="en-US" sz="2200" dirty="0" err="1" smtClean="0"/>
              <a:t>Označuje</a:t>
            </a:r>
            <a:r>
              <a:rPr lang="en-US" sz="2200" dirty="0" smtClean="0"/>
              <a:t> </a:t>
            </a:r>
            <a:r>
              <a:rPr lang="en-US" sz="2200" dirty="0" err="1" smtClean="0"/>
              <a:t>soudržnost</a:t>
            </a:r>
            <a:r>
              <a:rPr lang="en-US" sz="2200" dirty="0" smtClean="0"/>
              <a:t> a </a:t>
            </a:r>
            <a:r>
              <a:rPr lang="en-US" sz="2200" dirty="0" err="1" smtClean="0"/>
              <a:t>přesvědčivost</a:t>
            </a:r>
            <a:r>
              <a:rPr lang="en-US" sz="2200" dirty="0" smtClean="0"/>
              <a:t> </a:t>
            </a:r>
            <a:r>
              <a:rPr lang="en-US" sz="2200" dirty="0" err="1" smtClean="0"/>
              <a:t>každodenního</a:t>
            </a:r>
            <a:r>
              <a:rPr lang="en-US" sz="2200" dirty="0" smtClean="0"/>
              <a:t> </a:t>
            </a:r>
            <a:r>
              <a:rPr lang="en-US" sz="2200" dirty="0" err="1" smtClean="0"/>
              <a:t>chování</a:t>
            </a:r>
            <a:r>
              <a:rPr lang="en-US" sz="2200" dirty="0" smtClean="0"/>
              <a:t>, </a:t>
            </a:r>
            <a:r>
              <a:rPr lang="en-US" sz="2200" dirty="0" err="1" smtClean="0"/>
              <a:t>jednání</a:t>
            </a:r>
            <a:r>
              <a:rPr lang="en-US" sz="2200" dirty="0" smtClean="0"/>
              <a:t> a </a:t>
            </a:r>
            <a:r>
              <a:rPr lang="en-US" sz="2200" dirty="0" err="1" smtClean="0"/>
              <a:t>vystupování</a:t>
            </a:r>
            <a:r>
              <a:rPr lang="en-US" sz="2200" dirty="0" smtClean="0"/>
              <a:t> v </a:t>
            </a:r>
            <a:r>
              <a:rPr lang="en-US" sz="2200" dirty="0" err="1" smtClean="0"/>
              <a:t>různorodých</a:t>
            </a:r>
            <a:r>
              <a:rPr lang="en-US" sz="2200" dirty="0" smtClean="0"/>
              <a:t> </a:t>
            </a:r>
            <a:r>
              <a:rPr lang="en-US" sz="2200" dirty="0" err="1" smtClean="0"/>
              <a:t>sociálních</a:t>
            </a:r>
            <a:r>
              <a:rPr lang="en-US" sz="2200" dirty="0" smtClean="0"/>
              <a:t> </a:t>
            </a:r>
            <a:r>
              <a:rPr lang="en-US" sz="2200" dirty="0" err="1" smtClean="0"/>
              <a:t>interakcích</a:t>
            </a:r>
            <a:r>
              <a:rPr lang="en-US" sz="2200" dirty="0" smtClean="0"/>
              <a:t>. </a:t>
            </a:r>
            <a:r>
              <a:rPr lang="en-US" sz="2200" dirty="0" err="1" smtClean="0"/>
              <a:t>Často</a:t>
            </a:r>
            <a:r>
              <a:rPr lang="en-US" sz="2200" dirty="0" smtClean="0"/>
              <a:t> </a:t>
            </a:r>
            <a:r>
              <a:rPr lang="en-US" sz="2200" dirty="0" err="1" smtClean="0"/>
              <a:t>však</a:t>
            </a:r>
            <a:r>
              <a:rPr lang="en-US" sz="2200" dirty="0" smtClean="0"/>
              <a:t> </a:t>
            </a:r>
            <a:r>
              <a:rPr lang="en-US" sz="2200" dirty="0" err="1" smtClean="0"/>
              <a:t>mohou</a:t>
            </a:r>
            <a:r>
              <a:rPr lang="en-US" sz="2200" dirty="0" smtClean="0"/>
              <a:t> </a:t>
            </a:r>
            <a:r>
              <a:rPr lang="en-US" sz="2200" dirty="0" err="1" smtClean="0"/>
              <a:t>mimovolná</a:t>
            </a:r>
            <a:r>
              <a:rPr lang="en-US" sz="2200" dirty="0" smtClean="0"/>
              <a:t> </a:t>
            </a:r>
            <a:r>
              <a:rPr lang="en-US" sz="2200" dirty="0" err="1" smtClean="0"/>
              <a:t>gesta</a:t>
            </a:r>
            <a:r>
              <a:rPr lang="en-US" sz="2200" dirty="0" smtClean="0"/>
              <a:t>, </a:t>
            </a:r>
            <a:r>
              <a:rPr lang="en-US" sz="2200" dirty="0" err="1" smtClean="0"/>
              <a:t>proměna</a:t>
            </a:r>
            <a:r>
              <a:rPr lang="en-US" sz="2200" dirty="0" smtClean="0"/>
              <a:t> </a:t>
            </a:r>
            <a:r>
              <a:rPr lang="en-US" sz="2200" dirty="0" err="1" smtClean="0"/>
              <a:t>tónu</a:t>
            </a:r>
            <a:r>
              <a:rPr lang="en-US" sz="2200" dirty="0" smtClean="0"/>
              <a:t> </a:t>
            </a:r>
            <a:r>
              <a:rPr lang="en-US" sz="2200" dirty="0" err="1" smtClean="0"/>
              <a:t>hlasu</a:t>
            </a:r>
            <a:r>
              <a:rPr lang="en-US" sz="2200" dirty="0" smtClean="0"/>
              <a:t> </a:t>
            </a:r>
            <a:r>
              <a:rPr lang="en-US" sz="2200" dirty="0" err="1" smtClean="0"/>
              <a:t>nebo</a:t>
            </a:r>
            <a:r>
              <a:rPr lang="en-US" sz="2200" dirty="0" smtClean="0"/>
              <a:t> </a:t>
            </a:r>
            <a:r>
              <a:rPr lang="en-US" sz="2200" dirty="0" err="1" smtClean="0"/>
              <a:t>dikce</a:t>
            </a:r>
            <a:r>
              <a:rPr lang="en-US" sz="2200" dirty="0" smtClean="0"/>
              <a:t>, </a:t>
            </a:r>
            <a:r>
              <a:rPr lang="en-US" sz="2200" dirty="0" err="1" smtClean="0"/>
              <a:t>obličejová</a:t>
            </a:r>
            <a:r>
              <a:rPr lang="en-US" sz="2200" dirty="0" smtClean="0"/>
              <a:t> </a:t>
            </a:r>
            <a:r>
              <a:rPr lang="en-US" sz="2200" dirty="0" err="1" smtClean="0"/>
              <a:t>mimika</a:t>
            </a:r>
            <a:r>
              <a:rPr lang="en-US" sz="2200" dirty="0" smtClean="0"/>
              <a:t> ad. </a:t>
            </a:r>
            <a:r>
              <a:rPr lang="en-US" sz="2200" dirty="0" err="1"/>
              <a:t>p</a:t>
            </a:r>
            <a:r>
              <a:rPr lang="en-US" sz="2200" dirty="0" err="1" smtClean="0"/>
              <a:t>rozradit</a:t>
            </a:r>
            <a:r>
              <a:rPr lang="en-US" sz="2200" dirty="0" smtClean="0"/>
              <a:t> </a:t>
            </a:r>
            <a:r>
              <a:rPr lang="en-US" sz="2200" dirty="0" err="1" smtClean="0"/>
              <a:t>naše</a:t>
            </a:r>
            <a:r>
              <a:rPr lang="en-US" sz="2200" dirty="0" smtClean="0"/>
              <a:t> </a:t>
            </a:r>
            <a:r>
              <a:rPr lang="en-US" sz="2200" dirty="0" err="1" smtClean="0"/>
              <a:t>skutečné</a:t>
            </a:r>
            <a:r>
              <a:rPr lang="en-US" sz="2200" dirty="0" smtClean="0"/>
              <a:t> </a:t>
            </a:r>
            <a:r>
              <a:rPr lang="en-US" sz="2200" dirty="0" err="1" smtClean="0"/>
              <a:t>rozpoložení</a:t>
            </a:r>
            <a:r>
              <a:rPr lang="en-US" sz="2200" dirty="0" smtClean="0"/>
              <a:t> </a:t>
            </a:r>
            <a:r>
              <a:rPr lang="en-US" sz="2200" dirty="0" err="1" smtClean="0"/>
              <a:t>nebo</a:t>
            </a:r>
            <a:r>
              <a:rPr lang="en-US" sz="2200" dirty="0" smtClean="0"/>
              <a:t> </a:t>
            </a:r>
            <a:r>
              <a:rPr lang="en-US" sz="2200" dirty="0" err="1" smtClean="0"/>
              <a:t>pocity</a:t>
            </a:r>
            <a:r>
              <a:rPr lang="en-US" sz="2200" dirty="0" smtClean="0"/>
              <a:t> v </a:t>
            </a:r>
            <a:r>
              <a:rPr lang="en-US" sz="2200" dirty="0" err="1" smtClean="0"/>
              <a:t>dané</a:t>
            </a:r>
            <a:r>
              <a:rPr lang="en-US" sz="2200" dirty="0" smtClean="0"/>
              <a:t> </a:t>
            </a:r>
            <a:r>
              <a:rPr lang="en-US" sz="2200" dirty="0" err="1" smtClean="0"/>
              <a:t>situaci</a:t>
            </a:r>
            <a:r>
              <a:rPr lang="en-US" sz="2200" dirty="0" smtClean="0"/>
              <a:t>. </a:t>
            </a:r>
            <a:r>
              <a:rPr lang="en-US" sz="2200" dirty="0" err="1" smtClean="0"/>
              <a:t>Tehdy</a:t>
            </a:r>
            <a:r>
              <a:rPr lang="en-US" sz="2200" dirty="0" smtClean="0"/>
              <a:t> </a:t>
            </a:r>
            <a:r>
              <a:rPr lang="en-US" sz="2200" dirty="0" err="1" smtClean="0"/>
              <a:t>dochází</a:t>
            </a:r>
            <a:r>
              <a:rPr lang="en-US" sz="2200" dirty="0" smtClean="0"/>
              <a:t> k </a:t>
            </a:r>
            <a:r>
              <a:rPr lang="en-US" sz="2200" dirty="0" err="1" smtClean="0"/>
              <a:t>narušení</a:t>
            </a:r>
            <a:r>
              <a:rPr lang="en-US" sz="2200" dirty="0" smtClean="0"/>
              <a:t> </a:t>
            </a:r>
            <a:r>
              <a:rPr lang="en-US" sz="2200" dirty="0" err="1" smtClean="0"/>
              <a:t>expresivní</a:t>
            </a:r>
            <a:r>
              <a:rPr lang="en-US" sz="2200" dirty="0" smtClean="0"/>
              <a:t> </a:t>
            </a:r>
            <a:r>
              <a:rPr lang="en-US" sz="2200" dirty="0" err="1" smtClean="0"/>
              <a:t>koherence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25333"/>
            <a:ext cx="8144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Herci</a:t>
            </a:r>
            <a:r>
              <a:rPr lang="en-US" sz="2200" dirty="0" smtClean="0"/>
              <a:t> </a:t>
            </a:r>
            <a:r>
              <a:rPr lang="en-US" sz="2200" dirty="0" err="1" smtClean="0"/>
              <a:t>musí</a:t>
            </a:r>
            <a:r>
              <a:rPr lang="en-US" sz="2200" dirty="0" smtClean="0"/>
              <a:t> </a:t>
            </a:r>
            <a:r>
              <a:rPr lang="en-US" sz="2200" dirty="0" err="1" smtClean="0"/>
              <a:t>běžně</a:t>
            </a:r>
            <a:r>
              <a:rPr lang="en-US" sz="2200" dirty="0" smtClean="0"/>
              <a:t> </a:t>
            </a:r>
            <a:r>
              <a:rPr lang="en-US" sz="2200" dirty="0" err="1" smtClean="0"/>
              <a:t>narušovat</a:t>
            </a:r>
            <a:r>
              <a:rPr lang="en-US" sz="2200" dirty="0" smtClean="0"/>
              <a:t> </a:t>
            </a:r>
            <a:r>
              <a:rPr lang="en-US" sz="2200" dirty="0" err="1" smtClean="0"/>
              <a:t>výrazovou</a:t>
            </a:r>
            <a:r>
              <a:rPr lang="en-US" sz="2200" dirty="0" smtClean="0"/>
              <a:t> </a:t>
            </a:r>
            <a:r>
              <a:rPr lang="en-US" sz="2200" dirty="0" err="1" smtClean="0"/>
              <a:t>jednotu</a:t>
            </a:r>
            <a:r>
              <a:rPr lang="en-US" sz="2200" dirty="0" smtClean="0"/>
              <a:t> a </a:t>
            </a:r>
            <a:r>
              <a:rPr lang="en-US" sz="2200" dirty="0" err="1" smtClean="0"/>
              <a:t>tematizovat</a:t>
            </a:r>
            <a:r>
              <a:rPr lang="en-US" sz="2200" dirty="0" smtClean="0"/>
              <a:t> </a:t>
            </a:r>
            <a:r>
              <a:rPr lang="en-US" sz="2200" dirty="0" err="1" smtClean="0"/>
              <a:t>předstírání</a:t>
            </a:r>
            <a:r>
              <a:rPr lang="en-US" sz="2200" dirty="0" smtClean="0"/>
              <a:t> v </a:t>
            </a:r>
            <a:r>
              <a:rPr lang="en-US" sz="2200" dirty="0" err="1" smtClean="0"/>
              <a:t>rámci</a:t>
            </a:r>
            <a:r>
              <a:rPr lang="en-US" sz="2200" dirty="0" smtClean="0"/>
              <a:t> role. </a:t>
            </a:r>
            <a:r>
              <a:rPr lang="en-US" sz="2200" dirty="0" err="1" smtClean="0"/>
              <a:t>Momenty</a:t>
            </a:r>
            <a:r>
              <a:rPr lang="en-US" sz="2200" dirty="0" smtClean="0"/>
              <a:t>, </a:t>
            </a:r>
            <a:r>
              <a:rPr lang="en-US" sz="2200" dirty="0" err="1" smtClean="0"/>
              <a:t>kdy</a:t>
            </a:r>
            <a:r>
              <a:rPr lang="en-US" sz="2200" dirty="0" smtClean="0"/>
              <a:t> je </a:t>
            </a:r>
            <a:r>
              <a:rPr lang="en-US" sz="2200" dirty="0" err="1" smtClean="0"/>
              <a:t>předstíraná</a:t>
            </a:r>
            <a:r>
              <a:rPr lang="en-US" sz="2200" dirty="0" smtClean="0"/>
              <a:t> </a:t>
            </a:r>
            <a:r>
              <a:rPr lang="en-US" sz="2200" dirty="0" err="1" smtClean="0"/>
              <a:t>identita</a:t>
            </a:r>
            <a:r>
              <a:rPr lang="en-US" sz="2200" dirty="0" smtClean="0"/>
              <a:t> </a:t>
            </a:r>
            <a:r>
              <a:rPr lang="en-US" sz="2200" dirty="0" err="1" smtClean="0"/>
              <a:t>ukázaná</a:t>
            </a:r>
            <a:r>
              <a:rPr lang="en-US" sz="2200" dirty="0" smtClean="0"/>
              <a:t> </a:t>
            </a:r>
            <a:r>
              <a:rPr lang="en-US" sz="2200" dirty="0" err="1" smtClean="0"/>
              <a:t>jako</a:t>
            </a:r>
            <a:r>
              <a:rPr lang="en-US" sz="2200" dirty="0" smtClean="0"/>
              <a:t> </a:t>
            </a:r>
            <a:r>
              <a:rPr lang="en-US" sz="2200" dirty="0" err="1" smtClean="0"/>
              <a:t>falešná</a:t>
            </a:r>
            <a:r>
              <a:rPr lang="en-US" sz="2200" dirty="0" smtClean="0"/>
              <a:t> </a:t>
            </a:r>
            <a:r>
              <a:rPr lang="en-US" sz="2200" dirty="0" err="1" smtClean="0"/>
              <a:t>patří</a:t>
            </a:r>
            <a:r>
              <a:rPr lang="en-US" sz="2200" dirty="0" smtClean="0"/>
              <a:t> k </a:t>
            </a:r>
            <a:r>
              <a:rPr lang="en-US" sz="2200" dirty="0" err="1" smtClean="0"/>
              <a:t>výrazným</a:t>
            </a:r>
            <a:r>
              <a:rPr lang="en-US" sz="2200" dirty="0" smtClean="0"/>
              <a:t> </a:t>
            </a:r>
            <a:r>
              <a:rPr lang="en-US" sz="2200" dirty="0" err="1" smtClean="0"/>
              <a:t>dramatickým</a:t>
            </a:r>
            <a:r>
              <a:rPr lang="en-US" sz="2200" dirty="0" smtClean="0"/>
              <a:t> </a:t>
            </a:r>
            <a:r>
              <a:rPr lang="en-US" sz="2200" dirty="0" err="1" smtClean="0"/>
              <a:t>situacím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492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66" y="0"/>
            <a:ext cx="2090095" cy="2806700"/>
          </a:xfrm>
          <a:prstGeom prst="rect">
            <a:avLst/>
          </a:prstGeom>
        </p:spPr>
      </p:pic>
      <p:pic>
        <p:nvPicPr>
          <p:cNvPr id="4" name="Picture 3" descr="Walt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8"/>
          <a:stretch/>
        </p:blipFill>
        <p:spPr>
          <a:xfrm>
            <a:off x="4792133" y="2641600"/>
            <a:ext cx="3216882" cy="4061420"/>
          </a:xfrm>
          <a:prstGeom prst="rect">
            <a:avLst/>
          </a:prstGeom>
        </p:spPr>
      </p:pic>
      <p:pic>
        <p:nvPicPr>
          <p:cNvPr id="5" name="Picture 4" descr="Walt_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4117"/>
          <a:stretch/>
        </p:blipFill>
        <p:spPr>
          <a:xfrm>
            <a:off x="1151466" y="3422650"/>
            <a:ext cx="3640667" cy="311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868" y="609600"/>
            <a:ext cx="618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! </a:t>
            </a:r>
            <a:r>
              <a:rPr lang="en-US" sz="2400" dirty="0" err="1" smtClean="0"/>
              <a:t>Expresivní</a:t>
            </a:r>
            <a:r>
              <a:rPr lang="en-US" sz="2400" dirty="0" smtClean="0"/>
              <a:t> </a:t>
            </a:r>
            <a:r>
              <a:rPr lang="en-US" sz="2400" dirty="0" err="1" smtClean="0"/>
              <a:t>koherence</a:t>
            </a:r>
            <a:r>
              <a:rPr lang="en-US" sz="2400" dirty="0" smtClean="0"/>
              <a:t> je </a:t>
            </a:r>
            <a:r>
              <a:rPr lang="en-US" sz="2400" dirty="0" err="1" smtClean="0"/>
              <a:t>běžně</a:t>
            </a:r>
            <a:r>
              <a:rPr lang="en-US" sz="2400" dirty="0" smtClean="0"/>
              <a:t> </a:t>
            </a:r>
            <a:r>
              <a:rPr lang="en-US" sz="2400" dirty="0" err="1" smtClean="0"/>
              <a:t>narušována</a:t>
            </a:r>
            <a:r>
              <a:rPr lang="en-US" sz="2400" dirty="0" smtClean="0"/>
              <a:t> v </a:t>
            </a:r>
            <a:r>
              <a:rPr lang="en-US" sz="2400" dirty="0" err="1" smtClean="0"/>
              <a:t>rámci</a:t>
            </a:r>
            <a:r>
              <a:rPr lang="en-US" sz="2400" dirty="0" smtClean="0"/>
              <a:t> </a:t>
            </a:r>
            <a:r>
              <a:rPr lang="en-US" sz="2400" dirty="0" err="1" smtClean="0"/>
              <a:t>charakterizace</a:t>
            </a:r>
            <a:r>
              <a:rPr lang="en-US" sz="2400" dirty="0" smtClean="0"/>
              <a:t>, ale </a:t>
            </a:r>
            <a:r>
              <a:rPr lang="en-US" sz="2400" dirty="0" err="1" smtClean="0"/>
              <a:t>nikdy</a:t>
            </a:r>
            <a:r>
              <a:rPr lang="en-US" sz="2400" dirty="0" smtClean="0"/>
              <a:t> by k </a:t>
            </a:r>
            <a:r>
              <a:rPr lang="en-US" sz="2400" dirty="0" err="1" smtClean="0"/>
              <a:t>ní</a:t>
            </a:r>
            <a:r>
              <a:rPr lang="en-US" sz="2400" dirty="0" smtClean="0"/>
              <a:t> – s </a:t>
            </a:r>
            <a:r>
              <a:rPr lang="en-US" sz="2400" dirty="0" err="1" smtClean="0"/>
              <a:t>výjimkou</a:t>
            </a:r>
            <a:r>
              <a:rPr lang="en-US" sz="2400" dirty="0" smtClean="0"/>
              <a:t> </a:t>
            </a:r>
            <a:r>
              <a:rPr lang="en-US" sz="2400" dirty="0" err="1" smtClean="0"/>
              <a:t>uměleckého</a:t>
            </a:r>
            <a:r>
              <a:rPr lang="en-US" sz="2400" dirty="0" smtClean="0"/>
              <a:t> </a:t>
            </a:r>
            <a:r>
              <a:rPr lang="en-US" sz="2400" dirty="0" err="1" smtClean="0"/>
              <a:t>záměru</a:t>
            </a:r>
            <a:r>
              <a:rPr lang="en-US" sz="2400" dirty="0" smtClean="0"/>
              <a:t> – </a:t>
            </a:r>
            <a:r>
              <a:rPr lang="en-US" sz="2400" dirty="0" err="1" smtClean="0"/>
              <a:t>nemělo</a:t>
            </a:r>
            <a:r>
              <a:rPr lang="en-US" sz="2400" dirty="0" smtClean="0"/>
              <a:t> </a:t>
            </a:r>
            <a:r>
              <a:rPr lang="en-US" sz="2400" dirty="0" err="1" smtClean="0"/>
              <a:t>dojít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úrovni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performance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43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i="1" dirty="0" smtClean="0"/>
              <a:t>Ten </a:t>
            </a:r>
            <a:r>
              <a:rPr lang="en-US" sz="3200" i="1" dirty="0" err="1" smtClean="0"/>
              <a:t>tajemný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předmět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touhy</a:t>
            </a:r>
            <a:r>
              <a:rPr lang="en-US" sz="3200" i="1" dirty="0" smtClean="0"/>
              <a:t>                     </a:t>
            </a:r>
            <a:r>
              <a:rPr lang="en-US" sz="2200" cap="none" dirty="0" smtClean="0"/>
              <a:t>(</a:t>
            </a:r>
            <a:r>
              <a:rPr lang="en-US" sz="2200" cap="none" dirty="0" err="1"/>
              <a:t>F</a:t>
            </a:r>
            <a:r>
              <a:rPr lang="en-US" sz="2200" cap="none" dirty="0" err="1" smtClean="0"/>
              <a:t>r</a:t>
            </a:r>
            <a:r>
              <a:rPr lang="en-US" sz="2200" cap="none" dirty="0" smtClean="0"/>
              <a:t>, 1977, r. </a:t>
            </a:r>
            <a:r>
              <a:rPr lang="en-US" sz="2200" cap="none" dirty="0"/>
              <a:t>L</a:t>
            </a:r>
            <a:r>
              <a:rPr lang="en-US" sz="2200" cap="none" dirty="0" smtClean="0"/>
              <a:t>uis </a:t>
            </a:r>
            <a:r>
              <a:rPr lang="en-US" sz="2200" cap="none" dirty="0" err="1"/>
              <a:t>B</a:t>
            </a:r>
            <a:r>
              <a:rPr lang="en-US" sz="2200" cap="none" dirty="0" err="1" smtClean="0"/>
              <a:t>uňuel</a:t>
            </a:r>
            <a:r>
              <a:rPr lang="en-US" sz="2200" cap="none" dirty="0" smtClean="0"/>
              <a:t>), </a:t>
            </a:r>
            <a:r>
              <a:rPr lang="en-US" sz="2200" cap="none" dirty="0" err="1" smtClean="0"/>
              <a:t>hlavní</a:t>
            </a:r>
            <a:r>
              <a:rPr lang="en-US" sz="2200" cap="none" dirty="0" smtClean="0"/>
              <a:t> role: </a:t>
            </a:r>
            <a:r>
              <a:rPr lang="en-US" sz="2200" cap="none" dirty="0"/>
              <a:t>C</a:t>
            </a:r>
            <a:r>
              <a:rPr lang="en-US" sz="2200" cap="none" dirty="0" smtClean="0"/>
              <a:t>arole </a:t>
            </a:r>
            <a:r>
              <a:rPr lang="en-US" sz="2200" cap="none" dirty="0"/>
              <a:t>B</a:t>
            </a:r>
            <a:r>
              <a:rPr lang="en-US" sz="2200" cap="none" dirty="0" smtClean="0"/>
              <a:t>ouquet, </a:t>
            </a:r>
            <a:r>
              <a:rPr lang="en-US" sz="2200" cap="none" dirty="0"/>
              <a:t>A</a:t>
            </a:r>
            <a:r>
              <a:rPr lang="en-US" sz="2200" cap="none" dirty="0" smtClean="0"/>
              <a:t>ngela </a:t>
            </a:r>
            <a:r>
              <a:rPr lang="en-US" sz="2200" cap="none" dirty="0"/>
              <a:t>M</a:t>
            </a:r>
            <a:r>
              <a:rPr lang="en-US" sz="2200" cap="none" dirty="0" smtClean="0"/>
              <a:t>olina </a:t>
            </a:r>
            <a:endParaRPr lang="en-US" sz="2200" cap="none" dirty="0"/>
          </a:p>
        </p:txBody>
      </p:sp>
      <p:pic>
        <p:nvPicPr>
          <p:cNvPr id="6" name="Content Placeholder 5" descr="22_luis-bunuel_theredlist.jpg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202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arbo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r="13914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745068"/>
            <a:ext cx="3178048" cy="702732"/>
          </a:xfrm>
        </p:spPr>
        <p:txBody>
          <a:bodyPr/>
          <a:lstStyle/>
          <a:p>
            <a:pPr algn="ctr"/>
            <a:r>
              <a:rPr lang="en-US" sz="2800" dirty="0" err="1" smtClean="0"/>
              <a:t>Ženské</a:t>
            </a:r>
            <a:r>
              <a:rPr lang="en-US" sz="2800" dirty="0" smtClean="0"/>
              <a:t> </a:t>
            </a:r>
            <a:r>
              <a:rPr lang="en-US" sz="2800" dirty="0" err="1" smtClean="0"/>
              <a:t>postavy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87867" y="1608667"/>
            <a:ext cx="3296581" cy="41063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Častěji</a:t>
            </a:r>
            <a:r>
              <a:rPr lang="en-US" sz="2000" dirty="0" smtClean="0"/>
              <a:t> </a:t>
            </a:r>
            <a:r>
              <a:rPr lang="en-US" sz="2000" dirty="0" err="1" smtClean="0"/>
              <a:t>tíhnou</a:t>
            </a:r>
            <a:r>
              <a:rPr lang="en-US" sz="2000" dirty="0" smtClean="0"/>
              <a:t> k </a:t>
            </a:r>
            <a:r>
              <a:rPr lang="en-US" sz="2000" dirty="0" err="1" smtClean="0"/>
              <a:t>narušení</a:t>
            </a:r>
            <a:r>
              <a:rPr lang="en-US" sz="2000" dirty="0" smtClean="0"/>
              <a:t> </a:t>
            </a:r>
            <a:r>
              <a:rPr lang="en-US" sz="2000" dirty="0" err="1" smtClean="0"/>
              <a:t>expresivní</a:t>
            </a:r>
            <a:r>
              <a:rPr lang="en-US" sz="2000" dirty="0" smtClean="0"/>
              <a:t> </a:t>
            </a:r>
            <a:r>
              <a:rPr lang="en-US" sz="2000" dirty="0" err="1" smtClean="0"/>
              <a:t>koherence</a:t>
            </a:r>
            <a:r>
              <a:rPr lang="en-US" sz="2000" dirty="0" smtClean="0"/>
              <a:t> – femme fatales, </a:t>
            </a:r>
            <a:r>
              <a:rPr lang="en-US" sz="2000" dirty="0" err="1" smtClean="0"/>
              <a:t>hrdinky</a:t>
            </a:r>
            <a:r>
              <a:rPr lang="en-US" sz="2000" dirty="0" smtClean="0"/>
              <a:t> </a:t>
            </a:r>
            <a:r>
              <a:rPr lang="en-US" sz="2000" dirty="0" err="1" smtClean="0"/>
              <a:t>melodramat</a:t>
            </a:r>
            <a:r>
              <a:rPr lang="en-US" sz="2000" dirty="0" smtClean="0"/>
              <a:t> a weepies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Primárně</a:t>
            </a:r>
            <a:r>
              <a:rPr lang="en-US" sz="2000" dirty="0" smtClean="0"/>
              <a:t> </a:t>
            </a:r>
            <a:r>
              <a:rPr lang="en-US" sz="2000" dirty="0" err="1" smtClean="0"/>
              <a:t>melodramata</a:t>
            </a:r>
            <a:r>
              <a:rPr lang="en-US" sz="2000" dirty="0" smtClean="0"/>
              <a:t> </a:t>
            </a:r>
            <a:r>
              <a:rPr lang="en-US" sz="2000" dirty="0" err="1" smtClean="0"/>
              <a:t>užívají</a:t>
            </a:r>
            <a:r>
              <a:rPr lang="en-US" sz="2000" dirty="0" smtClean="0"/>
              <a:t> </a:t>
            </a:r>
            <a:r>
              <a:rPr lang="en-US" sz="2000" dirty="0" err="1" smtClean="0"/>
              <a:t>tzv</a:t>
            </a:r>
            <a:r>
              <a:rPr lang="en-US" sz="2000" dirty="0" smtClean="0"/>
              <a:t>. OTEVŘENÉ KOMPENZACE. V </a:t>
            </a:r>
            <a:r>
              <a:rPr lang="en-US" sz="2000" dirty="0" err="1" smtClean="0"/>
              <a:t>takovém</a:t>
            </a:r>
            <a:r>
              <a:rPr lang="en-US" sz="2000" dirty="0" smtClean="0"/>
              <a:t> </a:t>
            </a:r>
            <a:r>
              <a:rPr lang="en-US" sz="2000" dirty="0" err="1" smtClean="0"/>
              <a:t>případě</a:t>
            </a:r>
            <a:r>
              <a:rPr lang="en-US" sz="2000" dirty="0" smtClean="0"/>
              <a:t> </a:t>
            </a:r>
            <a:r>
              <a:rPr lang="en-US" sz="2000" dirty="0" err="1" smtClean="0"/>
              <a:t>herci</a:t>
            </a:r>
            <a:r>
              <a:rPr lang="en-US" sz="2000" dirty="0" smtClean="0"/>
              <a:t> / </a:t>
            </a:r>
            <a:r>
              <a:rPr lang="en-US" sz="2000" dirty="0" err="1" smtClean="0"/>
              <a:t>herečky</a:t>
            </a:r>
            <a:r>
              <a:rPr lang="en-US" sz="2000" dirty="0" smtClean="0"/>
              <a:t> </a:t>
            </a:r>
            <a:r>
              <a:rPr lang="en-US" sz="2000" dirty="0" err="1" smtClean="0"/>
              <a:t>zprostředkovávají</a:t>
            </a:r>
            <a:r>
              <a:rPr lang="en-US" sz="2000" dirty="0" smtClean="0"/>
              <a:t> </a:t>
            </a:r>
            <a:r>
              <a:rPr lang="en-US" sz="2000" dirty="0" err="1" smtClean="0"/>
              <a:t>skutečné</a:t>
            </a:r>
            <a:r>
              <a:rPr lang="en-US" sz="2000" dirty="0" smtClean="0"/>
              <a:t> </a:t>
            </a:r>
            <a:r>
              <a:rPr lang="en-US" sz="2000" dirty="0" err="1" smtClean="0"/>
              <a:t>pocity</a:t>
            </a:r>
            <a:r>
              <a:rPr lang="en-US" sz="2000" dirty="0" smtClean="0"/>
              <a:t> </a:t>
            </a:r>
            <a:r>
              <a:rPr lang="en-US" sz="2000" dirty="0" err="1" smtClean="0"/>
              <a:t>postavy</a:t>
            </a:r>
            <a:r>
              <a:rPr lang="en-US" sz="2000" dirty="0" smtClean="0"/>
              <a:t> </a:t>
            </a:r>
            <a:r>
              <a:rPr lang="en-US" sz="2000" dirty="0" err="1" smtClean="0"/>
              <a:t>přímo</a:t>
            </a:r>
            <a:r>
              <a:rPr lang="en-US" sz="2000" dirty="0" smtClean="0"/>
              <a:t> </a:t>
            </a:r>
            <a:r>
              <a:rPr lang="en-US" sz="2000" dirty="0" err="1" smtClean="0"/>
              <a:t>publiku</a:t>
            </a:r>
            <a:r>
              <a:rPr lang="en-US" sz="2000" dirty="0" smtClean="0"/>
              <a:t> a to </a:t>
            </a:r>
            <a:r>
              <a:rPr lang="en-US" sz="2000" dirty="0" err="1" smtClean="0"/>
              <a:t>nikoliv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verbální</a:t>
            </a:r>
            <a:r>
              <a:rPr lang="en-US" sz="2000" dirty="0" smtClean="0"/>
              <a:t>, ale </a:t>
            </a:r>
            <a:r>
              <a:rPr lang="en-US" sz="2000" dirty="0" err="1" smtClean="0"/>
              <a:t>performativní</a:t>
            </a:r>
            <a:r>
              <a:rPr lang="en-US" sz="2000" dirty="0" smtClean="0"/>
              <a:t> </a:t>
            </a:r>
            <a:r>
              <a:rPr lang="en-US" sz="2000" dirty="0" err="1" smtClean="0"/>
              <a:t>rovině</a:t>
            </a:r>
            <a:r>
              <a:rPr lang="en-US" sz="2000" dirty="0" smtClean="0"/>
              <a:t>. </a:t>
            </a:r>
            <a:r>
              <a:rPr lang="en-US" sz="2000" dirty="0" err="1" smtClean="0"/>
              <a:t>Divákovi</a:t>
            </a:r>
            <a:r>
              <a:rPr lang="en-US" sz="2000" dirty="0" smtClean="0"/>
              <a:t> je </a:t>
            </a:r>
            <a:r>
              <a:rPr lang="en-US" sz="2000" dirty="0" err="1" smtClean="0"/>
              <a:t>tudíž</a:t>
            </a:r>
            <a:r>
              <a:rPr lang="en-US" sz="2000" dirty="0" smtClean="0"/>
              <a:t> </a:t>
            </a:r>
            <a:r>
              <a:rPr lang="en-US" sz="2000" dirty="0" err="1" smtClean="0"/>
              <a:t>zaručen</a:t>
            </a:r>
            <a:r>
              <a:rPr lang="en-US" sz="2000" dirty="0" smtClean="0"/>
              <a:t> </a:t>
            </a:r>
            <a:r>
              <a:rPr lang="en-US" sz="2000" dirty="0" err="1" smtClean="0"/>
              <a:t>privilegovaný</a:t>
            </a:r>
            <a:r>
              <a:rPr lang="en-US" sz="2000" dirty="0" smtClean="0"/>
              <a:t> </a:t>
            </a:r>
            <a:r>
              <a:rPr lang="en-US" sz="2000" dirty="0" err="1" smtClean="0"/>
              <a:t>přístup</a:t>
            </a:r>
            <a:r>
              <a:rPr lang="en-US" sz="2000" dirty="0" smtClean="0"/>
              <a:t> k </a:t>
            </a:r>
            <a:r>
              <a:rPr lang="en-US" sz="2000" dirty="0" err="1" smtClean="0"/>
              <a:t>postavě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53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lla-poster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r="1421"/>
          <a:stretch/>
        </p:blipFill>
        <p:spPr>
          <a:xfrm>
            <a:off x="3810001" y="1447800"/>
            <a:ext cx="5113866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28134"/>
            <a:ext cx="3279648" cy="982134"/>
          </a:xfrm>
        </p:spPr>
        <p:txBody>
          <a:bodyPr/>
          <a:lstStyle/>
          <a:p>
            <a:r>
              <a:rPr lang="en-US" sz="2400" dirty="0" smtClean="0"/>
              <a:t>USA 1937, r. King Vidor</a:t>
            </a:r>
            <a:br>
              <a:rPr lang="en-US" sz="2400" dirty="0" smtClean="0"/>
            </a:br>
            <a:r>
              <a:rPr lang="en-US" sz="2400" dirty="0" err="1" smtClean="0"/>
              <a:t>mateřské</a:t>
            </a:r>
            <a:r>
              <a:rPr lang="en-US" sz="2400" dirty="0" smtClean="0"/>
              <a:t> melodrama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710269"/>
            <a:ext cx="3279648" cy="400473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Hlavní</a:t>
            </a:r>
            <a:r>
              <a:rPr lang="en-US" sz="1800" dirty="0" smtClean="0"/>
              <a:t> </a:t>
            </a:r>
            <a:r>
              <a:rPr lang="en-US" sz="1800" dirty="0" err="1" smtClean="0"/>
              <a:t>hrdinka</a:t>
            </a:r>
            <a:r>
              <a:rPr lang="en-US" sz="1800" dirty="0" smtClean="0"/>
              <a:t>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ambivalentní</a:t>
            </a:r>
            <a:r>
              <a:rPr lang="en-US" sz="1800" dirty="0" smtClean="0"/>
              <a:t> </a:t>
            </a:r>
            <a:r>
              <a:rPr lang="en-US" sz="1800" dirty="0" err="1" smtClean="0"/>
              <a:t>postava</a:t>
            </a:r>
            <a:r>
              <a:rPr lang="en-US" sz="1800" dirty="0"/>
              <a:t> </a:t>
            </a:r>
            <a:r>
              <a:rPr lang="en-US" sz="1800" dirty="0" err="1" smtClean="0"/>
              <a:t>viz</a:t>
            </a:r>
            <a:r>
              <a:rPr lang="en-US" sz="1800" dirty="0" smtClean="0"/>
              <a:t> slogan:</a:t>
            </a:r>
          </a:p>
          <a:p>
            <a:endParaRPr lang="en-US" sz="1800" dirty="0" smtClean="0"/>
          </a:p>
          <a:p>
            <a:pPr algn="ctr"/>
            <a:r>
              <a:rPr lang="en-US" sz="1800" dirty="0" smtClean="0"/>
              <a:t>“For her clothes, her cheapness, her vulgarity… She shows the world </a:t>
            </a:r>
            <a:r>
              <a:rPr lang="en-US" sz="1800" dirty="0"/>
              <a:t>w</a:t>
            </a:r>
            <a:r>
              <a:rPr lang="en-US" sz="1800" dirty="0" smtClean="0"/>
              <a:t>hat true mother love means!”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Nezdravě</a:t>
            </a:r>
            <a:r>
              <a:rPr lang="en-US" sz="1800" dirty="0" smtClean="0"/>
              <a:t> </a:t>
            </a:r>
            <a:r>
              <a:rPr lang="en-US" sz="1800" dirty="0" err="1" smtClean="0"/>
              <a:t>ambiciózní</a:t>
            </a:r>
            <a:r>
              <a:rPr lang="en-US" sz="1800" dirty="0" smtClean="0"/>
              <a:t> </a:t>
            </a:r>
            <a:r>
              <a:rPr lang="en-US" sz="1800" dirty="0" err="1" smtClean="0"/>
              <a:t>manipulátorka</a:t>
            </a:r>
            <a:r>
              <a:rPr lang="en-US" sz="1800" dirty="0"/>
              <a:t> </a:t>
            </a:r>
            <a:r>
              <a:rPr lang="en-US" sz="1800" dirty="0" smtClean="0"/>
              <a:t>a </a:t>
            </a:r>
            <a:r>
              <a:rPr lang="en-US" sz="1800" dirty="0" err="1" smtClean="0"/>
              <a:t>zároveň</a:t>
            </a:r>
            <a:r>
              <a:rPr lang="en-US" sz="1800" dirty="0" smtClean="0"/>
              <a:t> </a:t>
            </a:r>
            <a:r>
              <a:rPr lang="en-US" sz="1800" dirty="0" err="1" smtClean="0"/>
              <a:t>obětavá</a:t>
            </a:r>
            <a:r>
              <a:rPr lang="en-US" sz="1800" dirty="0" smtClean="0"/>
              <a:t> a </a:t>
            </a:r>
            <a:r>
              <a:rPr lang="en-US" sz="1800" dirty="0" err="1" smtClean="0"/>
              <a:t>milující</a:t>
            </a:r>
            <a:r>
              <a:rPr lang="en-US" sz="1800" dirty="0" smtClean="0"/>
              <a:t> </a:t>
            </a:r>
            <a:r>
              <a:rPr lang="en-US" sz="1800" dirty="0" err="1" smtClean="0"/>
              <a:t>matka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3256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17526</TotalTime>
  <Words>848</Words>
  <Application>Microsoft Macintosh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FAV 279  FILMOVÉ HERECTVÍ</vt:lpstr>
      <vt:lpstr>Predátor vs die niebelingen: Siegfried</vt:lpstr>
      <vt:lpstr>Divo – expresivní, přepjatá forma maskulinního herectví, rasová nebo etnická jinakost</vt:lpstr>
      <vt:lpstr>Doporučená literatura 23.9.</vt:lpstr>
      <vt:lpstr>Expresivní koherence – výrazová soudržnost</vt:lpstr>
      <vt:lpstr>PowerPoint Presentation</vt:lpstr>
      <vt:lpstr>Ten tajemný předmět touhy                     (Fr, 1977, r. Luis Buňuel), hlavní role: Carole Bouquet, Angela Molina </vt:lpstr>
      <vt:lpstr>Ženské postavy</vt:lpstr>
      <vt:lpstr>USA 1937, r. King Vidor mateřské melodrama</vt:lpstr>
      <vt:lpstr>Nástup zvukové kinematografie</vt:lpstr>
      <vt:lpstr>John gilbert – herec němé éry</vt:lpstr>
      <vt:lpstr>Clara bow – flapper girl němé éry</vt:lpstr>
      <vt:lpstr>České filmové herectví po nástupu zvuku</vt:lpstr>
      <vt:lpstr>PowerPoint Presentation</vt:lpstr>
      <vt:lpstr>PowerPoint Presentation</vt:lpstr>
      <vt:lpstr>PowerPoint Presentation</vt:lpstr>
      <vt:lpstr>Okno do dvora USA 1954, r. Alfred Hitchcock </vt:lpstr>
      <vt:lpstr>PowerPoint Presentation</vt:lpstr>
      <vt:lpstr>PowerPoint Presentation</vt:lpstr>
      <vt:lpstr>PowerPoint Presentation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Šárka Gmiterková</dc:creator>
  <cp:lastModifiedBy>Šárka Gmiterková</cp:lastModifiedBy>
  <cp:revision>31</cp:revision>
  <dcterms:created xsi:type="dcterms:W3CDTF">2014-10-11T08:41:15Z</dcterms:created>
  <dcterms:modified xsi:type="dcterms:W3CDTF">2014-11-06T21:23:42Z</dcterms:modified>
</cp:coreProperties>
</file>