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720-0A7C-C044-84D3-87452D8FCE9F}" type="datetimeFigureOut">
              <a:rPr lang="en-US" smtClean="0"/>
              <a:t>07.11.14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C902-94F2-E746-978B-FE0ECC8768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720-0A7C-C044-84D3-87452D8FCE9F}" type="datetimeFigureOut">
              <a:rPr lang="en-US" smtClean="0"/>
              <a:t>07.11.14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C902-94F2-E746-978B-FE0ECC876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720-0A7C-C044-84D3-87452D8FCE9F}" type="datetimeFigureOut">
              <a:rPr lang="en-US" smtClean="0"/>
              <a:t>07.11.14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C902-94F2-E746-978B-FE0ECC876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720-0A7C-C044-84D3-87452D8FCE9F}" type="datetimeFigureOut">
              <a:rPr lang="en-US" smtClean="0"/>
              <a:t>07.11.14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C902-94F2-E746-978B-FE0ECC8768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720-0A7C-C044-84D3-87452D8FCE9F}" type="datetimeFigureOut">
              <a:rPr lang="en-US" smtClean="0"/>
              <a:t>07.11.14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C902-94F2-E746-978B-FE0ECC876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720-0A7C-C044-84D3-87452D8FCE9F}" type="datetimeFigureOut">
              <a:rPr lang="en-US" smtClean="0"/>
              <a:t>07.11.14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C902-94F2-E746-978B-FE0ECC876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720-0A7C-C044-84D3-87452D8FCE9F}" type="datetimeFigureOut">
              <a:rPr lang="en-US" smtClean="0"/>
              <a:t>07.11.14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C902-94F2-E746-978B-FE0ECC876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720-0A7C-C044-84D3-87452D8FCE9F}" type="datetimeFigureOut">
              <a:rPr lang="en-US" smtClean="0"/>
              <a:t>07.11.14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C902-94F2-E746-978B-FE0ECC876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720-0A7C-C044-84D3-87452D8FCE9F}" type="datetimeFigureOut">
              <a:rPr lang="en-US" smtClean="0"/>
              <a:t>07.11.14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C902-94F2-E746-978B-FE0ECC876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720-0A7C-C044-84D3-87452D8FCE9F}" type="datetimeFigureOut">
              <a:rPr lang="en-US" smtClean="0"/>
              <a:t>07.11.14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C902-94F2-E746-978B-FE0ECC876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720-0A7C-C044-84D3-87452D8FCE9F}" type="datetimeFigureOut">
              <a:rPr lang="en-US" smtClean="0"/>
              <a:t>07.11.14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C902-94F2-E746-978B-FE0ECC876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8201720-0A7C-C044-84D3-87452D8FCE9F}" type="datetimeFigureOut">
              <a:rPr lang="en-US" smtClean="0"/>
              <a:t>07.11.14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6AFC902-94F2-E746-978B-FE0ECC87681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08567"/>
          </a:xfrm>
        </p:spPr>
        <p:txBody>
          <a:bodyPr/>
          <a:lstStyle/>
          <a:p>
            <a:pPr algn="ctr"/>
            <a:r>
              <a:rPr lang="en-US" sz="3600" dirty="0" smtClean="0"/>
              <a:t>FAV 279	</a:t>
            </a:r>
            <a:r>
              <a:rPr lang="en-US" sz="3600" dirty="0" err="1" smtClean="0"/>
              <a:t>Filmové</a:t>
            </a:r>
            <a:r>
              <a:rPr lang="en-US" sz="3600" dirty="0" smtClean="0"/>
              <a:t> </a:t>
            </a:r>
            <a:r>
              <a:rPr lang="en-US" sz="3600" dirty="0" err="1" smtClean="0"/>
              <a:t>herectví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Mgr. Šárka Gmiterková	6. 11. 2014</a:t>
            </a:r>
            <a:endParaRPr lang="en-US" sz="2400" dirty="0"/>
          </a:p>
        </p:txBody>
      </p:sp>
      <p:pic>
        <p:nvPicPr>
          <p:cNvPr id="8" name="Content Placeholder 7" descr="DDLewis_úvodní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91" r="-15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855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r_Contender_3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r="15972"/>
          <a:stretch>
            <a:fillRect/>
          </a:stretch>
        </p:blipFill>
        <p:spPr/>
      </p:pic>
      <p:pic>
        <p:nvPicPr>
          <p:cNvPr id="9" name="Content Placeholder 8" descr="Br_contender_4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r="16023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cap="none" dirty="0" smtClean="0"/>
              <a:t>Dialog - Terry a Charlie</a:t>
            </a: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143349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r_contender_6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r="9152"/>
          <a:stretch>
            <a:fillRect/>
          </a:stretch>
        </p:blipFill>
        <p:spPr>
          <a:xfrm>
            <a:off x="3962400" y="967623"/>
            <a:ext cx="4648200" cy="4267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1685" y="542135"/>
            <a:ext cx="3082763" cy="1610914"/>
          </a:xfrm>
        </p:spPr>
        <p:txBody>
          <a:bodyPr/>
          <a:lstStyle/>
          <a:p>
            <a:r>
              <a:rPr lang="en-US" sz="2400" dirty="0" err="1" smtClean="0"/>
              <a:t>Dialogová</a:t>
            </a:r>
            <a:r>
              <a:rPr lang="en-US" sz="2400" dirty="0" smtClean="0"/>
              <a:t> </a:t>
            </a:r>
            <a:r>
              <a:rPr lang="en-US" sz="2400" dirty="0" err="1" smtClean="0"/>
              <a:t>scéna</a:t>
            </a:r>
            <a:r>
              <a:rPr lang="en-US" sz="2400" dirty="0" smtClean="0"/>
              <a:t> </a:t>
            </a:r>
            <a:r>
              <a:rPr lang="en-US" sz="2400" dirty="0" err="1" smtClean="0"/>
              <a:t>ukazuje</a:t>
            </a:r>
            <a:r>
              <a:rPr lang="en-US" sz="2400" dirty="0" smtClean="0"/>
              <a:t> </a:t>
            </a:r>
            <a:r>
              <a:rPr lang="en-US" sz="2400" dirty="0" err="1" smtClean="0"/>
              <a:t>jak</a:t>
            </a:r>
            <a:r>
              <a:rPr lang="en-US" sz="2400" dirty="0" smtClean="0"/>
              <a:t> </a:t>
            </a:r>
            <a:r>
              <a:rPr lang="en-US" sz="2400" dirty="0" err="1" smtClean="0"/>
              <a:t>paradoxy</a:t>
            </a:r>
            <a:r>
              <a:rPr lang="en-US" sz="2400" dirty="0" smtClean="0"/>
              <a:t> </a:t>
            </a:r>
            <a:r>
              <a:rPr lang="en-US" sz="2400" dirty="0" err="1" smtClean="0"/>
              <a:t>metodického</a:t>
            </a:r>
            <a:r>
              <a:rPr lang="en-US" sz="2400" dirty="0" smtClean="0"/>
              <a:t> </a:t>
            </a:r>
            <a:r>
              <a:rPr lang="en-US" sz="2400" dirty="0" err="1" smtClean="0"/>
              <a:t>herectví</a:t>
            </a:r>
            <a:r>
              <a:rPr lang="en-US" sz="2400" dirty="0" smtClean="0"/>
              <a:t>,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její</a:t>
            </a:r>
            <a:r>
              <a:rPr lang="en-US" sz="2400" dirty="0" smtClean="0"/>
              <a:t> </a:t>
            </a:r>
            <a:r>
              <a:rPr lang="en-US" sz="2400" dirty="0" err="1" smtClean="0"/>
              <a:t>invenční</a:t>
            </a:r>
            <a:r>
              <a:rPr lang="en-US" sz="2400" dirty="0" smtClean="0"/>
              <a:t> </a:t>
            </a:r>
            <a:r>
              <a:rPr lang="en-US" sz="2400" dirty="0" err="1" smtClean="0"/>
              <a:t>přínos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94281" y="2153049"/>
            <a:ext cx="3290167" cy="3561951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Ačkoliv</a:t>
            </a:r>
            <a:r>
              <a:rPr lang="en-US" sz="1800" dirty="0" smtClean="0"/>
              <a:t> </a:t>
            </a:r>
            <a:r>
              <a:rPr lang="en-US" sz="1800" dirty="0" err="1" smtClean="0"/>
              <a:t>metoda</a:t>
            </a:r>
            <a:r>
              <a:rPr lang="en-US" sz="1800" dirty="0" smtClean="0"/>
              <a:t> </a:t>
            </a:r>
            <a:r>
              <a:rPr lang="en-US" sz="1800" dirty="0" err="1" smtClean="0"/>
              <a:t>učila</a:t>
            </a:r>
            <a:r>
              <a:rPr lang="en-US" sz="1800" dirty="0" smtClean="0"/>
              <a:t> </a:t>
            </a:r>
            <a:r>
              <a:rPr lang="en-US" sz="1800" dirty="0" err="1" smtClean="0"/>
              <a:t>rezignaci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tradiční</a:t>
            </a:r>
            <a:r>
              <a:rPr lang="en-US" sz="1800" dirty="0" smtClean="0"/>
              <a:t> </a:t>
            </a:r>
            <a:r>
              <a:rPr lang="en-US" sz="1800" dirty="0" err="1" smtClean="0"/>
              <a:t>techniku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prospěch</a:t>
            </a:r>
            <a:r>
              <a:rPr lang="en-US" sz="1800" dirty="0" smtClean="0"/>
              <a:t> </a:t>
            </a:r>
            <a:r>
              <a:rPr lang="en-US" sz="1800" dirty="0" err="1" smtClean="0"/>
              <a:t>naturalismu</a:t>
            </a:r>
            <a:r>
              <a:rPr lang="en-US" sz="1800" dirty="0" smtClean="0"/>
              <a:t> a </a:t>
            </a:r>
            <a:r>
              <a:rPr lang="en-US" sz="1800" dirty="0" err="1" smtClean="0"/>
              <a:t>autenticity</a:t>
            </a:r>
            <a:r>
              <a:rPr lang="en-US" sz="1800" dirty="0" smtClean="0"/>
              <a:t> </a:t>
            </a:r>
            <a:r>
              <a:rPr lang="en-US" sz="1800" dirty="0" err="1" smtClean="0"/>
              <a:t>prožitku</a:t>
            </a:r>
            <a:r>
              <a:rPr lang="en-US" sz="1800" dirty="0" smtClean="0"/>
              <a:t>, </a:t>
            </a:r>
            <a:r>
              <a:rPr lang="en-US" sz="1800" dirty="0" err="1" smtClean="0"/>
              <a:t>pak</a:t>
            </a:r>
            <a:r>
              <a:rPr lang="en-US" sz="1800" dirty="0" smtClean="0"/>
              <a:t> </a:t>
            </a:r>
            <a:r>
              <a:rPr lang="en-US" sz="1800" dirty="0" err="1" smtClean="0"/>
              <a:t>tato</a:t>
            </a:r>
            <a:r>
              <a:rPr lang="en-US" sz="1800" dirty="0" smtClean="0"/>
              <a:t> </a:t>
            </a:r>
            <a:r>
              <a:rPr lang="en-US" sz="1800" dirty="0" err="1" smtClean="0"/>
              <a:t>scéna</a:t>
            </a:r>
            <a:r>
              <a:rPr lang="en-US" sz="1800" dirty="0" smtClean="0"/>
              <a:t> </a:t>
            </a:r>
            <a:r>
              <a:rPr lang="en-US" sz="1800" dirty="0" err="1" smtClean="0"/>
              <a:t>ukazuje</a:t>
            </a:r>
            <a:r>
              <a:rPr lang="en-US" sz="1800" dirty="0" smtClean="0"/>
              <a:t>, </a:t>
            </a:r>
            <a:r>
              <a:rPr lang="en-US" sz="1800" dirty="0" err="1" smtClean="0"/>
              <a:t>že</a:t>
            </a:r>
            <a:r>
              <a:rPr lang="en-US" sz="1800" dirty="0" smtClean="0"/>
              <a:t> </a:t>
            </a:r>
            <a:r>
              <a:rPr lang="en-US" sz="1800" dirty="0" err="1" smtClean="0"/>
              <a:t>řemeslný</a:t>
            </a:r>
            <a:r>
              <a:rPr lang="en-US" sz="1800" dirty="0" smtClean="0"/>
              <a:t> </a:t>
            </a:r>
            <a:r>
              <a:rPr lang="en-US" sz="1800" dirty="0" err="1" smtClean="0"/>
              <a:t>přístup</a:t>
            </a:r>
            <a:r>
              <a:rPr lang="en-US" sz="1800" dirty="0" smtClean="0"/>
              <a:t> k </a:t>
            </a:r>
            <a:r>
              <a:rPr lang="en-US" sz="1800" dirty="0" err="1" smtClean="0"/>
              <a:t>roli</a:t>
            </a:r>
            <a:r>
              <a:rPr lang="en-US" sz="1800" dirty="0" smtClean="0"/>
              <a:t> je </a:t>
            </a:r>
            <a:r>
              <a:rPr lang="en-US" sz="1800" dirty="0" err="1" smtClean="0"/>
              <a:t>stále</a:t>
            </a:r>
            <a:r>
              <a:rPr lang="en-US" sz="1800" dirty="0" smtClean="0"/>
              <a:t> </a:t>
            </a:r>
            <a:r>
              <a:rPr lang="en-US" sz="1800" dirty="0" err="1" smtClean="0"/>
              <a:t>platný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“beat change” – </a:t>
            </a:r>
            <a:r>
              <a:rPr lang="en-US" sz="1800" dirty="0" err="1" smtClean="0"/>
              <a:t>změna</a:t>
            </a:r>
            <a:r>
              <a:rPr lang="en-US" sz="1800" dirty="0" smtClean="0"/>
              <a:t> </a:t>
            </a:r>
            <a:r>
              <a:rPr lang="en-US" sz="1800" dirty="0" err="1" smtClean="0"/>
              <a:t>rytmu</a:t>
            </a:r>
            <a:r>
              <a:rPr lang="en-US" sz="1800" dirty="0" smtClean="0"/>
              <a:t> </a:t>
            </a:r>
            <a:r>
              <a:rPr lang="en-US" sz="1800" dirty="0" err="1" smtClean="0"/>
              <a:t>dialogu</a:t>
            </a:r>
            <a:r>
              <a:rPr lang="en-US" sz="1800" dirty="0" smtClean="0"/>
              <a:t> </a:t>
            </a:r>
            <a:r>
              <a:rPr lang="en-US" sz="1800" dirty="0" err="1" smtClean="0"/>
              <a:t>vlivem</a:t>
            </a:r>
            <a:r>
              <a:rPr lang="en-US" sz="1800" dirty="0" smtClean="0"/>
              <a:t> </a:t>
            </a:r>
            <a:r>
              <a:rPr lang="en-US" sz="1800" dirty="0" err="1" smtClean="0"/>
              <a:t>odhalení</a:t>
            </a:r>
            <a:r>
              <a:rPr lang="en-US" sz="1800" dirty="0" smtClean="0"/>
              <a:t> </a:t>
            </a:r>
            <a:r>
              <a:rPr lang="en-US" sz="1800" dirty="0" err="1" smtClean="0"/>
              <a:t>nové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informace</a:t>
            </a:r>
            <a:r>
              <a:rPr lang="en-US" sz="1800" dirty="0"/>
              <a:t> </a:t>
            </a:r>
            <a:r>
              <a:rPr lang="en-US" sz="1800" dirty="0" smtClean="0"/>
              <a:t>&gt;&gt;  </a:t>
            </a:r>
            <a:r>
              <a:rPr lang="cs-CZ" sz="1800" dirty="0"/>
              <a:t>m</a:t>
            </a:r>
            <a:r>
              <a:rPr lang="cs-CZ" sz="1800" dirty="0" smtClean="0"/>
              <a:t>ísto </a:t>
            </a:r>
            <a:r>
              <a:rPr lang="cs-CZ" sz="1800" dirty="0"/>
              <a:t>rovnocenné výměny </a:t>
            </a:r>
            <a:r>
              <a:rPr lang="cs-CZ" sz="1800" dirty="0" smtClean="0"/>
              <a:t>se dialog stáčí k monologické promluvě </a:t>
            </a:r>
            <a:r>
              <a:rPr lang="cs-CZ" sz="1800" dirty="0"/>
              <a:t>jednoho z </a:t>
            </a:r>
            <a:r>
              <a:rPr lang="cs-CZ" sz="1800" dirty="0" smtClean="0"/>
              <a:t>účastníků.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9676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81836"/>
          </a:xfrm>
        </p:spPr>
        <p:txBody>
          <a:bodyPr/>
          <a:lstStyle/>
          <a:p>
            <a:r>
              <a:rPr lang="en-US" sz="2400" cap="none" dirty="0" smtClean="0"/>
              <a:t>Robert De </a:t>
            </a:r>
            <a:r>
              <a:rPr lang="en-US" sz="2400" cap="none" dirty="0" err="1" smtClean="0"/>
              <a:t>Niro</a:t>
            </a:r>
            <a:r>
              <a:rPr lang="en-US" sz="2400" cap="none" dirty="0" smtClean="0"/>
              <a:t> – </a:t>
            </a:r>
            <a:r>
              <a:rPr lang="en-US" sz="2400" i="1" cap="none" dirty="0" err="1" smtClean="0"/>
              <a:t>Zuřící</a:t>
            </a:r>
            <a:r>
              <a:rPr lang="en-US" sz="2400" i="1" cap="none" dirty="0" smtClean="0"/>
              <a:t> </a:t>
            </a:r>
            <a:r>
              <a:rPr lang="en-US" sz="2400" i="1" cap="none" dirty="0" err="1" smtClean="0"/>
              <a:t>Býk</a:t>
            </a:r>
            <a:r>
              <a:rPr lang="en-US" sz="2400" i="1" cap="none" dirty="0" smtClean="0"/>
              <a:t> </a:t>
            </a:r>
            <a:r>
              <a:rPr lang="en-US" sz="2400" cap="none" dirty="0" smtClean="0"/>
              <a:t>(1980, R. Martin Scorsese)</a:t>
            </a:r>
            <a:endParaRPr lang="en-US" sz="2400" cap="none" dirty="0"/>
          </a:p>
        </p:txBody>
      </p:sp>
      <p:pic>
        <p:nvPicPr>
          <p:cNvPr id="17" name="Content Placeholder 16" descr="raging-bull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2" r="982"/>
          <a:stretch/>
        </p:blipFill>
        <p:spPr>
          <a:xfrm>
            <a:off x="4800599" y="1600200"/>
            <a:ext cx="4025927" cy="4114800"/>
          </a:xfrm>
        </p:spPr>
      </p:pic>
      <p:pic>
        <p:nvPicPr>
          <p:cNvPr id="16" name="Content Placeholder 15" descr="ragingbull1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r="253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265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1596"/>
          </a:xfrm>
        </p:spPr>
        <p:txBody>
          <a:bodyPr/>
          <a:lstStyle/>
          <a:p>
            <a:r>
              <a:rPr lang="en-US" sz="2800" dirty="0" err="1" smtClean="0"/>
              <a:t>Actorly</a:t>
            </a:r>
            <a:r>
              <a:rPr lang="en-US" sz="2800" dirty="0" smtClean="0"/>
              <a:t> transformation / </a:t>
            </a:r>
            <a:r>
              <a:rPr lang="en-US" sz="2800" dirty="0" err="1" smtClean="0"/>
              <a:t>herecká</a:t>
            </a:r>
            <a:r>
              <a:rPr lang="en-US" sz="2800" dirty="0" smtClean="0"/>
              <a:t> </a:t>
            </a:r>
            <a:r>
              <a:rPr lang="en-US" sz="2800" dirty="0" err="1" smtClean="0"/>
              <a:t>proměna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/>
              <a:t>Inovace</a:t>
            </a:r>
            <a:r>
              <a:rPr lang="en-US" sz="2200" dirty="0" smtClean="0"/>
              <a:t> </a:t>
            </a:r>
            <a:r>
              <a:rPr lang="en-US" sz="2200" dirty="0" err="1" smtClean="0"/>
              <a:t>metodického</a:t>
            </a:r>
            <a:r>
              <a:rPr lang="en-US" sz="2200" dirty="0" smtClean="0"/>
              <a:t> </a:t>
            </a:r>
            <a:r>
              <a:rPr lang="en-US" sz="2200" dirty="0" err="1" smtClean="0"/>
              <a:t>herectví</a:t>
            </a:r>
            <a:r>
              <a:rPr lang="en-US" sz="2200" dirty="0" smtClean="0"/>
              <a:t>, </a:t>
            </a:r>
            <a:r>
              <a:rPr lang="en-US" sz="2200" dirty="0" err="1" smtClean="0"/>
              <a:t>která</a:t>
            </a:r>
            <a:r>
              <a:rPr lang="en-US" sz="2200" dirty="0" smtClean="0"/>
              <a:t> </a:t>
            </a:r>
            <a:r>
              <a:rPr lang="en-US" sz="2200" dirty="0" err="1" smtClean="0"/>
              <a:t>dovoluje</a:t>
            </a:r>
            <a:r>
              <a:rPr lang="en-US" sz="2200" dirty="0" smtClean="0"/>
              <a:t> a </a:t>
            </a:r>
            <a:r>
              <a:rPr lang="en-US" sz="2200" dirty="0" err="1" smtClean="0"/>
              <a:t>valorizuje</a:t>
            </a:r>
            <a:r>
              <a:rPr lang="en-US" sz="2200" dirty="0" smtClean="0"/>
              <a:t> </a:t>
            </a:r>
            <a:r>
              <a:rPr lang="en-US" sz="2200" dirty="0" err="1" smtClean="0"/>
              <a:t>fyzické</a:t>
            </a:r>
            <a:r>
              <a:rPr lang="en-US" sz="2200" dirty="0" smtClean="0"/>
              <a:t> </a:t>
            </a:r>
            <a:r>
              <a:rPr lang="en-US" sz="2200" dirty="0" err="1" smtClean="0"/>
              <a:t>extrémy</a:t>
            </a:r>
            <a:r>
              <a:rPr lang="en-US" sz="2200" dirty="0" smtClean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2200" dirty="0" err="1" smtClean="0"/>
              <a:t>jménu</a:t>
            </a:r>
            <a:r>
              <a:rPr lang="en-US" sz="2200" dirty="0" smtClean="0"/>
              <a:t> </a:t>
            </a:r>
            <a:r>
              <a:rPr lang="en-US" sz="2200" dirty="0" err="1" smtClean="0"/>
              <a:t>přípravy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roli</a:t>
            </a:r>
            <a:endParaRPr lang="en-US" sz="2200" dirty="0" smtClean="0"/>
          </a:p>
          <a:p>
            <a:r>
              <a:rPr lang="en-US" sz="2200" dirty="0" err="1" smtClean="0"/>
              <a:t>Dva</a:t>
            </a:r>
            <a:r>
              <a:rPr lang="en-US" sz="2200" dirty="0" smtClean="0"/>
              <a:t> </a:t>
            </a:r>
            <a:r>
              <a:rPr lang="en-US" sz="2200" dirty="0" err="1" smtClean="0"/>
              <a:t>faktory</a:t>
            </a:r>
            <a:r>
              <a:rPr lang="en-US" sz="2200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n-US" sz="2200" dirty="0" err="1" smtClean="0"/>
              <a:t>Soustředěná</a:t>
            </a:r>
            <a:r>
              <a:rPr lang="en-US" sz="2200" dirty="0" smtClean="0"/>
              <a:t>, </a:t>
            </a:r>
            <a:r>
              <a:rPr lang="en-US" sz="2200" dirty="0" err="1" smtClean="0"/>
              <a:t>dobrovolná</a:t>
            </a:r>
            <a:r>
              <a:rPr lang="en-US" sz="2200" dirty="0" smtClean="0"/>
              <a:t> a pro </a:t>
            </a:r>
            <a:r>
              <a:rPr lang="en-US" sz="2200" dirty="0" err="1" smtClean="0"/>
              <a:t>účely</a:t>
            </a:r>
            <a:r>
              <a:rPr lang="en-US" sz="2200" dirty="0" smtClean="0"/>
              <a:t> </a:t>
            </a:r>
            <a:r>
              <a:rPr lang="en-US" sz="2200" dirty="0" err="1" smtClean="0"/>
              <a:t>natáčení</a:t>
            </a:r>
            <a:r>
              <a:rPr lang="en-US" sz="2200" dirty="0" smtClean="0"/>
              <a:t> </a:t>
            </a:r>
            <a:r>
              <a:rPr lang="en-US" sz="2200" dirty="0" err="1" smtClean="0"/>
              <a:t>filmu</a:t>
            </a:r>
            <a:r>
              <a:rPr lang="en-US" sz="2200" dirty="0" smtClean="0"/>
              <a:t> </a:t>
            </a:r>
            <a:r>
              <a:rPr lang="en-US" sz="2200" dirty="0" err="1" smtClean="0"/>
              <a:t>podstoupená</a:t>
            </a:r>
            <a:r>
              <a:rPr lang="en-US" sz="2200" dirty="0" smtClean="0"/>
              <a:t> </a:t>
            </a:r>
            <a:r>
              <a:rPr lang="en-US" sz="2200" dirty="0" err="1" smtClean="0"/>
              <a:t>změna</a:t>
            </a:r>
            <a:r>
              <a:rPr lang="en-US" sz="2200" dirty="0" smtClean="0"/>
              <a:t> </a:t>
            </a:r>
            <a:r>
              <a:rPr lang="en-US" sz="2200" dirty="0" err="1" smtClean="0"/>
              <a:t>tělesných</a:t>
            </a:r>
            <a:r>
              <a:rPr lang="en-US" sz="2200" dirty="0" smtClean="0"/>
              <a:t> </a:t>
            </a:r>
            <a:r>
              <a:rPr lang="en-US" sz="2200" dirty="0" err="1" smtClean="0"/>
              <a:t>rozměrů</a:t>
            </a:r>
            <a:endParaRPr lang="en-US" sz="2200" dirty="0" smtClean="0"/>
          </a:p>
          <a:p>
            <a:pPr>
              <a:buFont typeface="+mj-lt"/>
              <a:buAutoNum type="arabicPeriod"/>
            </a:pPr>
            <a:r>
              <a:rPr lang="en-US" sz="2200" dirty="0" err="1" smtClean="0"/>
              <a:t>Účelem</a:t>
            </a:r>
            <a:r>
              <a:rPr lang="en-US" sz="2200" dirty="0" smtClean="0"/>
              <a:t> </a:t>
            </a:r>
            <a:r>
              <a:rPr lang="en-US" sz="2200" dirty="0" err="1" smtClean="0"/>
              <a:t>této</a:t>
            </a:r>
            <a:r>
              <a:rPr lang="en-US" sz="2200" dirty="0" smtClean="0"/>
              <a:t> </a:t>
            </a:r>
            <a:r>
              <a:rPr lang="en-US" sz="2200" dirty="0" err="1" smtClean="0"/>
              <a:t>transformace</a:t>
            </a:r>
            <a:r>
              <a:rPr lang="en-US" sz="2200" dirty="0" smtClean="0"/>
              <a:t> je </a:t>
            </a:r>
            <a:r>
              <a:rPr lang="en-US" sz="2200" dirty="0" err="1" smtClean="0"/>
              <a:t>větší</a:t>
            </a:r>
            <a:r>
              <a:rPr lang="en-US" sz="2200" dirty="0" smtClean="0"/>
              <a:t> </a:t>
            </a:r>
            <a:r>
              <a:rPr lang="en-US" sz="2200" dirty="0" err="1" smtClean="0"/>
              <a:t>autenticita</a:t>
            </a:r>
            <a:r>
              <a:rPr lang="en-US" sz="2200" dirty="0" smtClean="0"/>
              <a:t> </a:t>
            </a:r>
            <a:r>
              <a:rPr lang="en-US" sz="2200" dirty="0" err="1" smtClean="0"/>
              <a:t>hereckého</a:t>
            </a:r>
            <a:r>
              <a:rPr lang="en-US" sz="2200" dirty="0" smtClean="0"/>
              <a:t> </a:t>
            </a:r>
            <a:r>
              <a:rPr lang="en-US" sz="2200" dirty="0" err="1" smtClean="0"/>
              <a:t>výkonu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Pro </a:t>
            </a:r>
            <a:r>
              <a:rPr lang="en-US" sz="2200" dirty="0" err="1" smtClean="0"/>
              <a:t>herce</a:t>
            </a:r>
            <a:r>
              <a:rPr lang="en-US" sz="2200" dirty="0" smtClean="0"/>
              <a:t> </a:t>
            </a:r>
            <a:r>
              <a:rPr lang="en-US" sz="2200" dirty="0" err="1" smtClean="0"/>
              <a:t>znamená</a:t>
            </a:r>
            <a:r>
              <a:rPr lang="en-US" sz="2200" dirty="0" smtClean="0"/>
              <a:t> </a:t>
            </a:r>
            <a:r>
              <a:rPr lang="en-US" sz="2200" dirty="0" err="1" smtClean="0"/>
              <a:t>tento</a:t>
            </a:r>
            <a:r>
              <a:rPr lang="en-US" sz="2200" dirty="0" smtClean="0"/>
              <a:t> </a:t>
            </a:r>
            <a:r>
              <a:rPr lang="en-US" sz="2200" dirty="0" err="1" smtClean="0"/>
              <a:t>drastický</a:t>
            </a:r>
            <a:r>
              <a:rPr lang="en-US" sz="2200" dirty="0" smtClean="0"/>
              <a:t> </a:t>
            </a:r>
            <a:r>
              <a:rPr lang="en-US" sz="2200" dirty="0" err="1" smtClean="0"/>
              <a:t>proces</a:t>
            </a:r>
            <a:r>
              <a:rPr lang="en-US" sz="2200" dirty="0" smtClean="0"/>
              <a:t> </a:t>
            </a:r>
            <a:r>
              <a:rPr lang="en-US" sz="2200" dirty="0" err="1" smtClean="0"/>
              <a:t>důkaz</a:t>
            </a:r>
            <a:r>
              <a:rPr lang="en-US" sz="2200" dirty="0" smtClean="0"/>
              <a:t> o </a:t>
            </a:r>
            <a:r>
              <a:rPr lang="en-US" sz="2200" dirty="0" err="1" smtClean="0"/>
              <a:t>jejich</a:t>
            </a:r>
            <a:r>
              <a:rPr lang="en-US" sz="2200" dirty="0" smtClean="0"/>
              <a:t> </a:t>
            </a:r>
            <a:r>
              <a:rPr lang="en-US" sz="2200" dirty="0" err="1" smtClean="0"/>
              <a:t>odevzdání</a:t>
            </a:r>
            <a:r>
              <a:rPr lang="en-US" sz="2200" dirty="0" smtClean="0"/>
              <a:t> se </a:t>
            </a:r>
            <a:r>
              <a:rPr lang="en-US" sz="2200" dirty="0" err="1" smtClean="0"/>
              <a:t>roli</a:t>
            </a:r>
            <a:r>
              <a:rPr lang="en-US" sz="2200" dirty="0" smtClean="0"/>
              <a:t>. </a:t>
            </a:r>
            <a:r>
              <a:rPr lang="en-US" sz="2200" dirty="0" err="1" smtClean="0"/>
              <a:t>Při</a:t>
            </a:r>
            <a:r>
              <a:rPr lang="en-US" sz="2200" dirty="0" smtClean="0"/>
              <a:t> </a:t>
            </a:r>
            <a:r>
              <a:rPr lang="en-US" sz="2200" dirty="0" err="1" smtClean="0"/>
              <a:t>udílení</a:t>
            </a:r>
            <a:r>
              <a:rPr lang="en-US" sz="2200" dirty="0" smtClean="0"/>
              <a:t> </a:t>
            </a:r>
            <a:r>
              <a:rPr lang="en-US" sz="2200" dirty="0" err="1" smtClean="0"/>
              <a:t>cen</a:t>
            </a:r>
            <a:r>
              <a:rPr lang="en-US" sz="2200" dirty="0" smtClean="0"/>
              <a:t> </a:t>
            </a:r>
            <a:r>
              <a:rPr lang="en-US" sz="2200" dirty="0" err="1" smtClean="0"/>
              <a:t>jsou</a:t>
            </a:r>
            <a:r>
              <a:rPr lang="en-US" sz="2200" dirty="0" smtClean="0"/>
              <a:t> </a:t>
            </a:r>
            <a:r>
              <a:rPr lang="en-US" sz="2200" dirty="0" err="1" smtClean="0"/>
              <a:t>tyto</a:t>
            </a:r>
            <a:r>
              <a:rPr lang="en-US" sz="2200" dirty="0" smtClean="0"/>
              <a:t> </a:t>
            </a:r>
            <a:r>
              <a:rPr lang="en-US" sz="2200" dirty="0" err="1" smtClean="0"/>
              <a:t>výkony</a:t>
            </a:r>
            <a:r>
              <a:rPr lang="en-US" sz="2200" dirty="0" smtClean="0"/>
              <a:t> </a:t>
            </a:r>
            <a:r>
              <a:rPr lang="en-US" sz="2200" dirty="0" err="1" smtClean="0"/>
              <a:t>vysoce</a:t>
            </a:r>
            <a:r>
              <a:rPr lang="en-US" sz="2200" dirty="0" smtClean="0"/>
              <a:t> </a:t>
            </a:r>
            <a:r>
              <a:rPr lang="en-US" sz="2200" dirty="0" err="1" smtClean="0"/>
              <a:t>hodnoceny</a:t>
            </a:r>
            <a:r>
              <a:rPr lang="en-US" sz="2200" dirty="0" smtClean="0"/>
              <a:t> &gt;&gt; </a:t>
            </a:r>
            <a:r>
              <a:rPr lang="en-US" sz="2200" dirty="0" err="1" smtClean="0"/>
              <a:t>má</a:t>
            </a:r>
            <a:r>
              <a:rPr lang="en-US" sz="2200" dirty="0" smtClean="0"/>
              <a:t> </a:t>
            </a:r>
            <a:r>
              <a:rPr lang="en-US" sz="2200" dirty="0" err="1" smtClean="0"/>
              <a:t>hmatatelné</a:t>
            </a:r>
            <a:r>
              <a:rPr lang="en-US" sz="2200" dirty="0" smtClean="0"/>
              <a:t> </a:t>
            </a:r>
            <a:r>
              <a:rPr lang="en-US" sz="2200" dirty="0" err="1" smtClean="0"/>
              <a:t>dopady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tržby</a:t>
            </a:r>
            <a:r>
              <a:rPr lang="en-US" sz="2200" dirty="0"/>
              <a:t> </a:t>
            </a:r>
            <a:r>
              <a:rPr lang="en-US" sz="2200" dirty="0" err="1" smtClean="0"/>
              <a:t>konkrétních</a:t>
            </a:r>
            <a:r>
              <a:rPr lang="en-US" sz="2200" dirty="0" smtClean="0"/>
              <a:t> </a:t>
            </a:r>
            <a:r>
              <a:rPr lang="en-US" sz="2200" dirty="0" err="1" smtClean="0"/>
              <a:t>filmů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jednotlivé</a:t>
            </a:r>
            <a:r>
              <a:rPr lang="en-US" sz="2200" dirty="0" smtClean="0"/>
              <a:t> </a:t>
            </a:r>
            <a:r>
              <a:rPr lang="en-US" sz="2200" dirty="0" err="1" smtClean="0"/>
              <a:t>herecké</a:t>
            </a:r>
            <a:r>
              <a:rPr lang="en-US" sz="2200" dirty="0" smtClean="0"/>
              <a:t> </a:t>
            </a:r>
            <a:r>
              <a:rPr lang="en-US" sz="2200" dirty="0" err="1" smtClean="0"/>
              <a:t>kariéry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476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ristian-600x45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r="3376"/>
          <a:stretch/>
        </p:blipFill>
        <p:spPr>
          <a:xfrm>
            <a:off x="3584449" y="1447800"/>
            <a:ext cx="5367500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554" y="595837"/>
            <a:ext cx="3151212" cy="1081913"/>
          </a:xfrm>
        </p:spPr>
        <p:txBody>
          <a:bodyPr/>
          <a:lstStyle/>
          <a:p>
            <a:r>
              <a:rPr lang="en-US" sz="2000" dirty="0" smtClean="0"/>
              <a:t>Co preference </a:t>
            </a:r>
            <a:r>
              <a:rPr lang="en-US" sz="2000" dirty="0" err="1" smtClean="0"/>
              <a:t>takového</a:t>
            </a:r>
            <a:r>
              <a:rPr lang="en-US" sz="2000" dirty="0" smtClean="0"/>
              <a:t> </a:t>
            </a:r>
            <a:r>
              <a:rPr lang="en-US" sz="2000" dirty="0" err="1" smtClean="0"/>
              <a:t>typu</a:t>
            </a:r>
            <a:r>
              <a:rPr lang="en-US" sz="2000" dirty="0" smtClean="0"/>
              <a:t> </a:t>
            </a:r>
            <a:r>
              <a:rPr lang="en-US" sz="2000" dirty="0" err="1" smtClean="0"/>
              <a:t>herectví</a:t>
            </a:r>
            <a:r>
              <a:rPr lang="en-US" sz="2000" dirty="0" smtClean="0"/>
              <a:t> </a:t>
            </a:r>
            <a:r>
              <a:rPr lang="en-US" sz="2000" dirty="0" err="1" smtClean="0"/>
              <a:t>znamená</a:t>
            </a:r>
            <a:r>
              <a:rPr lang="en-US" sz="2000" dirty="0" smtClean="0"/>
              <a:t>?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554" y="1447801"/>
            <a:ext cx="3151212" cy="404016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Příznak</a:t>
            </a:r>
            <a:r>
              <a:rPr lang="en-US" sz="2000" dirty="0" smtClean="0"/>
              <a:t> </a:t>
            </a:r>
            <a:r>
              <a:rPr lang="en-US" sz="2000" dirty="0" err="1" smtClean="0"/>
              <a:t>kultury</a:t>
            </a:r>
            <a:r>
              <a:rPr lang="en-US" sz="2000" dirty="0" smtClean="0"/>
              <a:t> </a:t>
            </a:r>
            <a:r>
              <a:rPr lang="en-US" sz="2000" dirty="0" err="1" smtClean="0"/>
              <a:t>posedlé</a:t>
            </a:r>
            <a:r>
              <a:rPr lang="en-US" sz="2000" dirty="0" smtClean="0"/>
              <a:t> </a:t>
            </a:r>
            <a:r>
              <a:rPr lang="en-US" sz="2000" dirty="0" err="1" smtClean="0"/>
              <a:t>ideálním</a:t>
            </a:r>
            <a:r>
              <a:rPr lang="en-US" sz="2000" dirty="0" smtClean="0"/>
              <a:t> </a:t>
            </a:r>
            <a:r>
              <a:rPr lang="en-US" sz="2000" dirty="0" err="1" smtClean="0"/>
              <a:t>tělem</a:t>
            </a:r>
            <a:r>
              <a:rPr lang="en-US" sz="2000" dirty="0" smtClean="0"/>
              <a:t>, </a:t>
            </a:r>
            <a:r>
              <a:rPr lang="en-US" sz="2000" dirty="0" err="1" smtClean="0"/>
              <a:t>dietami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dirty="0" err="1" smtClean="0"/>
              <a:t>plastickými</a:t>
            </a:r>
            <a:r>
              <a:rPr lang="en-US" sz="2000" dirty="0" smtClean="0"/>
              <a:t> </a:t>
            </a:r>
            <a:r>
              <a:rPr lang="en-US" sz="2000" dirty="0" err="1" smtClean="0"/>
              <a:t>operacemi</a:t>
            </a:r>
            <a:r>
              <a:rPr lang="en-US" sz="2000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Jde</a:t>
            </a:r>
            <a:r>
              <a:rPr lang="en-US" sz="2000" dirty="0" smtClean="0"/>
              <a:t> o </a:t>
            </a:r>
            <a:r>
              <a:rPr lang="en-US" sz="2000" dirty="0" err="1" smtClean="0"/>
              <a:t>dědictví</a:t>
            </a:r>
            <a:r>
              <a:rPr lang="en-US" sz="2000" dirty="0" smtClean="0"/>
              <a:t> </a:t>
            </a:r>
            <a:r>
              <a:rPr lang="en-US" sz="2000" dirty="0" err="1" smtClean="0"/>
              <a:t>metody</a:t>
            </a:r>
            <a:r>
              <a:rPr lang="en-US" sz="2000" dirty="0" smtClean="0"/>
              <a:t>, </a:t>
            </a:r>
            <a:r>
              <a:rPr lang="en-US" sz="2000" dirty="0" err="1" smtClean="0"/>
              <a:t>avšak</a:t>
            </a:r>
            <a:r>
              <a:rPr lang="en-US" sz="2000" dirty="0" smtClean="0"/>
              <a:t> </a:t>
            </a:r>
            <a:r>
              <a:rPr lang="en-US" sz="2000" dirty="0" err="1" smtClean="0"/>
              <a:t>bez</a:t>
            </a:r>
            <a:r>
              <a:rPr lang="en-US" sz="2000" dirty="0" smtClean="0"/>
              <a:t> </a:t>
            </a:r>
            <a:r>
              <a:rPr lang="en-US" sz="2000" dirty="0" err="1" smtClean="0"/>
              <a:t>rizikového</a:t>
            </a:r>
            <a:r>
              <a:rPr lang="en-US" sz="2000" dirty="0" smtClean="0"/>
              <a:t> </a:t>
            </a:r>
            <a:r>
              <a:rPr lang="en-US" sz="2000" dirty="0" err="1" smtClean="0"/>
              <a:t>životního</a:t>
            </a:r>
            <a:r>
              <a:rPr lang="en-US" sz="2000" dirty="0" smtClean="0"/>
              <a:t> </a:t>
            </a:r>
            <a:r>
              <a:rPr lang="en-US" sz="2000" dirty="0" err="1" smtClean="0"/>
              <a:t>stylu</a:t>
            </a:r>
            <a:r>
              <a:rPr lang="en-US" sz="2000" dirty="0" smtClean="0"/>
              <a:t>. </a:t>
            </a:r>
            <a:r>
              <a:rPr lang="en-US" sz="2000" dirty="0" err="1" smtClean="0"/>
              <a:t>Herecká</a:t>
            </a:r>
            <a:r>
              <a:rPr lang="en-US" sz="2000" dirty="0" smtClean="0"/>
              <a:t> </a:t>
            </a:r>
            <a:r>
              <a:rPr lang="en-US" sz="2000" dirty="0" err="1" smtClean="0"/>
              <a:t>proměna</a:t>
            </a:r>
            <a:r>
              <a:rPr lang="en-US" sz="2000" dirty="0" smtClean="0"/>
              <a:t> </a:t>
            </a:r>
            <a:r>
              <a:rPr lang="en-US" sz="2000" dirty="0" err="1" smtClean="0"/>
              <a:t>asociuje</a:t>
            </a:r>
            <a:r>
              <a:rPr lang="en-US" sz="2000" dirty="0" smtClean="0"/>
              <a:t> </a:t>
            </a:r>
            <a:r>
              <a:rPr lang="en-US" sz="2000" dirty="0" err="1" smtClean="0"/>
              <a:t>disciplínu</a:t>
            </a:r>
            <a:r>
              <a:rPr lang="en-US" sz="2000" dirty="0" smtClean="0"/>
              <a:t>, </a:t>
            </a:r>
            <a:r>
              <a:rPr lang="en-US" sz="2000" dirty="0" err="1" smtClean="0"/>
              <a:t>koncentraci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roli</a:t>
            </a:r>
            <a:r>
              <a:rPr lang="en-US" sz="2000" dirty="0" smtClean="0"/>
              <a:t> a </a:t>
            </a:r>
            <a:r>
              <a:rPr lang="en-US" sz="2000" dirty="0" err="1" smtClean="0"/>
              <a:t>profesionalitu</a:t>
            </a:r>
            <a:r>
              <a:rPr lang="en-US" sz="2000" dirty="0" smtClean="0"/>
              <a:t> </a:t>
            </a:r>
            <a:r>
              <a:rPr lang="en-US" sz="2000" dirty="0" err="1" smtClean="0"/>
              <a:t>namísto</a:t>
            </a:r>
            <a:r>
              <a:rPr lang="en-US" sz="2000" dirty="0" smtClean="0"/>
              <a:t> </a:t>
            </a:r>
            <a:r>
              <a:rPr lang="en-US" sz="2000" dirty="0" err="1" smtClean="0"/>
              <a:t>dřívější</a:t>
            </a:r>
            <a:r>
              <a:rPr lang="en-US" sz="2000" dirty="0" smtClean="0"/>
              <a:t> </a:t>
            </a:r>
            <a:r>
              <a:rPr lang="en-US" sz="2000" dirty="0" err="1" smtClean="0"/>
              <a:t>rebelie</a:t>
            </a:r>
            <a:r>
              <a:rPr lang="en-US" sz="2000" dirty="0" smtClean="0"/>
              <a:t>, </a:t>
            </a:r>
            <a:r>
              <a:rPr lang="en-US" sz="2000" dirty="0" err="1" smtClean="0"/>
              <a:t>sebedestrukce</a:t>
            </a:r>
            <a:r>
              <a:rPr lang="en-US" sz="2000" dirty="0" smtClean="0"/>
              <a:t> a </a:t>
            </a:r>
            <a:r>
              <a:rPr lang="en-US" sz="2000" dirty="0" err="1" smtClean="0"/>
              <a:t>psychické</a:t>
            </a:r>
            <a:r>
              <a:rPr lang="en-US" sz="2000" dirty="0" smtClean="0"/>
              <a:t> </a:t>
            </a:r>
            <a:r>
              <a:rPr lang="en-US" sz="2000" dirty="0" err="1" smtClean="0"/>
              <a:t>nevyrovnanosti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030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llion_dollar_baby_2004_poster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6" b="1777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421" y="846715"/>
            <a:ext cx="3652897" cy="1698365"/>
          </a:xfrm>
        </p:spPr>
        <p:txBody>
          <a:bodyPr/>
          <a:lstStyle/>
          <a:p>
            <a:pPr algn="ctr"/>
            <a:r>
              <a:rPr lang="en-US" sz="2400" b="1" i="1" u="sng" dirty="0" smtClean="0"/>
              <a:t>Million Dollar Baby </a:t>
            </a:r>
            <a:br>
              <a:rPr lang="en-US" sz="2400" b="1" i="1" u="sng" dirty="0" smtClean="0"/>
            </a:br>
            <a:r>
              <a:rPr lang="en-US" sz="2400" b="1" i="1" u="sng" dirty="0" smtClean="0"/>
              <a:t/>
            </a:r>
            <a:br>
              <a:rPr lang="en-US" sz="2400" b="1" i="1" u="sng" dirty="0" smtClean="0"/>
            </a:br>
            <a:r>
              <a:rPr lang="en-US" dirty="0" smtClean="0"/>
              <a:t>(2004, r. Clint Eastwood)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hrají</a:t>
            </a:r>
            <a:r>
              <a:rPr lang="en-US" dirty="0" smtClean="0"/>
              <a:t>: H. Swank, </a:t>
            </a:r>
            <a:r>
              <a:rPr lang="en-US" dirty="0" err="1" smtClean="0"/>
              <a:t>C.Eastwood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Morgan Freeman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Komorní</a:t>
            </a:r>
            <a:r>
              <a:rPr lang="en-US" sz="2000" dirty="0" smtClean="0"/>
              <a:t> drama </a:t>
            </a:r>
            <a:r>
              <a:rPr lang="en-US" sz="2000" dirty="0" err="1" smtClean="0"/>
              <a:t>ze</a:t>
            </a:r>
            <a:r>
              <a:rPr lang="en-US" sz="2000" dirty="0" smtClean="0"/>
              <a:t> </a:t>
            </a:r>
            <a:r>
              <a:rPr lang="en-US" sz="2000" dirty="0" err="1" smtClean="0"/>
              <a:t>sportovního</a:t>
            </a:r>
            <a:r>
              <a:rPr lang="en-US" sz="2000" dirty="0" smtClean="0"/>
              <a:t> </a:t>
            </a:r>
            <a:r>
              <a:rPr lang="en-US" sz="2000" dirty="0" err="1" smtClean="0"/>
              <a:t>prostředí</a:t>
            </a:r>
            <a:r>
              <a:rPr lang="en-US" sz="2000" dirty="0" smtClean="0"/>
              <a:t> &gt;&gt; </a:t>
            </a:r>
            <a:r>
              <a:rPr lang="en-US" sz="2000" dirty="0" err="1" smtClean="0"/>
              <a:t>boxerské</a:t>
            </a:r>
            <a:r>
              <a:rPr lang="en-US" sz="2000" dirty="0" smtClean="0"/>
              <a:t> filmy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kvintesenciální</a:t>
            </a:r>
            <a:r>
              <a:rPr lang="en-US" sz="2000" dirty="0" smtClean="0"/>
              <a:t> </a:t>
            </a:r>
            <a:r>
              <a:rPr lang="en-US" sz="2000" dirty="0" err="1" smtClean="0"/>
              <a:t>metodické</a:t>
            </a:r>
            <a:r>
              <a:rPr lang="en-US" sz="2000" dirty="0" smtClean="0"/>
              <a:t> </a:t>
            </a:r>
            <a:r>
              <a:rPr lang="en-US" sz="2000" dirty="0" err="1" smtClean="0"/>
              <a:t>texty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 </a:t>
            </a:r>
            <a:r>
              <a:rPr lang="en-US" sz="2000" dirty="0" err="1" smtClean="0"/>
              <a:t>tomto</a:t>
            </a:r>
            <a:r>
              <a:rPr lang="en-US" sz="2000" dirty="0" smtClean="0"/>
              <a:t> </a:t>
            </a:r>
            <a:r>
              <a:rPr lang="en-US" sz="2000" dirty="0" err="1" smtClean="0"/>
              <a:t>případě</a:t>
            </a:r>
            <a:r>
              <a:rPr lang="en-US" sz="2000" dirty="0" smtClean="0"/>
              <a:t> </a:t>
            </a:r>
            <a:r>
              <a:rPr lang="en-US" sz="2000" dirty="0" err="1"/>
              <a:t>o</a:t>
            </a:r>
            <a:r>
              <a:rPr lang="en-US" sz="2000" dirty="0" err="1" smtClean="0"/>
              <a:t>dkaz</a:t>
            </a:r>
            <a:r>
              <a:rPr lang="en-US" sz="2000" dirty="0" smtClean="0"/>
              <a:t> </a:t>
            </a:r>
            <a:r>
              <a:rPr lang="en-US" sz="2000" dirty="0" err="1" smtClean="0"/>
              <a:t>metodického</a:t>
            </a:r>
            <a:r>
              <a:rPr lang="en-US" sz="2000" dirty="0" smtClean="0"/>
              <a:t> </a:t>
            </a:r>
            <a:r>
              <a:rPr lang="en-US" sz="2000" dirty="0" err="1" smtClean="0"/>
              <a:t>herectví</a:t>
            </a:r>
            <a:r>
              <a:rPr lang="en-US" sz="2000" dirty="0" smtClean="0"/>
              <a:t> </a:t>
            </a:r>
            <a:r>
              <a:rPr lang="en-US" sz="2000" dirty="0" err="1" smtClean="0"/>
              <a:t>bez</a:t>
            </a:r>
            <a:r>
              <a:rPr lang="en-US" sz="2000" dirty="0" smtClean="0"/>
              <a:t> </a:t>
            </a:r>
            <a:r>
              <a:rPr lang="en-US" sz="2000" dirty="0" err="1" smtClean="0"/>
              <a:t>fyzických</a:t>
            </a:r>
            <a:r>
              <a:rPr lang="en-US" sz="2000" dirty="0" smtClean="0"/>
              <a:t> </a:t>
            </a:r>
            <a:r>
              <a:rPr lang="en-US" sz="2000" dirty="0" err="1" smtClean="0"/>
              <a:t>extrémů</a:t>
            </a:r>
            <a:r>
              <a:rPr lang="en-US" sz="2000" dirty="0" smtClean="0"/>
              <a:t>; </a:t>
            </a:r>
            <a:r>
              <a:rPr lang="en-US" sz="2000" dirty="0" err="1" smtClean="0"/>
              <a:t>naopak</a:t>
            </a:r>
            <a:r>
              <a:rPr lang="en-US" sz="2000" dirty="0" smtClean="0"/>
              <a:t> se </a:t>
            </a:r>
            <a:r>
              <a:rPr lang="en-US" sz="2000" dirty="0" err="1" smtClean="0"/>
              <a:t>opírá</a:t>
            </a:r>
            <a:r>
              <a:rPr lang="en-US" sz="2000" dirty="0" smtClean="0"/>
              <a:t> o </a:t>
            </a:r>
            <a:r>
              <a:rPr lang="en-US" sz="2000" dirty="0" err="1" smtClean="0"/>
              <a:t>čistotu</a:t>
            </a:r>
            <a:r>
              <a:rPr lang="en-US" sz="2000" dirty="0" smtClean="0"/>
              <a:t> </a:t>
            </a:r>
            <a:r>
              <a:rPr lang="en-US" sz="2000" dirty="0" err="1" smtClean="0"/>
              <a:t>výrazu</a:t>
            </a:r>
            <a:r>
              <a:rPr lang="en-US" sz="2000" dirty="0" smtClean="0"/>
              <a:t> a </a:t>
            </a:r>
            <a:r>
              <a:rPr lang="en-US" sz="2000" dirty="0" err="1" smtClean="0"/>
              <a:t>koncentrovanou</a:t>
            </a:r>
            <a:r>
              <a:rPr lang="en-US" sz="2000" dirty="0" smtClean="0"/>
              <a:t> </a:t>
            </a:r>
            <a:r>
              <a:rPr lang="en-US" sz="2000" dirty="0" err="1" smtClean="0"/>
              <a:t>hru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1733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02568"/>
          </a:xfrm>
        </p:spPr>
        <p:txBody>
          <a:bodyPr/>
          <a:lstStyle/>
          <a:p>
            <a:pPr algn="ctr"/>
            <a:r>
              <a:rPr lang="en-US" sz="3600" dirty="0" err="1" smtClean="0"/>
              <a:t>Doporučená</a:t>
            </a:r>
            <a:r>
              <a:rPr lang="en-US" sz="3600" dirty="0" smtClean="0"/>
              <a:t> </a:t>
            </a:r>
            <a:r>
              <a:rPr lang="en-US" sz="3600" dirty="0" err="1" smtClean="0"/>
              <a:t>literatura</a:t>
            </a:r>
            <a:r>
              <a:rPr lang="en-US" sz="3600" dirty="0" smtClean="0"/>
              <a:t> 6. 11.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700" y="1332102"/>
            <a:ext cx="8131700" cy="438289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BARON, Cynthia – CARSON, Diane – TOMASULO P. </a:t>
            </a:r>
            <a:r>
              <a:rPr lang="en-US" sz="2000" dirty="0" err="1" smtClean="0"/>
              <a:t>Fank</a:t>
            </a:r>
            <a:r>
              <a:rPr lang="en-US" sz="2000" dirty="0" smtClean="0"/>
              <a:t> (eds.) (2004)</a:t>
            </a:r>
            <a:r>
              <a:rPr lang="en-US" sz="2000" i="1" dirty="0" smtClean="0"/>
              <a:t>: More than a Method. Trends and Traditions in Contemporary Film Performance</a:t>
            </a:r>
            <a:r>
              <a:rPr lang="en-US" sz="2000" dirty="0" smtClean="0"/>
              <a:t>. Detroit, Michigan: Wayne State University Press.</a:t>
            </a:r>
          </a:p>
          <a:p>
            <a:r>
              <a:rPr lang="en-US" sz="2000" dirty="0" smtClean="0"/>
              <a:t> ESCH, Kevin (2006),: </a:t>
            </a:r>
            <a:r>
              <a:rPr lang="en-US" sz="2000" i="1" dirty="0" smtClean="0"/>
              <a:t>“I Don’t See Any Method At All”: The Problem of </a:t>
            </a:r>
            <a:r>
              <a:rPr lang="en-US" sz="2000" i="1" dirty="0" err="1" smtClean="0"/>
              <a:t>Actorly</a:t>
            </a:r>
            <a:r>
              <a:rPr lang="en-US" sz="2000" i="1" dirty="0" smtClean="0"/>
              <a:t> Transformation</a:t>
            </a:r>
            <a:r>
              <a:rPr lang="en-US" sz="2000" dirty="0" smtClean="0"/>
              <a:t>. </a:t>
            </a:r>
            <a:r>
              <a:rPr lang="en-US" sz="2000" dirty="0"/>
              <a:t>Journal of Film and Video, 58, </a:t>
            </a:r>
            <a:r>
              <a:rPr lang="en-US" sz="2000" dirty="0" err="1"/>
              <a:t>č</a:t>
            </a:r>
            <a:r>
              <a:rPr lang="en-US" sz="2000" dirty="0"/>
              <a:t>. 1 - 2, s. </a:t>
            </a:r>
            <a:r>
              <a:rPr lang="en-US" sz="2000" dirty="0" smtClean="0"/>
              <a:t>95 - 107.</a:t>
            </a:r>
            <a:endParaRPr lang="en-US" sz="2000" dirty="0"/>
          </a:p>
          <a:p>
            <a:r>
              <a:rPr lang="en-US" sz="2000" dirty="0" smtClean="0"/>
              <a:t>BRANDO, Marlon (1996): </a:t>
            </a:r>
            <a:r>
              <a:rPr lang="en-US" sz="2000" i="1" dirty="0" err="1" smtClean="0"/>
              <a:t>Písně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které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mě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naučila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matka</a:t>
            </a:r>
            <a:r>
              <a:rPr lang="en-US" sz="2000" dirty="0" smtClean="0"/>
              <a:t>. </a:t>
            </a:r>
            <a:r>
              <a:rPr lang="en-US" sz="2000" dirty="0" err="1" smtClean="0"/>
              <a:t>Praha</a:t>
            </a:r>
            <a:r>
              <a:rPr lang="en-US" sz="2000" dirty="0" smtClean="0"/>
              <a:t>: </a:t>
            </a:r>
            <a:r>
              <a:rPr lang="en-US" sz="2000" dirty="0" err="1" smtClean="0"/>
              <a:t>Prostor</a:t>
            </a:r>
            <a:r>
              <a:rPr lang="en-US" sz="2000" dirty="0" smtClean="0"/>
              <a:t>; </a:t>
            </a:r>
            <a:r>
              <a:rPr lang="en-US" sz="2000" dirty="0" err="1" smtClean="0"/>
              <a:t>přel</a:t>
            </a:r>
            <a:r>
              <a:rPr lang="en-US" sz="2000" dirty="0" smtClean="0"/>
              <a:t>. Lucie </a:t>
            </a:r>
            <a:r>
              <a:rPr lang="en-US" sz="2000" dirty="0" err="1" smtClean="0"/>
              <a:t>Simerová</a:t>
            </a:r>
            <a:r>
              <a:rPr lang="en-US" sz="2000" dirty="0" smtClean="0"/>
              <a:t> (</a:t>
            </a:r>
            <a:r>
              <a:rPr lang="en-US" sz="2000" i="1" dirty="0" smtClean="0"/>
              <a:t>Songs my mother taught me</a:t>
            </a:r>
            <a:r>
              <a:rPr lang="en-US" sz="2000" dirty="0" smtClean="0"/>
              <a:t>, 1994).   </a:t>
            </a:r>
          </a:p>
          <a:p>
            <a:r>
              <a:rPr lang="en-US" sz="2000" dirty="0" smtClean="0"/>
              <a:t>CARNICKE, Sharon Marie (2003)</a:t>
            </a:r>
            <a:r>
              <a:rPr lang="en-US" sz="2000" i="1" dirty="0" smtClean="0"/>
              <a:t>, From Acting Guru to Hollywood Star: Lee Strasberg as Actor</a:t>
            </a:r>
            <a:r>
              <a:rPr lang="en-US" sz="2000" dirty="0" smtClean="0"/>
              <a:t>. In: AUSTIN, Thomas – BARKER, Martin (</a:t>
            </a:r>
            <a:r>
              <a:rPr lang="en-US" sz="2000" dirty="0" err="1" smtClean="0"/>
              <a:t>eds</a:t>
            </a:r>
            <a:r>
              <a:rPr lang="en-US" sz="2000" dirty="0" smtClean="0"/>
              <a:t>)</a:t>
            </a:r>
            <a:r>
              <a:rPr lang="en-US" sz="2000" i="1" dirty="0" smtClean="0"/>
              <a:t>, Contemporary Hollywood Stardom</a:t>
            </a:r>
            <a:r>
              <a:rPr lang="en-US" sz="2000" dirty="0" smtClean="0"/>
              <a:t>. </a:t>
            </a:r>
            <a:r>
              <a:rPr lang="en-US" sz="2000" dirty="0" err="1" smtClean="0"/>
              <a:t>Lonodon</a:t>
            </a:r>
            <a:r>
              <a:rPr lang="en-US" sz="2000" dirty="0" smtClean="0"/>
              <a:t>: Arnold, s. 118 – 134.</a:t>
            </a:r>
          </a:p>
          <a:p>
            <a:r>
              <a:rPr lang="en-US" sz="2000" dirty="0"/>
              <a:t>GERAGHTY, Christine (2002): </a:t>
            </a:r>
            <a:r>
              <a:rPr lang="en-US" sz="2000" i="1" dirty="0"/>
              <a:t>Crossing over: performing as a lady and a dame</a:t>
            </a:r>
            <a:r>
              <a:rPr lang="en-US" sz="2000" dirty="0"/>
              <a:t>. Screen 43, 2002, </a:t>
            </a:r>
            <a:r>
              <a:rPr lang="en-US" sz="2000" dirty="0" err="1"/>
              <a:t>č</a:t>
            </a:r>
            <a:r>
              <a:rPr lang="en-US" sz="2000" dirty="0"/>
              <a:t>. 1, s. 41 - 56.</a:t>
            </a:r>
          </a:p>
        </p:txBody>
      </p:sp>
    </p:spTree>
    <p:extLst>
      <p:ext uri="{BB962C8B-B14F-4D97-AF65-F5344CB8AC3E}">
        <p14:creationId xmlns:p14="http://schemas.microsoft.com/office/powerpoint/2010/main" val="149629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47673"/>
          </a:xfrm>
        </p:spPr>
        <p:txBody>
          <a:bodyPr/>
          <a:lstStyle/>
          <a:p>
            <a:pPr algn="ctr"/>
            <a:r>
              <a:rPr lang="en-US" sz="3600" dirty="0" err="1" smtClean="0"/>
              <a:t>Stanislavského</a:t>
            </a:r>
            <a:r>
              <a:rPr lang="en-US" sz="3600" dirty="0" smtClean="0"/>
              <a:t> </a:t>
            </a:r>
            <a:r>
              <a:rPr lang="en-US" sz="3600" dirty="0" err="1" smtClean="0"/>
              <a:t>systém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9165" y="1022311"/>
            <a:ext cx="8085235" cy="469268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Konstantin </a:t>
            </a:r>
            <a:r>
              <a:rPr lang="en-US" sz="2000" dirty="0" err="1" smtClean="0"/>
              <a:t>Sergejevič</a:t>
            </a:r>
            <a:r>
              <a:rPr lang="en-US" sz="2000" dirty="0" smtClean="0"/>
              <a:t> </a:t>
            </a:r>
            <a:r>
              <a:rPr lang="en-US" sz="2000" dirty="0" err="1" smtClean="0"/>
              <a:t>Stanislavský</a:t>
            </a:r>
            <a:r>
              <a:rPr lang="en-US" sz="2000" dirty="0" smtClean="0"/>
              <a:t> 1863 – 1938; </a:t>
            </a:r>
            <a:r>
              <a:rPr lang="en-US" sz="2000" dirty="0" err="1" smtClean="0"/>
              <a:t>herec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divadelní</a:t>
            </a:r>
            <a:r>
              <a:rPr lang="en-US" sz="2000" dirty="0"/>
              <a:t> </a:t>
            </a:r>
            <a:r>
              <a:rPr lang="en-US" sz="2000" dirty="0" err="1"/>
              <a:t>režisér</a:t>
            </a:r>
            <a:r>
              <a:rPr lang="en-US" sz="2000" dirty="0"/>
              <a:t>, </a:t>
            </a:r>
            <a:r>
              <a:rPr lang="en-US" sz="2000" dirty="0" err="1"/>
              <a:t>teorie</a:t>
            </a:r>
            <a:r>
              <a:rPr lang="en-US" sz="2000" dirty="0"/>
              <a:t> </a:t>
            </a:r>
            <a:r>
              <a:rPr lang="en-US" sz="2000" dirty="0" err="1"/>
              <a:t>herectví</a:t>
            </a:r>
            <a:r>
              <a:rPr lang="en-US" sz="2000" dirty="0"/>
              <a:t> </a:t>
            </a:r>
            <a:r>
              <a:rPr lang="en-US" sz="2000" dirty="0" err="1"/>
              <a:t>neustále</a:t>
            </a:r>
            <a:r>
              <a:rPr lang="en-US" sz="2000" dirty="0"/>
              <a:t> </a:t>
            </a:r>
            <a:r>
              <a:rPr lang="en-US" sz="2000" dirty="0" err="1"/>
              <a:t>testována</a:t>
            </a:r>
            <a:r>
              <a:rPr lang="en-US" sz="2000" dirty="0"/>
              <a:t> v </a:t>
            </a:r>
            <a:r>
              <a:rPr lang="en-US" sz="2000" dirty="0" err="1"/>
              <a:t>rámci</a:t>
            </a:r>
            <a:r>
              <a:rPr lang="en-US" sz="2000" dirty="0"/>
              <a:t> </a:t>
            </a:r>
            <a:r>
              <a:rPr lang="en-US" sz="2000" dirty="0" err="1"/>
              <a:t>vlastní</a:t>
            </a:r>
            <a:r>
              <a:rPr lang="en-US" sz="2000" dirty="0"/>
              <a:t> </a:t>
            </a:r>
            <a:r>
              <a:rPr lang="en-US" sz="2000" dirty="0" err="1" smtClean="0"/>
              <a:t>praxe</a:t>
            </a:r>
            <a:endParaRPr lang="en-US" sz="2000" dirty="0" smtClean="0"/>
          </a:p>
          <a:p>
            <a:r>
              <a:rPr lang="en-US" sz="2000" dirty="0" err="1" smtClean="0"/>
              <a:t>Vliv</a:t>
            </a:r>
            <a:r>
              <a:rPr lang="en-US" sz="2000" dirty="0" smtClean="0"/>
              <a:t> </a:t>
            </a:r>
            <a:r>
              <a:rPr lang="en-US" sz="2000" dirty="0" err="1" smtClean="0"/>
              <a:t>jak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socialistický</a:t>
            </a:r>
            <a:r>
              <a:rPr lang="en-US" sz="2000" dirty="0" smtClean="0"/>
              <a:t> </a:t>
            </a:r>
            <a:r>
              <a:rPr lang="en-US" sz="2000" dirty="0" err="1" smtClean="0"/>
              <a:t>realismus</a:t>
            </a:r>
            <a:r>
              <a:rPr lang="en-US" sz="2000" dirty="0" smtClean="0"/>
              <a:t> (SSSR) 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psychologický</a:t>
            </a:r>
            <a:r>
              <a:rPr lang="en-US" sz="2000" dirty="0" smtClean="0"/>
              <a:t> </a:t>
            </a:r>
            <a:r>
              <a:rPr lang="en-US" sz="2000" dirty="0" err="1" smtClean="0"/>
              <a:t>realismus</a:t>
            </a:r>
            <a:r>
              <a:rPr lang="en-US" sz="2000" dirty="0" smtClean="0"/>
              <a:t> v USA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Vede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konstrukci</a:t>
            </a:r>
            <a:r>
              <a:rPr lang="en-US" sz="2000" dirty="0" smtClean="0"/>
              <a:t> </a:t>
            </a:r>
            <a:r>
              <a:rPr lang="en-US" sz="2000" dirty="0" err="1" smtClean="0"/>
              <a:t>postavy</a:t>
            </a:r>
            <a:r>
              <a:rPr lang="en-US" sz="2000" dirty="0" smtClean="0"/>
              <a:t> v </a:t>
            </a:r>
            <a:r>
              <a:rPr lang="en-US" sz="2000" dirty="0" err="1" smtClean="0"/>
              <a:t>souladu</a:t>
            </a:r>
            <a:r>
              <a:rPr lang="en-US" sz="2000" dirty="0" smtClean="0"/>
              <a:t> s </a:t>
            </a:r>
            <a:r>
              <a:rPr lang="en-US" sz="2000" dirty="0" err="1" smtClean="0"/>
              <a:t>hercovou</a:t>
            </a:r>
            <a:r>
              <a:rPr lang="en-US" sz="2000" dirty="0" smtClean="0"/>
              <a:t> “</a:t>
            </a:r>
            <a:r>
              <a:rPr lang="en-US" sz="2000" dirty="0" err="1" smtClean="0"/>
              <a:t>vnitřní</a:t>
            </a:r>
            <a:r>
              <a:rPr lang="en-US" sz="2000" dirty="0" smtClean="0"/>
              <a:t> </a:t>
            </a:r>
            <a:r>
              <a:rPr lang="en-US" sz="2000" dirty="0" err="1" smtClean="0"/>
              <a:t>pravdou</a:t>
            </a:r>
            <a:r>
              <a:rPr lang="en-US" sz="2000" dirty="0" smtClean="0"/>
              <a:t>” a “</a:t>
            </a:r>
            <a:r>
              <a:rPr lang="en-US" sz="2000" dirty="0" err="1" smtClean="0"/>
              <a:t>emocionální</a:t>
            </a:r>
            <a:r>
              <a:rPr lang="en-US" sz="2000" dirty="0" smtClean="0"/>
              <a:t> </a:t>
            </a:r>
            <a:r>
              <a:rPr lang="en-US" sz="2000" dirty="0" err="1" smtClean="0"/>
              <a:t>pamětí</a:t>
            </a:r>
            <a:r>
              <a:rPr lang="en-US" sz="2000" dirty="0" smtClean="0"/>
              <a:t>” &gt;&gt; </a:t>
            </a:r>
            <a:r>
              <a:rPr lang="en-US" sz="2000" dirty="0" err="1" smtClean="0"/>
              <a:t>ztvárnění</a:t>
            </a:r>
            <a:r>
              <a:rPr lang="en-US" sz="2000" dirty="0" smtClean="0"/>
              <a:t> role pod </a:t>
            </a:r>
            <a:r>
              <a:rPr lang="en-US" sz="2000" dirty="0" err="1" smtClean="0"/>
              <a:t>vlivem</a:t>
            </a:r>
            <a:r>
              <a:rPr lang="en-US" sz="2000" dirty="0" smtClean="0"/>
              <a:t> </a:t>
            </a:r>
            <a:r>
              <a:rPr lang="en-US" sz="2000" dirty="0" err="1" smtClean="0"/>
              <a:t>hercových</a:t>
            </a:r>
            <a:r>
              <a:rPr lang="en-US" sz="2000" dirty="0" smtClean="0"/>
              <a:t> </a:t>
            </a:r>
            <a:r>
              <a:rPr lang="en-US" sz="2000" dirty="0" err="1" smtClean="0"/>
              <a:t>prožitků</a:t>
            </a:r>
            <a:r>
              <a:rPr lang="en-US" sz="2000" dirty="0"/>
              <a:t> </a:t>
            </a:r>
            <a:r>
              <a:rPr lang="en-US" sz="2000" dirty="0" err="1" smtClean="0"/>
              <a:t>spíš</a:t>
            </a:r>
            <a:r>
              <a:rPr lang="en-US" sz="2000" dirty="0" smtClean="0"/>
              <a:t> </a:t>
            </a:r>
            <a:r>
              <a:rPr lang="en-US" sz="2000" dirty="0" err="1" smtClean="0"/>
              <a:t>než</a:t>
            </a:r>
            <a:r>
              <a:rPr lang="en-US" sz="2000" dirty="0" smtClean="0"/>
              <a:t> </a:t>
            </a:r>
            <a:r>
              <a:rPr lang="en-US" sz="2000" dirty="0" err="1" smtClean="0"/>
              <a:t>skrz</a:t>
            </a:r>
            <a:r>
              <a:rPr lang="en-US" sz="2000" dirty="0" smtClean="0"/>
              <a:t> </a:t>
            </a:r>
            <a:r>
              <a:rPr lang="en-US" sz="2000" dirty="0" err="1" smtClean="0"/>
              <a:t>doslovnou</a:t>
            </a:r>
            <a:r>
              <a:rPr lang="en-US" sz="2000" dirty="0" smtClean="0"/>
              <a:t> </a:t>
            </a:r>
            <a:r>
              <a:rPr lang="en-US" sz="2000" dirty="0" err="1" smtClean="0"/>
              <a:t>interpretaci</a:t>
            </a:r>
            <a:r>
              <a:rPr lang="en-US" sz="2000" dirty="0" smtClean="0"/>
              <a:t> </a:t>
            </a:r>
            <a:r>
              <a:rPr lang="en-US" sz="2000" dirty="0" err="1" smtClean="0"/>
              <a:t>předlohy</a:t>
            </a:r>
            <a:endParaRPr lang="en-US" sz="2000" dirty="0" smtClean="0"/>
          </a:p>
          <a:p>
            <a:r>
              <a:rPr lang="en-US" sz="2000" dirty="0" err="1" smtClean="0"/>
              <a:t>Herci</a:t>
            </a:r>
            <a:r>
              <a:rPr lang="en-US" sz="2000" dirty="0" smtClean="0"/>
              <a:t> </a:t>
            </a:r>
            <a:r>
              <a:rPr lang="en-US" sz="2000" dirty="0" err="1" smtClean="0"/>
              <a:t>nehrají</a:t>
            </a:r>
            <a:r>
              <a:rPr lang="en-US" sz="2000" dirty="0" smtClean="0"/>
              <a:t> do </a:t>
            </a:r>
            <a:r>
              <a:rPr lang="en-US" sz="2000" dirty="0" err="1" smtClean="0"/>
              <a:t>publika</a:t>
            </a:r>
            <a:r>
              <a:rPr lang="en-US" sz="2000" dirty="0" smtClean="0"/>
              <a:t>, ale </a:t>
            </a:r>
            <a:r>
              <a:rPr lang="en-US" sz="2000" dirty="0" err="1" smtClean="0"/>
              <a:t>sugeruje</a:t>
            </a:r>
            <a:r>
              <a:rPr lang="en-US" sz="2000" dirty="0" smtClean="0"/>
              <a:t> se </a:t>
            </a:r>
            <a:r>
              <a:rPr lang="en-US" sz="2000" dirty="0" err="1" smtClean="0"/>
              <a:t>dojem</a:t>
            </a:r>
            <a:r>
              <a:rPr lang="en-US" sz="2000" dirty="0" smtClean="0"/>
              <a:t> </a:t>
            </a:r>
            <a:r>
              <a:rPr lang="en-US" sz="2000" dirty="0" err="1" smtClean="0"/>
              <a:t>čtvrté</a:t>
            </a:r>
            <a:r>
              <a:rPr lang="en-US" sz="2000" dirty="0" smtClean="0"/>
              <a:t> </a:t>
            </a:r>
            <a:r>
              <a:rPr lang="en-US" sz="2000" dirty="0" err="1" smtClean="0"/>
              <a:t>zdi</a:t>
            </a:r>
            <a:r>
              <a:rPr lang="en-US" sz="2000" dirty="0" smtClean="0"/>
              <a:t>, </a:t>
            </a:r>
            <a:r>
              <a:rPr lang="en-US" sz="2000" dirty="0" err="1" smtClean="0"/>
              <a:t>skrz</a:t>
            </a:r>
            <a:r>
              <a:rPr lang="en-US" sz="2000" dirty="0" smtClean="0"/>
              <a:t> </a:t>
            </a:r>
            <a:r>
              <a:rPr lang="en-US" sz="2000" dirty="0" err="1" smtClean="0"/>
              <a:t>kterou</a:t>
            </a:r>
            <a:r>
              <a:rPr lang="en-US" sz="2000" dirty="0" smtClean="0"/>
              <a:t> </a:t>
            </a:r>
            <a:r>
              <a:rPr lang="en-US" sz="2000" dirty="0" err="1" smtClean="0"/>
              <a:t>diváci</a:t>
            </a:r>
            <a:r>
              <a:rPr lang="en-US" sz="2000" dirty="0" smtClean="0"/>
              <a:t> </a:t>
            </a:r>
            <a:r>
              <a:rPr lang="en-US" sz="2000" dirty="0" err="1" smtClean="0"/>
              <a:t>přihlížejí</a:t>
            </a:r>
            <a:r>
              <a:rPr lang="en-US" sz="2000" dirty="0" smtClean="0"/>
              <a:t> </a:t>
            </a:r>
            <a:r>
              <a:rPr lang="en-US" sz="2000" dirty="0" err="1" smtClean="0"/>
              <a:t>reálné</a:t>
            </a:r>
            <a:r>
              <a:rPr lang="en-US" sz="2000" dirty="0" smtClean="0"/>
              <a:t> </a:t>
            </a:r>
            <a:r>
              <a:rPr lang="en-US" sz="2000" dirty="0" err="1" smtClean="0"/>
              <a:t>události</a:t>
            </a:r>
            <a:endParaRPr lang="en-US" sz="2000" dirty="0" smtClean="0"/>
          </a:p>
          <a:p>
            <a:r>
              <a:rPr lang="en-US" sz="2000" dirty="0" err="1" smtClean="0"/>
              <a:t>Paralely</a:t>
            </a:r>
            <a:r>
              <a:rPr lang="en-US" sz="2000" dirty="0" smtClean="0"/>
              <a:t> s </a:t>
            </a:r>
            <a:r>
              <a:rPr lang="en-US" sz="2000" dirty="0" err="1" smtClean="0"/>
              <a:t>dobovým</a:t>
            </a:r>
            <a:r>
              <a:rPr lang="en-US" sz="2000" dirty="0" smtClean="0"/>
              <a:t> </a:t>
            </a:r>
            <a:r>
              <a:rPr lang="en-US" sz="2000" dirty="0" err="1" smtClean="0"/>
              <a:t>pojetím</a:t>
            </a:r>
            <a:r>
              <a:rPr lang="en-US" sz="2000" dirty="0" smtClean="0"/>
              <a:t> </a:t>
            </a:r>
            <a:r>
              <a:rPr lang="en-US" sz="2000" dirty="0" err="1" smtClean="0"/>
              <a:t>psychoanalýzy</a:t>
            </a:r>
            <a:r>
              <a:rPr lang="en-US" sz="2000" dirty="0" smtClean="0"/>
              <a:t> a </a:t>
            </a:r>
            <a:r>
              <a:rPr lang="en-US" sz="2000" dirty="0" err="1" smtClean="0"/>
              <a:t>modernistické</a:t>
            </a:r>
            <a:r>
              <a:rPr lang="en-US" sz="2000" dirty="0" smtClean="0"/>
              <a:t> </a:t>
            </a:r>
            <a:r>
              <a:rPr lang="en-US" sz="2000" dirty="0" err="1" smtClean="0"/>
              <a:t>prózy</a:t>
            </a:r>
            <a:r>
              <a:rPr lang="en-US" sz="2000" dirty="0" smtClean="0"/>
              <a:t>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proudu</a:t>
            </a:r>
            <a:r>
              <a:rPr lang="en-US" sz="2000" dirty="0" smtClean="0"/>
              <a:t> </a:t>
            </a:r>
            <a:r>
              <a:rPr lang="en-US" sz="2000" dirty="0" err="1" smtClean="0"/>
              <a:t>vědomí</a:t>
            </a:r>
            <a:endParaRPr lang="en-US" sz="2000" dirty="0" smtClean="0"/>
          </a:p>
          <a:p>
            <a:r>
              <a:rPr lang="en-US" sz="2000" dirty="0" err="1" smtClean="0"/>
              <a:t>Preferuje</a:t>
            </a:r>
            <a:r>
              <a:rPr lang="en-US" sz="2000" dirty="0" smtClean="0"/>
              <a:t> </a:t>
            </a:r>
            <a:r>
              <a:rPr lang="en-US" sz="2000" dirty="0" err="1" smtClean="0"/>
              <a:t>kolektivní</a:t>
            </a:r>
            <a:r>
              <a:rPr lang="en-US" sz="2000" dirty="0" smtClean="0"/>
              <a:t> </a:t>
            </a:r>
            <a:r>
              <a:rPr lang="en-US" sz="2000" dirty="0" err="1" smtClean="0"/>
              <a:t>souhru</a:t>
            </a:r>
            <a:r>
              <a:rPr lang="en-US" sz="2000" dirty="0" smtClean="0"/>
              <a:t> a </a:t>
            </a:r>
            <a:r>
              <a:rPr lang="en-US" sz="2000" dirty="0" err="1" smtClean="0"/>
              <a:t>nevyzdvihuje</a:t>
            </a:r>
            <a:r>
              <a:rPr lang="en-US" sz="2000" dirty="0" smtClean="0"/>
              <a:t> </a:t>
            </a:r>
            <a:r>
              <a:rPr lang="en-US" sz="2000" dirty="0" err="1" smtClean="0"/>
              <a:t>jednotlivce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668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4896"/>
            <a:ext cx="7924800" cy="650561"/>
          </a:xfrm>
        </p:spPr>
        <p:txBody>
          <a:bodyPr/>
          <a:lstStyle/>
          <a:p>
            <a:pPr algn="ctr"/>
            <a:r>
              <a:rPr lang="en-US" sz="3600" dirty="0" err="1" smtClean="0"/>
              <a:t>Metoda</a:t>
            </a:r>
            <a:r>
              <a:rPr lang="en-US" sz="3600" dirty="0" smtClean="0"/>
              <a:t> – lee </a:t>
            </a:r>
            <a:r>
              <a:rPr lang="en-US" sz="3600" dirty="0" err="1" smtClean="0"/>
              <a:t>strasberg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8792" y="975842"/>
            <a:ext cx="8255608" cy="473915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Americký</a:t>
            </a:r>
            <a:r>
              <a:rPr lang="en-US" sz="2000" dirty="0" smtClean="0"/>
              <a:t> </a:t>
            </a:r>
            <a:r>
              <a:rPr lang="en-US" sz="2000" dirty="0" err="1" smtClean="0"/>
              <a:t>herec</a:t>
            </a:r>
            <a:r>
              <a:rPr lang="en-US" sz="2000" dirty="0" smtClean="0"/>
              <a:t>, </a:t>
            </a:r>
            <a:r>
              <a:rPr lang="en-US" sz="2000" dirty="0" err="1" smtClean="0"/>
              <a:t>režisér</a:t>
            </a:r>
            <a:r>
              <a:rPr lang="en-US" sz="2000" dirty="0" smtClean="0"/>
              <a:t> a </a:t>
            </a:r>
            <a:r>
              <a:rPr lang="en-US" sz="2000" dirty="0" err="1" smtClean="0"/>
              <a:t>pedagog</a:t>
            </a:r>
            <a:endParaRPr lang="en-US" sz="2000" dirty="0" smtClean="0"/>
          </a:p>
          <a:p>
            <a:r>
              <a:rPr lang="en-US" sz="2000" dirty="0" err="1" smtClean="0"/>
              <a:t>Spoluzakladatel</a:t>
            </a:r>
            <a:r>
              <a:rPr lang="en-US" sz="2000" dirty="0" smtClean="0"/>
              <a:t> Group Theatre (1931–1941), od </a:t>
            </a:r>
            <a:r>
              <a:rPr lang="en-US" sz="2000" dirty="0" err="1" smtClean="0"/>
              <a:t>roku</a:t>
            </a:r>
            <a:r>
              <a:rPr lang="en-US" sz="2000" dirty="0" smtClean="0"/>
              <a:t> 1951 </a:t>
            </a:r>
            <a:r>
              <a:rPr lang="en-US" sz="2000" dirty="0" err="1" smtClean="0"/>
              <a:t>ředitel</a:t>
            </a:r>
            <a:r>
              <a:rPr lang="en-US" sz="2000" dirty="0" smtClean="0"/>
              <a:t> Actors </a:t>
            </a:r>
            <a:r>
              <a:rPr lang="en-US" sz="2000" dirty="0" err="1" smtClean="0"/>
              <a:t>studia</a:t>
            </a:r>
            <a:endParaRPr lang="en-US" sz="2000" dirty="0" smtClean="0"/>
          </a:p>
          <a:p>
            <a:r>
              <a:rPr lang="en-US" sz="2000" dirty="0" err="1" smtClean="0"/>
              <a:t>Kontroverzní</a:t>
            </a:r>
            <a:r>
              <a:rPr lang="en-US" sz="2000" dirty="0" smtClean="0"/>
              <a:t> </a:t>
            </a:r>
            <a:r>
              <a:rPr lang="en-US" sz="2000" dirty="0" err="1" smtClean="0"/>
              <a:t>figura</a:t>
            </a:r>
            <a:r>
              <a:rPr lang="en-US" sz="2000" dirty="0" smtClean="0"/>
              <a:t> – </a:t>
            </a:r>
            <a:r>
              <a:rPr lang="en-US" sz="2000" dirty="0" err="1" smtClean="0"/>
              <a:t>posedlost</a:t>
            </a:r>
            <a:r>
              <a:rPr lang="en-US" sz="2000" dirty="0" smtClean="0"/>
              <a:t> </a:t>
            </a:r>
            <a:r>
              <a:rPr lang="en-US" sz="2000" dirty="0" err="1" smtClean="0"/>
              <a:t>hvězdami</a:t>
            </a:r>
            <a:r>
              <a:rPr lang="en-US" sz="2000" dirty="0" smtClean="0"/>
              <a:t>, </a:t>
            </a:r>
            <a:r>
              <a:rPr lang="en-US" sz="2000" dirty="0" err="1" smtClean="0"/>
              <a:t>dezinterpretace</a:t>
            </a:r>
            <a:r>
              <a:rPr lang="en-US" sz="2000" dirty="0" smtClean="0"/>
              <a:t> </a:t>
            </a:r>
            <a:r>
              <a:rPr lang="en-US" sz="2000" dirty="0" err="1" smtClean="0"/>
              <a:t>Stanislavského</a:t>
            </a:r>
            <a:r>
              <a:rPr lang="en-US" sz="2000" dirty="0" smtClean="0"/>
              <a:t> </a:t>
            </a:r>
            <a:r>
              <a:rPr lang="en-US" sz="2000" dirty="0" err="1" smtClean="0"/>
              <a:t>učení</a:t>
            </a:r>
            <a:r>
              <a:rPr lang="en-US" sz="2000" dirty="0" smtClean="0"/>
              <a:t>, </a:t>
            </a:r>
            <a:r>
              <a:rPr lang="en-US" sz="2000" dirty="0" err="1" smtClean="0"/>
              <a:t>bytostný</a:t>
            </a:r>
            <a:r>
              <a:rPr lang="en-US" sz="2000" dirty="0" smtClean="0"/>
              <a:t> </a:t>
            </a:r>
            <a:r>
              <a:rPr lang="en-US" sz="2000" dirty="0" err="1" smtClean="0"/>
              <a:t>manipulátor</a:t>
            </a:r>
            <a:r>
              <a:rPr lang="en-US" sz="2000" dirty="0" smtClean="0"/>
              <a:t> versus </a:t>
            </a:r>
            <a:r>
              <a:rPr lang="en-US" sz="2000" dirty="0" err="1" smtClean="0"/>
              <a:t>neoddiskutovatelný</a:t>
            </a:r>
            <a:r>
              <a:rPr lang="en-US" sz="2000" dirty="0" smtClean="0"/>
              <a:t> </a:t>
            </a:r>
            <a:r>
              <a:rPr lang="en-US" sz="2000" dirty="0" err="1" smtClean="0"/>
              <a:t>vliv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několik</a:t>
            </a:r>
            <a:r>
              <a:rPr lang="en-US" sz="2000" dirty="0" smtClean="0"/>
              <a:t> </a:t>
            </a:r>
            <a:r>
              <a:rPr lang="en-US" sz="2000" dirty="0" err="1" smtClean="0"/>
              <a:t>generací</a:t>
            </a:r>
            <a:r>
              <a:rPr lang="en-US" sz="2000" dirty="0" smtClean="0"/>
              <a:t> </a:t>
            </a:r>
            <a:r>
              <a:rPr lang="en-US" sz="2000" dirty="0" err="1" smtClean="0"/>
              <a:t>předních</a:t>
            </a:r>
            <a:r>
              <a:rPr lang="en-US" sz="2000" dirty="0" smtClean="0"/>
              <a:t> </a:t>
            </a:r>
            <a:r>
              <a:rPr lang="en-US" sz="2000" dirty="0" err="1" smtClean="0"/>
              <a:t>herců</a:t>
            </a:r>
            <a:endParaRPr lang="en-US" sz="2000" dirty="0" smtClean="0"/>
          </a:p>
          <a:p>
            <a:r>
              <a:rPr lang="en-US" sz="2000" dirty="0" err="1" smtClean="0"/>
              <a:t>Vyzdvihování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individuálního</a:t>
            </a:r>
            <a:r>
              <a:rPr lang="en-US" sz="2000" dirty="0" smtClean="0"/>
              <a:t> </a:t>
            </a:r>
            <a:r>
              <a:rPr lang="en-US" sz="2000" dirty="0" err="1" smtClean="0"/>
              <a:t>hereckého</a:t>
            </a:r>
            <a:r>
              <a:rPr lang="en-US" sz="2000" dirty="0" smtClean="0"/>
              <a:t> </a:t>
            </a:r>
            <a:r>
              <a:rPr lang="en-US" sz="2000" dirty="0" err="1" smtClean="0"/>
              <a:t>výkonu</a:t>
            </a:r>
            <a:r>
              <a:rPr lang="en-US" sz="2000" dirty="0" smtClean="0"/>
              <a:t> </a:t>
            </a:r>
            <a:r>
              <a:rPr lang="en-US" sz="2000" dirty="0" err="1" smtClean="0"/>
              <a:t>namísto</a:t>
            </a:r>
            <a:r>
              <a:rPr lang="en-US" sz="2000" dirty="0" smtClean="0"/>
              <a:t> </a:t>
            </a:r>
            <a:r>
              <a:rPr lang="en-US" sz="2000" dirty="0" err="1" smtClean="0"/>
              <a:t>kolektivní</a:t>
            </a:r>
            <a:r>
              <a:rPr lang="en-US" sz="2000" dirty="0" smtClean="0"/>
              <a:t> </a:t>
            </a:r>
            <a:r>
              <a:rPr lang="en-US" sz="2000" dirty="0" err="1" smtClean="0"/>
              <a:t>souhry</a:t>
            </a:r>
            <a:endParaRPr lang="en-US" sz="2000" dirty="0" smtClean="0"/>
          </a:p>
          <a:p>
            <a:r>
              <a:rPr lang="en-US" sz="2000" dirty="0" err="1" smtClean="0"/>
              <a:t>Cvičení</a:t>
            </a:r>
            <a:r>
              <a:rPr lang="en-US" sz="2000" dirty="0" smtClean="0"/>
              <a:t> </a:t>
            </a:r>
            <a:r>
              <a:rPr lang="en-US" sz="2000" dirty="0" err="1" smtClean="0"/>
              <a:t>vycházející</a:t>
            </a:r>
            <a:r>
              <a:rPr lang="en-US" sz="2000" dirty="0" smtClean="0"/>
              <a:t> z </a:t>
            </a:r>
            <a:r>
              <a:rPr lang="en-US" sz="2000" dirty="0" err="1" smtClean="0"/>
              <a:t>dobově</a:t>
            </a:r>
            <a:r>
              <a:rPr lang="en-US" sz="2000" dirty="0" smtClean="0"/>
              <a:t> </a:t>
            </a:r>
            <a:r>
              <a:rPr lang="en-US" sz="2000" dirty="0" err="1" smtClean="0"/>
              <a:t>populární</a:t>
            </a:r>
            <a:r>
              <a:rPr lang="en-US" sz="2000" dirty="0" smtClean="0"/>
              <a:t> ego-</a:t>
            </a:r>
            <a:r>
              <a:rPr lang="en-US" sz="2000" dirty="0" err="1" smtClean="0"/>
              <a:t>psychologie</a:t>
            </a:r>
            <a:r>
              <a:rPr lang="en-US" sz="2000" dirty="0" smtClean="0"/>
              <a:t> &gt;&gt; </a:t>
            </a:r>
            <a:r>
              <a:rPr lang="en-US" sz="2000" dirty="0" err="1" smtClean="0"/>
              <a:t>vede</a:t>
            </a:r>
            <a:r>
              <a:rPr lang="en-US" sz="2000" dirty="0" smtClean="0"/>
              <a:t> </a:t>
            </a:r>
            <a:r>
              <a:rPr lang="en-US" sz="2000" dirty="0" err="1" smtClean="0"/>
              <a:t>až</a:t>
            </a:r>
            <a:r>
              <a:rPr lang="en-US" sz="2000" dirty="0" smtClean="0"/>
              <a:t> k </a:t>
            </a:r>
            <a:r>
              <a:rPr lang="en-US" sz="2000" dirty="0" err="1" smtClean="0"/>
              <a:t>záměně</a:t>
            </a:r>
            <a:r>
              <a:rPr lang="en-US" sz="2000" dirty="0" smtClean="0"/>
              <a:t> </a:t>
            </a:r>
            <a:r>
              <a:rPr lang="en-US" sz="2000" dirty="0" err="1" smtClean="0"/>
              <a:t>hercových</a:t>
            </a:r>
            <a:r>
              <a:rPr lang="en-US" sz="2000" dirty="0" smtClean="0"/>
              <a:t> </a:t>
            </a:r>
            <a:r>
              <a:rPr lang="en-US" sz="2000" dirty="0" err="1" smtClean="0"/>
              <a:t>vlastních</a:t>
            </a:r>
            <a:r>
              <a:rPr lang="en-US" sz="2000" dirty="0" smtClean="0"/>
              <a:t> </a:t>
            </a:r>
            <a:r>
              <a:rPr lang="en-US" sz="2000" dirty="0" err="1" smtClean="0"/>
              <a:t>pocitů</a:t>
            </a:r>
            <a:r>
              <a:rPr lang="en-US" sz="2000" dirty="0" smtClean="0"/>
              <a:t> a </a:t>
            </a:r>
            <a:r>
              <a:rPr lang="en-US" sz="2000" dirty="0" err="1" smtClean="0"/>
              <a:t>prožitků</a:t>
            </a:r>
            <a:r>
              <a:rPr lang="en-US" sz="2000" dirty="0" smtClean="0"/>
              <a:t> s </a:t>
            </a:r>
            <a:r>
              <a:rPr lang="en-US" sz="2000" dirty="0" err="1" smtClean="0"/>
              <a:t>těmi</a:t>
            </a:r>
            <a:r>
              <a:rPr lang="en-US" sz="2000" dirty="0" smtClean="0"/>
              <a:t>, </a:t>
            </a:r>
            <a:r>
              <a:rPr lang="en-US" sz="2000" dirty="0" err="1" smtClean="0"/>
              <a:t>které</a:t>
            </a:r>
            <a:r>
              <a:rPr lang="en-US" sz="2000" dirty="0" smtClean="0"/>
              <a:t> </a:t>
            </a:r>
            <a:r>
              <a:rPr lang="en-US" sz="2000" dirty="0" err="1" smtClean="0"/>
              <a:t>preferuje</a:t>
            </a:r>
            <a:r>
              <a:rPr lang="en-US" sz="2000" dirty="0" smtClean="0"/>
              <a:t> </a:t>
            </a:r>
            <a:r>
              <a:rPr lang="en-US" sz="2000" dirty="0" err="1" smtClean="0"/>
              <a:t>scénář</a:t>
            </a:r>
            <a:endParaRPr lang="en-US" sz="2000" dirty="0" smtClean="0"/>
          </a:p>
          <a:p>
            <a:r>
              <a:rPr lang="en-US" sz="2000" dirty="0" smtClean="0"/>
              <a:t>V </a:t>
            </a:r>
            <a:r>
              <a:rPr lang="en-US" sz="2000" dirty="0" err="1" smtClean="0"/>
              <a:t>důsledku</a:t>
            </a:r>
            <a:r>
              <a:rPr lang="en-US" sz="2000" dirty="0" smtClean="0"/>
              <a:t> </a:t>
            </a:r>
            <a:r>
              <a:rPr lang="en-US" sz="2000" dirty="0" err="1" smtClean="0"/>
              <a:t>nahrává</a:t>
            </a:r>
            <a:r>
              <a:rPr lang="en-US" sz="2000" dirty="0" smtClean="0"/>
              <a:t> </a:t>
            </a:r>
            <a:r>
              <a:rPr lang="en-US" sz="2000" dirty="0" err="1" smtClean="0"/>
              <a:t>hvězdnému</a:t>
            </a:r>
            <a:r>
              <a:rPr lang="en-US" sz="2000" dirty="0" smtClean="0"/>
              <a:t> </a:t>
            </a:r>
            <a:r>
              <a:rPr lang="en-US" sz="2000" dirty="0" err="1" smtClean="0"/>
              <a:t>systému</a:t>
            </a:r>
            <a:r>
              <a:rPr lang="en-US" sz="2000" dirty="0" smtClean="0"/>
              <a:t> </a:t>
            </a:r>
            <a:r>
              <a:rPr lang="en-US" sz="2000" dirty="0" err="1" smtClean="0"/>
              <a:t>formou</a:t>
            </a:r>
            <a:r>
              <a:rPr lang="en-US" sz="2000" dirty="0" smtClean="0"/>
              <a:t> </a:t>
            </a:r>
            <a:r>
              <a:rPr lang="en-US" sz="2000" dirty="0" err="1" smtClean="0"/>
              <a:t>analogie</a:t>
            </a:r>
            <a:r>
              <a:rPr lang="en-US" sz="2000" dirty="0" smtClean="0"/>
              <a:t> </a:t>
            </a:r>
            <a:r>
              <a:rPr lang="en-US" sz="2000" dirty="0" err="1" smtClean="0"/>
              <a:t>mezi</a:t>
            </a:r>
            <a:r>
              <a:rPr lang="en-US" sz="2000" dirty="0" smtClean="0"/>
              <a:t> </a:t>
            </a:r>
            <a:r>
              <a:rPr lang="en-US" sz="2000" dirty="0" err="1" smtClean="0"/>
              <a:t>hercem</a:t>
            </a:r>
            <a:r>
              <a:rPr lang="en-US" sz="2000" dirty="0" smtClean="0"/>
              <a:t> a </a:t>
            </a:r>
            <a:r>
              <a:rPr lang="en-US" sz="2000" dirty="0" err="1" smtClean="0"/>
              <a:t>ztělesněnou</a:t>
            </a:r>
            <a:r>
              <a:rPr lang="en-US" sz="2000" dirty="0" smtClean="0"/>
              <a:t> </a:t>
            </a:r>
            <a:r>
              <a:rPr lang="en-US" sz="2000" dirty="0" err="1" smtClean="0"/>
              <a:t>rolí</a:t>
            </a:r>
            <a:endParaRPr lang="en-US" sz="2000" dirty="0" smtClean="0"/>
          </a:p>
          <a:p>
            <a:r>
              <a:rPr lang="en-US" sz="2000" dirty="0" err="1" smtClean="0"/>
              <a:t>Metodické</a:t>
            </a:r>
            <a:r>
              <a:rPr lang="en-US" sz="2000" dirty="0" smtClean="0"/>
              <a:t> </a:t>
            </a:r>
            <a:r>
              <a:rPr lang="en-US" sz="2000" dirty="0" err="1" smtClean="0"/>
              <a:t>herectví</a:t>
            </a:r>
            <a:r>
              <a:rPr lang="en-US" sz="2000" dirty="0"/>
              <a:t> </a:t>
            </a:r>
            <a:r>
              <a:rPr lang="en-US" sz="2000" dirty="0" err="1" smtClean="0"/>
              <a:t>není</a:t>
            </a:r>
            <a:r>
              <a:rPr lang="en-US" sz="2000" dirty="0" smtClean="0"/>
              <a:t> </a:t>
            </a:r>
            <a:r>
              <a:rPr lang="en-US" sz="2000" dirty="0" err="1" smtClean="0"/>
              <a:t>vlastně</a:t>
            </a:r>
            <a:r>
              <a:rPr lang="en-US" sz="2000" dirty="0" smtClean="0"/>
              <a:t> </a:t>
            </a:r>
            <a:r>
              <a:rPr lang="en-US" sz="2000" dirty="0" err="1" smtClean="0"/>
              <a:t>nijak</a:t>
            </a:r>
            <a:r>
              <a:rPr lang="en-US" sz="2000" dirty="0" smtClean="0"/>
              <a:t> </a:t>
            </a:r>
            <a:r>
              <a:rPr lang="en-US" sz="2000" dirty="0" err="1" smtClean="0"/>
              <a:t>specifické</a:t>
            </a:r>
            <a:r>
              <a:rPr lang="en-US" sz="2000" dirty="0" smtClean="0"/>
              <a:t>; </a:t>
            </a:r>
            <a:r>
              <a:rPr lang="en-US" sz="2000" dirty="0" err="1" smtClean="0"/>
              <a:t>podstatný</a:t>
            </a:r>
            <a:r>
              <a:rPr lang="en-US" sz="2000" dirty="0" smtClean="0"/>
              <a:t> je u </a:t>
            </a:r>
            <a:r>
              <a:rPr lang="en-US" sz="2000" dirty="0" err="1" smtClean="0"/>
              <a:t>něj</a:t>
            </a:r>
            <a:r>
              <a:rPr lang="en-US" sz="2000" dirty="0" smtClean="0"/>
              <a:t> </a:t>
            </a:r>
            <a:r>
              <a:rPr lang="en-US" sz="2000" dirty="0" err="1" smtClean="0"/>
              <a:t>diskurz</a:t>
            </a:r>
            <a:r>
              <a:rPr lang="en-US" sz="2000" dirty="0" smtClean="0"/>
              <a:t> o </a:t>
            </a:r>
            <a:r>
              <a:rPr lang="en-US" sz="2000" dirty="0" err="1" smtClean="0"/>
              <a:t>vzniku</a:t>
            </a:r>
            <a:r>
              <a:rPr lang="en-US" sz="2000" dirty="0" smtClean="0"/>
              <a:t> role a </a:t>
            </a:r>
            <a:r>
              <a:rPr lang="en-US" sz="2000" dirty="0" err="1" smtClean="0"/>
              <a:t>přípravách</a:t>
            </a:r>
            <a:r>
              <a:rPr lang="en-US" sz="2000" dirty="0" smtClean="0"/>
              <a:t>, </a:t>
            </a:r>
            <a:r>
              <a:rPr lang="en-US" sz="2000" dirty="0" err="1" smtClean="0"/>
              <a:t>které</a:t>
            </a:r>
            <a:r>
              <a:rPr lang="en-US" sz="2000" dirty="0" smtClean="0"/>
              <a:t> </a:t>
            </a:r>
            <a:r>
              <a:rPr lang="en-US" sz="2000" dirty="0" err="1" smtClean="0"/>
              <a:t>herec</a:t>
            </a:r>
            <a:r>
              <a:rPr lang="en-US" sz="2000" dirty="0" smtClean="0"/>
              <a:t> v </a:t>
            </a:r>
            <a:r>
              <a:rPr lang="en-US" sz="2000" dirty="0" err="1" smtClean="0"/>
              <a:t>zájmu</a:t>
            </a:r>
            <a:r>
              <a:rPr lang="en-US" sz="2000" dirty="0" smtClean="0"/>
              <a:t> co </a:t>
            </a:r>
            <a:r>
              <a:rPr lang="en-US" sz="2000" dirty="0" err="1" smtClean="0"/>
              <a:t>nejvyšši</a:t>
            </a:r>
            <a:r>
              <a:rPr lang="en-US" sz="2000" dirty="0" smtClean="0"/>
              <a:t> </a:t>
            </a:r>
            <a:r>
              <a:rPr lang="en-US" sz="2000" dirty="0" err="1" smtClean="0"/>
              <a:t>autenticity</a:t>
            </a:r>
            <a:r>
              <a:rPr lang="en-US" sz="2000" dirty="0" smtClean="0"/>
              <a:t> </a:t>
            </a:r>
            <a:r>
              <a:rPr lang="en-US" sz="2000" dirty="0" err="1" smtClean="0"/>
              <a:t>podstoupil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477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rando_1_Slide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" b="-5490"/>
          <a:stretch/>
        </p:blipFill>
        <p:spPr>
          <a:xfrm>
            <a:off x="3962400" y="139405"/>
            <a:ext cx="4648200" cy="655208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373" y="340770"/>
            <a:ext cx="3414075" cy="867415"/>
          </a:xfrm>
        </p:spPr>
        <p:txBody>
          <a:bodyPr/>
          <a:lstStyle/>
          <a:p>
            <a:pPr algn="ctr"/>
            <a:r>
              <a:rPr lang="en-US" sz="2800" dirty="0" err="1"/>
              <a:t>S</a:t>
            </a:r>
            <a:r>
              <a:rPr lang="en-US" sz="2800" dirty="0" err="1" smtClean="0"/>
              <a:t>pecifika</a:t>
            </a:r>
            <a:r>
              <a:rPr lang="en-US" sz="2800" dirty="0" smtClean="0"/>
              <a:t> </a:t>
            </a:r>
            <a:r>
              <a:rPr lang="en-US" sz="2800" dirty="0" err="1" smtClean="0"/>
              <a:t>metodického</a:t>
            </a:r>
            <a:r>
              <a:rPr lang="en-US" sz="2800" dirty="0" smtClean="0"/>
              <a:t> </a:t>
            </a:r>
            <a:r>
              <a:rPr lang="en-US" sz="2800" dirty="0" err="1" smtClean="0"/>
              <a:t>herectví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78792" y="1394060"/>
            <a:ext cx="3305656" cy="432094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i="1" u="sng" dirty="0" err="1" smtClean="0"/>
              <a:t>Improvizace</a:t>
            </a:r>
            <a:r>
              <a:rPr lang="en-US" sz="2000" dirty="0" smtClean="0"/>
              <a:t> (</a:t>
            </a:r>
            <a:r>
              <a:rPr lang="en-US" sz="2000" dirty="0" err="1" smtClean="0"/>
              <a:t>dotváření</a:t>
            </a:r>
            <a:r>
              <a:rPr lang="en-US" sz="2000" dirty="0" smtClean="0"/>
              <a:t> </a:t>
            </a:r>
            <a:r>
              <a:rPr lang="en-US" sz="2000" dirty="0" err="1" smtClean="0"/>
              <a:t>dialogů</a:t>
            </a:r>
            <a:r>
              <a:rPr lang="en-US" sz="2000" dirty="0" smtClean="0"/>
              <a:t> a </a:t>
            </a:r>
            <a:r>
              <a:rPr lang="en-US" sz="2000" dirty="0" err="1" smtClean="0"/>
              <a:t>monologů</a:t>
            </a:r>
            <a:r>
              <a:rPr lang="en-US" sz="2000" dirty="0" smtClean="0"/>
              <a:t>, </a:t>
            </a:r>
            <a:r>
              <a:rPr lang="en-US" sz="2000" dirty="0" err="1" smtClean="0"/>
              <a:t>drmolení</a:t>
            </a:r>
            <a:r>
              <a:rPr lang="en-US" sz="2000" dirty="0" smtClean="0"/>
              <a:t>, </a:t>
            </a:r>
            <a:r>
              <a:rPr lang="en-US" sz="2000" dirty="0" err="1" smtClean="0"/>
              <a:t>přízvuky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i="1" u="sng" dirty="0" err="1" smtClean="0"/>
              <a:t>Uvolnění</a:t>
            </a:r>
            <a:r>
              <a:rPr lang="en-US" sz="2000" dirty="0" smtClean="0"/>
              <a:t> (</a:t>
            </a:r>
            <a:r>
              <a:rPr lang="en-US" sz="2000" dirty="0" err="1" smtClean="0"/>
              <a:t>spontánní</a:t>
            </a:r>
            <a:r>
              <a:rPr lang="en-US" sz="2000" dirty="0" smtClean="0"/>
              <a:t> </a:t>
            </a:r>
            <a:r>
              <a:rPr lang="en-US" sz="2000" dirty="0" err="1" smtClean="0"/>
              <a:t>pohyby</a:t>
            </a:r>
            <a:r>
              <a:rPr lang="en-US" sz="2000" dirty="0" smtClean="0"/>
              <a:t>, </a:t>
            </a:r>
            <a:r>
              <a:rPr lang="en-US" sz="2000" dirty="0" err="1" smtClean="0"/>
              <a:t>hrbení</a:t>
            </a:r>
            <a:r>
              <a:rPr lang="en-US" sz="2000" dirty="0" smtClean="0"/>
              <a:t> se…)</a:t>
            </a:r>
          </a:p>
          <a:p>
            <a:pPr marL="285750" indent="-285750">
              <a:buFont typeface="Arial"/>
              <a:buChar char="•"/>
            </a:pPr>
            <a:r>
              <a:rPr lang="en-US" sz="2000" i="1" u="sng" dirty="0" err="1"/>
              <a:t>Psychologicky</a:t>
            </a:r>
            <a:r>
              <a:rPr lang="en-US" sz="2000" i="1" u="sng" dirty="0"/>
              <a:t> </a:t>
            </a:r>
            <a:r>
              <a:rPr lang="en-US" sz="2000" i="1" u="sng" dirty="0" err="1"/>
              <a:t>motivované</a:t>
            </a:r>
            <a:r>
              <a:rPr lang="en-US" sz="2000" i="1" u="sng" dirty="0"/>
              <a:t> </a:t>
            </a:r>
            <a:r>
              <a:rPr lang="en-US" sz="2000" i="1" u="sng" dirty="0" err="1"/>
              <a:t>odmlky</a:t>
            </a:r>
            <a:r>
              <a:rPr lang="en-US" sz="2000" i="1" u="sng" dirty="0"/>
              <a:t> a </a:t>
            </a:r>
            <a:r>
              <a:rPr lang="en-US" sz="2000" i="1" u="sng" dirty="0" err="1"/>
              <a:t>pauzy</a:t>
            </a:r>
            <a:r>
              <a:rPr lang="en-US" sz="2000" dirty="0" smtClean="0"/>
              <a:t> &gt;&gt; </a:t>
            </a:r>
            <a:r>
              <a:rPr lang="en-US" sz="2000" dirty="0" err="1" smtClean="0"/>
              <a:t>neschopnost</a:t>
            </a:r>
            <a:r>
              <a:rPr lang="en-US" sz="2000" dirty="0" smtClean="0"/>
              <a:t> </a:t>
            </a:r>
            <a:r>
              <a:rPr lang="en-US" sz="2000" dirty="0" err="1" smtClean="0"/>
              <a:t>hrdinů</a:t>
            </a:r>
            <a:r>
              <a:rPr lang="en-US" sz="2000" dirty="0" smtClean="0"/>
              <a:t> se </a:t>
            </a:r>
            <a:r>
              <a:rPr lang="en-US" sz="2000" dirty="0" err="1" smtClean="0"/>
              <a:t>vyjádřit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i="1" u="sng" dirty="0" err="1" smtClean="0"/>
              <a:t>Uživání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rekvizit</a:t>
            </a:r>
            <a:r>
              <a:rPr lang="en-US" sz="2000" i="1" u="sng" dirty="0" smtClean="0"/>
              <a:t> a </a:t>
            </a:r>
            <a:r>
              <a:rPr lang="en-US" sz="2000" i="1" u="sng" dirty="0" err="1" smtClean="0"/>
              <a:t>předmětů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jako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expresivních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objektů</a:t>
            </a:r>
            <a:endParaRPr lang="en-US" sz="2000" i="1" u="sng" dirty="0" smtClean="0"/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034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rando_2_Slid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1046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922102"/>
          </a:xfrm>
        </p:spPr>
        <p:txBody>
          <a:bodyPr/>
          <a:lstStyle/>
          <a:p>
            <a:pPr algn="ctr"/>
            <a:r>
              <a:rPr lang="en-US" sz="2800" dirty="0" err="1" smtClean="0"/>
              <a:t>Expresivní</a:t>
            </a:r>
            <a:r>
              <a:rPr lang="en-US" sz="2800" dirty="0" smtClean="0"/>
              <a:t> </a:t>
            </a:r>
            <a:r>
              <a:rPr lang="en-US" sz="2800" dirty="0" err="1" smtClean="0"/>
              <a:t>objekt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err="1" smtClean="0"/>
              <a:t>bílá</a:t>
            </a:r>
            <a:r>
              <a:rPr lang="en-US" sz="2800" dirty="0" smtClean="0"/>
              <a:t> </a:t>
            </a:r>
            <a:r>
              <a:rPr lang="en-US" sz="2800" dirty="0" err="1" smtClean="0"/>
              <a:t>rukavice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Ačkoliv</a:t>
            </a:r>
            <a:r>
              <a:rPr lang="en-US" sz="1800" dirty="0" smtClean="0"/>
              <a:t> je Terry </a:t>
            </a:r>
            <a:r>
              <a:rPr lang="en-US" sz="1800" dirty="0" err="1" smtClean="0"/>
              <a:t>bývalý</a:t>
            </a:r>
            <a:r>
              <a:rPr lang="en-US" sz="1800" dirty="0" smtClean="0"/>
              <a:t> boxer a </a:t>
            </a:r>
            <a:r>
              <a:rPr lang="en-US" sz="1800" dirty="0" err="1" smtClean="0"/>
              <a:t>jeho</a:t>
            </a:r>
            <a:r>
              <a:rPr lang="en-US" sz="1800" dirty="0" smtClean="0"/>
              <a:t> </a:t>
            </a:r>
            <a:r>
              <a:rPr lang="en-US" sz="1800" dirty="0" err="1" smtClean="0"/>
              <a:t>fýzis</a:t>
            </a:r>
            <a:r>
              <a:rPr lang="en-US" sz="1800" dirty="0" smtClean="0"/>
              <a:t> </a:t>
            </a:r>
            <a:r>
              <a:rPr lang="en-US" sz="1800" dirty="0" err="1" smtClean="0"/>
              <a:t>tomu</a:t>
            </a:r>
            <a:r>
              <a:rPr lang="en-US" sz="1800" dirty="0" smtClean="0"/>
              <a:t> </a:t>
            </a:r>
            <a:r>
              <a:rPr lang="en-US" sz="1800" dirty="0" err="1" smtClean="0"/>
              <a:t>odpovídá</a:t>
            </a:r>
            <a:r>
              <a:rPr lang="en-US" sz="1800" dirty="0" smtClean="0"/>
              <a:t>, </a:t>
            </a:r>
            <a:r>
              <a:rPr lang="en-US" sz="1800" dirty="0" err="1" smtClean="0"/>
              <a:t>jsou</a:t>
            </a:r>
            <a:r>
              <a:rPr lang="en-US" sz="1800" dirty="0" smtClean="0"/>
              <a:t> </a:t>
            </a:r>
            <a:r>
              <a:rPr lang="en-US" sz="1800" dirty="0" err="1" smtClean="0"/>
              <a:t>jeho</a:t>
            </a:r>
            <a:r>
              <a:rPr lang="en-US" sz="1800" dirty="0" smtClean="0"/>
              <a:t> </a:t>
            </a:r>
            <a:r>
              <a:rPr lang="en-US" sz="1800" dirty="0" err="1" smtClean="0"/>
              <a:t>gesta</a:t>
            </a:r>
            <a:r>
              <a:rPr lang="en-US" sz="1800" dirty="0" smtClean="0"/>
              <a:t> </a:t>
            </a:r>
            <a:r>
              <a:rPr lang="en-US" sz="1800" dirty="0" err="1" smtClean="0"/>
              <a:t>něžná</a:t>
            </a:r>
            <a:r>
              <a:rPr lang="en-US" sz="1800" dirty="0" smtClean="0"/>
              <a:t> a </a:t>
            </a:r>
            <a:r>
              <a:rPr lang="en-US" sz="1800" dirty="0" err="1" smtClean="0"/>
              <a:t>jemná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Zacházení</a:t>
            </a:r>
            <a:r>
              <a:rPr lang="en-US" sz="1800" dirty="0" smtClean="0"/>
              <a:t> s </a:t>
            </a:r>
            <a:r>
              <a:rPr lang="en-US" sz="1800" dirty="0" err="1" smtClean="0"/>
              <a:t>bílou</a:t>
            </a:r>
            <a:r>
              <a:rPr lang="en-US" sz="1800" dirty="0" smtClean="0"/>
              <a:t> </a:t>
            </a:r>
            <a:r>
              <a:rPr lang="en-US" sz="1800" dirty="0" err="1" smtClean="0"/>
              <a:t>rukavicí</a:t>
            </a:r>
            <a:r>
              <a:rPr lang="en-US" sz="1800" dirty="0" smtClean="0"/>
              <a:t>, </a:t>
            </a:r>
            <a:r>
              <a:rPr lang="en-US" sz="1800" dirty="0" err="1" smtClean="0"/>
              <a:t>kterou</a:t>
            </a:r>
            <a:r>
              <a:rPr lang="en-US" sz="1800" dirty="0" smtClean="0"/>
              <a:t> </a:t>
            </a:r>
            <a:r>
              <a:rPr lang="en-US" sz="1800" dirty="0" err="1" smtClean="0"/>
              <a:t>upustí</a:t>
            </a:r>
            <a:r>
              <a:rPr lang="en-US" sz="1800" dirty="0" smtClean="0"/>
              <a:t> Eddie, </a:t>
            </a:r>
            <a:r>
              <a:rPr lang="en-US" sz="1800" dirty="0" err="1" smtClean="0"/>
              <a:t>prozrazuje</a:t>
            </a:r>
            <a:r>
              <a:rPr lang="en-US" sz="1800" dirty="0" smtClean="0"/>
              <a:t> </a:t>
            </a:r>
            <a:r>
              <a:rPr lang="en-US" sz="1800" dirty="0" err="1" smtClean="0"/>
              <a:t>jeho</a:t>
            </a:r>
            <a:r>
              <a:rPr lang="en-US" sz="1800" dirty="0" smtClean="0"/>
              <a:t> </a:t>
            </a:r>
            <a:r>
              <a:rPr lang="en-US" sz="1800" dirty="0" err="1" smtClean="0"/>
              <a:t>zájem</a:t>
            </a:r>
            <a:r>
              <a:rPr lang="en-US" sz="1800" dirty="0" smtClean="0"/>
              <a:t> o </a:t>
            </a:r>
            <a:r>
              <a:rPr lang="en-US" sz="1800" dirty="0" err="1" smtClean="0"/>
              <a:t>dívku</a:t>
            </a:r>
            <a:r>
              <a:rPr lang="en-US" sz="1800" dirty="0" smtClean="0"/>
              <a:t>, </a:t>
            </a:r>
            <a:r>
              <a:rPr lang="en-US" sz="1800" dirty="0" err="1" smtClean="0"/>
              <a:t>snahu</a:t>
            </a:r>
            <a:r>
              <a:rPr lang="en-US" sz="1800" dirty="0" smtClean="0"/>
              <a:t> </a:t>
            </a:r>
            <a:r>
              <a:rPr lang="en-US" sz="1800" dirty="0" err="1" smtClean="0"/>
              <a:t>být</a:t>
            </a:r>
            <a:r>
              <a:rPr lang="en-US" sz="1800" dirty="0" smtClean="0"/>
              <a:t> </a:t>
            </a:r>
            <a:r>
              <a:rPr lang="en-US" sz="1800" dirty="0" err="1" smtClean="0"/>
              <a:t>jí</a:t>
            </a:r>
            <a:r>
              <a:rPr lang="en-US" sz="1800" dirty="0" smtClean="0"/>
              <a:t> </a:t>
            </a:r>
            <a:r>
              <a:rPr lang="en-US" sz="1800" dirty="0" err="1" smtClean="0"/>
              <a:t>nablízku</a:t>
            </a:r>
            <a:r>
              <a:rPr lang="en-US" sz="1800" dirty="0" smtClean="0"/>
              <a:t>, </a:t>
            </a:r>
            <a:r>
              <a:rPr lang="en-US" sz="1800" dirty="0" err="1" smtClean="0"/>
              <a:t>flirtovat</a:t>
            </a:r>
            <a:r>
              <a:rPr lang="en-US" sz="1800" dirty="0" smtClean="0"/>
              <a:t> s </a:t>
            </a:r>
            <a:r>
              <a:rPr lang="en-US" sz="1800" dirty="0" err="1" smtClean="0"/>
              <a:t>ní</a:t>
            </a:r>
            <a:r>
              <a:rPr lang="en-US" sz="1800" dirty="0" smtClean="0"/>
              <a:t> – symbol </a:t>
            </a:r>
            <a:r>
              <a:rPr lang="en-US" sz="1800" dirty="0" err="1" smtClean="0"/>
              <a:t>všeho</a:t>
            </a:r>
            <a:r>
              <a:rPr lang="en-US" sz="1800" dirty="0" smtClean="0"/>
              <a:t>, co Terry </a:t>
            </a:r>
            <a:r>
              <a:rPr lang="en-US" sz="1800" dirty="0" err="1" smtClean="0"/>
              <a:t>cítí</a:t>
            </a:r>
            <a:r>
              <a:rPr lang="en-US" sz="1800" dirty="0" smtClean="0"/>
              <a:t>, ale </a:t>
            </a:r>
            <a:r>
              <a:rPr lang="en-US" sz="1800" dirty="0" err="1" smtClean="0"/>
              <a:t>zatím</a:t>
            </a:r>
            <a:r>
              <a:rPr lang="en-US" sz="1800" dirty="0" smtClean="0"/>
              <a:t> </a:t>
            </a:r>
            <a:r>
              <a:rPr lang="en-US" sz="1800" dirty="0" err="1" smtClean="0"/>
              <a:t>neumí</a:t>
            </a:r>
            <a:r>
              <a:rPr lang="en-US" sz="1800" dirty="0" smtClean="0"/>
              <a:t> </a:t>
            </a:r>
            <a:r>
              <a:rPr lang="en-US" sz="1800" dirty="0" err="1" smtClean="0"/>
              <a:t>dát</a:t>
            </a:r>
            <a:r>
              <a:rPr lang="en-US" sz="1800" dirty="0" smtClean="0"/>
              <a:t> </a:t>
            </a:r>
            <a:r>
              <a:rPr lang="en-US" sz="1800" dirty="0" err="1" smtClean="0"/>
              <a:t>najevo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744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rando_3_Slide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r="23941"/>
          <a:stretch/>
        </p:blipFill>
        <p:spPr/>
      </p:pic>
      <p:pic>
        <p:nvPicPr>
          <p:cNvPr id="9" name="Content Placeholder 8" descr="Brando_4_Slide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/>
          <a:stretch/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33547"/>
          </a:xfrm>
        </p:spPr>
        <p:txBody>
          <a:bodyPr/>
          <a:lstStyle/>
          <a:p>
            <a:r>
              <a:rPr lang="en-US" sz="2400" cap="none" dirty="0" smtClean="0"/>
              <a:t> - Terry </a:t>
            </a:r>
            <a:r>
              <a:rPr lang="en-US" sz="2400" cap="none" dirty="0"/>
              <a:t>M</a:t>
            </a:r>
            <a:r>
              <a:rPr lang="en-US" sz="2400" cap="none" dirty="0" smtClean="0"/>
              <a:t>alloy </a:t>
            </a:r>
            <a:r>
              <a:rPr lang="en-US" sz="2400" cap="none" dirty="0" err="1" smtClean="0"/>
              <a:t>jako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latentně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femininní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hrdina</a:t>
            </a:r>
            <a:r>
              <a:rPr lang="en-US" sz="2400" cap="none" dirty="0" smtClean="0"/>
              <a:t/>
            </a:r>
            <a:br>
              <a:rPr lang="en-US" sz="2400" cap="none" dirty="0" smtClean="0"/>
            </a:br>
            <a:r>
              <a:rPr lang="en-US" sz="2400" cap="none" dirty="0" smtClean="0"/>
              <a:t> - </a:t>
            </a:r>
            <a:r>
              <a:rPr lang="en-US" sz="2400" cap="none" dirty="0" err="1" smtClean="0"/>
              <a:t>citlivost</a:t>
            </a:r>
            <a:r>
              <a:rPr lang="en-US" sz="2400" cap="none" dirty="0" smtClean="0"/>
              <a:t> v </a:t>
            </a:r>
            <a:r>
              <a:rPr lang="en-US" sz="2400" cap="none" dirty="0" err="1" smtClean="0"/>
              <a:t>kontrastu</a:t>
            </a:r>
            <a:r>
              <a:rPr lang="en-US" sz="2400" cap="none" dirty="0" smtClean="0"/>
              <a:t> k </a:t>
            </a:r>
            <a:r>
              <a:rPr lang="en-US" sz="2400" cap="none" dirty="0" err="1" smtClean="0"/>
              <a:t>fyzické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stránce</a:t>
            </a:r>
            <a:r>
              <a:rPr lang="en-US" sz="2400" cap="none" dirty="0" smtClean="0"/>
              <a:t> a </a:t>
            </a:r>
            <a:r>
              <a:rPr lang="en-US" sz="2400" cap="none" dirty="0" err="1" smtClean="0"/>
              <a:t>sklonům</a:t>
            </a:r>
            <a:r>
              <a:rPr lang="en-US" sz="2400" cap="none" dirty="0" smtClean="0"/>
              <a:t> k </a:t>
            </a:r>
            <a:r>
              <a:rPr lang="en-US" sz="2400" cap="none" dirty="0" err="1" smtClean="0"/>
              <a:t>násilí</a:t>
            </a:r>
            <a:r>
              <a:rPr lang="en-US" sz="2400" cap="none" dirty="0" smtClean="0"/>
              <a:t> 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238718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rando_5_slid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0" b="16440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uvolněný</a:t>
            </a:r>
            <a:r>
              <a:rPr lang="en-US" sz="2000" dirty="0" smtClean="0"/>
              <a:t> </a:t>
            </a:r>
            <a:r>
              <a:rPr lang="en-US" sz="2000" dirty="0" err="1" smtClean="0"/>
              <a:t>postoj</a:t>
            </a:r>
            <a:r>
              <a:rPr lang="en-US" sz="2000" dirty="0" smtClean="0"/>
              <a:t> </a:t>
            </a:r>
            <a:r>
              <a:rPr lang="en-US" sz="2000" dirty="0" err="1" smtClean="0"/>
              <a:t>hrdiny</a:t>
            </a:r>
            <a:r>
              <a:rPr lang="en-US" sz="2000" dirty="0" smtClean="0"/>
              <a:t> a </a:t>
            </a:r>
            <a:r>
              <a:rPr lang="en-US" sz="2000" dirty="0" err="1" smtClean="0"/>
              <a:t>ležérní</a:t>
            </a:r>
            <a:r>
              <a:rPr lang="en-US" sz="2000" dirty="0" smtClean="0"/>
              <a:t> </a:t>
            </a:r>
            <a:r>
              <a:rPr lang="en-US" sz="2000" dirty="0" err="1" smtClean="0"/>
              <a:t>bezcílná</a:t>
            </a:r>
            <a:r>
              <a:rPr lang="en-US" sz="2000" dirty="0" smtClean="0"/>
              <a:t> </a:t>
            </a:r>
            <a:r>
              <a:rPr lang="en-US" sz="2000" dirty="0" err="1" smtClean="0"/>
              <a:t>chůze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Romantická</a:t>
            </a:r>
            <a:r>
              <a:rPr lang="en-US" sz="1800" dirty="0" smtClean="0"/>
              <a:t> </a:t>
            </a:r>
            <a:r>
              <a:rPr lang="en-US" sz="1800" dirty="0" err="1" smtClean="0"/>
              <a:t>zápletka</a:t>
            </a:r>
            <a:r>
              <a:rPr lang="en-US" sz="1800" dirty="0" smtClean="0"/>
              <a:t>, </a:t>
            </a:r>
            <a:r>
              <a:rPr lang="en-US" sz="1800" dirty="0" err="1" smtClean="0"/>
              <a:t>navzdory</a:t>
            </a:r>
            <a:r>
              <a:rPr lang="en-US" sz="1800" dirty="0" smtClean="0"/>
              <a:t> </a:t>
            </a:r>
            <a:r>
              <a:rPr lang="en-US" sz="1800" dirty="0" err="1" smtClean="0"/>
              <a:t>názoru</a:t>
            </a:r>
            <a:r>
              <a:rPr lang="en-US" sz="1800" dirty="0" smtClean="0"/>
              <a:t> </a:t>
            </a:r>
            <a:r>
              <a:rPr lang="en-US" sz="1800" dirty="0" err="1" smtClean="0"/>
              <a:t>autorů</a:t>
            </a:r>
            <a:r>
              <a:rPr lang="en-US" sz="1800" dirty="0" smtClean="0"/>
              <a:t>, je </a:t>
            </a:r>
            <a:r>
              <a:rPr lang="en-US" sz="1800" dirty="0" err="1" smtClean="0"/>
              <a:t>klíčová</a:t>
            </a:r>
            <a:r>
              <a:rPr lang="en-US" sz="1800" dirty="0" smtClean="0"/>
              <a:t> pro </a:t>
            </a:r>
            <a:r>
              <a:rPr lang="en-US" sz="1800" dirty="0" err="1" smtClean="0"/>
              <a:t>konstrukci</a:t>
            </a:r>
            <a:r>
              <a:rPr lang="en-US" sz="1800" dirty="0" smtClean="0"/>
              <a:t> </a:t>
            </a:r>
            <a:r>
              <a:rPr lang="en-US" sz="1800" dirty="0" err="1" smtClean="0"/>
              <a:t>nového</a:t>
            </a:r>
            <a:r>
              <a:rPr lang="en-US" sz="1800" dirty="0" smtClean="0"/>
              <a:t> </a:t>
            </a:r>
            <a:r>
              <a:rPr lang="en-US" sz="1800" dirty="0" err="1" smtClean="0"/>
              <a:t>typu</a:t>
            </a:r>
            <a:r>
              <a:rPr lang="en-US" sz="1800" dirty="0" smtClean="0"/>
              <a:t> </a:t>
            </a:r>
            <a:r>
              <a:rPr lang="en-US" sz="1800" dirty="0" err="1" smtClean="0"/>
              <a:t>hrdiny</a:t>
            </a:r>
            <a:r>
              <a:rPr lang="en-US" sz="1800" dirty="0" smtClean="0"/>
              <a:t>. </a:t>
            </a:r>
            <a:r>
              <a:rPr lang="en-US" sz="1800" dirty="0" err="1" smtClean="0"/>
              <a:t>Vztah</a:t>
            </a:r>
            <a:r>
              <a:rPr lang="en-US" sz="1800" dirty="0" smtClean="0"/>
              <a:t> s </a:t>
            </a:r>
            <a:r>
              <a:rPr lang="en-US" sz="1800" dirty="0" err="1" smtClean="0"/>
              <a:t>dívkou</a:t>
            </a:r>
            <a:r>
              <a:rPr lang="en-US" sz="1800" dirty="0" smtClean="0"/>
              <a:t> </a:t>
            </a:r>
            <a:r>
              <a:rPr lang="en-US" sz="1800" dirty="0" err="1" smtClean="0"/>
              <a:t>není</a:t>
            </a:r>
            <a:r>
              <a:rPr lang="en-US" sz="1800" dirty="0" smtClean="0"/>
              <a:t> </a:t>
            </a:r>
            <a:r>
              <a:rPr lang="en-US" sz="1800" dirty="0" err="1" smtClean="0"/>
              <a:t>jen</a:t>
            </a:r>
            <a:r>
              <a:rPr lang="en-US" sz="1800" dirty="0" smtClean="0"/>
              <a:t> </a:t>
            </a:r>
            <a:r>
              <a:rPr lang="en-US" sz="1800" dirty="0" err="1" smtClean="0"/>
              <a:t>vedlejší</a:t>
            </a:r>
            <a:r>
              <a:rPr lang="en-US" sz="1800" dirty="0" smtClean="0"/>
              <a:t> </a:t>
            </a:r>
            <a:r>
              <a:rPr lang="en-US" sz="1800" dirty="0" err="1" smtClean="0"/>
              <a:t>dějovou</a:t>
            </a:r>
            <a:r>
              <a:rPr lang="en-US" sz="1800" dirty="0" smtClean="0"/>
              <a:t> </a:t>
            </a:r>
            <a:r>
              <a:rPr lang="en-US" sz="1800" dirty="0" err="1" smtClean="0"/>
              <a:t>linií</a:t>
            </a:r>
            <a:r>
              <a:rPr lang="en-US" sz="1800" dirty="0" smtClean="0"/>
              <a:t>, ale </a:t>
            </a:r>
            <a:r>
              <a:rPr lang="en-US" sz="1800" dirty="0" err="1" smtClean="0"/>
              <a:t>láska</a:t>
            </a:r>
            <a:r>
              <a:rPr lang="en-US" sz="1800" dirty="0" smtClean="0"/>
              <a:t> Eddie </a:t>
            </a:r>
            <a:r>
              <a:rPr lang="en-US" sz="1800" dirty="0" err="1" smtClean="0"/>
              <a:t>Terryho</a:t>
            </a:r>
            <a:r>
              <a:rPr lang="en-US" sz="1800" dirty="0" smtClean="0"/>
              <a:t> </a:t>
            </a:r>
            <a:r>
              <a:rPr lang="en-US" sz="1800" dirty="0" err="1" smtClean="0"/>
              <a:t>doslova</a:t>
            </a:r>
            <a:r>
              <a:rPr lang="en-US" sz="1800" dirty="0" smtClean="0"/>
              <a:t> </a:t>
            </a:r>
            <a:r>
              <a:rPr lang="en-US" sz="1800" dirty="0" err="1" smtClean="0"/>
              <a:t>vyděluje</a:t>
            </a:r>
            <a:r>
              <a:rPr lang="en-US" sz="1800" dirty="0" smtClean="0"/>
              <a:t> z </a:t>
            </a:r>
            <a:r>
              <a:rPr lang="en-US" sz="1800" dirty="0" err="1" smtClean="0"/>
              <a:t>davu</a:t>
            </a:r>
            <a:r>
              <a:rPr lang="en-US" sz="1800" dirty="0" smtClean="0"/>
              <a:t> a </a:t>
            </a:r>
            <a:r>
              <a:rPr lang="en-US" sz="1800" dirty="0" err="1" smtClean="0"/>
              <a:t>dává</a:t>
            </a:r>
            <a:r>
              <a:rPr lang="en-US" sz="1800" dirty="0" smtClean="0"/>
              <a:t> mu </a:t>
            </a:r>
            <a:r>
              <a:rPr lang="en-US" sz="1800" dirty="0" err="1" smtClean="0"/>
              <a:t>impulz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vzpouře</a:t>
            </a:r>
            <a:r>
              <a:rPr lang="en-US" sz="1800" dirty="0" smtClean="0"/>
              <a:t> </a:t>
            </a:r>
            <a:r>
              <a:rPr lang="en-US" sz="1800" dirty="0" err="1" smtClean="0"/>
              <a:t>proti</a:t>
            </a:r>
            <a:r>
              <a:rPr lang="en-US" sz="1800" dirty="0" smtClean="0"/>
              <a:t> </a:t>
            </a:r>
            <a:r>
              <a:rPr lang="en-US" sz="1800" dirty="0" err="1" smtClean="0"/>
              <a:t>odborovým</a:t>
            </a:r>
            <a:r>
              <a:rPr lang="en-US" sz="1800" dirty="0" smtClean="0"/>
              <a:t> </a:t>
            </a:r>
            <a:r>
              <a:rPr lang="en-US" sz="1800" dirty="0" err="1" smtClean="0"/>
              <a:t>předákům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796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cap="none" dirty="0" smtClean="0"/>
              <a:t>Dialog - Terry a Charlie</a:t>
            </a:r>
            <a:endParaRPr lang="en-US" sz="3200" cap="none" dirty="0"/>
          </a:p>
        </p:txBody>
      </p:sp>
      <p:pic>
        <p:nvPicPr>
          <p:cNvPr id="14" name="Content Placeholder 13" descr="Br_Contender_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r="14897"/>
          <a:stretch>
            <a:fillRect/>
          </a:stretch>
        </p:blipFill>
        <p:spPr/>
      </p:pic>
      <p:pic>
        <p:nvPicPr>
          <p:cNvPr id="17" name="Content Placeholder 16" descr="Br_contender_1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/>
          <a:stretch/>
        </p:blipFill>
        <p:spPr/>
      </p:pic>
    </p:spTree>
    <p:extLst>
      <p:ext uri="{BB962C8B-B14F-4D97-AF65-F5344CB8AC3E}">
        <p14:creationId xmlns:p14="http://schemas.microsoft.com/office/powerpoint/2010/main" val="51356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6908</TotalTime>
  <Words>835</Words>
  <Application>Microsoft Macintosh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Horizon</vt:lpstr>
      <vt:lpstr>FAV 279 Filmové herectví Mgr. Šárka Gmiterková 6. 11. 2014</vt:lpstr>
      <vt:lpstr>Doporučená literatura 6. 11.</vt:lpstr>
      <vt:lpstr>Stanislavského systém</vt:lpstr>
      <vt:lpstr>Metoda – lee strasberg</vt:lpstr>
      <vt:lpstr>Specifika metodického herectví</vt:lpstr>
      <vt:lpstr>Expresivní objekt  bílá rukavice</vt:lpstr>
      <vt:lpstr> - Terry Malloy jako latentně femininní hrdina  - citlivost v kontrastu k fyzické stránce a sklonům k násilí </vt:lpstr>
      <vt:lpstr>uvolněný postoj hrdiny a ležérní bezcílná chůze </vt:lpstr>
      <vt:lpstr>Dialog - Terry a Charlie</vt:lpstr>
      <vt:lpstr>Dialog - Terry a Charlie</vt:lpstr>
      <vt:lpstr>Dialogová scéna ukazuje jak paradoxy metodického herectví, tak její invenční přínos </vt:lpstr>
      <vt:lpstr>Robert De Niro – Zuřící Býk (1980, R. Martin Scorsese)</vt:lpstr>
      <vt:lpstr>Actorly transformation / herecká proměna</vt:lpstr>
      <vt:lpstr>Co preference takového typu herectví znamená? </vt:lpstr>
      <vt:lpstr>Million Dollar Baby   (2004, r. Clint Eastwood) hrají: H. Swank, C.Eastwood, Morgan Freeman  </vt:lpstr>
    </vt:vector>
  </TitlesOfParts>
  <Company>sagm@seznam.cz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Šárka Gmiterková</dc:creator>
  <cp:lastModifiedBy>Šárka Gmiterková</cp:lastModifiedBy>
  <cp:revision>30</cp:revision>
  <dcterms:created xsi:type="dcterms:W3CDTF">2014-11-01T17:37:16Z</dcterms:created>
  <dcterms:modified xsi:type="dcterms:W3CDTF">2014-11-07T19:39:37Z</dcterms:modified>
</cp:coreProperties>
</file>