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8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AFAD-DB1A-8D4A-B22E-F3EBD54688BF}" type="datetimeFigureOut">
              <a:rPr lang="en-US" smtClean="0"/>
              <a:t>24.11.14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28D8-54A9-5644-82A5-8AD853BB331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AFAD-DB1A-8D4A-B22E-F3EBD54688BF}" type="datetimeFigureOut">
              <a:rPr lang="en-US" smtClean="0"/>
              <a:t>24.11.14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28D8-54A9-5644-82A5-8AD853BB3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AFAD-DB1A-8D4A-B22E-F3EBD54688BF}" type="datetimeFigureOut">
              <a:rPr lang="en-US" smtClean="0"/>
              <a:t>24.11.14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28D8-54A9-5644-82A5-8AD853BB3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AFAD-DB1A-8D4A-B22E-F3EBD54688BF}" type="datetimeFigureOut">
              <a:rPr lang="en-US" smtClean="0"/>
              <a:t>24.11.14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28D8-54A9-5644-82A5-8AD853BB33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AFAD-DB1A-8D4A-B22E-F3EBD54688BF}" type="datetimeFigureOut">
              <a:rPr lang="en-US" smtClean="0"/>
              <a:t>24.11.14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28D8-54A9-5644-82A5-8AD853BB3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AFAD-DB1A-8D4A-B22E-F3EBD54688BF}" type="datetimeFigureOut">
              <a:rPr lang="en-US" smtClean="0"/>
              <a:t>24.11.14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28D8-54A9-5644-82A5-8AD853BB3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AFAD-DB1A-8D4A-B22E-F3EBD54688BF}" type="datetimeFigureOut">
              <a:rPr lang="en-US" smtClean="0"/>
              <a:t>24.11.14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28D8-54A9-5644-82A5-8AD853BB3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AFAD-DB1A-8D4A-B22E-F3EBD54688BF}" type="datetimeFigureOut">
              <a:rPr lang="en-US" smtClean="0"/>
              <a:t>24.11.14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28D8-54A9-5644-82A5-8AD853BB3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AFAD-DB1A-8D4A-B22E-F3EBD54688BF}" type="datetimeFigureOut">
              <a:rPr lang="en-US" smtClean="0"/>
              <a:t>24.11.14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28D8-54A9-5644-82A5-8AD853BB3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AFAD-DB1A-8D4A-B22E-F3EBD54688BF}" type="datetimeFigureOut">
              <a:rPr lang="en-US" smtClean="0"/>
              <a:t>24.11.14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28D8-54A9-5644-82A5-8AD853BB3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AFAD-DB1A-8D4A-B22E-F3EBD54688BF}" type="datetimeFigureOut">
              <a:rPr lang="en-US" smtClean="0"/>
              <a:t>24.11.14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28D8-54A9-5644-82A5-8AD853BB33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0B7AFAD-DB1A-8D4A-B22E-F3EBD54688BF}" type="datetimeFigureOut">
              <a:rPr lang="en-US" smtClean="0"/>
              <a:t>24.11.14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A0C28D8-54A9-5644-82A5-8AD853BB331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amsung-selfie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 r="19342"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2648" y="1238714"/>
            <a:ext cx="2971800" cy="783994"/>
          </a:xfrm>
        </p:spPr>
        <p:txBody>
          <a:bodyPr/>
          <a:lstStyle/>
          <a:p>
            <a:pPr algn="ctr"/>
            <a:r>
              <a:rPr lang="en-US" sz="3600" b="1" dirty="0" smtClean="0"/>
              <a:t>FAV 279</a:t>
            </a:r>
            <a:endParaRPr lang="en-US" sz="36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86008" y="2195187"/>
            <a:ext cx="3098440" cy="3519814"/>
          </a:xfrm>
        </p:spPr>
        <p:txBody>
          <a:bodyPr/>
          <a:lstStyle/>
          <a:p>
            <a:pPr algn="ctr"/>
            <a:r>
              <a:rPr lang="en-US" sz="3200" dirty="0" err="1" smtClean="0"/>
              <a:t>Filmové</a:t>
            </a:r>
            <a:r>
              <a:rPr lang="en-US" sz="3200" dirty="0" smtClean="0"/>
              <a:t> </a:t>
            </a:r>
            <a:r>
              <a:rPr lang="en-US" sz="3200" dirty="0" err="1" smtClean="0"/>
              <a:t>herectví</a:t>
            </a:r>
            <a:endParaRPr lang="en-US" sz="3200" dirty="0" smtClean="0"/>
          </a:p>
          <a:p>
            <a:endParaRPr lang="en-US" dirty="0"/>
          </a:p>
          <a:p>
            <a:pPr algn="ctr"/>
            <a:r>
              <a:rPr lang="en-US" sz="2000" dirty="0"/>
              <a:t>Mgr. Šárka Gmiterková</a:t>
            </a:r>
          </a:p>
          <a:p>
            <a:pPr algn="ctr"/>
            <a:endParaRPr lang="en-US" dirty="0"/>
          </a:p>
          <a:p>
            <a:pPr algn="ctr"/>
            <a:r>
              <a:rPr lang="en-US" sz="1600" dirty="0"/>
              <a:t>20. 11. 2014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3950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uren-Bacall-in-To-Have-and-Have-Not-lauren-bacall-28343288-1067-8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8" r="21132"/>
          <a:stretch/>
        </p:blipFill>
        <p:spPr>
          <a:xfrm>
            <a:off x="0" y="0"/>
            <a:ext cx="2968289" cy="3625797"/>
          </a:xfrm>
          <a:prstGeom prst="rect">
            <a:avLst/>
          </a:prstGeom>
        </p:spPr>
      </p:pic>
      <p:pic>
        <p:nvPicPr>
          <p:cNvPr id="6" name="Picture 5" descr="to_have_and_have_not_1_bacall_bogar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3" r="7527"/>
          <a:stretch/>
        </p:blipFill>
        <p:spPr>
          <a:xfrm>
            <a:off x="193342" y="3112918"/>
            <a:ext cx="3010112" cy="3629442"/>
          </a:xfrm>
          <a:prstGeom prst="rect">
            <a:avLst/>
          </a:prstGeom>
        </p:spPr>
      </p:pic>
      <p:pic>
        <p:nvPicPr>
          <p:cNvPr id="7" name="Picture 6" descr="Buetel_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1" r="14601"/>
          <a:stretch/>
        </p:blipFill>
        <p:spPr>
          <a:xfrm>
            <a:off x="6100683" y="0"/>
            <a:ext cx="3043317" cy="3247933"/>
          </a:xfrm>
          <a:prstGeom prst="rect">
            <a:avLst/>
          </a:prstGeom>
        </p:spPr>
      </p:pic>
      <p:pic>
        <p:nvPicPr>
          <p:cNvPr id="8" name="Picture 7" descr="Buetel_4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8"/>
          <a:stretch/>
        </p:blipFill>
        <p:spPr>
          <a:xfrm>
            <a:off x="3203454" y="3020269"/>
            <a:ext cx="2864663" cy="3722091"/>
          </a:xfrm>
          <a:prstGeom prst="rect">
            <a:avLst/>
          </a:prstGeom>
        </p:spPr>
      </p:pic>
      <p:pic>
        <p:nvPicPr>
          <p:cNvPr id="10" name="Picture 9" descr="Buetel_5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0" r="5725"/>
          <a:stretch/>
        </p:blipFill>
        <p:spPr>
          <a:xfrm>
            <a:off x="5960223" y="3247933"/>
            <a:ext cx="3153921" cy="35623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68288" y="548797"/>
            <a:ext cx="325574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 smtClean="0"/>
              <a:t>Výroba</a:t>
            </a:r>
            <a:r>
              <a:rPr lang="en-US" sz="2400" b="1" i="1" u="sng" dirty="0" smtClean="0"/>
              <a:t> </a:t>
            </a:r>
            <a:r>
              <a:rPr lang="en-US" sz="2400" b="1" i="1" u="sng" dirty="0" err="1" smtClean="0"/>
              <a:t>typu</a:t>
            </a:r>
            <a:endParaRPr lang="en-US" sz="2400" b="1" i="1" u="sng" dirty="0" smtClean="0"/>
          </a:p>
          <a:p>
            <a:pPr algn="ctr"/>
            <a:endParaRPr lang="en-US" sz="2400" b="1" i="1" u="sng" dirty="0" smtClean="0"/>
          </a:p>
          <a:p>
            <a:r>
              <a:rPr lang="en-US" sz="2400" b="1" i="1" u="sng" dirty="0" err="1" smtClean="0"/>
              <a:t>Herectví</a:t>
            </a:r>
            <a:r>
              <a:rPr lang="en-US" sz="2400" b="1" i="1" u="sng" dirty="0" smtClean="0"/>
              <a:t> </a:t>
            </a:r>
            <a:r>
              <a:rPr lang="en-US" sz="2400" b="1" i="1" u="sng" dirty="0" err="1" smtClean="0"/>
              <a:t>jako</a:t>
            </a:r>
            <a:r>
              <a:rPr lang="en-US" sz="2400" b="1" i="1" u="sng" dirty="0" smtClean="0"/>
              <a:t> </a:t>
            </a:r>
            <a:r>
              <a:rPr lang="en-US" sz="2400" b="1" i="1" u="sng" dirty="0" err="1" smtClean="0"/>
              <a:t>akt</a:t>
            </a:r>
            <a:r>
              <a:rPr lang="en-US" sz="2400" b="1" i="1" u="sng" dirty="0" smtClean="0"/>
              <a:t> </a:t>
            </a:r>
            <a:r>
              <a:rPr lang="en-US" sz="2400" b="1" i="1" u="sng" dirty="0" err="1" smtClean="0"/>
              <a:t>svádění</a:t>
            </a:r>
            <a:endParaRPr lang="en-US" sz="2400" b="1" i="1" u="sng" dirty="0"/>
          </a:p>
        </p:txBody>
      </p:sp>
    </p:spTree>
    <p:extLst>
      <p:ext uri="{BB962C8B-B14F-4D97-AF65-F5344CB8AC3E}">
        <p14:creationId xmlns:p14="http://schemas.microsoft.com/office/powerpoint/2010/main" val="1372470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rlett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430"/>
            <a:ext cx="4656831" cy="5010750"/>
          </a:xfrm>
          <a:prstGeom prst="rect">
            <a:avLst/>
          </a:prstGeom>
        </p:spPr>
      </p:pic>
      <p:pic>
        <p:nvPicPr>
          <p:cNvPr id="3" name="Picture 2" descr="Scarlett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31" y="2894180"/>
            <a:ext cx="2794000" cy="3810000"/>
          </a:xfrm>
          <a:prstGeom prst="rect">
            <a:avLst/>
          </a:prstGeom>
        </p:spPr>
      </p:pic>
      <p:pic>
        <p:nvPicPr>
          <p:cNvPr id="4" name="Picture 3" descr="Scarlett_3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/>
          <a:stretch/>
        </p:blipFill>
        <p:spPr>
          <a:xfrm>
            <a:off x="4400114" y="0"/>
            <a:ext cx="4743885" cy="32614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329278"/>
            <a:ext cx="4658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Úvodní</a:t>
            </a:r>
            <a:r>
              <a:rPr lang="en-US" sz="2400" dirty="0" smtClean="0"/>
              <a:t> </a:t>
            </a:r>
            <a:r>
              <a:rPr lang="en-US" sz="2400" dirty="0" err="1" smtClean="0"/>
              <a:t>rámec</a:t>
            </a:r>
            <a:r>
              <a:rPr lang="en-US" sz="2400" dirty="0" smtClean="0"/>
              <a:t> </a:t>
            </a:r>
            <a:r>
              <a:rPr lang="en-US" sz="2400" dirty="0" err="1" smtClean="0"/>
              <a:t>hereckého</a:t>
            </a:r>
            <a:r>
              <a:rPr lang="en-US" sz="2400" dirty="0" smtClean="0"/>
              <a:t> </a:t>
            </a:r>
            <a:r>
              <a:rPr lang="en-US" sz="2400" dirty="0" err="1" smtClean="0"/>
              <a:t>výkonu</a:t>
            </a:r>
            <a:r>
              <a:rPr lang="en-US" sz="2400" dirty="0" smtClean="0"/>
              <a:t> </a:t>
            </a:r>
            <a:r>
              <a:rPr lang="en-US" sz="2400" dirty="0" err="1" smtClean="0"/>
              <a:t>jako</a:t>
            </a:r>
            <a:r>
              <a:rPr lang="en-US" sz="2400" dirty="0" smtClean="0"/>
              <a:t> </a:t>
            </a:r>
          </a:p>
          <a:p>
            <a:r>
              <a:rPr lang="en-US" sz="2400" dirty="0" err="1"/>
              <a:t>p</a:t>
            </a:r>
            <a:r>
              <a:rPr lang="en-US" sz="2400" dirty="0" err="1" smtClean="0"/>
              <a:t>řelomový</a:t>
            </a:r>
            <a:r>
              <a:rPr lang="en-US" sz="2400" dirty="0" smtClean="0"/>
              <a:t> moment v </a:t>
            </a:r>
            <a:r>
              <a:rPr lang="en-US" sz="2400" dirty="0" err="1" smtClean="0"/>
              <a:t>kariéře</a:t>
            </a:r>
            <a:r>
              <a:rPr lang="en-US" sz="2400" dirty="0" smtClean="0"/>
              <a:t> </a:t>
            </a:r>
            <a:r>
              <a:rPr lang="en-US" sz="2400" dirty="0" err="1" smtClean="0"/>
              <a:t>hvězdy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954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3356"/>
            <a:ext cx="3168718" cy="1348472"/>
          </a:xfrm>
        </p:spPr>
        <p:txBody>
          <a:bodyPr/>
          <a:lstStyle/>
          <a:p>
            <a:r>
              <a:rPr lang="en-US" sz="2400" dirty="0" err="1" smtClean="0"/>
              <a:t>Úvodní</a:t>
            </a:r>
            <a:r>
              <a:rPr lang="en-US" sz="2400" dirty="0" smtClean="0"/>
              <a:t> </a:t>
            </a:r>
            <a:r>
              <a:rPr lang="en-US" sz="2400" dirty="0" err="1" smtClean="0"/>
              <a:t>rámec</a:t>
            </a:r>
            <a:r>
              <a:rPr lang="en-US" sz="2400" dirty="0" smtClean="0"/>
              <a:t> </a:t>
            </a:r>
            <a:r>
              <a:rPr lang="en-US" sz="2400" dirty="0" err="1" smtClean="0"/>
              <a:t>vyvažující</a:t>
            </a:r>
            <a:r>
              <a:rPr lang="en-US" sz="2400" dirty="0" smtClean="0"/>
              <a:t> </a:t>
            </a:r>
            <a:r>
              <a:rPr lang="en-US" sz="2400" dirty="0" err="1" smtClean="0"/>
              <a:t>naturalistický</a:t>
            </a:r>
            <a:r>
              <a:rPr lang="en-US" sz="2400" dirty="0" smtClean="0"/>
              <a:t> </a:t>
            </a:r>
            <a:r>
              <a:rPr lang="en-US" sz="2400" dirty="0" err="1" smtClean="0"/>
              <a:t>efekt</a:t>
            </a:r>
            <a:r>
              <a:rPr lang="en-US" sz="2400" dirty="0" smtClean="0"/>
              <a:t> a </a:t>
            </a:r>
            <a:r>
              <a:rPr lang="en-US" sz="2400" dirty="0" err="1" smtClean="0"/>
              <a:t>přítomnost</a:t>
            </a:r>
            <a:r>
              <a:rPr lang="en-US" sz="2400" dirty="0" smtClean="0"/>
              <a:t> </a:t>
            </a:r>
            <a:r>
              <a:rPr lang="en-US" sz="2400" dirty="0" err="1" smtClean="0"/>
              <a:t>hvězdy</a:t>
            </a:r>
            <a:endParaRPr lang="en-US" sz="2400" dirty="0"/>
          </a:p>
        </p:txBody>
      </p:sp>
      <p:pic>
        <p:nvPicPr>
          <p:cNvPr id="5" name="Picture Placeholder 4" descr="Brando_1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4" r="1577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0331" y="1881589"/>
            <a:ext cx="3433408" cy="3998377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 err="1" smtClean="0"/>
              <a:t>Tušená</a:t>
            </a:r>
            <a:r>
              <a:rPr lang="en-US" sz="1800" dirty="0" smtClean="0"/>
              <a:t> </a:t>
            </a:r>
            <a:r>
              <a:rPr lang="en-US" sz="1800" dirty="0" err="1" smtClean="0"/>
              <a:t>přítomnost</a:t>
            </a:r>
            <a:r>
              <a:rPr lang="en-US" sz="1800" dirty="0" smtClean="0"/>
              <a:t> </a:t>
            </a:r>
            <a:r>
              <a:rPr lang="en-US" sz="1800" dirty="0" err="1" smtClean="0"/>
              <a:t>hvězdy</a:t>
            </a:r>
            <a:r>
              <a:rPr lang="en-US" sz="1800" dirty="0" smtClean="0"/>
              <a:t> </a:t>
            </a:r>
            <a:r>
              <a:rPr lang="en-US" sz="1800" dirty="0" err="1" smtClean="0"/>
              <a:t>mimo</a:t>
            </a:r>
            <a:r>
              <a:rPr lang="en-US" sz="1800" dirty="0" smtClean="0"/>
              <a:t> </a:t>
            </a:r>
            <a:r>
              <a:rPr lang="en-US" sz="1800" dirty="0" err="1" smtClean="0"/>
              <a:t>obraz</a:t>
            </a:r>
            <a:r>
              <a:rPr lang="en-US" sz="1800" dirty="0" smtClean="0"/>
              <a:t> &gt;&gt; </a:t>
            </a:r>
            <a:r>
              <a:rPr lang="en-US" sz="1800" dirty="0" err="1" smtClean="0"/>
              <a:t>identifikace</a:t>
            </a:r>
            <a:r>
              <a:rPr lang="en-US" sz="1800" dirty="0" smtClean="0"/>
              <a:t> </a:t>
            </a:r>
            <a:r>
              <a:rPr lang="en-US" sz="1800" dirty="0" err="1" smtClean="0"/>
              <a:t>pohledu</a:t>
            </a:r>
            <a:r>
              <a:rPr lang="en-US" sz="1800" dirty="0" smtClean="0"/>
              <a:t> Dona </a:t>
            </a:r>
            <a:r>
              <a:rPr lang="en-US" sz="1800" dirty="0" err="1" smtClean="0"/>
              <a:t>Corleoneho</a:t>
            </a:r>
            <a:r>
              <a:rPr lang="en-US" sz="1800" dirty="0" smtClean="0"/>
              <a:t> s </a:t>
            </a:r>
            <a:r>
              <a:rPr lang="en-US" sz="1800" dirty="0" err="1" smtClean="0"/>
              <a:t>pohledem</a:t>
            </a:r>
            <a:r>
              <a:rPr lang="en-US" sz="1800" dirty="0" smtClean="0"/>
              <a:t> </a:t>
            </a:r>
            <a:r>
              <a:rPr lang="en-US" sz="1800" dirty="0" err="1" smtClean="0"/>
              <a:t>kamery</a:t>
            </a: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dirty="0" err="1" smtClean="0"/>
              <a:t>Než</a:t>
            </a:r>
            <a:r>
              <a:rPr lang="en-US" sz="1800" dirty="0"/>
              <a:t> </a:t>
            </a:r>
            <a:r>
              <a:rPr lang="en-US" sz="1800" dirty="0" smtClean="0"/>
              <a:t>se </a:t>
            </a:r>
            <a:r>
              <a:rPr lang="en-US" sz="1800" dirty="0" err="1" smtClean="0"/>
              <a:t>kamera</a:t>
            </a:r>
            <a:r>
              <a:rPr lang="en-US" sz="1800" dirty="0" smtClean="0"/>
              <a:t> </a:t>
            </a:r>
            <a:r>
              <a:rPr lang="en-US" sz="1800" dirty="0" err="1" smtClean="0"/>
              <a:t>stočí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tvář</a:t>
            </a:r>
            <a:r>
              <a:rPr lang="en-US" sz="1800" dirty="0" smtClean="0"/>
              <a:t> </a:t>
            </a:r>
            <a:r>
              <a:rPr lang="en-US" sz="1800" dirty="0" err="1" smtClean="0"/>
              <a:t>postavy</a:t>
            </a:r>
            <a:r>
              <a:rPr lang="en-US" sz="1800" dirty="0" smtClean="0"/>
              <a:t>/</a:t>
            </a:r>
            <a:r>
              <a:rPr lang="en-US" sz="1800" dirty="0" err="1" smtClean="0"/>
              <a:t>hvězdy</a:t>
            </a:r>
            <a:r>
              <a:rPr lang="en-US" sz="1800" dirty="0" smtClean="0"/>
              <a:t>, </a:t>
            </a:r>
            <a:r>
              <a:rPr lang="en-US" sz="1800" dirty="0" err="1" smtClean="0"/>
              <a:t>jsou</a:t>
            </a:r>
            <a:r>
              <a:rPr lang="en-US" sz="1800" dirty="0" smtClean="0"/>
              <a:t> </a:t>
            </a:r>
            <a:r>
              <a:rPr lang="en-US" sz="1800" dirty="0" err="1" smtClean="0"/>
              <a:t>nám</a:t>
            </a:r>
            <a:r>
              <a:rPr lang="en-US" sz="1800" dirty="0" smtClean="0"/>
              <a:t> </a:t>
            </a:r>
            <a:r>
              <a:rPr lang="en-US" sz="1800" dirty="0" err="1" smtClean="0"/>
              <a:t>prezentovány</a:t>
            </a:r>
            <a:r>
              <a:rPr lang="en-US" sz="1800" dirty="0" smtClean="0"/>
              <a:t> </a:t>
            </a:r>
            <a:r>
              <a:rPr lang="en-US" sz="1800" dirty="0" err="1" smtClean="0"/>
              <a:t>výrazné</a:t>
            </a:r>
            <a:r>
              <a:rPr lang="en-US" sz="1800" dirty="0"/>
              <a:t> </a:t>
            </a:r>
            <a:r>
              <a:rPr lang="en-US" sz="1800" dirty="0" smtClean="0"/>
              <a:t>= </a:t>
            </a:r>
            <a:r>
              <a:rPr lang="en-US" sz="1800" dirty="0" err="1" smtClean="0"/>
              <a:t>ostentativní</a:t>
            </a:r>
            <a:r>
              <a:rPr lang="en-US" sz="1800" dirty="0" smtClean="0"/>
              <a:t> </a:t>
            </a:r>
            <a:r>
              <a:rPr lang="en-US" sz="1800" dirty="0" err="1" smtClean="0"/>
              <a:t>detaily</a:t>
            </a:r>
            <a:r>
              <a:rPr lang="en-US" sz="1800" dirty="0" smtClean="0"/>
              <a:t> </a:t>
            </a:r>
            <a:r>
              <a:rPr lang="en-US" sz="1800" dirty="0" err="1" smtClean="0"/>
              <a:t>konkrétního</a:t>
            </a:r>
            <a:r>
              <a:rPr lang="en-US" sz="1800" dirty="0" smtClean="0"/>
              <a:t> </a:t>
            </a:r>
            <a:r>
              <a:rPr lang="en-US" sz="1800" dirty="0" err="1" smtClean="0"/>
              <a:t>hereckého</a:t>
            </a:r>
            <a:r>
              <a:rPr lang="en-US" sz="1800" dirty="0" smtClean="0"/>
              <a:t> </a:t>
            </a:r>
            <a:r>
              <a:rPr lang="en-US" sz="1800" dirty="0" err="1" smtClean="0"/>
              <a:t>výkonu</a:t>
            </a: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dirty="0" err="1" smtClean="0"/>
              <a:t>Tyto</a:t>
            </a:r>
            <a:r>
              <a:rPr lang="en-US" sz="1800" dirty="0" smtClean="0"/>
              <a:t> </a:t>
            </a:r>
            <a:r>
              <a:rPr lang="en-US" sz="1800" dirty="0" err="1" smtClean="0"/>
              <a:t>slouží</a:t>
            </a:r>
            <a:r>
              <a:rPr lang="en-US" sz="1800" dirty="0" smtClean="0"/>
              <a:t> </a:t>
            </a:r>
            <a:r>
              <a:rPr lang="en-US" sz="1800" dirty="0" err="1" smtClean="0"/>
              <a:t>jak</a:t>
            </a:r>
            <a:r>
              <a:rPr lang="en-US" sz="1800" dirty="0" smtClean="0"/>
              <a:t> </a:t>
            </a:r>
            <a:r>
              <a:rPr lang="en-US" sz="1800" dirty="0" err="1" smtClean="0"/>
              <a:t>požadovanému</a:t>
            </a:r>
            <a:r>
              <a:rPr lang="en-US" sz="1800" dirty="0"/>
              <a:t> </a:t>
            </a:r>
            <a:r>
              <a:rPr lang="en-US" sz="1800" dirty="0" err="1" smtClean="0"/>
              <a:t>realistickému</a:t>
            </a:r>
            <a:r>
              <a:rPr lang="en-US" sz="1800" dirty="0" smtClean="0"/>
              <a:t> </a:t>
            </a:r>
            <a:r>
              <a:rPr lang="en-US" sz="1800" dirty="0" err="1" smtClean="0"/>
              <a:t>efektu</a:t>
            </a:r>
            <a:r>
              <a:rPr lang="en-US" sz="1800" dirty="0" smtClean="0"/>
              <a:t> </a:t>
            </a:r>
            <a:r>
              <a:rPr lang="en-US" sz="1800" dirty="0" err="1" smtClean="0"/>
              <a:t>úvodní</a:t>
            </a:r>
            <a:r>
              <a:rPr lang="en-US" sz="1800" dirty="0" smtClean="0"/>
              <a:t> </a:t>
            </a:r>
            <a:r>
              <a:rPr lang="en-US" sz="1800" dirty="0" err="1" smtClean="0"/>
              <a:t>sekvence</a:t>
            </a:r>
            <a:r>
              <a:rPr lang="en-US" sz="1800" dirty="0" smtClean="0"/>
              <a:t>, </a:t>
            </a:r>
            <a:r>
              <a:rPr lang="en-US" sz="1800" dirty="0" err="1" smtClean="0"/>
              <a:t>tak</a:t>
            </a:r>
            <a:r>
              <a:rPr lang="en-US" sz="1800" dirty="0" smtClean="0"/>
              <a:t> </a:t>
            </a:r>
            <a:r>
              <a:rPr lang="en-US" sz="1800" dirty="0" err="1" smtClean="0"/>
              <a:t>rovněž</a:t>
            </a:r>
            <a:r>
              <a:rPr lang="en-US" sz="1800" dirty="0" smtClean="0"/>
              <a:t> </a:t>
            </a:r>
            <a:r>
              <a:rPr lang="en-US" sz="1800" dirty="0" err="1" smtClean="0"/>
              <a:t>předvedení</a:t>
            </a:r>
            <a:r>
              <a:rPr lang="en-US" sz="1800" dirty="0" smtClean="0"/>
              <a:t> </a:t>
            </a:r>
            <a:r>
              <a:rPr lang="en-US" sz="1800" dirty="0" err="1" smtClean="0"/>
              <a:t>herecké</a:t>
            </a:r>
            <a:r>
              <a:rPr lang="en-US" sz="1800" dirty="0" smtClean="0"/>
              <a:t> </a:t>
            </a:r>
            <a:r>
              <a:rPr lang="en-US" sz="1800" dirty="0" err="1" smtClean="0"/>
              <a:t>technické</a:t>
            </a:r>
            <a:r>
              <a:rPr lang="en-US" sz="1800" dirty="0" smtClean="0"/>
              <a:t> </a:t>
            </a:r>
            <a:r>
              <a:rPr lang="en-US" sz="1800" dirty="0" err="1" smtClean="0"/>
              <a:t>virtuozity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77025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ando_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0" r="8928"/>
          <a:stretch/>
        </p:blipFill>
        <p:spPr>
          <a:xfrm>
            <a:off x="5396425" y="0"/>
            <a:ext cx="3747575" cy="3621271"/>
          </a:xfrm>
          <a:prstGeom prst="rect">
            <a:avLst/>
          </a:prstGeom>
        </p:spPr>
      </p:pic>
      <p:pic>
        <p:nvPicPr>
          <p:cNvPr id="6" name="Picture 5" descr="Brando_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04"/>
          <a:stretch/>
        </p:blipFill>
        <p:spPr>
          <a:xfrm>
            <a:off x="5573832" y="3562602"/>
            <a:ext cx="2911093" cy="3295398"/>
          </a:xfrm>
          <a:prstGeom prst="rect">
            <a:avLst/>
          </a:prstGeom>
        </p:spPr>
      </p:pic>
      <p:pic>
        <p:nvPicPr>
          <p:cNvPr id="7" name="Picture 6" descr="Brando_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50" y="2600511"/>
            <a:ext cx="4695882" cy="41164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132" y="297919"/>
            <a:ext cx="52082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Cilem</a:t>
            </a:r>
            <a:r>
              <a:rPr lang="en-US" dirty="0" smtClean="0"/>
              <a:t> je </a:t>
            </a:r>
            <a:r>
              <a:rPr lang="en-US" dirty="0" err="1" smtClean="0"/>
              <a:t>udržení</a:t>
            </a:r>
            <a:r>
              <a:rPr lang="en-US" dirty="0" smtClean="0"/>
              <a:t> </a:t>
            </a:r>
            <a:r>
              <a:rPr lang="en-US" dirty="0" err="1" smtClean="0"/>
              <a:t>hvězdného</a:t>
            </a:r>
            <a:r>
              <a:rPr lang="en-US" dirty="0" smtClean="0"/>
              <a:t> </a:t>
            </a:r>
            <a:r>
              <a:rPr lang="en-US" dirty="0" err="1" smtClean="0"/>
              <a:t>hereckého</a:t>
            </a:r>
            <a:r>
              <a:rPr lang="en-US" dirty="0" smtClean="0"/>
              <a:t> </a:t>
            </a:r>
            <a:r>
              <a:rPr lang="en-US" dirty="0" err="1" smtClean="0"/>
              <a:t>výkonu</a:t>
            </a:r>
            <a:r>
              <a:rPr lang="en-US" dirty="0" smtClean="0"/>
              <a:t> v </a:t>
            </a:r>
            <a:r>
              <a:rPr lang="en-US" dirty="0" err="1" smtClean="0"/>
              <a:t>mezích</a:t>
            </a:r>
            <a:endParaRPr lang="en-US" dirty="0" smtClean="0"/>
          </a:p>
          <a:p>
            <a:r>
              <a:rPr lang="en-US" dirty="0" err="1"/>
              <a:t>n</a:t>
            </a:r>
            <a:r>
              <a:rPr lang="en-US" dirty="0" err="1" smtClean="0"/>
              <a:t>arativu</a:t>
            </a:r>
            <a:r>
              <a:rPr lang="en-US" dirty="0" smtClean="0"/>
              <a:t> - </a:t>
            </a:r>
            <a:r>
              <a:rPr lang="en-US" dirty="0" err="1" smtClean="0"/>
              <a:t>psychologický</a:t>
            </a:r>
            <a:r>
              <a:rPr lang="en-US" dirty="0" smtClean="0"/>
              <a:t> </a:t>
            </a:r>
            <a:r>
              <a:rPr lang="en-US" dirty="0" err="1" smtClean="0"/>
              <a:t>realismus</a:t>
            </a:r>
            <a:r>
              <a:rPr lang="en-US" dirty="0" smtClean="0"/>
              <a:t> a </a:t>
            </a:r>
            <a:r>
              <a:rPr lang="en-US" dirty="0" err="1" smtClean="0"/>
              <a:t>naturalistický</a:t>
            </a:r>
            <a:r>
              <a:rPr lang="en-US" dirty="0" smtClean="0"/>
              <a:t> </a:t>
            </a:r>
            <a:r>
              <a:rPr lang="en-US" dirty="0" err="1" smtClean="0"/>
              <a:t>efekt</a:t>
            </a:r>
            <a:endParaRPr lang="en-US" dirty="0" smtClean="0"/>
          </a:p>
          <a:p>
            <a:r>
              <a:rPr lang="en-US" dirty="0" smtClean="0"/>
              <a:t> &gt;&gt; </a:t>
            </a:r>
            <a:r>
              <a:rPr lang="en-US" dirty="0" err="1" smtClean="0"/>
              <a:t>reprezentační</a:t>
            </a:r>
            <a:r>
              <a:rPr lang="en-US" dirty="0" smtClean="0"/>
              <a:t> </a:t>
            </a:r>
            <a:r>
              <a:rPr lang="en-US" dirty="0" err="1" smtClean="0"/>
              <a:t>herecký</a:t>
            </a:r>
            <a:r>
              <a:rPr lang="en-US" dirty="0" smtClean="0"/>
              <a:t> modus. </a:t>
            </a:r>
            <a:r>
              <a:rPr lang="en-US" dirty="0" err="1" smtClean="0"/>
              <a:t>Zároveň</a:t>
            </a:r>
            <a:r>
              <a:rPr lang="en-US" dirty="0" smtClean="0"/>
              <a:t> ale </a:t>
            </a:r>
            <a:r>
              <a:rPr lang="en-US" dirty="0" err="1" smtClean="0"/>
              <a:t>hvězdný</a:t>
            </a:r>
            <a:r>
              <a:rPr lang="en-US" dirty="0" smtClean="0"/>
              <a:t> </a:t>
            </a:r>
          </a:p>
          <a:p>
            <a:r>
              <a:rPr lang="en-US" dirty="0" err="1"/>
              <a:t>i</a:t>
            </a:r>
            <a:r>
              <a:rPr lang="en-US" dirty="0" err="1" smtClean="0"/>
              <a:t>diolekt</a:t>
            </a:r>
            <a:r>
              <a:rPr lang="en-US" dirty="0" smtClean="0"/>
              <a:t> </a:t>
            </a:r>
            <a:r>
              <a:rPr lang="en-US" dirty="0" err="1" smtClean="0"/>
              <a:t>poutá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ozornost</a:t>
            </a:r>
            <a:r>
              <a:rPr lang="en-US" dirty="0" smtClean="0"/>
              <a:t> </a:t>
            </a:r>
            <a:r>
              <a:rPr lang="en-US" dirty="0" err="1" smtClean="0"/>
              <a:t>sám</a:t>
            </a:r>
            <a:r>
              <a:rPr lang="en-US" dirty="0" smtClean="0"/>
              <a:t> k </a:t>
            </a:r>
            <a:r>
              <a:rPr lang="en-US" dirty="0" err="1" smtClean="0"/>
              <a:t>sobě</a:t>
            </a:r>
            <a:r>
              <a:rPr lang="en-US" dirty="0" smtClean="0"/>
              <a:t>,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demonstrace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precizní</a:t>
            </a:r>
            <a:r>
              <a:rPr lang="en-US" dirty="0" smtClean="0"/>
              <a:t> </a:t>
            </a:r>
            <a:r>
              <a:rPr lang="en-US" dirty="0" err="1" smtClean="0"/>
              <a:t>herecké</a:t>
            </a:r>
            <a:r>
              <a:rPr lang="en-US" dirty="0" smtClean="0"/>
              <a:t> </a:t>
            </a:r>
            <a:r>
              <a:rPr lang="en-US" dirty="0" err="1" smtClean="0"/>
              <a:t>techniky</a:t>
            </a:r>
            <a:r>
              <a:rPr lang="en-US" dirty="0" smtClean="0"/>
              <a:t>, </a:t>
            </a:r>
            <a:r>
              <a:rPr lang="en-US" dirty="0" err="1" smtClean="0"/>
              <a:t>typické</a:t>
            </a:r>
            <a:r>
              <a:rPr lang="en-US" dirty="0" smtClean="0"/>
              <a:t> pro </a:t>
            </a:r>
            <a:r>
              <a:rPr lang="en-US" dirty="0" err="1" smtClean="0"/>
              <a:t>danou</a:t>
            </a:r>
            <a:r>
              <a:rPr lang="en-US" dirty="0" smtClean="0"/>
              <a:t> </a:t>
            </a:r>
            <a:r>
              <a:rPr lang="en-US" dirty="0" err="1" smtClean="0"/>
              <a:t>hvězdu</a:t>
            </a:r>
            <a:r>
              <a:rPr lang="en-US" dirty="0" smtClean="0"/>
              <a:t> &gt;&gt; </a:t>
            </a:r>
            <a:r>
              <a:rPr lang="en-US" dirty="0" err="1" smtClean="0"/>
              <a:t>prezentační</a:t>
            </a:r>
            <a:r>
              <a:rPr lang="en-US" dirty="0" smtClean="0"/>
              <a:t> </a:t>
            </a:r>
            <a:r>
              <a:rPr lang="en-US" dirty="0" err="1" smtClean="0"/>
              <a:t>herecký</a:t>
            </a:r>
            <a:r>
              <a:rPr lang="en-US" dirty="0" smtClean="0"/>
              <a:t> modus.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7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pillow-talk-9646-3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61" r="-25161"/>
          <a:stretch>
            <a:fillRect/>
          </a:stretch>
        </p:blipFill>
        <p:spPr/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843" y="344959"/>
            <a:ext cx="3825351" cy="1803188"/>
          </a:xfrm>
        </p:spPr>
        <p:txBody>
          <a:bodyPr/>
          <a:lstStyle/>
          <a:p>
            <a:r>
              <a:rPr lang="en-US" sz="2400" b="1" i="1" u="sng" dirty="0" smtClean="0"/>
              <a:t>Pillow Talk </a:t>
            </a:r>
            <a:r>
              <a:rPr lang="en-US" sz="2400" dirty="0" smtClean="0"/>
              <a:t>(</a:t>
            </a:r>
            <a:r>
              <a:rPr lang="en-US" sz="2400" dirty="0" err="1" smtClean="0"/>
              <a:t>Noční</a:t>
            </a:r>
            <a:r>
              <a:rPr lang="en-US" sz="2400" dirty="0" smtClean="0"/>
              <a:t> </a:t>
            </a:r>
            <a:r>
              <a:rPr lang="en-US" sz="2400" dirty="0" err="1" smtClean="0"/>
              <a:t>rozhovor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r>
              <a:rPr lang="en-US" sz="2000" dirty="0" smtClean="0"/>
              <a:t>USA 1959</a:t>
            </a:r>
            <a:br>
              <a:rPr lang="en-US" sz="2000" dirty="0" smtClean="0"/>
            </a:br>
            <a:r>
              <a:rPr lang="en-US" sz="2000" dirty="0" smtClean="0"/>
              <a:t>r. Michael Gordon</a:t>
            </a:r>
            <a:br>
              <a:rPr lang="en-US" sz="2000" dirty="0" smtClean="0"/>
            </a:br>
            <a:r>
              <a:rPr lang="en-US" sz="2000" dirty="0" err="1" smtClean="0"/>
              <a:t>Hrají</a:t>
            </a:r>
            <a:r>
              <a:rPr lang="en-US" sz="2000" dirty="0" smtClean="0"/>
              <a:t>: Doris Day, Rock Hudson, Thelma Ritter</a:t>
            </a:r>
            <a:endParaRPr lang="en-US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391942" y="2148147"/>
            <a:ext cx="3684252" cy="3566853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/>
              <a:t>Doris Day </a:t>
            </a:r>
            <a:r>
              <a:rPr lang="en-US" sz="1800" dirty="0" err="1" smtClean="0"/>
              <a:t>jako</a:t>
            </a:r>
            <a:r>
              <a:rPr lang="en-US" sz="1800" dirty="0" smtClean="0"/>
              <a:t> </a:t>
            </a:r>
            <a:r>
              <a:rPr lang="en-US" sz="1800" dirty="0" err="1" smtClean="0"/>
              <a:t>poslední</a:t>
            </a:r>
            <a:r>
              <a:rPr lang="en-US" sz="1800" dirty="0" smtClean="0"/>
              <a:t> </a:t>
            </a:r>
            <a:r>
              <a:rPr lang="en-US" sz="1800" dirty="0" err="1" smtClean="0"/>
              <a:t>hvězda</a:t>
            </a:r>
            <a:r>
              <a:rPr lang="en-US" sz="1800" dirty="0" smtClean="0"/>
              <a:t> </a:t>
            </a:r>
            <a:r>
              <a:rPr lang="en-US" sz="1800" dirty="0" err="1" smtClean="0"/>
              <a:t>klasické</a:t>
            </a:r>
            <a:r>
              <a:rPr lang="en-US" sz="1800" dirty="0" smtClean="0"/>
              <a:t> </a:t>
            </a:r>
            <a:r>
              <a:rPr lang="en-US" sz="1800" dirty="0" err="1" smtClean="0"/>
              <a:t>studiové</a:t>
            </a:r>
            <a:r>
              <a:rPr lang="en-US" sz="1800" dirty="0" smtClean="0"/>
              <a:t> </a:t>
            </a:r>
            <a:r>
              <a:rPr lang="en-US" sz="1800" dirty="0" err="1" smtClean="0"/>
              <a:t>éry</a:t>
            </a:r>
            <a:r>
              <a:rPr lang="en-US" sz="1800" dirty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ve</a:t>
            </a:r>
            <a:r>
              <a:rPr lang="en-US" sz="1800" dirty="0" smtClean="0"/>
              <a:t> </a:t>
            </a:r>
            <a:r>
              <a:rPr lang="en-US" sz="1800" dirty="0" err="1" smtClean="0"/>
              <a:t>smyslu</a:t>
            </a:r>
            <a:r>
              <a:rPr lang="en-US" sz="1800" dirty="0" smtClean="0"/>
              <a:t> </a:t>
            </a:r>
            <a:r>
              <a:rPr lang="en-US" sz="1800" dirty="0" err="1" smtClean="0"/>
              <a:t>žánrové</a:t>
            </a:r>
            <a:r>
              <a:rPr lang="en-US" sz="1800" dirty="0" smtClean="0"/>
              <a:t> </a:t>
            </a:r>
            <a:r>
              <a:rPr lang="en-US" sz="1800" dirty="0" err="1" smtClean="0"/>
              <a:t>konzistence</a:t>
            </a:r>
            <a:r>
              <a:rPr lang="en-US" sz="1800" dirty="0" smtClean="0"/>
              <a:t> a </a:t>
            </a:r>
            <a:r>
              <a:rPr lang="en-US" sz="1800" dirty="0" err="1" smtClean="0"/>
              <a:t>stabilního</a:t>
            </a:r>
            <a:r>
              <a:rPr lang="en-US" sz="1800" dirty="0" smtClean="0"/>
              <a:t> </a:t>
            </a:r>
            <a:r>
              <a:rPr lang="en-US" sz="1800" dirty="0" err="1" smtClean="0"/>
              <a:t>typu</a:t>
            </a:r>
            <a:r>
              <a:rPr lang="en-US" sz="1800" dirty="0" smtClean="0"/>
              <a:t>, </a:t>
            </a:r>
            <a:r>
              <a:rPr lang="en-US" sz="1800" dirty="0" err="1" smtClean="0"/>
              <a:t>který</a:t>
            </a:r>
            <a:r>
              <a:rPr lang="en-US" sz="1800" dirty="0" smtClean="0"/>
              <a:t> </a:t>
            </a:r>
            <a:r>
              <a:rPr lang="en-US" sz="1800" dirty="0" err="1" smtClean="0"/>
              <a:t>pravidelně</a:t>
            </a:r>
            <a:r>
              <a:rPr lang="en-US" sz="1800" dirty="0" smtClean="0"/>
              <a:t> </a:t>
            </a:r>
            <a:r>
              <a:rPr lang="en-US" sz="1800" dirty="0" err="1" smtClean="0"/>
              <a:t>hrála</a:t>
            </a:r>
            <a:r>
              <a:rPr lang="en-US" sz="18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800" i="1" dirty="0" smtClean="0"/>
              <a:t>Pillow talk </a:t>
            </a:r>
            <a:r>
              <a:rPr lang="en-US" sz="1800" dirty="0" err="1" smtClean="0"/>
              <a:t>jako</a:t>
            </a:r>
            <a:r>
              <a:rPr lang="en-US" sz="1800" dirty="0" smtClean="0"/>
              <a:t> </a:t>
            </a:r>
            <a:r>
              <a:rPr lang="en-US" sz="1800" dirty="0" err="1"/>
              <a:t>z</a:t>
            </a:r>
            <a:r>
              <a:rPr lang="en-US" sz="1800" dirty="0" err="1" smtClean="0"/>
              <a:t>lomový</a:t>
            </a:r>
            <a:r>
              <a:rPr lang="en-US" sz="1800" dirty="0" smtClean="0"/>
              <a:t> film v </a:t>
            </a:r>
            <a:r>
              <a:rPr lang="en-US" sz="1800" dirty="0" err="1" smtClean="0"/>
              <a:t>kariéře</a:t>
            </a:r>
            <a:r>
              <a:rPr lang="en-US" sz="1800" dirty="0" smtClean="0"/>
              <a:t> Doris Day &gt;&gt; </a:t>
            </a:r>
            <a:r>
              <a:rPr lang="en-US" sz="1800" dirty="0" err="1" smtClean="0"/>
              <a:t>měl</a:t>
            </a:r>
            <a:r>
              <a:rPr lang="en-US" sz="1800" dirty="0" smtClean="0"/>
              <a:t> </a:t>
            </a:r>
            <a:r>
              <a:rPr lang="en-US" sz="1800" dirty="0" err="1" smtClean="0"/>
              <a:t>ji</a:t>
            </a:r>
            <a:r>
              <a:rPr lang="en-US" sz="1800" dirty="0" smtClean="0"/>
              <a:t> </a:t>
            </a:r>
            <a:r>
              <a:rPr lang="en-US" sz="1800" dirty="0" err="1" smtClean="0"/>
              <a:t>posunout</a:t>
            </a:r>
            <a:r>
              <a:rPr lang="en-US" sz="1800" dirty="0" smtClean="0"/>
              <a:t> </a:t>
            </a:r>
            <a:r>
              <a:rPr lang="en-US" sz="1800" dirty="0" err="1" smtClean="0"/>
              <a:t>směrem</a:t>
            </a:r>
            <a:r>
              <a:rPr lang="en-US" sz="1800" dirty="0" smtClean="0"/>
              <a:t> k </a:t>
            </a:r>
            <a:r>
              <a:rPr lang="en-US" sz="1800" dirty="0" err="1" smtClean="0"/>
              <a:t>rolím</a:t>
            </a:r>
            <a:r>
              <a:rPr lang="en-US" sz="1800" dirty="0" smtClean="0"/>
              <a:t> </a:t>
            </a:r>
            <a:r>
              <a:rPr lang="en-US" sz="1800" dirty="0" err="1" smtClean="0"/>
              <a:t>ambiciózních</a:t>
            </a:r>
            <a:r>
              <a:rPr lang="en-US" sz="1800" dirty="0" smtClean="0"/>
              <a:t> a </a:t>
            </a:r>
            <a:r>
              <a:rPr lang="en-US" sz="1800" dirty="0" err="1" smtClean="0"/>
              <a:t>soběstačných</a:t>
            </a:r>
            <a:r>
              <a:rPr lang="en-US" sz="1800" dirty="0" smtClean="0"/>
              <a:t> </a:t>
            </a:r>
            <a:r>
              <a:rPr lang="en-US" sz="1800" dirty="0" err="1" smtClean="0"/>
              <a:t>žen</a:t>
            </a:r>
            <a:r>
              <a:rPr lang="en-US" sz="1800" dirty="0" smtClean="0"/>
              <a:t>, ale </a:t>
            </a:r>
            <a:r>
              <a:rPr lang="en-US" sz="1800" dirty="0" err="1" smtClean="0"/>
              <a:t>tento</a:t>
            </a:r>
            <a:r>
              <a:rPr lang="en-US" sz="1800" dirty="0" smtClean="0"/>
              <a:t> </a:t>
            </a:r>
            <a:r>
              <a:rPr lang="en-US" sz="1800" i="1" dirty="0" smtClean="0"/>
              <a:t>star vehicle </a:t>
            </a:r>
            <a:r>
              <a:rPr lang="en-US" sz="1800" dirty="0" smtClean="0"/>
              <a:t>se </a:t>
            </a:r>
            <a:r>
              <a:rPr lang="en-US" sz="1800" dirty="0" err="1" smtClean="0"/>
              <a:t>následně</a:t>
            </a:r>
            <a:r>
              <a:rPr lang="en-US" sz="1800" dirty="0" smtClean="0"/>
              <a:t> </a:t>
            </a:r>
            <a:r>
              <a:rPr lang="en-US" sz="1800" dirty="0" err="1" smtClean="0"/>
              <a:t>nepodařilo</a:t>
            </a:r>
            <a:r>
              <a:rPr lang="en-US" sz="1800" dirty="0" smtClean="0"/>
              <a:t> </a:t>
            </a:r>
            <a:r>
              <a:rPr lang="en-US" sz="1800" dirty="0" err="1" smtClean="0"/>
              <a:t>plně</a:t>
            </a:r>
            <a:r>
              <a:rPr lang="en-US" sz="1800" dirty="0" smtClean="0"/>
              <a:t> </a:t>
            </a:r>
            <a:r>
              <a:rPr lang="en-US" sz="1800" dirty="0" err="1" smtClean="0"/>
              <a:t>rozvinout</a:t>
            </a:r>
            <a:r>
              <a:rPr lang="en-US" sz="1800" dirty="0" smtClean="0"/>
              <a:t> (</a:t>
            </a:r>
            <a:r>
              <a:rPr lang="en-US" sz="1800" dirty="0" err="1" smtClean="0"/>
              <a:t>dobový</a:t>
            </a:r>
            <a:r>
              <a:rPr lang="en-US" sz="1800" dirty="0" smtClean="0"/>
              <a:t> </a:t>
            </a:r>
            <a:r>
              <a:rPr lang="en-US" sz="1800" dirty="0" err="1" smtClean="0"/>
              <a:t>společenský</a:t>
            </a:r>
            <a:r>
              <a:rPr lang="en-US" sz="1800" dirty="0" smtClean="0"/>
              <a:t> </a:t>
            </a:r>
            <a:r>
              <a:rPr lang="en-US" sz="1800" dirty="0" err="1" smtClean="0"/>
              <a:t>kontext</a:t>
            </a:r>
            <a:r>
              <a:rPr lang="en-US" sz="1800" dirty="0"/>
              <a:t>;</a:t>
            </a:r>
            <a:r>
              <a:rPr lang="en-US" sz="1800" dirty="0" smtClean="0"/>
              <a:t> </a:t>
            </a:r>
            <a:r>
              <a:rPr lang="en-US" sz="1800" dirty="0" err="1" smtClean="0"/>
              <a:t>nástup</a:t>
            </a:r>
            <a:r>
              <a:rPr lang="en-US" sz="1800" dirty="0" smtClean="0"/>
              <a:t> </a:t>
            </a:r>
            <a:r>
              <a:rPr lang="en-US" sz="1800" dirty="0" err="1" smtClean="0"/>
              <a:t>nového</a:t>
            </a:r>
            <a:r>
              <a:rPr lang="en-US" sz="1800" dirty="0" smtClean="0"/>
              <a:t> </a:t>
            </a:r>
            <a:r>
              <a:rPr lang="en-US" sz="1800" dirty="0" err="1" smtClean="0"/>
              <a:t>Hollywoodu</a:t>
            </a:r>
            <a:r>
              <a:rPr lang="en-US" sz="1800" dirty="0" smtClean="0"/>
              <a:t> s </a:t>
            </a:r>
            <a:r>
              <a:rPr lang="en-US" sz="1800" dirty="0" err="1" smtClean="0"/>
              <a:t>preferencí</a:t>
            </a:r>
            <a:r>
              <a:rPr lang="en-US" sz="1800" dirty="0" smtClean="0"/>
              <a:t> </a:t>
            </a:r>
            <a:r>
              <a:rPr lang="en-US" sz="1800" dirty="0" err="1" smtClean="0"/>
              <a:t>zcela</a:t>
            </a:r>
            <a:r>
              <a:rPr lang="en-US" sz="1800" dirty="0" smtClean="0"/>
              <a:t> </a:t>
            </a:r>
            <a:r>
              <a:rPr lang="en-US" sz="1800" dirty="0" err="1" smtClean="0"/>
              <a:t>odlišné</a:t>
            </a:r>
            <a:r>
              <a:rPr lang="en-US" sz="1800" dirty="0" smtClean="0"/>
              <a:t> </a:t>
            </a:r>
            <a:r>
              <a:rPr lang="en-US" sz="1800" dirty="0" err="1" smtClean="0"/>
              <a:t>tematiky</a:t>
            </a:r>
            <a:r>
              <a:rPr lang="en-US" sz="1800" dirty="0" smtClean="0"/>
              <a:t> a </a:t>
            </a:r>
            <a:r>
              <a:rPr lang="en-US" sz="1800" dirty="0" err="1" smtClean="0"/>
              <a:t>žánrové</a:t>
            </a:r>
            <a:r>
              <a:rPr lang="en-US" sz="1800" dirty="0" smtClean="0"/>
              <a:t> </a:t>
            </a:r>
            <a:r>
              <a:rPr lang="en-US" sz="1800" dirty="0" err="1" smtClean="0"/>
              <a:t>skladby</a:t>
            </a:r>
            <a:r>
              <a:rPr lang="en-US" sz="1800" dirty="0" smtClean="0"/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5833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 descr="doris-day-pillow-talk21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" b="573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cap="none" dirty="0"/>
              <a:t>D</a:t>
            </a:r>
            <a:r>
              <a:rPr lang="en-US" sz="2800" cap="none" dirty="0" smtClean="0"/>
              <a:t>oris </a:t>
            </a:r>
            <a:r>
              <a:rPr lang="en-US" sz="2800" cap="none" dirty="0"/>
              <a:t>D</a:t>
            </a:r>
            <a:r>
              <a:rPr lang="en-US" sz="2800" cap="none" dirty="0" smtClean="0"/>
              <a:t>ay </a:t>
            </a:r>
            <a:r>
              <a:rPr lang="en-US" sz="2800" cap="none" dirty="0" err="1" smtClean="0"/>
              <a:t>jako</a:t>
            </a:r>
            <a:r>
              <a:rPr lang="en-US" sz="2800" cap="none" dirty="0" smtClean="0"/>
              <a:t> “</a:t>
            </a:r>
            <a:r>
              <a:rPr lang="en-US" sz="2800" cap="none" dirty="0" err="1" smtClean="0"/>
              <a:t>antisexy</a:t>
            </a:r>
            <a:r>
              <a:rPr lang="en-US" sz="2800" cap="none" dirty="0" smtClean="0"/>
              <a:t>” </a:t>
            </a:r>
            <a:r>
              <a:rPr lang="en-US" sz="2800" cap="none" dirty="0" err="1" smtClean="0"/>
              <a:t>hvězda</a:t>
            </a:r>
            <a:r>
              <a:rPr lang="en-US" sz="2800" cap="none" dirty="0" smtClean="0"/>
              <a:t> a </a:t>
            </a:r>
            <a:r>
              <a:rPr lang="en-US" sz="2800" cap="none" dirty="0" err="1" smtClean="0"/>
              <a:t>komediální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herečka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bez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smyslu</a:t>
            </a:r>
            <a:r>
              <a:rPr lang="en-US" sz="2800" cap="none" dirty="0" smtClean="0"/>
              <a:t> pro humor</a:t>
            </a:r>
            <a:endParaRPr lang="en-US" sz="2800" cap="non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Sexless Sex-Object???</a:t>
            </a:r>
            <a:endParaRPr lang="en-US" sz="20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Non-comic Comedy Actresses???</a:t>
            </a:r>
            <a:endParaRPr lang="en-US" sz="2000" dirty="0"/>
          </a:p>
        </p:txBody>
      </p:sp>
      <p:pic>
        <p:nvPicPr>
          <p:cNvPr id="19" name="Content Placeholder 18" descr="ekgwb2yky0hv0yv2.jpg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9" b="27849"/>
          <a:stretch/>
        </p:blipFill>
        <p:spPr/>
      </p:pic>
    </p:spTree>
    <p:extLst>
      <p:ext uri="{BB962C8B-B14F-4D97-AF65-F5344CB8AC3E}">
        <p14:creationId xmlns:p14="http://schemas.microsoft.com/office/powerpoint/2010/main" val="3541000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3355500"/>
            <a:ext cx="7885113" cy="2969101"/>
          </a:xfrm>
        </p:spPr>
        <p:txBody>
          <a:bodyPr/>
          <a:lstStyle/>
          <a:p>
            <a:r>
              <a:rPr lang="en-US" sz="2400" cap="none" dirty="0" smtClean="0"/>
              <a:t> - </a:t>
            </a:r>
            <a:r>
              <a:rPr lang="en-US" sz="2400" cap="none" dirty="0" err="1" smtClean="0"/>
              <a:t>kombinace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hereckého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výkonu</a:t>
            </a:r>
            <a:r>
              <a:rPr lang="en-US" sz="2400" cap="none" dirty="0" smtClean="0"/>
              <a:t> s </a:t>
            </a:r>
            <a:r>
              <a:rPr lang="en-US" sz="2400" cap="none" dirty="0" err="1" smtClean="0"/>
              <a:t>mimofilmovými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faktory</a:t>
            </a:r>
            <a:r>
              <a:rPr lang="en-US" sz="2400" cap="none" dirty="0" smtClean="0"/>
              <a:t> &gt;&gt; </a:t>
            </a:r>
            <a:r>
              <a:rPr lang="en-US" sz="2400" cap="none" dirty="0" err="1" smtClean="0"/>
              <a:t>téma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performativního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rámce</a:t>
            </a:r>
            <a:r>
              <a:rPr lang="en-US" sz="2400" cap="none" dirty="0" smtClean="0"/>
              <a:t/>
            </a:r>
            <a:br>
              <a:rPr lang="en-US" sz="2400" cap="none" dirty="0" smtClean="0"/>
            </a:br>
            <a:r>
              <a:rPr lang="en-US" sz="2400" cap="none" dirty="0" smtClean="0"/>
              <a:t> - </a:t>
            </a:r>
            <a:r>
              <a:rPr lang="en-US" sz="2400" cap="none" dirty="0" err="1" smtClean="0"/>
              <a:t>hvězdný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systém</a:t>
            </a:r>
            <a:r>
              <a:rPr lang="en-US" sz="2400" cap="none" dirty="0"/>
              <a:t>: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kinematografická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instituce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má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prostředky</a:t>
            </a:r>
            <a:r>
              <a:rPr lang="en-US" sz="2400" cap="none" dirty="0" smtClean="0"/>
              <a:t>, </a:t>
            </a:r>
            <a:r>
              <a:rPr lang="en-US" sz="2400" cap="none" dirty="0" err="1" smtClean="0"/>
              <a:t>jak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hvězdy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vytvořit</a:t>
            </a:r>
            <a:r>
              <a:rPr lang="en-US" sz="2400" cap="none" dirty="0" smtClean="0"/>
              <a:t>, </a:t>
            </a:r>
            <a:r>
              <a:rPr lang="en-US" sz="2400" cap="none" dirty="0" err="1" smtClean="0"/>
              <a:t>udržet</a:t>
            </a:r>
            <a:r>
              <a:rPr lang="en-US" sz="2400" cap="none" dirty="0" smtClean="0"/>
              <a:t> a s </a:t>
            </a:r>
            <a:r>
              <a:rPr lang="en-US" sz="2400" cap="none" dirty="0" err="1" smtClean="0"/>
              <a:t>jejich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pomocí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generovat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zisk</a:t>
            </a:r>
            <a:r>
              <a:rPr lang="en-US" sz="2400" cap="none" dirty="0" smtClean="0"/>
              <a:t/>
            </a:r>
            <a:br>
              <a:rPr lang="en-US" sz="2400" cap="none" dirty="0" smtClean="0"/>
            </a:br>
            <a:r>
              <a:rPr lang="en-US" sz="2400" cap="none" dirty="0" smtClean="0"/>
              <a:t>- </a:t>
            </a:r>
            <a:r>
              <a:rPr lang="en-US" sz="2400" cap="none" dirty="0" err="1" smtClean="0"/>
              <a:t>metodologie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výzkumu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hvězdných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systémů</a:t>
            </a:r>
            <a:r>
              <a:rPr lang="en-US" sz="2400" cap="none" dirty="0" smtClean="0"/>
              <a:t> – od </a:t>
            </a:r>
            <a:r>
              <a:rPr lang="en-US" sz="2400" cap="none" dirty="0" err="1" smtClean="0"/>
              <a:t>stabilních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obrazů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klasické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hollywoodské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éry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posun</a:t>
            </a:r>
            <a:r>
              <a:rPr lang="en-US" sz="2400" cap="none" dirty="0" smtClean="0"/>
              <a:t> k </a:t>
            </a:r>
            <a:r>
              <a:rPr lang="en-US" sz="2400" cap="none" dirty="0" err="1" smtClean="0"/>
              <a:t>chaotičtější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současnosti</a:t>
            </a:r>
            <a:r>
              <a:rPr lang="en-US" sz="2400" cap="none" dirty="0" smtClean="0"/>
              <a:t> (</a:t>
            </a:r>
            <a:r>
              <a:rPr lang="en-US" sz="2400" cap="none" dirty="0" err="1" smtClean="0"/>
              <a:t>více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nepřímých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materiálů</a:t>
            </a:r>
            <a:r>
              <a:rPr lang="en-US" sz="2400" cap="none" dirty="0" smtClean="0"/>
              <a:t> &gt;&gt; </a:t>
            </a:r>
            <a:r>
              <a:rPr lang="en-US" sz="2400" cap="none" dirty="0" err="1" smtClean="0"/>
              <a:t>roste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nutnost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interpretace</a:t>
            </a:r>
            <a:r>
              <a:rPr lang="en-US" sz="2400" cap="none" dirty="0" smtClean="0"/>
              <a:t>)</a:t>
            </a:r>
            <a:endParaRPr lang="en-US" sz="2400" cap="non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2085429"/>
            <a:ext cx="7885113" cy="925114"/>
          </a:xfrm>
        </p:spPr>
        <p:txBody>
          <a:bodyPr>
            <a:normAutofit/>
          </a:bodyPr>
          <a:lstStyle/>
          <a:p>
            <a:pPr algn="ctr"/>
            <a:r>
              <a:rPr lang="en-US" sz="3200" b="1" i="1" u="sng" dirty="0" err="1" smtClean="0"/>
              <a:t>Téma</a:t>
            </a:r>
            <a:r>
              <a:rPr lang="en-US" sz="3200" b="1" i="1" u="sng" dirty="0" smtClean="0"/>
              <a:t> </a:t>
            </a:r>
            <a:r>
              <a:rPr lang="en-US" sz="3200" b="1" i="1" u="sng" dirty="0" err="1" smtClean="0"/>
              <a:t>hvězdného</a:t>
            </a:r>
            <a:r>
              <a:rPr lang="en-US" sz="3200" b="1" i="1" u="sng" dirty="0" smtClean="0"/>
              <a:t> </a:t>
            </a:r>
            <a:r>
              <a:rPr lang="en-US" sz="3200" b="1" i="1" u="sng" dirty="0" err="1" smtClean="0"/>
              <a:t>herectví</a:t>
            </a:r>
            <a:endParaRPr lang="en-US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4030312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err="1" smtClean="0"/>
              <a:t>Doporučená</a:t>
            </a:r>
            <a:r>
              <a:rPr lang="en-US" sz="3600" dirty="0" smtClean="0"/>
              <a:t> </a:t>
            </a:r>
            <a:r>
              <a:rPr lang="en-US" sz="3600" dirty="0" err="1" smtClean="0"/>
              <a:t>literatura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DYER, </a:t>
            </a:r>
            <a:r>
              <a:rPr lang="en-US" sz="2400" dirty="0" err="1" smtClean="0"/>
              <a:t>Richar</a:t>
            </a:r>
            <a:r>
              <a:rPr lang="en-US" sz="2400" dirty="0"/>
              <a:t> </a:t>
            </a:r>
            <a:r>
              <a:rPr lang="en-US" sz="2400" dirty="0" smtClean="0"/>
              <a:t>(1998)</a:t>
            </a:r>
            <a:r>
              <a:rPr lang="en-US" sz="2400" i="1" dirty="0" smtClean="0"/>
              <a:t>, Stars</a:t>
            </a:r>
            <a:r>
              <a:rPr lang="en-US" sz="2400" dirty="0" smtClean="0"/>
              <a:t>. London: BFI. </a:t>
            </a:r>
          </a:p>
          <a:p>
            <a:r>
              <a:rPr lang="en-US" sz="2400" dirty="0" smtClean="0"/>
              <a:t>BFI Film Stars Series</a:t>
            </a:r>
          </a:p>
          <a:p>
            <a:r>
              <a:rPr lang="en-US" sz="2400" dirty="0" smtClean="0"/>
              <a:t>GELLEY, </a:t>
            </a:r>
            <a:r>
              <a:rPr lang="en-US" sz="2400" dirty="0" err="1" smtClean="0"/>
              <a:t>Ora</a:t>
            </a:r>
            <a:r>
              <a:rPr lang="en-US" sz="2400" dirty="0" smtClean="0"/>
              <a:t>, </a:t>
            </a:r>
            <a:r>
              <a:rPr lang="en-US" sz="2400" i="1" dirty="0"/>
              <a:t>Ingrid Bergman's Star Persona and the Alien Space of "</a:t>
            </a:r>
            <a:r>
              <a:rPr lang="en-US" sz="2400" i="1" dirty="0" smtClean="0"/>
              <a:t>Stromboli”</a:t>
            </a:r>
            <a:r>
              <a:rPr lang="en-US" sz="2400" dirty="0" smtClean="0"/>
              <a:t>. Cinema Journal 47, 2008, </a:t>
            </a:r>
            <a:r>
              <a:rPr lang="en-US" sz="2400" dirty="0" err="1" smtClean="0"/>
              <a:t>č</a:t>
            </a:r>
            <a:r>
              <a:rPr lang="en-US" sz="2400" dirty="0" smtClean="0"/>
              <a:t>. 2, s. 26 – 51.</a:t>
            </a:r>
          </a:p>
          <a:p>
            <a:r>
              <a:rPr lang="en-US" sz="2400" dirty="0" err="1" smtClean="0"/>
              <a:t>Iluminace</a:t>
            </a:r>
            <a:r>
              <a:rPr lang="en-US" sz="2400" dirty="0" smtClean="0"/>
              <a:t> </a:t>
            </a:r>
            <a:r>
              <a:rPr lang="en-US" sz="2400" dirty="0" err="1" smtClean="0"/>
              <a:t>č</a:t>
            </a:r>
            <a:r>
              <a:rPr lang="en-US" sz="2400" dirty="0" smtClean="0"/>
              <a:t>. 1, 2012, </a:t>
            </a:r>
            <a:r>
              <a:rPr lang="en-US" sz="2400" dirty="0" err="1" smtClean="0"/>
              <a:t>téma</a:t>
            </a:r>
            <a:r>
              <a:rPr lang="en-US" sz="2400" dirty="0" smtClean="0"/>
              <a:t> </a:t>
            </a:r>
            <a:r>
              <a:rPr lang="en-US" sz="2400" i="1" dirty="0" err="1" smtClean="0"/>
              <a:t>České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filmové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hvězdy</a:t>
            </a:r>
            <a:endParaRPr lang="en-US" sz="2400" i="1" dirty="0" smtClean="0"/>
          </a:p>
          <a:p>
            <a:r>
              <a:rPr lang="en-US" sz="2400" dirty="0" smtClean="0"/>
              <a:t>JUST, </a:t>
            </a:r>
            <a:r>
              <a:rPr lang="en-US" sz="2400" dirty="0" err="1" smtClean="0"/>
              <a:t>Vladimír</a:t>
            </a:r>
            <a:r>
              <a:rPr lang="en-US" sz="2400" dirty="0" smtClean="0"/>
              <a:t> (2001), </a:t>
            </a:r>
            <a:r>
              <a:rPr lang="en-US" sz="2400" i="1" dirty="0" err="1" smtClean="0"/>
              <a:t>Vlasta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Burian</a:t>
            </a:r>
            <a:r>
              <a:rPr lang="en-US" sz="2400" i="1" dirty="0" smtClean="0"/>
              <a:t> – </a:t>
            </a:r>
            <a:r>
              <a:rPr lang="en-US" sz="2400" i="1" dirty="0" err="1" smtClean="0"/>
              <a:t>Mystérium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smíchu</a:t>
            </a:r>
            <a:r>
              <a:rPr lang="en-US" sz="2400" dirty="0" smtClean="0"/>
              <a:t>. </a:t>
            </a:r>
            <a:r>
              <a:rPr lang="en-US" sz="2400" dirty="0" err="1" smtClean="0"/>
              <a:t>Praha</a:t>
            </a:r>
            <a:r>
              <a:rPr lang="en-US" sz="2400" dirty="0" smtClean="0"/>
              <a:t>: Academia. </a:t>
            </a:r>
            <a:endParaRPr lang="en-US" sz="2400" dirty="0"/>
          </a:p>
        </p:txBody>
      </p:sp>
      <p:pic>
        <p:nvPicPr>
          <p:cNvPr id="9" name="Picture 8" descr="BFI_Stanwy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65" y="6447"/>
            <a:ext cx="1703450" cy="2399026"/>
          </a:xfrm>
          <a:prstGeom prst="rect">
            <a:avLst/>
          </a:prstGeom>
        </p:spPr>
      </p:pic>
      <p:pic>
        <p:nvPicPr>
          <p:cNvPr id="10" name="Picture 9" descr="Ilu_201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2"/>
          <a:stretch/>
        </p:blipFill>
        <p:spPr>
          <a:xfrm>
            <a:off x="7472238" y="4561552"/>
            <a:ext cx="1630477" cy="229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78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M_1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4" r="21644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i="1" u="sng" dirty="0" err="1" smtClean="0"/>
              <a:t>Strutkturovaná</a:t>
            </a:r>
            <a:r>
              <a:rPr lang="en-US" sz="2400" b="1" i="1" u="sng" dirty="0" smtClean="0"/>
              <a:t> </a:t>
            </a:r>
            <a:r>
              <a:rPr lang="en-US" sz="2400" b="1" i="1" u="sng" dirty="0" err="1" smtClean="0"/>
              <a:t>polysémie</a:t>
            </a:r>
            <a:r>
              <a:rPr lang="en-US" sz="2400" b="1" i="1" u="sng" dirty="0" smtClean="0"/>
              <a:t>:</a:t>
            </a:r>
            <a:r>
              <a:rPr lang="en-US" sz="2400" b="1" i="1" u="sng" dirty="0"/>
              <a:t/>
            </a:r>
            <a:br>
              <a:rPr lang="en-US" sz="2400" b="1" i="1" u="sng" dirty="0"/>
            </a:br>
            <a:r>
              <a:rPr lang="en-US" sz="2400" cap="none" dirty="0" err="1" smtClean="0"/>
              <a:t>hlavní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charakteristika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hvězdného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obrazu</a:t>
            </a:r>
            <a:r>
              <a:rPr lang="en-US" sz="2400" cap="none" dirty="0" smtClean="0"/>
              <a:t> - </a:t>
            </a:r>
            <a:r>
              <a:rPr lang="en-US" sz="2400" cap="none" dirty="0" err="1" smtClean="0"/>
              <a:t>hierarchizovaná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množina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znaků</a:t>
            </a:r>
            <a:r>
              <a:rPr lang="en-US" sz="2400" cap="none" dirty="0" smtClean="0"/>
              <a:t> a </a:t>
            </a:r>
            <a:r>
              <a:rPr lang="en-US" sz="2400" cap="none" dirty="0" err="1" smtClean="0"/>
              <a:t>významů</a:t>
            </a:r>
            <a:endParaRPr lang="en-US" sz="2400" dirty="0"/>
          </a:p>
        </p:txBody>
      </p:sp>
      <p:pic>
        <p:nvPicPr>
          <p:cNvPr id="3" name="Content Placeholder 2" descr="madonna-marilyn-monroe-21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8" r="227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4394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09759"/>
            <a:ext cx="7924800" cy="1317113"/>
          </a:xfrm>
        </p:spPr>
        <p:txBody>
          <a:bodyPr/>
          <a:lstStyle/>
          <a:p>
            <a:r>
              <a:rPr lang="en-US" sz="2400" dirty="0" err="1" smtClean="0"/>
              <a:t>Hvězdný</a:t>
            </a:r>
            <a:r>
              <a:rPr lang="en-US" sz="2400" dirty="0" smtClean="0"/>
              <a:t> </a:t>
            </a:r>
            <a:r>
              <a:rPr lang="en-US" sz="2400" dirty="0" err="1" smtClean="0"/>
              <a:t>obraz</a:t>
            </a:r>
            <a:r>
              <a:rPr lang="en-US" sz="2400" dirty="0" smtClean="0"/>
              <a:t> </a:t>
            </a:r>
            <a:r>
              <a:rPr lang="en-US" sz="2400" dirty="0" err="1" smtClean="0"/>
              <a:t>jako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strukturovaná</a:t>
            </a:r>
            <a:r>
              <a:rPr lang="en-US" sz="2400" dirty="0" smtClean="0"/>
              <a:t> absence?</a:t>
            </a:r>
            <a:br>
              <a:rPr lang="en-US" sz="2400" dirty="0" smtClean="0"/>
            </a:br>
            <a:r>
              <a:rPr lang="en-US" sz="2000" cap="none" dirty="0" err="1"/>
              <a:t>H</a:t>
            </a:r>
            <a:r>
              <a:rPr lang="en-US" sz="2000" cap="none" dirty="0" err="1" smtClean="0"/>
              <a:t>vězdný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obraz</a:t>
            </a:r>
            <a:r>
              <a:rPr lang="en-US" sz="2000" cap="none" dirty="0" smtClean="0"/>
              <a:t> je </a:t>
            </a:r>
            <a:r>
              <a:rPr lang="en-US" sz="2000" cap="none" dirty="0" err="1" smtClean="0"/>
              <a:t>konstrukt</a:t>
            </a:r>
            <a:r>
              <a:rPr lang="en-US" sz="2000" cap="none" dirty="0" smtClean="0"/>
              <a:t>, </a:t>
            </a:r>
            <a:r>
              <a:rPr lang="en-US" sz="2000" cap="none" dirty="0" err="1" smtClean="0"/>
              <a:t>za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nímž</a:t>
            </a:r>
            <a:r>
              <a:rPr lang="en-US" sz="2000" cap="none" dirty="0" smtClean="0"/>
              <a:t> se </a:t>
            </a:r>
            <a:r>
              <a:rPr lang="en-US" sz="2000" cap="none" dirty="0" err="1" smtClean="0"/>
              <a:t>může</a:t>
            </a:r>
            <a:r>
              <a:rPr lang="en-US" sz="2000" cap="none" dirty="0" smtClean="0"/>
              <a:t> a </a:t>
            </a:r>
            <a:r>
              <a:rPr lang="en-US" sz="2000" cap="none" dirty="0" err="1" smtClean="0"/>
              <a:t>nemusí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schovávat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reálná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osoba</a:t>
            </a:r>
            <a:r>
              <a:rPr lang="en-US" sz="2000" cap="none" dirty="0" smtClean="0"/>
              <a:t>. </a:t>
            </a:r>
            <a:r>
              <a:rPr lang="en-US" sz="2000" cap="none" dirty="0" err="1" smtClean="0"/>
              <a:t>Cílem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není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psát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biografii</a:t>
            </a:r>
            <a:r>
              <a:rPr lang="en-US" sz="2000" cap="none" dirty="0" smtClean="0"/>
              <a:t>, ale </a:t>
            </a:r>
            <a:r>
              <a:rPr lang="en-US" sz="2000" cap="none" dirty="0" err="1" smtClean="0"/>
              <a:t>rekonstruovat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významy</a:t>
            </a:r>
            <a:r>
              <a:rPr lang="en-US" sz="2000" cap="none" dirty="0" smtClean="0"/>
              <a:t> a </a:t>
            </a:r>
            <a:r>
              <a:rPr lang="en-US" sz="2000" cap="none" dirty="0" err="1" smtClean="0"/>
              <a:t>hodnoty</a:t>
            </a:r>
            <a:r>
              <a:rPr lang="en-US" sz="2000" cap="none" dirty="0" smtClean="0"/>
              <a:t>, </a:t>
            </a:r>
            <a:r>
              <a:rPr lang="en-US" sz="2000" cap="none" dirty="0" err="1" smtClean="0"/>
              <a:t>které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jednotlivé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skupiny</a:t>
            </a:r>
            <a:r>
              <a:rPr lang="en-US" sz="2000" cap="none" dirty="0" smtClean="0"/>
              <a:t> do </a:t>
            </a:r>
            <a:r>
              <a:rPr lang="en-US" sz="2000" cap="none" dirty="0" err="1" smtClean="0"/>
              <a:t>obrazu</a:t>
            </a:r>
            <a:r>
              <a:rPr lang="en-US" sz="2000" cap="none" dirty="0" smtClean="0"/>
              <a:t> </a:t>
            </a:r>
            <a:r>
              <a:rPr lang="en-US" sz="2000" cap="none" dirty="0" err="1" smtClean="0"/>
              <a:t>vkládají</a:t>
            </a:r>
            <a:r>
              <a:rPr lang="en-US" sz="2000" cap="none" dirty="0" smtClean="0"/>
              <a:t>.</a:t>
            </a:r>
            <a:endParaRPr lang="en-US" sz="2000" cap="none" dirty="0"/>
          </a:p>
        </p:txBody>
      </p:sp>
      <p:pic>
        <p:nvPicPr>
          <p:cNvPr id="7" name="Content Placeholder 6" descr="Str_Absence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22" r="-22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3850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hrukh_khan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529" b="-30529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29275"/>
            <a:ext cx="2971800" cy="1619965"/>
          </a:xfrm>
        </p:spPr>
        <p:txBody>
          <a:bodyPr/>
          <a:lstStyle/>
          <a:p>
            <a:pPr algn="ctr"/>
            <a:r>
              <a:rPr lang="en-US" sz="2800" dirty="0" err="1" smtClean="0"/>
              <a:t>Jaké</a:t>
            </a:r>
            <a:r>
              <a:rPr lang="en-US" sz="2800" dirty="0" smtClean="0"/>
              <a:t> </a:t>
            </a:r>
            <a:r>
              <a:rPr lang="en-US" sz="2800" dirty="0" err="1" smtClean="0"/>
              <a:t>jsou</a:t>
            </a:r>
            <a:r>
              <a:rPr lang="en-US" sz="2800" dirty="0" smtClean="0"/>
              <a:t> </a:t>
            </a:r>
            <a:r>
              <a:rPr lang="en-US" sz="2800" dirty="0" err="1" smtClean="0"/>
              <a:t>hlavní</a:t>
            </a:r>
            <a:r>
              <a:rPr lang="en-US" sz="2800" dirty="0" smtClean="0"/>
              <a:t> </a:t>
            </a:r>
            <a:r>
              <a:rPr lang="en-US" sz="2800" dirty="0" err="1" smtClean="0"/>
              <a:t>znaky</a:t>
            </a:r>
            <a:r>
              <a:rPr lang="en-US" sz="2800" dirty="0" smtClean="0"/>
              <a:t> </a:t>
            </a:r>
            <a:r>
              <a:rPr lang="en-US" sz="2800" dirty="0" err="1" smtClean="0"/>
              <a:t>hvězdného</a:t>
            </a:r>
            <a:r>
              <a:rPr lang="en-US" sz="2800" dirty="0" smtClean="0"/>
              <a:t> </a:t>
            </a:r>
            <a:r>
              <a:rPr lang="en-US" sz="2800" dirty="0" err="1" smtClean="0"/>
              <a:t>herectví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008" y="2148147"/>
            <a:ext cx="3098440" cy="356685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Rozpoznatelnost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Autenticita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Negace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Intertextualita</a:t>
            </a:r>
            <a:r>
              <a:rPr lang="en-US" sz="2400" dirty="0" smtClean="0"/>
              <a:t> a </a:t>
            </a:r>
            <a:r>
              <a:rPr lang="en-US" sz="2400" dirty="0" err="1" smtClean="0"/>
              <a:t>intermedialita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Přesahy</a:t>
            </a:r>
            <a:r>
              <a:rPr lang="en-US" sz="2400" dirty="0" smtClean="0"/>
              <a:t> do </a:t>
            </a:r>
            <a:r>
              <a:rPr lang="en-US" sz="2400" dirty="0" err="1" smtClean="0"/>
              <a:t>mimofilmové</a:t>
            </a:r>
            <a:r>
              <a:rPr lang="en-US" sz="2400" dirty="0" smtClean="0"/>
              <a:t> reality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Manifestace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211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skc3a4rmavbild-2012-01-08-kl-21-30-07.pn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2" r="16712"/>
          <a:stretch>
            <a:fillRect/>
          </a:stretch>
        </p:blipFill>
        <p:spPr/>
      </p:pic>
      <p:pic>
        <p:nvPicPr>
          <p:cNvPr id="12" name="Content Placeholder 11" descr="Boháč_1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2" b="5892"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44556"/>
          </a:xfrm>
        </p:spPr>
        <p:txBody>
          <a:bodyPr/>
          <a:lstStyle/>
          <a:p>
            <a:pPr algn="ctr"/>
            <a:r>
              <a:rPr lang="en-US" dirty="0" err="1" smtClean="0"/>
              <a:t>Rámec</a:t>
            </a:r>
            <a:r>
              <a:rPr lang="en-US" dirty="0" smtClean="0"/>
              <a:t> </a:t>
            </a:r>
            <a:r>
              <a:rPr lang="en-US" dirty="0" err="1" smtClean="0"/>
              <a:t>hvězdného</a:t>
            </a:r>
            <a:r>
              <a:rPr lang="en-US" dirty="0" smtClean="0"/>
              <a:t> </a:t>
            </a:r>
            <a:r>
              <a:rPr lang="en-US" dirty="0" err="1" smtClean="0"/>
              <a:t>hereckého</a:t>
            </a:r>
            <a:r>
              <a:rPr lang="en-US" dirty="0" smtClean="0"/>
              <a:t> </a:t>
            </a:r>
            <a:r>
              <a:rPr lang="en-US" dirty="0" err="1" smtClean="0"/>
              <a:t>výkonu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09600" y="1411193"/>
            <a:ext cx="3733800" cy="763682"/>
          </a:xfrm>
        </p:spPr>
        <p:txBody>
          <a:bodyPr>
            <a:noAutofit/>
          </a:bodyPr>
          <a:lstStyle/>
          <a:p>
            <a:r>
              <a:rPr lang="en-US" sz="2400" b="1" i="1" u="sng" dirty="0" err="1" smtClean="0"/>
              <a:t>Způsob</a:t>
            </a:r>
            <a:r>
              <a:rPr lang="en-US" sz="2400" b="1" i="1" u="sng" dirty="0" smtClean="0"/>
              <a:t> </a:t>
            </a:r>
            <a:r>
              <a:rPr lang="en-US" sz="2400" b="1" i="1" u="sng" dirty="0" err="1" smtClean="0"/>
              <a:t>oslovení</a:t>
            </a:r>
            <a:r>
              <a:rPr lang="en-US" sz="2400" b="1" i="1" u="sng" dirty="0" smtClean="0"/>
              <a:t> </a:t>
            </a:r>
            <a:r>
              <a:rPr lang="en-US" sz="2400" dirty="0" smtClean="0"/>
              <a:t>– od </a:t>
            </a:r>
            <a:r>
              <a:rPr lang="en-US" sz="2400" dirty="0" err="1" smtClean="0"/>
              <a:t>přímého</a:t>
            </a:r>
            <a:r>
              <a:rPr lang="en-US" sz="2400" dirty="0" smtClean="0"/>
              <a:t> k </a:t>
            </a:r>
            <a:r>
              <a:rPr lang="en-US" sz="2400" dirty="0" err="1" smtClean="0"/>
              <a:t>nepřímému</a:t>
            </a:r>
            <a:endParaRPr lang="en-US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483813" y="1567993"/>
            <a:ext cx="4050587" cy="904801"/>
          </a:xfrm>
        </p:spPr>
        <p:txBody>
          <a:bodyPr>
            <a:noAutofit/>
          </a:bodyPr>
          <a:lstStyle/>
          <a:p>
            <a:r>
              <a:rPr lang="en-US" sz="2400" b="1" i="1" u="sng" dirty="0" err="1" smtClean="0"/>
              <a:t>Míra</a:t>
            </a:r>
            <a:r>
              <a:rPr lang="en-US" sz="2400" b="1" i="1" u="sng" dirty="0" smtClean="0"/>
              <a:t> </a:t>
            </a:r>
            <a:r>
              <a:rPr lang="en-US" sz="2400" b="1" i="1" u="sng" dirty="0" err="1" smtClean="0"/>
              <a:t>ostenze</a:t>
            </a:r>
            <a:r>
              <a:rPr lang="en-US" sz="2400" b="1" i="1" u="sng" dirty="0" smtClean="0"/>
              <a:t> </a:t>
            </a:r>
            <a:r>
              <a:rPr lang="en-US" sz="2400" dirty="0" smtClean="0"/>
              <a:t>– </a:t>
            </a:r>
            <a:r>
              <a:rPr lang="en-US" sz="2400" dirty="0" err="1" smtClean="0"/>
              <a:t>gesta</a:t>
            </a:r>
            <a:r>
              <a:rPr lang="en-US" sz="2400" dirty="0" smtClean="0"/>
              <a:t>, </a:t>
            </a:r>
            <a:r>
              <a:rPr lang="en-US" sz="2400" dirty="0" err="1" smtClean="0"/>
              <a:t>póza</a:t>
            </a:r>
            <a:r>
              <a:rPr lang="en-US" sz="2400" dirty="0" smtClean="0"/>
              <a:t>, </a:t>
            </a:r>
            <a:r>
              <a:rPr lang="en-US" sz="2400" dirty="0" err="1" smtClean="0"/>
              <a:t>mimika</a:t>
            </a:r>
            <a:r>
              <a:rPr lang="en-US" sz="2400" dirty="0" smtClean="0"/>
              <a:t>, </a:t>
            </a:r>
            <a:r>
              <a:rPr lang="en-US" sz="2400" dirty="0" err="1" smtClean="0"/>
              <a:t>postoj</a:t>
            </a:r>
            <a:r>
              <a:rPr lang="en-US" sz="2400" dirty="0" smtClean="0"/>
              <a:t>; od </a:t>
            </a:r>
            <a:r>
              <a:rPr lang="en-US" sz="2400" dirty="0" err="1" smtClean="0"/>
              <a:t>civilních</a:t>
            </a:r>
            <a:r>
              <a:rPr lang="en-US" sz="2400" dirty="0" smtClean="0"/>
              <a:t> k </a:t>
            </a:r>
            <a:r>
              <a:rPr lang="en-US" sz="2400" dirty="0" err="1" smtClean="0"/>
              <a:t>přepjatým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09422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all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990"/>
            <a:ext cx="3747308" cy="2355100"/>
          </a:xfrm>
          <a:prstGeom prst="rect">
            <a:avLst/>
          </a:prstGeom>
        </p:spPr>
      </p:pic>
      <p:pic>
        <p:nvPicPr>
          <p:cNvPr id="8" name="Picture 7" descr="Have, have n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130" y="3468025"/>
            <a:ext cx="4250697" cy="3264535"/>
          </a:xfrm>
          <a:prstGeom prst="rect">
            <a:avLst/>
          </a:prstGeom>
        </p:spPr>
      </p:pic>
      <p:pic>
        <p:nvPicPr>
          <p:cNvPr id="9" name="Picture 8" descr="Rear-Window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5" r="13081"/>
          <a:stretch/>
        </p:blipFill>
        <p:spPr>
          <a:xfrm>
            <a:off x="5932058" y="125440"/>
            <a:ext cx="2944000" cy="3088941"/>
          </a:xfrm>
          <a:prstGeom prst="rect">
            <a:avLst/>
          </a:prstGeom>
        </p:spPr>
      </p:pic>
      <p:pic>
        <p:nvPicPr>
          <p:cNvPr id="10" name="Picture 9" descr="Un_condamne_a_mort_s_est_e_chappe_ou_Le_vent_souffle_ou_il_veut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2" t="24693" r="21817"/>
          <a:stretch/>
        </p:blipFill>
        <p:spPr>
          <a:xfrm>
            <a:off x="5602827" y="2963501"/>
            <a:ext cx="3398105" cy="37690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2454" y="125440"/>
            <a:ext cx="5879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Howard Hawks </a:t>
            </a:r>
            <a:r>
              <a:rPr lang="en-US" dirty="0" smtClean="0"/>
              <a:t>– preference </a:t>
            </a:r>
            <a:r>
              <a:rPr lang="en-US" dirty="0" err="1" smtClean="0"/>
              <a:t>polocelkových</a:t>
            </a:r>
            <a:r>
              <a:rPr lang="en-US" dirty="0" smtClean="0"/>
              <a:t> </a:t>
            </a:r>
            <a:r>
              <a:rPr lang="en-US" dirty="0" err="1" smtClean="0"/>
              <a:t>záběrů</a:t>
            </a:r>
            <a:r>
              <a:rPr lang="en-US" dirty="0" smtClean="0"/>
              <a:t> &gt;&gt; </a:t>
            </a:r>
            <a:r>
              <a:rPr lang="en-US" dirty="0" err="1" smtClean="0"/>
              <a:t>dojem</a:t>
            </a:r>
            <a:r>
              <a:rPr lang="en-US" dirty="0" smtClean="0"/>
              <a:t> </a:t>
            </a:r>
            <a:r>
              <a:rPr lang="en-US" dirty="0" err="1" smtClean="0"/>
              <a:t>jednoty</a:t>
            </a:r>
            <a:r>
              <a:rPr lang="en-US" dirty="0" smtClean="0"/>
              <a:t> a </a:t>
            </a:r>
            <a:r>
              <a:rPr lang="en-US" dirty="0" err="1" smtClean="0"/>
              <a:t>přirozenosti</a:t>
            </a:r>
            <a:r>
              <a:rPr lang="en-US" dirty="0" smtClean="0"/>
              <a:t>. </a:t>
            </a:r>
            <a:r>
              <a:rPr lang="en-US" dirty="0" err="1" smtClean="0"/>
              <a:t>Tělo</a:t>
            </a:r>
            <a:r>
              <a:rPr lang="en-US" dirty="0" smtClean="0"/>
              <a:t>, </a:t>
            </a:r>
            <a:r>
              <a:rPr lang="en-US" dirty="0" err="1" smtClean="0"/>
              <a:t>expresivní</a:t>
            </a:r>
            <a:r>
              <a:rPr lang="en-US" dirty="0" smtClean="0"/>
              <a:t> </a:t>
            </a:r>
            <a:r>
              <a:rPr lang="en-US" dirty="0" err="1" smtClean="0"/>
              <a:t>objekt</a:t>
            </a:r>
            <a:r>
              <a:rPr lang="en-US" dirty="0" smtClean="0"/>
              <a:t> a </a:t>
            </a:r>
            <a:r>
              <a:rPr lang="en-US" dirty="0" err="1" smtClean="0"/>
              <a:t>ruce</a:t>
            </a:r>
            <a:r>
              <a:rPr lang="en-US" dirty="0" smtClean="0"/>
              <a:t> </a:t>
            </a:r>
            <a:r>
              <a:rPr lang="en-US" dirty="0" err="1" smtClean="0"/>
              <a:t>nejsou</a:t>
            </a:r>
            <a:r>
              <a:rPr lang="en-US" dirty="0" smtClean="0"/>
              <a:t> </a:t>
            </a:r>
            <a:r>
              <a:rPr lang="en-US" dirty="0" err="1" smtClean="0"/>
              <a:t>nikdy</a:t>
            </a:r>
            <a:r>
              <a:rPr lang="en-US" dirty="0" smtClean="0"/>
              <a:t> </a:t>
            </a:r>
            <a:r>
              <a:rPr lang="en-US" dirty="0" err="1" smtClean="0"/>
              <a:t>fragmentarizované</a:t>
            </a:r>
            <a:r>
              <a:rPr lang="en-US" dirty="0" smtClean="0"/>
              <a:t>; </a:t>
            </a:r>
            <a:r>
              <a:rPr lang="en-US" dirty="0" err="1" smtClean="0"/>
              <a:t>oproti</a:t>
            </a:r>
            <a:r>
              <a:rPr lang="en-US" dirty="0"/>
              <a:t> </a:t>
            </a:r>
            <a:r>
              <a:rPr lang="en-US" dirty="0" err="1" smtClean="0"/>
              <a:t>Hitchcockovi</a:t>
            </a:r>
            <a:r>
              <a:rPr lang="en-US" dirty="0" smtClean="0"/>
              <a:t> </a:t>
            </a:r>
            <a:r>
              <a:rPr lang="en-US" dirty="0" err="1" smtClean="0"/>
              <a:t>nebo</a:t>
            </a:r>
            <a:r>
              <a:rPr lang="en-US" dirty="0" smtClean="0"/>
              <a:t> </a:t>
            </a:r>
            <a:r>
              <a:rPr lang="en-US" dirty="0" err="1" smtClean="0"/>
              <a:t>Roberu</a:t>
            </a:r>
            <a:r>
              <a:rPr lang="en-US" dirty="0" smtClean="0"/>
              <a:t> </a:t>
            </a:r>
            <a:r>
              <a:rPr lang="en-US" dirty="0" err="1" smtClean="0"/>
              <a:t>Bressonovi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519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Bacall_2.gif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653" b="-32653"/>
          <a:stretch>
            <a:fillRect/>
          </a:stretch>
        </p:blipFill>
        <p:spPr/>
      </p:pic>
      <p:pic>
        <p:nvPicPr>
          <p:cNvPr id="10" name="Content Placeholder 9" descr="Buetel_1.pn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0" r="17470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Scéna</a:t>
            </a:r>
            <a:r>
              <a:rPr lang="en-US" sz="2800" dirty="0" smtClean="0"/>
              <a:t> </a:t>
            </a:r>
            <a:r>
              <a:rPr lang="en-US" sz="2800" dirty="0" err="1" smtClean="0"/>
              <a:t>prvního</a:t>
            </a:r>
            <a:r>
              <a:rPr lang="en-US" sz="2800" dirty="0" smtClean="0"/>
              <a:t> </a:t>
            </a:r>
            <a:r>
              <a:rPr lang="en-US" sz="2800" dirty="0" err="1" smtClean="0"/>
              <a:t>uvedení</a:t>
            </a:r>
            <a:r>
              <a:rPr lang="en-US" sz="2800" dirty="0" smtClean="0"/>
              <a:t> </a:t>
            </a:r>
            <a:r>
              <a:rPr lang="en-US" sz="2800" dirty="0" err="1" smtClean="0"/>
              <a:t>hvězdy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filmech</a:t>
            </a:r>
            <a:r>
              <a:rPr lang="en-US" sz="2800" dirty="0" smtClean="0"/>
              <a:t> </a:t>
            </a:r>
            <a:r>
              <a:rPr lang="en-US" sz="2800" dirty="0" err="1" smtClean="0"/>
              <a:t>Howarda</a:t>
            </a:r>
            <a:r>
              <a:rPr lang="en-US" sz="2800" dirty="0" smtClean="0"/>
              <a:t> </a:t>
            </a:r>
            <a:r>
              <a:rPr lang="en-US" sz="2800" dirty="0" err="1" smtClean="0"/>
              <a:t>hawkse</a:t>
            </a:r>
            <a:r>
              <a:rPr lang="en-US" sz="2800" dirty="0" smtClean="0"/>
              <a:t> – </a:t>
            </a:r>
            <a:r>
              <a:rPr lang="en-US" sz="2800" dirty="0" err="1" smtClean="0"/>
              <a:t>expresivní</a:t>
            </a:r>
            <a:r>
              <a:rPr lang="en-US" sz="2800" dirty="0" smtClean="0"/>
              <a:t> </a:t>
            </a:r>
            <a:r>
              <a:rPr lang="en-US" sz="2800" dirty="0" err="1" smtClean="0"/>
              <a:t>objekt</a:t>
            </a:r>
            <a:endParaRPr lang="en-US" sz="2800" dirty="0"/>
          </a:p>
        </p:txBody>
      </p:sp>
      <p:pic>
        <p:nvPicPr>
          <p:cNvPr id="13" name="Picture 12" descr="Buetel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600200"/>
            <a:ext cx="5780898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00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9032</TotalTime>
  <Words>428</Words>
  <Application>Microsoft Macintosh PowerPoint</Application>
  <PresentationFormat>On-screen Show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Horizon</vt:lpstr>
      <vt:lpstr>FAV 279</vt:lpstr>
      <vt:lpstr> - kombinace hereckého výkonu s mimofilmovými faktory &gt;&gt; téma performativního rámce  - hvězdný systém: kinematografická instituce má prostředky, jak hvězdy vytvořit, udržet a s jejich pomocí generovat zisk - metodologie výzkumu hvězdných systémů – od stabilních obrazů klasické hollywoodské éry posun k chaotičtější současnosti (více nepřímých materiálů &gt;&gt; roste nutnost interpretace)</vt:lpstr>
      <vt:lpstr>Doporučená literatura </vt:lpstr>
      <vt:lpstr>Strutkturovaná polysémie: hlavní charakteristika hvězdného obrazu - hierarchizovaná množina znaků a významů</vt:lpstr>
      <vt:lpstr>Hvězdný obraz jako strukturovaná absence? Hvězdný obraz je konstrukt, za nímž se může a nemusí schovávat reálná osoba. Cílem není psát biografii, ale rekonstruovat významy a hodnoty, které jednotlivé skupiny do obrazu vkládají.</vt:lpstr>
      <vt:lpstr>Jaké jsou hlavní znaky hvězdného herectví?</vt:lpstr>
      <vt:lpstr>Rámec hvězdného hereckého výkonu</vt:lpstr>
      <vt:lpstr>PowerPoint Presentation</vt:lpstr>
      <vt:lpstr>Scéna prvního uvedení hvězdy ve filmech Howarda hawkse – expresivní objekt</vt:lpstr>
      <vt:lpstr>PowerPoint Presentation</vt:lpstr>
      <vt:lpstr>PowerPoint Presentation</vt:lpstr>
      <vt:lpstr>Úvodní rámec vyvažující naturalistický efekt a přítomnost hvězdy</vt:lpstr>
      <vt:lpstr>PowerPoint Presentation</vt:lpstr>
      <vt:lpstr>Pillow Talk (Noční rozhovor) USA 1959 r. Michael Gordon Hrají: Doris Day, Rock Hudson, Thelma Ritter</vt:lpstr>
      <vt:lpstr>Doris Day jako “antisexy” hvězda a komediální herečka bez smyslu pro humor</vt:lpstr>
    </vt:vector>
  </TitlesOfParts>
  <Company>sagm@seznam.cz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Šárka Gmiterková</dc:creator>
  <cp:lastModifiedBy>Šárka Gmiterková</cp:lastModifiedBy>
  <cp:revision>29</cp:revision>
  <dcterms:created xsi:type="dcterms:W3CDTF">2014-11-16T07:39:02Z</dcterms:created>
  <dcterms:modified xsi:type="dcterms:W3CDTF">2014-11-24T04:38:05Z</dcterms:modified>
</cp:coreProperties>
</file>