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2F2B18E-1414-DB47-861E-F86AA7FF5C1B}" type="datetimeFigureOut">
              <a:rPr lang="en-US" smtClean="0"/>
              <a:t>04.12.14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A152525-8A78-4B4A-A566-5AD2B0BD19E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vW7rBIVdG4" TargetMode="External"/><Relationship Id="rId3" Type="http://schemas.openxmlformats.org/officeDocument/2006/relationships/hyperlink" Target="https://www.youtube.com/watch?v=MTiE0rRo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447800"/>
            <a:ext cx="3868412" cy="1097280"/>
          </a:xfrm>
        </p:spPr>
        <p:txBody>
          <a:bodyPr/>
          <a:lstStyle/>
          <a:p>
            <a:pPr algn="ctr"/>
            <a:r>
              <a:rPr lang="en-US" sz="4000" b="1" dirty="0" smtClean="0"/>
              <a:t>FAV 279</a:t>
            </a:r>
            <a:br>
              <a:rPr lang="en-US" sz="4000" b="1" dirty="0" smtClean="0"/>
            </a:br>
            <a:r>
              <a:rPr lang="en-US" sz="4000" b="1" dirty="0" err="1" smtClean="0"/>
              <a:t>Filmové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herectví</a:t>
            </a:r>
            <a:endParaRPr lang="en-US" sz="4000" b="1" dirty="0"/>
          </a:p>
        </p:txBody>
      </p:sp>
      <p:pic>
        <p:nvPicPr>
          <p:cNvPr id="7" name="Picture Placeholder 6" descr="casting-by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0" t="4903" r="38620" b="-4903"/>
          <a:stretch/>
        </p:blipFill>
        <p:spPr>
          <a:xfrm>
            <a:off x="4657344" y="1494270"/>
            <a:ext cx="3419856" cy="347472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3868412" cy="2405109"/>
          </a:xfrm>
        </p:spPr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Mgr. Šárka Gmiterková</a:t>
            </a:r>
          </a:p>
          <a:p>
            <a:pPr algn="ctr"/>
            <a:r>
              <a:rPr lang="en-US" sz="1800" dirty="0" smtClean="0"/>
              <a:t>4. 12. 2014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927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61478"/>
          </a:xfrm>
        </p:spPr>
        <p:txBody>
          <a:bodyPr/>
          <a:lstStyle/>
          <a:p>
            <a:pPr algn="ctr"/>
            <a:r>
              <a:rPr lang="en-US" dirty="0" err="1" smtClean="0"/>
              <a:t>Doporučená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09600" y="1153097"/>
            <a:ext cx="7924800" cy="4561903"/>
          </a:xfrm>
        </p:spPr>
        <p:txBody>
          <a:bodyPr>
            <a:noAutofit/>
          </a:bodyPr>
          <a:lstStyle/>
          <a:p>
            <a:r>
              <a:rPr lang="en-US" sz="2200" dirty="0" smtClean="0"/>
              <a:t>CLARK, </a:t>
            </a:r>
            <a:r>
              <a:rPr lang="en-US" sz="2200" dirty="0" err="1" smtClean="0"/>
              <a:t>Danae</a:t>
            </a:r>
            <a:r>
              <a:rPr lang="en-US" sz="2200" dirty="0" smtClean="0"/>
              <a:t> (1995), </a:t>
            </a:r>
            <a:r>
              <a:rPr lang="en-US" sz="2200" i="1" dirty="0" smtClean="0"/>
              <a:t>Negotiating Hollywood. The Cultural Politics of Actors’ </a:t>
            </a:r>
            <a:r>
              <a:rPr lang="en-US" sz="2200" i="1" dirty="0" err="1" smtClean="0"/>
              <a:t>Labour</a:t>
            </a:r>
            <a:r>
              <a:rPr lang="en-US" sz="2200" dirty="0" smtClean="0"/>
              <a:t>. Minneapolis, London: University of Minnesota Press.  </a:t>
            </a:r>
          </a:p>
          <a:p>
            <a:r>
              <a:rPr lang="en-US" sz="2200" dirty="0" smtClean="0"/>
              <a:t>KEMPER, Tom (2009)</a:t>
            </a:r>
            <a:r>
              <a:rPr lang="en-US" sz="2200" i="1" dirty="0" smtClean="0"/>
              <a:t>, Hidden Talent. The Emergence of Hollywood Agents.  </a:t>
            </a:r>
            <a:r>
              <a:rPr lang="en-US" sz="2200" dirty="0" smtClean="0"/>
              <a:t>Berkeley, Los Angeles, London: University of California Press. </a:t>
            </a:r>
          </a:p>
          <a:p>
            <a:r>
              <a:rPr lang="en-US" sz="2200" dirty="0" smtClean="0"/>
              <a:t>The Hollywood Reporter Roundtable Interviews – Agents; Casting directors</a:t>
            </a:r>
          </a:p>
          <a:p>
            <a:pPr lvl="1"/>
            <a:r>
              <a:rPr lang="en-US" sz="2200" dirty="0">
                <a:hlinkClick r:id="rId2"/>
              </a:rPr>
              <a:t>https://www.youtube.com/watch?v=</a:t>
            </a:r>
            <a:r>
              <a:rPr lang="en-US" sz="2200" dirty="0" smtClean="0">
                <a:hlinkClick r:id="rId2"/>
              </a:rPr>
              <a:t>mvW7rBIVdG4</a:t>
            </a:r>
            <a:endParaRPr lang="en-US" sz="2200" dirty="0" smtClean="0"/>
          </a:p>
          <a:p>
            <a:pPr lvl="1"/>
            <a:r>
              <a:rPr lang="en-US" sz="2200" dirty="0">
                <a:hlinkClick r:id="rId3"/>
              </a:rPr>
              <a:t>https://www.youtube.com/watch?v=</a:t>
            </a:r>
            <a:r>
              <a:rPr lang="en-US" sz="2200" dirty="0" smtClean="0">
                <a:hlinkClick r:id="rId3"/>
              </a:rPr>
              <a:t>MTiE0rRomP4</a:t>
            </a:r>
            <a:endParaRPr lang="en-US" sz="2200" dirty="0" smtClean="0"/>
          </a:p>
          <a:p>
            <a:r>
              <a:rPr lang="en-US" sz="2200" dirty="0" smtClean="0"/>
              <a:t>PJAJČÍKOVÁ, Eva (2014), </a:t>
            </a:r>
            <a:r>
              <a:rPr lang="en-US" sz="2200" i="1" dirty="0" err="1" smtClean="0"/>
              <a:t>Kostlivec</a:t>
            </a:r>
            <a:r>
              <a:rPr lang="en-US" sz="2200" i="1" dirty="0" smtClean="0"/>
              <a:t> z </a:t>
            </a:r>
            <a:r>
              <a:rPr lang="en-US" sz="2200" i="1" dirty="0" err="1" smtClean="0"/>
              <a:t>cukrátek</a:t>
            </a:r>
            <a:r>
              <a:rPr lang="en-US" sz="2200" i="1" dirty="0" smtClean="0"/>
              <a:t>. </a:t>
            </a:r>
            <a:r>
              <a:rPr lang="en-US" sz="2200" i="1" dirty="0" err="1" smtClean="0"/>
              <a:t>Seriál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První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Republika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mezi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různými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koncepcemi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kvality</a:t>
            </a:r>
            <a:r>
              <a:rPr lang="en-US" sz="2200" i="1" dirty="0" smtClean="0"/>
              <a:t>. </a:t>
            </a:r>
            <a:r>
              <a:rPr lang="en-US" sz="2200" dirty="0" smtClean="0"/>
              <a:t>DP FAV, FFMU.</a:t>
            </a:r>
            <a:endParaRPr lang="en-US" sz="2200" i="1" dirty="0" smtClean="0"/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0589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 err="1"/>
              <a:t>V</a:t>
            </a:r>
            <a:r>
              <a:rPr lang="en-US" cap="none" dirty="0" err="1" smtClean="0"/>
              <a:t>znik</a:t>
            </a:r>
            <a:r>
              <a:rPr lang="en-US" cap="none" dirty="0" smtClean="0"/>
              <a:t> </a:t>
            </a:r>
            <a:r>
              <a:rPr lang="en-US" cap="none" dirty="0" err="1" smtClean="0"/>
              <a:t>agenturního</a:t>
            </a:r>
            <a:r>
              <a:rPr lang="en-US" cap="none" dirty="0" smtClean="0"/>
              <a:t> </a:t>
            </a:r>
            <a:r>
              <a:rPr lang="en-US" cap="none" dirty="0" err="1" smtClean="0"/>
              <a:t>systému</a:t>
            </a:r>
            <a:r>
              <a:rPr lang="en-US" cap="none" dirty="0" smtClean="0"/>
              <a:t>:  </a:t>
            </a:r>
            <a:br>
              <a:rPr lang="en-US" cap="none" dirty="0" smtClean="0"/>
            </a:br>
            <a:r>
              <a:rPr lang="en-US" cap="none" dirty="0" err="1" smtClean="0"/>
              <a:t>divadlo</a:t>
            </a:r>
            <a:r>
              <a:rPr lang="en-US" cap="none" dirty="0" smtClean="0"/>
              <a:t>, 2.polovina 19. </a:t>
            </a:r>
            <a:r>
              <a:rPr lang="en-US" cap="none" dirty="0" err="1" smtClean="0"/>
              <a:t>století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Neexistují</a:t>
            </a:r>
            <a:r>
              <a:rPr lang="en-US" sz="2200" dirty="0" smtClean="0"/>
              <a:t> </a:t>
            </a:r>
            <a:r>
              <a:rPr lang="en-US" sz="2200" dirty="0" err="1" smtClean="0"/>
              <a:t>žádná</a:t>
            </a:r>
            <a:r>
              <a:rPr lang="en-US" sz="2200" dirty="0" smtClean="0"/>
              <a:t> </a:t>
            </a:r>
            <a:r>
              <a:rPr lang="en-US" sz="2200" dirty="0" err="1" smtClean="0"/>
              <a:t>výhradní</a:t>
            </a:r>
            <a:r>
              <a:rPr lang="en-US" sz="2200" dirty="0" smtClean="0"/>
              <a:t> </a:t>
            </a:r>
            <a:r>
              <a:rPr lang="en-US" sz="2200" dirty="0" err="1" smtClean="0"/>
              <a:t>zastoupení</a:t>
            </a:r>
            <a:endParaRPr lang="en-US" sz="2200" dirty="0" smtClean="0"/>
          </a:p>
          <a:p>
            <a:r>
              <a:rPr lang="en-US" sz="2200" dirty="0" smtClean="0"/>
              <a:t>Do </a:t>
            </a:r>
            <a:r>
              <a:rPr lang="en-US" sz="2200" dirty="0" err="1" smtClean="0"/>
              <a:t>konce</a:t>
            </a:r>
            <a:r>
              <a:rPr lang="en-US" sz="2200" dirty="0" smtClean="0"/>
              <a:t> 19.století </a:t>
            </a:r>
            <a:r>
              <a:rPr lang="en-US" sz="2200" dirty="0" err="1" smtClean="0"/>
              <a:t>neexistují</a:t>
            </a:r>
            <a:r>
              <a:rPr lang="en-US" sz="2200" dirty="0" smtClean="0"/>
              <a:t> </a:t>
            </a:r>
            <a:r>
              <a:rPr lang="en-US" sz="2200" dirty="0" err="1" smtClean="0"/>
              <a:t>psané</a:t>
            </a:r>
            <a:r>
              <a:rPr lang="en-US" sz="2200" dirty="0" smtClean="0"/>
              <a:t> </a:t>
            </a:r>
            <a:r>
              <a:rPr lang="en-US" sz="2200" dirty="0" err="1" smtClean="0"/>
              <a:t>kontrakty</a:t>
            </a:r>
            <a:r>
              <a:rPr lang="en-US" sz="2200" dirty="0" smtClean="0"/>
              <a:t>, </a:t>
            </a:r>
            <a:r>
              <a:rPr lang="en-US" sz="2200" dirty="0" err="1" smtClean="0"/>
              <a:t>ústní</a:t>
            </a:r>
            <a:r>
              <a:rPr lang="en-US" sz="2200" dirty="0" smtClean="0"/>
              <a:t> </a:t>
            </a:r>
            <a:r>
              <a:rPr lang="en-US" sz="2200" dirty="0" err="1" smtClean="0"/>
              <a:t>domluvy</a:t>
            </a:r>
            <a:r>
              <a:rPr lang="en-US" sz="2200" dirty="0" smtClean="0"/>
              <a:t> </a:t>
            </a:r>
            <a:r>
              <a:rPr lang="en-US" sz="2200" dirty="0" err="1" smtClean="0"/>
              <a:t>často</a:t>
            </a:r>
            <a:r>
              <a:rPr lang="en-US" sz="2200" dirty="0" smtClean="0"/>
              <a:t> </a:t>
            </a:r>
            <a:r>
              <a:rPr lang="en-US" sz="2200" dirty="0" err="1" smtClean="0"/>
              <a:t>porušovány</a:t>
            </a:r>
            <a:endParaRPr lang="en-US" sz="2200" dirty="0" smtClean="0"/>
          </a:p>
          <a:p>
            <a:r>
              <a:rPr lang="en-US" sz="2200" dirty="0" err="1" smtClean="0"/>
              <a:t>Herecké</a:t>
            </a:r>
            <a:r>
              <a:rPr lang="en-US" sz="2200" dirty="0" smtClean="0"/>
              <a:t> </a:t>
            </a:r>
            <a:r>
              <a:rPr lang="en-US" sz="2200" dirty="0" err="1" smtClean="0"/>
              <a:t>hvězdy</a:t>
            </a:r>
            <a:r>
              <a:rPr lang="en-US" sz="2200" dirty="0" smtClean="0"/>
              <a:t> </a:t>
            </a:r>
            <a:r>
              <a:rPr lang="en-US" sz="2200" dirty="0" err="1" smtClean="0"/>
              <a:t>mají</a:t>
            </a:r>
            <a:r>
              <a:rPr lang="en-US" sz="2200" dirty="0" smtClean="0"/>
              <a:t> </a:t>
            </a:r>
            <a:r>
              <a:rPr lang="en-US" sz="2200" dirty="0" err="1" smtClean="0"/>
              <a:t>silnější</a:t>
            </a:r>
            <a:r>
              <a:rPr lang="en-US" sz="2200" dirty="0" smtClean="0"/>
              <a:t> </a:t>
            </a:r>
            <a:r>
              <a:rPr lang="en-US" sz="2200" dirty="0" err="1" smtClean="0"/>
              <a:t>pozici</a:t>
            </a:r>
            <a:r>
              <a:rPr lang="en-US" sz="2200" dirty="0" smtClean="0"/>
              <a:t> </a:t>
            </a:r>
            <a:r>
              <a:rPr lang="en-US" sz="2200" dirty="0" err="1" smtClean="0"/>
              <a:t>při</a:t>
            </a:r>
            <a:r>
              <a:rPr lang="en-US" sz="2200" dirty="0" smtClean="0"/>
              <a:t> </a:t>
            </a:r>
            <a:r>
              <a:rPr lang="en-US" sz="2200" dirty="0" err="1" smtClean="0"/>
              <a:t>vyjednávání</a:t>
            </a:r>
            <a:r>
              <a:rPr lang="en-US" sz="2200" dirty="0" smtClean="0"/>
              <a:t> </a:t>
            </a:r>
            <a:r>
              <a:rPr lang="en-US" sz="2200" dirty="0" err="1" smtClean="0"/>
              <a:t>než</a:t>
            </a:r>
            <a:r>
              <a:rPr lang="en-US" sz="2200" dirty="0" smtClean="0"/>
              <a:t> </a:t>
            </a:r>
            <a:r>
              <a:rPr lang="en-US" sz="2200" dirty="0" err="1" smtClean="0"/>
              <a:t>řadoví</a:t>
            </a:r>
            <a:r>
              <a:rPr lang="en-US" sz="2200" dirty="0" smtClean="0"/>
              <a:t> </a:t>
            </a:r>
            <a:r>
              <a:rPr lang="en-US" sz="2200" dirty="0" err="1" smtClean="0"/>
              <a:t>členové</a:t>
            </a:r>
            <a:r>
              <a:rPr lang="en-US" sz="2200" dirty="0" smtClean="0"/>
              <a:t> </a:t>
            </a:r>
            <a:r>
              <a:rPr lang="en-US" sz="2200" dirty="0" err="1" smtClean="0"/>
              <a:t>souboru</a:t>
            </a:r>
            <a:endParaRPr lang="en-US" sz="2200" dirty="0" smtClean="0"/>
          </a:p>
          <a:p>
            <a:r>
              <a:rPr lang="en-US" sz="2200" dirty="0" smtClean="0"/>
              <a:t>1913 – </a:t>
            </a:r>
            <a:r>
              <a:rPr lang="en-US" sz="2200" dirty="0" err="1" smtClean="0"/>
              <a:t>vznik</a:t>
            </a:r>
            <a:r>
              <a:rPr lang="en-US" sz="2200" dirty="0" smtClean="0"/>
              <a:t> </a:t>
            </a:r>
            <a:r>
              <a:rPr lang="en-US" sz="2200" dirty="0" err="1" smtClean="0"/>
              <a:t>hereckých</a:t>
            </a:r>
            <a:r>
              <a:rPr lang="en-US" sz="2200" dirty="0" smtClean="0"/>
              <a:t> </a:t>
            </a:r>
            <a:r>
              <a:rPr lang="en-US" sz="2200" dirty="0" err="1" smtClean="0"/>
              <a:t>odborů</a:t>
            </a:r>
            <a:r>
              <a:rPr lang="en-US" sz="2200" dirty="0" smtClean="0"/>
              <a:t> Actors Equity</a:t>
            </a:r>
          </a:p>
          <a:p>
            <a:r>
              <a:rPr lang="en-US" sz="2200" dirty="0" err="1" smtClean="0"/>
              <a:t>Vzestup</a:t>
            </a:r>
            <a:r>
              <a:rPr lang="en-US" sz="2200" dirty="0" smtClean="0"/>
              <a:t> </a:t>
            </a:r>
            <a:r>
              <a:rPr lang="en-US" sz="2200" dirty="0" err="1" smtClean="0"/>
              <a:t>talentových</a:t>
            </a:r>
            <a:r>
              <a:rPr lang="en-US" sz="2200" dirty="0" smtClean="0"/>
              <a:t> </a:t>
            </a:r>
            <a:r>
              <a:rPr lang="en-US" sz="2200" dirty="0" err="1" smtClean="0"/>
              <a:t>agentur</a:t>
            </a:r>
            <a:r>
              <a:rPr lang="en-US" sz="2200" dirty="0" smtClean="0"/>
              <a:t> </a:t>
            </a:r>
            <a:r>
              <a:rPr lang="en-US" sz="2200" dirty="0" err="1" smtClean="0"/>
              <a:t>až</a:t>
            </a:r>
            <a:r>
              <a:rPr lang="en-US" sz="2200" dirty="0" smtClean="0"/>
              <a:t> </a:t>
            </a:r>
            <a:r>
              <a:rPr lang="en-US" sz="2200" dirty="0" err="1" smtClean="0"/>
              <a:t>začátkem</a:t>
            </a:r>
            <a:r>
              <a:rPr lang="en-US" sz="2200" dirty="0" smtClean="0"/>
              <a:t> 30.let s </a:t>
            </a:r>
            <a:r>
              <a:rPr lang="en-US" sz="2200" dirty="0" err="1" smtClean="0"/>
              <a:t>nástupem</a:t>
            </a:r>
            <a:r>
              <a:rPr lang="en-US" sz="2200" dirty="0" smtClean="0"/>
              <a:t> </a:t>
            </a:r>
            <a:r>
              <a:rPr lang="en-US" sz="2200" dirty="0" err="1" smtClean="0"/>
              <a:t>zvuku</a:t>
            </a:r>
            <a:r>
              <a:rPr lang="en-US" sz="2200" dirty="0" smtClean="0"/>
              <a:t> – </a:t>
            </a:r>
            <a:r>
              <a:rPr lang="en-US" sz="2200" dirty="0" err="1" smtClean="0"/>
              <a:t>slouží</a:t>
            </a:r>
            <a:r>
              <a:rPr lang="en-US" sz="2200" dirty="0" smtClean="0"/>
              <a:t> </a:t>
            </a:r>
            <a:r>
              <a:rPr lang="en-US" sz="2200" dirty="0" err="1" smtClean="0"/>
              <a:t>jako</a:t>
            </a:r>
            <a:r>
              <a:rPr lang="en-US" sz="2200" dirty="0" smtClean="0"/>
              <a:t> </a:t>
            </a:r>
            <a:r>
              <a:rPr lang="en-US" sz="2200" dirty="0" err="1" smtClean="0"/>
              <a:t>filtr</a:t>
            </a:r>
            <a:r>
              <a:rPr lang="en-US" sz="2200" dirty="0" smtClean="0"/>
              <a:t> </a:t>
            </a:r>
            <a:r>
              <a:rPr lang="en-US" sz="2200" dirty="0" err="1" smtClean="0"/>
              <a:t>mezi</a:t>
            </a:r>
            <a:r>
              <a:rPr lang="en-US" sz="2200" dirty="0" smtClean="0"/>
              <a:t> </a:t>
            </a:r>
            <a:r>
              <a:rPr lang="en-US" sz="2200" dirty="0" err="1" smtClean="0"/>
              <a:t>studiem</a:t>
            </a:r>
            <a:r>
              <a:rPr lang="en-US" sz="2200" dirty="0" smtClean="0"/>
              <a:t> a </a:t>
            </a:r>
            <a:r>
              <a:rPr lang="en-US" sz="2200" dirty="0" err="1" smtClean="0"/>
              <a:t>talenty</a:t>
            </a:r>
            <a:r>
              <a:rPr lang="en-US" sz="2200" dirty="0" smtClean="0"/>
              <a:t> a </a:t>
            </a:r>
            <a:r>
              <a:rPr lang="en-US" sz="2200" dirty="0" err="1" smtClean="0"/>
              <a:t>výrazný</a:t>
            </a:r>
            <a:r>
              <a:rPr lang="en-US" sz="2200" dirty="0" smtClean="0"/>
              <a:t> </a:t>
            </a:r>
            <a:r>
              <a:rPr lang="en-US" sz="2200" dirty="0" err="1" smtClean="0"/>
              <a:t>ekonomický</a:t>
            </a:r>
            <a:r>
              <a:rPr lang="en-US" sz="2200" dirty="0" smtClean="0"/>
              <a:t> </a:t>
            </a:r>
            <a:r>
              <a:rPr lang="en-US" sz="2200" dirty="0" err="1" smtClean="0"/>
              <a:t>činitel</a:t>
            </a:r>
            <a:endParaRPr lang="en-US" sz="2200" dirty="0" smtClean="0"/>
          </a:p>
          <a:p>
            <a:r>
              <a:rPr lang="en-US" sz="2200" dirty="0" err="1" smtClean="0"/>
              <a:t>Zastoupení</a:t>
            </a:r>
            <a:r>
              <a:rPr lang="en-US" sz="2200" dirty="0" smtClean="0"/>
              <a:t> </a:t>
            </a:r>
            <a:r>
              <a:rPr lang="en-US" sz="2200" dirty="0" err="1" smtClean="0"/>
              <a:t>nejen</a:t>
            </a:r>
            <a:r>
              <a:rPr lang="en-US" sz="2200" dirty="0" smtClean="0"/>
              <a:t> </a:t>
            </a:r>
            <a:r>
              <a:rPr lang="en-US" sz="2200" dirty="0" err="1" smtClean="0"/>
              <a:t>herců</a:t>
            </a:r>
            <a:r>
              <a:rPr lang="en-US" sz="2200" dirty="0" smtClean="0"/>
              <a:t>, ale </a:t>
            </a:r>
            <a:r>
              <a:rPr lang="en-US" sz="2200" dirty="0" err="1" smtClean="0"/>
              <a:t>také</a:t>
            </a:r>
            <a:r>
              <a:rPr lang="en-US" sz="2200" dirty="0" smtClean="0"/>
              <a:t> </a:t>
            </a:r>
            <a:r>
              <a:rPr lang="en-US" sz="2200" dirty="0" err="1" smtClean="0"/>
              <a:t>režisérů</a:t>
            </a:r>
            <a:r>
              <a:rPr lang="en-US" sz="2200" dirty="0" smtClean="0"/>
              <a:t>, </a:t>
            </a:r>
            <a:r>
              <a:rPr lang="en-US" sz="2200" dirty="0" err="1" smtClean="0"/>
              <a:t>scénáristů</a:t>
            </a:r>
            <a:r>
              <a:rPr lang="en-US" sz="2200" dirty="0" smtClean="0"/>
              <a:t>, </a:t>
            </a:r>
            <a:r>
              <a:rPr lang="en-US" sz="2200" dirty="0" err="1" smtClean="0"/>
              <a:t>producentů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9583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mselznick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0" r="13690"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359834"/>
            <a:ext cx="2971800" cy="846666"/>
          </a:xfrm>
        </p:spPr>
        <p:txBody>
          <a:bodyPr/>
          <a:lstStyle/>
          <a:p>
            <a:r>
              <a:rPr lang="en-US" sz="2800" dirty="0" smtClean="0"/>
              <a:t>Myron Selznick, Inc.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59833" y="1672167"/>
            <a:ext cx="3224615" cy="4042833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Nejprestižnější</a:t>
            </a:r>
            <a:r>
              <a:rPr lang="en-US" sz="2000" dirty="0" smtClean="0"/>
              <a:t> portfolio v </a:t>
            </a:r>
            <a:r>
              <a:rPr lang="en-US" sz="2000" dirty="0" err="1" smtClean="0"/>
              <a:t>éře</a:t>
            </a:r>
            <a:r>
              <a:rPr lang="en-US" sz="2000" dirty="0" smtClean="0"/>
              <a:t> </a:t>
            </a:r>
            <a:r>
              <a:rPr lang="en-US" sz="2000" dirty="0" err="1" smtClean="0"/>
              <a:t>klasického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Hollywoodu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Kromě</a:t>
            </a:r>
            <a:r>
              <a:rPr lang="en-US" sz="2000" dirty="0" smtClean="0"/>
              <a:t> </a:t>
            </a:r>
            <a:r>
              <a:rPr lang="en-US" sz="2000" dirty="0" err="1" smtClean="0"/>
              <a:t>honorářů</a:t>
            </a:r>
            <a:r>
              <a:rPr lang="en-US" sz="2000" dirty="0" smtClean="0"/>
              <a:t> </a:t>
            </a:r>
            <a:r>
              <a:rPr lang="en-US" sz="2000" dirty="0" err="1" smtClean="0"/>
              <a:t>zajišťuje</a:t>
            </a:r>
            <a:r>
              <a:rPr lang="en-US" sz="2000" dirty="0" smtClean="0"/>
              <a:t> </a:t>
            </a:r>
            <a:r>
              <a:rPr lang="en-US" sz="2000" dirty="0" err="1" smtClean="0"/>
              <a:t>talentům</a:t>
            </a:r>
            <a:r>
              <a:rPr lang="en-US" sz="2000" dirty="0" smtClean="0"/>
              <a:t> </a:t>
            </a:r>
            <a:r>
              <a:rPr lang="en-US" sz="2000" dirty="0" err="1" smtClean="0"/>
              <a:t>také</a:t>
            </a:r>
            <a:r>
              <a:rPr lang="en-US" sz="2000" dirty="0" smtClean="0"/>
              <a:t> </a:t>
            </a:r>
            <a:r>
              <a:rPr lang="en-US" sz="2000" dirty="0" err="1" smtClean="0"/>
              <a:t>kreativní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kontrolu</a:t>
            </a:r>
            <a:r>
              <a:rPr lang="en-US" sz="2000" dirty="0" smtClean="0"/>
              <a:t> </a:t>
            </a:r>
            <a:r>
              <a:rPr lang="en-US" sz="2000" dirty="0" err="1" smtClean="0"/>
              <a:t>nad</a:t>
            </a:r>
            <a:r>
              <a:rPr lang="en-US" sz="2000" dirty="0" smtClean="0"/>
              <a:t> </a:t>
            </a:r>
            <a:r>
              <a:rPr lang="en-US" sz="2000" dirty="0" err="1" smtClean="0"/>
              <a:t>vlastními</a:t>
            </a:r>
            <a:r>
              <a:rPr lang="en-US" sz="2000" dirty="0" smtClean="0"/>
              <a:t> </a:t>
            </a:r>
            <a:r>
              <a:rPr lang="en-US" sz="2000" dirty="0" err="1" smtClean="0"/>
              <a:t>projekty</a:t>
            </a:r>
            <a:r>
              <a:rPr lang="en-US" sz="2000" dirty="0" smtClean="0"/>
              <a:t> (</a:t>
            </a:r>
            <a:r>
              <a:rPr lang="en-US" sz="2000" dirty="0" err="1" smtClean="0"/>
              <a:t>scénář</a:t>
            </a:r>
            <a:r>
              <a:rPr lang="en-US" sz="2000" dirty="0" smtClean="0"/>
              <a:t>, </a:t>
            </a:r>
            <a:r>
              <a:rPr lang="en-US" sz="2000" dirty="0" err="1" smtClean="0"/>
              <a:t>finální</a:t>
            </a:r>
            <a:r>
              <a:rPr lang="en-US" sz="2000" dirty="0" smtClean="0"/>
              <a:t> </a:t>
            </a:r>
            <a:r>
              <a:rPr lang="en-US" sz="2000" dirty="0" err="1" smtClean="0"/>
              <a:t>střih</a:t>
            </a:r>
            <a:r>
              <a:rPr lang="en-US" sz="20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Důležité</a:t>
            </a:r>
            <a:r>
              <a:rPr lang="en-US" sz="2000" dirty="0" smtClean="0"/>
              <a:t> </a:t>
            </a:r>
            <a:r>
              <a:rPr lang="en-US" sz="2000" dirty="0" err="1" smtClean="0"/>
              <a:t>pobočky</a:t>
            </a:r>
            <a:r>
              <a:rPr lang="en-US" sz="2000" dirty="0" smtClean="0"/>
              <a:t> v NYC a </a:t>
            </a:r>
            <a:r>
              <a:rPr lang="en-US" sz="2000" dirty="0" err="1" smtClean="0"/>
              <a:t>Londýně</a:t>
            </a:r>
            <a:r>
              <a:rPr lang="en-US" sz="2000" dirty="0" smtClean="0"/>
              <a:t> (import </a:t>
            </a:r>
            <a:r>
              <a:rPr lang="en-US" sz="2000" dirty="0" err="1" smtClean="0"/>
              <a:t>Alfreda</a:t>
            </a:r>
            <a:r>
              <a:rPr lang="en-US" sz="2000" dirty="0" smtClean="0"/>
              <a:t> </a:t>
            </a:r>
            <a:r>
              <a:rPr lang="en-US" sz="2000" dirty="0" err="1" smtClean="0"/>
              <a:t>Hitchcocka</a:t>
            </a:r>
            <a:r>
              <a:rPr lang="en-US" sz="2000" dirty="0" smtClean="0"/>
              <a:t> a Vivien </a:t>
            </a:r>
            <a:r>
              <a:rPr lang="en-US" sz="2000" dirty="0" err="1" smtClean="0"/>
              <a:t>Leighové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587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algn="ctr"/>
            <a:r>
              <a:rPr lang="en-US" dirty="0" err="1" smtClean="0"/>
              <a:t>Castingový</a:t>
            </a:r>
            <a:r>
              <a:rPr lang="en-US" dirty="0" smtClean="0"/>
              <a:t> </a:t>
            </a:r>
            <a:r>
              <a:rPr lang="en-US" dirty="0" err="1" smtClean="0"/>
              <a:t>režíser</a:t>
            </a:r>
            <a:r>
              <a:rPr lang="en-US" dirty="0" smtClean="0"/>
              <a:t>(</a:t>
            </a:r>
            <a:r>
              <a:rPr lang="en-US" dirty="0" err="1" smtClean="0"/>
              <a:t>ka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75167" y="1452031"/>
            <a:ext cx="8551333" cy="41148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Nejmladší</a:t>
            </a:r>
            <a:r>
              <a:rPr lang="en-US" sz="2200" dirty="0" smtClean="0"/>
              <a:t> </a:t>
            </a:r>
            <a:r>
              <a:rPr lang="en-US" sz="2200" dirty="0" err="1" smtClean="0"/>
              <a:t>filmařská</a:t>
            </a:r>
            <a:r>
              <a:rPr lang="en-US" sz="2200" dirty="0" smtClean="0"/>
              <a:t> </a:t>
            </a:r>
            <a:r>
              <a:rPr lang="en-US" sz="2200" dirty="0" err="1" smtClean="0"/>
              <a:t>profese</a:t>
            </a:r>
            <a:endParaRPr lang="en-US" sz="2200" dirty="0" smtClean="0"/>
          </a:p>
          <a:p>
            <a:r>
              <a:rPr lang="en-US" sz="2200" dirty="0" err="1" smtClean="0"/>
              <a:t>Poptávka</a:t>
            </a:r>
            <a:r>
              <a:rPr lang="en-US" sz="2200" dirty="0" smtClean="0"/>
              <a:t> </a:t>
            </a:r>
            <a:r>
              <a:rPr lang="en-US" sz="2200" dirty="0" err="1" smtClean="0"/>
              <a:t>po</a:t>
            </a:r>
            <a:r>
              <a:rPr lang="en-US" sz="2200" dirty="0" smtClean="0"/>
              <a:t> </a:t>
            </a:r>
            <a:r>
              <a:rPr lang="en-US" sz="2200" dirty="0" err="1" smtClean="0"/>
              <a:t>tomto</a:t>
            </a:r>
            <a:r>
              <a:rPr lang="en-US" sz="2200" dirty="0" smtClean="0"/>
              <a:t> </a:t>
            </a:r>
            <a:r>
              <a:rPr lang="en-US" sz="2200" dirty="0" err="1" smtClean="0"/>
              <a:t>typu</a:t>
            </a:r>
            <a:r>
              <a:rPr lang="en-US" sz="2200" dirty="0" smtClean="0"/>
              <a:t> </a:t>
            </a:r>
            <a:r>
              <a:rPr lang="en-US" sz="2200" dirty="0" err="1" smtClean="0"/>
              <a:t>služeb</a:t>
            </a:r>
            <a:r>
              <a:rPr lang="en-US" sz="2200" dirty="0" smtClean="0"/>
              <a:t> </a:t>
            </a:r>
            <a:r>
              <a:rPr lang="en-US" sz="2200" dirty="0" err="1" smtClean="0"/>
              <a:t>roste</a:t>
            </a:r>
            <a:r>
              <a:rPr lang="en-US" sz="2200" dirty="0" smtClean="0"/>
              <a:t> s </a:t>
            </a:r>
            <a:r>
              <a:rPr lang="en-US" sz="2200" dirty="0" err="1" smtClean="0"/>
              <a:t>dozníváním</a:t>
            </a:r>
            <a:r>
              <a:rPr lang="en-US" sz="2200" dirty="0" smtClean="0"/>
              <a:t> </a:t>
            </a:r>
            <a:r>
              <a:rPr lang="en-US" sz="2200" dirty="0" err="1" smtClean="0"/>
              <a:t>klasického</a:t>
            </a:r>
            <a:r>
              <a:rPr lang="en-US" sz="2200" dirty="0" smtClean="0"/>
              <a:t> </a:t>
            </a:r>
            <a:r>
              <a:rPr lang="en-US" sz="2200" dirty="0" err="1" smtClean="0"/>
              <a:t>studiového</a:t>
            </a:r>
            <a:r>
              <a:rPr lang="en-US" sz="2200" dirty="0" smtClean="0"/>
              <a:t> </a:t>
            </a:r>
            <a:r>
              <a:rPr lang="en-US" sz="2200" dirty="0" err="1" smtClean="0"/>
              <a:t>systému</a:t>
            </a:r>
            <a:r>
              <a:rPr lang="en-US" sz="2200" dirty="0" smtClean="0"/>
              <a:t> a s </a:t>
            </a:r>
            <a:r>
              <a:rPr lang="en-US" sz="2200" dirty="0" err="1" smtClean="0"/>
              <a:t>nástupem</a:t>
            </a:r>
            <a:r>
              <a:rPr lang="en-US" sz="2200" dirty="0" smtClean="0"/>
              <a:t> </a:t>
            </a:r>
            <a:r>
              <a:rPr lang="en-US" sz="2200" dirty="0" err="1" smtClean="0"/>
              <a:t>televize</a:t>
            </a:r>
            <a:r>
              <a:rPr lang="en-US" sz="2200" dirty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pravidelný</a:t>
            </a:r>
            <a:r>
              <a:rPr lang="en-US" sz="2200" dirty="0" smtClean="0"/>
              <a:t> </a:t>
            </a:r>
            <a:r>
              <a:rPr lang="en-US" sz="2200" dirty="0" err="1" smtClean="0"/>
              <a:t>týdenní</a:t>
            </a:r>
            <a:r>
              <a:rPr lang="en-US" sz="2200" dirty="0" smtClean="0"/>
              <a:t> </a:t>
            </a:r>
            <a:r>
              <a:rPr lang="en-US" sz="2200" dirty="0" err="1" smtClean="0"/>
              <a:t>přísun</a:t>
            </a:r>
            <a:r>
              <a:rPr lang="en-US" sz="2200" dirty="0" smtClean="0"/>
              <a:t> </a:t>
            </a:r>
            <a:r>
              <a:rPr lang="en-US" sz="2200" dirty="0" err="1" smtClean="0"/>
              <a:t>nových</a:t>
            </a:r>
            <a:r>
              <a:rPr lang="en-US" sz="2200" dirty="0" smtClean="0"/>
              <a:t> </a:t>
            </a:r>
            <a:r>
              <a:rPr lang="en-US" sz="2200" dirty="0" err="1" smtClean="0"/>
              <a:t>herců</a:t>
            </a:r>
            <a:r>
              <a:rPr lang="en-US" sz="2200" dirty="0"/>
              <a:t> </a:t>
            </a:r>
            <a:r>
              <a:rPr lang="en-US" sz="2200" dirty="0" smtClean="0"/>
              <a:t>&gt;&gt; </a:t>
            </a:r>
            <a:r>
              <a:rPr lang="en-US" sz="2200" dirty="0" err="1" smtClean="0"/>
              <a:t>potřeba</a:t>
            </a:r>
            <a:r>
              <a:rPr lang="en-US" sz="2200" dirty="0" smtClean="0"/>
              <a:t> </a:t>
            </a:r>
            <a:r>
              <a:rPr lang="en-US" sz="2200" dirty="0" err="1" smtClean="0"/>
              <a:t>selekce</a:t>
            </a:r>
            <a:r>
              <a:rPr lang="cs-CZ" sz="2200" dirty="0" smtClean="0"/>
              <a:t>)</a:t>
            </a:r>
            <a:endParaRPr lang="en-US" sz="2200" dirty="0"/>
          </a:p>
          <a:p>
            <a:r>
              <a:rPr lang="cs-CZ" sz="2200" dirty="0"/>
              <a:t>D</a:t>
            </a:r>
            <a:r>
              <a:rPr lang="cs-CZ" sz="2200" dirty="0" smtClean="0"/>
              <a:t>o</a:t>
            </a:r>
            <a:r>
              <a:rPr lang="en-US" sz="2200" dirty="0" smtClean="0"/>
              <a:t> </a:t>
            </a:r>
            <a:r>
              <a:rPr lang="en-US" sz="2200" dirty="0" err="1" smtClean="0"/>
              <a:t>roku</a:t>
            </a:r>
            <a:r>
              <a:rPr lang="en-US" sz="2200" dirty="0" smtClean="0"/>
              <a:t> 1989 u </a:t>
            </a:r>
            <a:r>
              <a:rPr lang="en-US" sz="2200" dirty="0" err="1" smtClean="0"/>
              <a:t>nás</a:t>
            </a:r>
            <a:r>
              <a:rPr lang="en-US" sz="2200" dirty="0" smtClean="0"/>
              <a:t> </a:t>
            </a:r>
            <a:r>
              <a:rPr lang="en-US" sz="2200" dirty="0" err="1" smtClean="0"/>
              <a:t>existoval</a:t>
            </a:r>
            <a:r>
              <a:rPr lang="en-US" sz="2200" dirty="0" smtClean="0"/>
              <a:t> </a:t>
            </a:r>
            <a:r>
              <a:rPr lang="en-US" sz="2200" dirty="0" err="1" smtClean="0"/>
              <a:t>tzv</a:t>
            </a:r>
            <a:r>
              <a:rPr lang="en-US" sz="2200" dirty="0" smtClean="0"/>
              <a:t>. </a:t>
            </a:r>
            <a:r>
              <a:rPr lang="en-US" sz="2200" dirty="0" err="1" smtClean="0"/>
              <a:t>Herecký</a:t>
            </a:r>
            <a:r>
              <a:rPr lang="en-US" sz="2200" dirty="0" smtClean="0"/>
              <a:t> a </a:t>
            </a:r>
            <a:r>
              <a:rPr lang="en-US" sz="2200" dirty="0" err="1" smtClean="0"/>
              <a:t>komparzní</a:t>
            </a:r>
            <a:r>
              <a:rPr lang="en-US" sz="2200" dirty="0" smtClean="0"/>
              <a:t> </a:t>
            </a:r>
            <a:r>
              <a:rPr lang="en-US" sz="2200" dirty="0" err="1" smtClean="0"/>
              <a:t>rejtřík</a:t>
            </a:r>
            <a:r>
              <a:rPr lang="en-US" sz="2200" dirty="0"/>
              <a:t> </a:t>
            </a:r>
            <a:r>
              <a:rPr lang="en-US" sz="2200" dirty="0" smtClean="0"/>
              <a:t>(</a:t>
            </a:r>
            <a:r>
              <a:rPr lang="en-US" sz="2200" dirty="0" err="1" smtClean="0"/>
              <a:t>dnes</a:t>
            </a:r>
            <a:r>
              <a:rPr lang="en-US" sz="2200" dirty="0" smtClean="0"/>
              <a:t> v </a:t>
            </a:r>
            <a:r>
              <a:rPr lang="en-US" sz="2200" dirty="0" err="1" smtClean="0"/>
              <a:t>majetku</a:t>
            </a:r>
            <a:r>
              <a:rPr lang="en-US" sz="2200" dirty="0" smtClean="0"/>
              <a:t> </a:t>
            </a:r>
            <a:r>
              <a:rPr lang="en-US" sz="2200" dirty="0" err="1" smtClean="0"/>
              <a:t>firmy</a:t>
            </a:r>
            <a:r>
              <a:rPr lang="en-US" sz="2200" dirty="0" smtClean="0"/>
              <a:t> Casting – </a:t>
            </a:r>
            <a:r>
              <a:rPr lang="en-US" sz="2200" dirty="0" err="1" smtClean="0"/>
              <a:t>Barrandov</a:t>
            </a:r>
            <a:r>
              <a:rPr lang="en-US" sz="2200" dirty="0" smtClean="0"/>
              <a:t> </a:t>
            </a:r>
            <a:r>
              <a:rPr lang="en-US" sz="2200" dirty="0" err="1" smtClean="0"/>
              <a:t>s.r.o</a:t>
            </a:r>
            <a:r>
              <a:rPr lang="en-US" sz="2200" dirty="0" smtClean="0"/>
              <a:t>.)</a:t>
            </a:r>
          </a:p>
          <a:p>
            <a:r>
              <a:rPr lang="en-US" sz="2200" dirty="0" err="1" smtClean="0"/>
              <a:t>Dnes</a:t>
            </a:r>
            <a:r>
              <a:rPr lang="en-US" sz="2200" dirty="0" smtClean="0"/>
              <a:t> </a:t>
            </a:r>
            <a:r>
              <a:rPr lang="en-US" sz="2200" dirty="0" err="1" smtClean="0"/>
              <a:t>existují</a:t>
            </a:r>
            <a:r>
              <a:rPr lang="en-US" sz="2200" dirty="0" smtClean="0"/>
              <a:t> </a:t>
            </a:r>
            <a:r>
              <a:rPr lang="en-US" sz="2200" dirty="0" err="1" smtClean="0"/>
              <a:t>firmy</a:t>
            </a:r>
            <a:r>
              <a:rPr lang="en-US" sz="2200" dirty="0" smtClean="0"/>
              <a:t> </a:t>
            </a:r>
            <a:r>
              <a:rPr lang="en-US" sz="2200" dirty="0" err="1" smtClean="0"/>
              <a:t>specializované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kompars</a:t>
            </a:r>
            <a:r>
              <a:rPr lang="cs-CZ" sz="2200" dirty="0" smtClean="0"/>
              <a:t> (</a:t>
            </a:r>
            <a:r>
              <a:rPr lang="cs-CZ" sz="2200" dirty="0" err="1" smtClean="0"/>
              <a:t>Extras</a:t>
            </a:r>
            <a:r>
              <a:rPr lang="cs-CZ" sz="2200" dirty="0" smtClean="0"/>
              <a:t>, Casting Plus, </a:t>
            </a:r>
            <a:r>
              <a:rPr lang="cs-CZ" sz="2200" dirty="0" err="1" smtClean="0"/>
              <a:t>Cinema</a:t>
            </a:r>
            <a:r>
              <a:rPr lang="cs-CZ" sz="2200" dirty="0" smtClean="0"/>
              <a:t> Casting) a na obsazování domácích a mezinárodních reklamních spotů (JAM, Simon </a:t>
            </a:r>
            <a:r>
              <a:rPr lang="cs-CZ" sz="2200" dirty="0" err="1" smtClean="0"/>
              <a:t>Says</a:t>
            </a:r>
            <a:r>
              <a:rPr lang="cs-CZ" sz="2200" dirty="0" smtClean="0"/>
              <a:t>, Stop, </a:t>
            </a:r>
            <a:r>
              <a:rPr lang="cs-CZ" sz="2200" dirty="0" err="1" smtClean="0"/>
              <a:t>Mýrnyx</a:t>
            </a:r>
            <a:r>
              <a:rPr lang="cs-CZ" sz="2200" dirty="0" smtClean="0"/>
              <a:t> </a:t>
            </a:r>
            <a:r>
              <a:rPr lang="cs-CZ" sz="2200" dirty="0" err="1" smtClean="0"/>
              <a:t>Týrnyx</a:t>
            </a:r>
            <a:r>
              <a:rPr lang="cs-CZ" sz="2200" dirty="0" smtClean="0"/>
              <a:t>, </a:t>
            </a:r>
            <a:r>
              <a:rPr lang="cs-CZ" sz="2200" dirty="0" err="1" smtClean="0"/>
              <a:t>Dee</a:t>
            </a:r>
            <a:r>
              <a:rPr lang="cs-CZ" sz="2200" dirty="0" smtClean="0"/>
              <a:t> </a:t>
            </a:r>
            <a:r>
              <a:rPr lang="cs-CZ" sz="2200" dirty="0" err="1" smtClean="0"/>
              <a:t>Dee</a:t>
            </a:r>
            <a:r>
              <a:rPr lang="cs-CZ" sz="2200" dirty="0" smtClean="0"/>
              <a:t>, </a:t>
            </a:r>
            <a:r>
              <a:rPr lang="cs-CZ" sz="2200" dirty="0" err="1" smtClean="0"/>
              <a:t>Cast</a:t>
            </a:r>
            <a:r>
              <a:rPr lang="cs-CZ" sz="2200" dirty="0" smtClean="0"/>
              <a:t> </a:t>
            </a:r>
            <a:r>
              <a:rPr lang="cs-CZ" sz="2200" dirty="0" err="1" smtClean="0"/>
              <a:t>me</a:t>
            </a:r>
            <a:r>
              <a:rPr lang="cs-CZ" sz="2200" dirty="0" smtClean="0"/>
              <a:t>…)</a:t>
            </a:r>
          </a:p>
          <a:p>
            <a:r>
              <a:rPr lang="cs-CZ" sz="2200" dirty="0" smtClean="0"/>
              <a:t>Nejasná hranice mezi agenturním zastoupením a castingovou praxí</a:t>
            </a:r>
          </a:p>
        </p:txBody>
      </p:sp>
    </p:spTree>
    <p:extLst>
      <p:ext uri="{BB962C8B-B14F-4D97-AF65-F5344CB8AC3E}">
        <p14:creationId xmlns:p14="http://schemas.microsoft.com/office/powerpoint/2010/main" val="172143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89529"/>
          </a:xfrm>
        </p:spPr>
        <p:txBody>
          <a:bodyPr/>
          <a:lstStyle/>
          <a:p>
            <a:r>
              <a:rPr lang="en-US" sz="2800" cap="none" dirty="0" err="1"/>
              <a:t>N</a:t>
            </a:r>
            <a:r>
              <a:rPr lang="en-US" sz="2800" cap="none" dirty="0" err="1" smtClean="0"/>
              <a:t>ejvýraznější</a:t>
            </a:r>
            <a:r>
              <a:rPr lang="en-US" sz="2800" cap="none" dirty="0" smtClean="0"/>
              <a:t> </a:t>
            </a:r>
            <a:r>
              <a:rPr lang="en-US" sz="2800" cap="none" dirty="0" err="1" smtClean="0"/>
              <a:t>současné</a:t>
            </a:r>
            <a:r>
              <a:rPr lang="en-US" sz="2800" cap="none" dirty="0" smtClean="0"/>
              <a:t> </a:t>
            </a:r>
            <a:r>
              <a:rPr lang="en-US" sz="2800" cap="none" dirty="0" err="1" smtClean="0"/>
              <a:t>castingové</a:t>
            </a:r>
            <a:r>
              <a:rPr lang="en-US" sz="2800" cap="none" dirty="0" smtClean="0"/>
              <a:t> </a:t>
            </a:r>
            <a:r>
              <a:rPr lang="en-US" sz="2800" cap="none" dirty="0" err="1" smtClean="0"/>
              <a:t>agentury</a:t>
            </a:r>
            <a:r>
              <a:rPr lang="en-US" sz="2800" cap="none" dirty="0" smtClean="0"/>
              <a:t> v </a:t>
            </a:r>
            <a:r>
              <a:rPr lang="en-US" sz="2800" cap="none" dirty="0" err="1" smtClean="0"/>
              <a:t>Čechách</a:t>
            </a:r>
            <a:endParaRPr lang="en-US" sz="2800" cap="non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9600" y="1375833"/>
            <a:ext cx="7924800" cy="433916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Casting </a:t>
            </a:r>
            <a:r>
              <a:rPr lang="en-US" sz="2000" smtClean="0"/>
              <a:t>Mirka </a:t>
            </a:r>
            <a:r>
              <a:rPr lang="en-US" sz="2000" dirty="0" err="1" smtClean="0"/>
              <a:t>Hyžíková</a:t>
            </a:r>
            <a:endParaRPr lang="en-US" sz="2000" dirty="0" smtClean="0"/>
          </a:p>
          <a:p>
            <a:pPr lvl="1"/>
            <a:r>
              <a:rPr lang="en-US" sz="2000" dirty="0" err="1" smtClean="0"/>
              <a:t>Spolupráce</a:t>
            </a:r>
            <a:r>
              <a:rPr lang="en-US" sz="2000" dirty="0" smtClean="0"/>
              <a:t> s </a:t>
            </a:r>
            <a:r>
              <a:rPr lang="en-US" sz="2000" dirty="0" err="1" smtClean="0"/>
              <a:t>Janem</a:t>
            </a:r>
            <a:r>
              <a:rPr lang="en-US" sz="2000" dirty="0" smtClean="0"/>
              <a:t> </a:t>
            </a:r>
            <a:r>
              <a:rPr lang="en-US" sz="2000" dirty="0" err="1" smtClean="0"/>
              <a:t>Hřebejkem</a:t>
            </a:r>
            <a:r>
              <a:rPr lang="en-US" sz="2000" dirty="0" smtClean="0"/>
              <a:t> a HBO (</a:t>
            </a:r>
            <a:r>
              <a:rPr lang="en-US" sz="2000" dirty="0" err="1" smtClean="0"/>
              <a:t>Terapie</a:t>
            </a:r>
            <a:r>
              <a:rPr lang="en-US" sz="2000" dirty="0" smtClean="0"/>
              <a:t>, </a:t>
            </a:r>
            <a:r>
              <a:rPr lang="en-US" sz="2000" dirty="0" err="1" smtClean="0"/>
              <a:t>Až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uši</a:t>
            </a:r>
            <a:r>
              <a:rPr lang="en-US" sz="2000" dirty="0" smtClean="0"/>
              <a:t>), od </a:t>
            </a:r>
            <a:r>
              <a:rPr lang="en-US" sz="2000" dirty="0" err="1" smtClean="0"/>
              <a:t>hlavních</a:t>
            </a:r>
            <a:r>
              <a:rPr lang="en-US" sz="2000" dirty="0" smtClean="0"/>
              <a:t> </a:t>
            </a:r>
            <a:r>
              <a:rPr lang="en-US" sz="2000" dirty="0" err="1" smtClean="0"/>
              <a:t>rolí</a:t>
            </a:r>
            <a:r>
              <a:rPr lang="en-US" sz="2000" dirty="0" smtClean="0"/>
              <a:t> </a:t>
            </a:r>
            <a:r>
              <a:rPr lang="en-US" sz="2000" dirty="0" err="1" smtClean="0"/>
              <a:t>až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komparz</a:t>
            </a:r>
            <a:r>
              <a:rPr lang="en-US" sz="2000" dirty="0" smtClean="0"/>
              <a:t> -&gt; pro ten ale </a:t>
            </a:r>
            <a:r>
              <a:rPr lang="en-US" sz="2000" dirty="0" err="1" smtClean="0"/>
              <a:t>najímá</a:t>
            </a:r>
            <a:r>
              <a:rPr lang="en-US" sz="2000" dirty="0" smtClean="0"/>
              <a:t> </a:t>
            </a:r>
            <a:r>
              <a:rPr lang="en-US" sz="2000" dirty="0" err="1" smtClean="0"/>
              <a:t>další</a:t>
            </a:r>
            <a:r>
              <a:rPr lang="en-US" sz="2000" dirty="0" smtClean="0"/>
              <a:t> </a:t>
            </a:r>
            <a:r>
              <a:rPr lang="en-US" sz="2000" dirty="0" err="1" smtClean="0"/>
              <a:t>specializované</a:t>
            </a:r>
            <a:r>
              <a:rPr lang="en-US" sz="2000" dirty="0" smtClean="0"/>
              <a:t> </a:t>
            </a:r>
            <a:r>
              <a:rPr lang="en-US" sz="2000" dirty="0" err="1" smtClean="0"/>
              <a:t>agentury</a:t>
            </a:r>
            <a:endParaRPr lang="en-US" sz="2000" dirty="0" smtClean="0"/>
          </a:p>
          <a:p>
            <a:r>
              <a:rPr lang="en-US" sz="2000" dirty="0" smtClean="0"/>
              <a:t>Echo Casting</a:t>
            </a:r>
          </a:p>
          <a:p>
            <a:pPr lvl="1"/>
            <a:r>
              <a:rPr lang="en-US" sz="2000" dirty="0" err="1" smtClean="0"/>
              <a:t>Jednatelkou</a:t>
            </a:r>
            <a:r>
              <a:rPr lang="en-US" sz="2000" dirty="0" smtClean="0"/>
              <a:t> </a:t>
            </a:r>
            <a:r>
              <a:rPr lang="en-US" sz="2000" dirty="0" err="1" smtClean="0"/>
              <a:t>Květa</a:t>
            </a:r>
            <a:r>
              <a:rPr lang="en-US" sz="2000" dirty="0" smtClean="0"/>
              <a:t> </a:t>
            </a:r>
            <a:r>
              <a:rPr lang="en-US" sz="2000" dirty="0" err="1" smtClean="0"/>
              <a:t>Mazurová</a:t>
            </a:r>
            <a:endParaRPr lang="en-US" sz="2000" dirty="0" smtClean="0"/>
          </a:p>
          <a:p>
            <a:pPr lvl="1"/>
            <a:r>
              <a:rPr lang="en-US" sz="2000" dirty="0" err="1" smtClean="0"/>
              <a:t>Obsazuje</a:t>
            </a:r>
            <a:r>
              <a:rPr lang="en-US" sz="2000" dirty="0" smtClean="0"/>
              <a:t> </a:t>
            </a:r>
            <a:r>
              <a:rPr lang="en-US" sz="2000" dirty="0" err="1" smtClean="0"/>
              <a:t>současné</a:t>
            </a:r>
            <a:r>
              <a:rPr lang="en-US" sz="2000" dirty="0" smtClean="0"/>
              <a:t> </a:t>
            </a:r>
            <a:r>
              <a:rPr lang="en-US" sz="2000" dirty="0" err="1" smtClean="0"/>
              <a:t>české</a:t>
            </a:r>
            <a:r>
              <a:rPr lang="en-US" sz="2000" dirty="0" smtClean="0"/>
              <a:t> </a:t>
            </a:r>
            <a:r>
              <a:rPr lang="en-US" sz="2000" dirty="0" err="1" smtClean="0"/>
              <a:t>seriály</a:t>
            </a:r>
            <a:r>
              <a:rPr lang="en-US" sz="2000" dirty="0" smtClean="0"/>
              <a:t> – </a:t>
            </a:r>
            <a:r>
              <a:rPr lang="en-US" sz="2000" dirty="0" err="1" smtClean="0"/>
              <a:t>Vyprávěj</a:t>
            </a:r>
            <a:r>
              <a:rPr lang="en-US" sz="2000" dirty="0" smtClean="0"/>
              <a:t>, Comeback, </a:t>
            </a:r>
            <a:r>
              <a:rPr lang="en-US" sz="2000" dirty="0" err="1" smtClean="0"/>
              <a:t>První</a:t>
            </a:r>
            <a:r>
              <a:rPr lang="en-US" sz="2000" dirty="0" smtClean="0"/>
              <a:t> </a:t>
            </a:r>
            <a:r>
              <a:rPr lang="en-US" sz="2000" dirty="0" err="1" smtClean="0"/>
              <a:t>republika</a:t>
            </a:r>
            <a:endParaRPr lang="en-US" sz="2000" dirty="0" smtClean="0"/>
          </a:p>
          <a:p>
            <a:r>
              <a:rPr lang="en-US" sz="2000" dirty="0" smtClean="0"/>
              <a:t>Casting Studio Cine-</a:t>
            </a:r>
            <a:r>
              <a:rPr lang="en-US" sz="2000" dirty="0" err="1" smtClean="0"/>
              <a:t>Jessy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err="1" smtClean="0"/>
              <a:t>Majitelkou</a:t>
            </a:r>
            <a:r>
              <a:rPr lang="en-US" sz="2000" dirty="0" smtClean="0"/>
              <a:t> Jessica </a:t>
            </a:r>
            <a:r>
              <a:rPr lang="en-US" sz="2000" dirty="0" err="1" smtClean="0"/>
              <a:t>Horváthová</a:t>
            </a:r>
            <a:r>
              <a:rPr lang="en-US" sz="2000" dirty="0" smtClean="0"/>
              <a:t> – </a:t>
            </a:r>
            <a:r>
              <a:rPr lang="en-US" sz="2000" dirty="0" err="1" smtClean="0"/>
              <a:t>mezinárodní</a:t>
            </a:r>
            <a:r>
              <a:rPr lang="en-US" sz="2000" dirty="0" smtClean="0"/>
              <a:t> </a:t>
            </a:r>
            <a:r>
              <a:rPr lang="en-US" sz="2000" dirty="0" err="1" smtClean="0"/>
              <a:t>koprodukce</a:t>
            </a:r>
            <a:endParaRPr lang="en-US" sz="2000" dirty="0" smtClean="0"/>
          </a:p>
          <a:p>
            <a:r>
              <a:rPr lang="en-US" sz="2000" dirty="0" err="1" smtClean="0"/>
              <a:t>Herecký</a:t>
            </a:r>
            <a:r>
              <a:rPr lang="en-US" sz="2000" dirty="0" smtClean="0"/>
              <a:t> a </a:t>
            </a:r>
            <a:r>
              <a:rPr lang="en-US" sz="2000" dirty="0" err="1" smtClean="0"/>
              <a:t>komparzní</a:t>
            </a:r>
            <a:r>
              <a:rPr lang="en-US" sz="2000" dirty="0" smtClean="0"/>
              <a:t> </a:t>
            </a:r>
            <a:r>
              <a:rPr lang="en-US" sz="2000" dirty="0" err="1" smtClean="0"/>
              <a:t>rejstřík</a:t>
            </a:r>
            <a:r>
              <a:rPr lang="en-US" sz="2000" dirty="0" smtClean="0"/>
              <a:t> </a:t>
            </a:r>
            <a:r>
              <a:rPr lang="en-US" sz="2000" dirty="0" err="1" smtClean="0"/>
              <a:t>České</a:t>
            </a:r>
            <a:r>
              <a:rPr lang="en-US" sz="2000" dirty="0" smtClean="0"/>
              <a:t> </a:t>
            </a:r>
            <a:r>
              <a:rPr lang="en-US" sz="2000" dirty="0" err="1" smtClean="0"/>
              <a:t>televize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162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0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2" r="12613"/>
          <a:stretch/>
        </p:blipFill>
        <p:spPr>
          <a:xfrm>
            <a:off x="5926667" y="0"/>
            <a:ext cx="3217333" cy="2658490"/>
          </a:xfrm>
          <a:prstGeom prst="rect">
            <a:avLst/>
          </a:prstGeom>
        </p:spPr>
      </p:pic>
      <p:pic>
        <p:nvPicPr>
          <p:cNvPr id="5" name="Picture 4" descr="Snímek obrazovky 2014-12-04 v 12.37.2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667" y="2658490"/>
            <a:ext cx="3048000" cy="3302000"/>
          </a:xfrm>
          <a:prstGeom prst="rect">
            <a:avLst/>
          </a:prstGeom>
        </p:spPr>
      </p:pic>
      <p:pic>
        <p:nvPicPr>
          <p:cNvPr id="6" name="Picture 5" descr="nancy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1" y="3429000"/>
            <a:ext cx="3162300" cy="317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9334" y="359836"/>
            <a:ext cx="57573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   </a:t>
            </a:r>
            <a:r>
              <a:rPr lang="en-US" sz="2400" dirty="0" err="1" smtClean="0"/>
              <a:t>Většinu</a:t>
            </a:r>
            <a:r>
              <a:rPr lang="en-US" sz="2400" dirty="0" smtClean="0"/>
              <a:t> </a:t>
            </a:r>
            <a:r>
              <a:rPr lang="en-US" sz="2400" dirty="0" err="1" smtClean="0"/>
              <a:t>lokálních</a:t>
            </a:r>
            <a:r>
              <a:rPr lang="en-US" sz="2400" dirty="0" smtClean="0"/>
              <a:t> </a:t>
            </a:r>
            <a:r>
              <a:rPr lang="en-US" sz="2400" dirty="0" err="1" smtClean="0"/>
              <a:t>agentur</a:t>
            </a:r>
            <a:r>
              <a:rPr lang="en-US" sz="2400" dirty="0" smtClean="0"/>
              <a:t> </a:t>
            </a:r>
            <a:r>
              <a:rPr lang="en-US" sz="2400" dirty="0" err="1" smtClean="0"/>
              <a:t>spravují</a:t>
            </a:r>
            <a:r>
              <a:rPr lang="en-US" sz="2400" dirty="0" smtClean="0"/>
              <a:t> </a:t>
            </a:r>
            <a:r>
              <a:rPr lang="en-US" sz="2400" dirty="0" err="1" smtClean="0"/>
              <a:t>ženy</a:t>
            </a:r>
            <a:r>
              <a:rPr lang="en-US" sz="2400" dirty="0" smtClean="0"/>
              <a:t>     	( </a:t>
            </a:r>
            <a:r>
              <a:rPr lang="en-US" sz="2400" dirty="0" err="1" smtClean="0"/>
              <a:t>jednatelky</a:t>
            </a:r>
            <a:r>
              <a:rPr lang="en-US" sz="2400" dirty="0" smtClean="0"/>
              <a:t>, </a:t>
            </a:r>
            <a:r>
              <a:rPr lang="en-US" sz="2400" dirty="0" err="1" smtClean="0"/>
              <a:t>scoutky</a:t>
            </a:r>
            <a:r>
              <a:rPr lang="en-US" sz="2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Aktivní</a:t>
            </a:r>
            <a:r>
              <a:rPr lang="en-US" sz="2400" dirty="0" smtClean="0"/>
              <a:t> scouting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Finanční</a:t>
            </a:r>
            <a:r>
              <a:rPr lang="en-US" sz="2400" dirty="0" smtClean="0"/>
              <a:t> a </a:t>
            </a:r>
            <a:r>
              <a:rPr lang="en-US" sz="2400" dirty="0" err="1" smtClean="0"/>
              <a:t>honorářová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politika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Spojení</a:t>
            </a:r>
            <a:r>
              <a:rPr lang="en-US" sz="2400" dirty="0" smtClean="0"/>
              <a:t> </a:t>
            </a:r>
            <a:r>
              <a:rPr lang="en-US" sz="2400" dirty="0" err="1" smtClean="0"/>
              <a:t>agenturních</a:t>
            </a:r>
            <a:r>
              <a:rPr lang="en-US" sz="2400" dirty="0" smtClean="0"/>
              <a:t> </a:t>
            </a:r>
            <a:r>
              <a:rPr lang="en-US" sz="2400" dirty="0" err="1" smtClean="0"/>
              <a:t>služeb</a:t>
            </a:r>
            <a:r>
              <a:rPr lang="en-US" sz="2400" dirty="0" smtClean="0"/>
              <a:t> a </a:t>
            </a:r>
            <a:r>
              <a:rPr lang="en-US" sz="2400" dirty="0" err="1" smtClean="0"/>
              <a:t>castingového</a:t>
            </a:r>
            <a:r>
              <a:rPr lang="en-US" sz="2400" dirty="0" smtClean="0"/>
              <a:t> </a:t>
            </a:r>
            <a:r>
              <a:rPr lang="en-US" sz="2400" dirty="0" err="1" smtClean="0"/>
              <a:t>servisu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44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8167" y="613833"/>
            <a:ext cx="3831166" cy="833967"/>
          </a:xfrm>
        </p:spPr>
        <p:txBody>
          <a:bodyPr/>
          <a:lstStyle/>
          <a:p>
            <a:r>
              <a:rPr lang="en-US" sz="3200" dirty="0" smtClean="0"/>
              <a:t>Nancy Bishop Casting</a:t>
            </a:r>
            <a:endParaRPr lang="en-US" sz="3200" dirty="0"/>
          </a:p>
        </p:txBody>
      </p:sp>
      <p:pic>
        <p:nvPicPr>
          <p:cNvPr id="8" name="Picture Placeholder 7" descr="46_portrait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" r="799"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02167" y="1672167"/>
            <a:ext cx="3179233" cy="4212166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Pouze</a:t>
            </a:r>
            <a:r>
              <a:rPr lang="en-US" sz="2000" dirty="0" smtClean="0"/>
              <a:t> </a:t>
            </a:r>
            <a:r>
              <a:rPr lang="en-US" sz="2000" dirty="0" err="1" smtClean="0"/>
              <a:t>castingová</a:t>
            </a:r>
            <a:r>
              <a:rPr lang="en-US" sz="2000" dirty="0" smtClean="0"/>
              <a:t> </a:t>
            </a:r>
            <a:r>
              <a:rPr lang="en-US" sz="2000" dirty="0" err="1" smtClean="0"/>
              <a:t>režisérka</a:t>
            </a:r>
            <a:r>
              <a:rPr lang="en-US" sz="2000" dirty="0" smtClean="0"/>
              <a:t> (</a:t>
            </a:r>
            <a:r>
              <a:rPr lang="en-US" sz="2000" dirty="0" err="1" smtClean="0"/>
              <a:t>nemá</a:t>
            </a:r>
            <a:r>
              <a:rPr lang="en-US" sz="2000" dirty="0" smtClean="0"/>
              <a:t> </a:t>
            </a:r>
            <a:r>
              <a:rPr lang="en-US" sz="2000" dirty="0" err="1" smtClean="0"/>
              <a:t>vlastní</a:t>
            </a:r>
            <a:r>
              <a:rPr lang="en-US" sz="2000" dirty="0" smtClean="0"/>
              <a:t> portfolio, ale </a:t>
            </a:r>
            <a:r>
              <a:rPr lang="en-US" sz="2000" dirty="0" err="1" smtClean="0"/>
              <a:t>zajišťuje</a:t>
            </a:r>
            <a:r>
              <a:rPr lang="en-US" sz="2000" dirty="0" smtClean="0"/>
              <a:t> </a:t>
            </a:r>
            <a:r>
              <a:rPr lang="en-US" sz="2000" dirty="0" err="1" smtClean="0"/>
              <a:t>kontakt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předvybranými</a:t>
            </a:r>
            <a:r>
              <a:rPr lang="en-US" sz="2000" dirty="0" smtClean="0"/>
              <a:t> </a:t>
            </a:r>
            <a:r>
              <a:rPr lang="en-US" sz="2000" dirty="0" err="1" smtClean="0"/>
              <a:t>herci</a:t>
            </a:r>
            <a:r>
              <a:rPr lang="en-US" sz="2000" dirty="0" smtClean="0"/>
              <a:t> a </a:t>
            </a:r>
            <a:r>
              <a:rPr lang="en-US" sz="2000" dirty="0" err="1" smtClean="0"/>
              <a:t>produkcí</a:t>
            </a:r>
            <a:r>
              <a:rPr lang="en-US" sz="20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Jediná</a:t>
            </a:r>
            <a:r>
              <a:rPr lang="en-US" sz="2000" dirty="0" smtClean="0"/>
              <a:t> </a:t>
            </a:r>
            <a:r>
              <a:rPr lang="en-US" sz="2000" dirty="0" err="1" smtClean="0"/>
              <a:t>členka</a:t>
            </a:r>
            <a:r>
              <a:rPr lang="en-US" sz="2000" dirty="0" smtClean="0"/>
              <a:t> </a:t>
            </a:r>
            <a:r>
              <a:rPr lang="en-US" sz="2000" dirty="0" err="1" smtClean="0"/>
              <a:t>Asociace</a:t>
            </a:r>
            <a:r>
              <a:rPr lang="en-US" sz="2000" dirty="0" smtClean="0"/>
              <a:t> </a:t>
            </a:r>
            <a:r>
              <a:rPr lang="en-US" sz="2000" dirty="0" err="1" smtClean="0"/>
              <a:t>castingových</a:t>
            </a:r>
            <a:r>
              <a:rPr lang="en-US" sz="2000" dirty="0" smtClean="0"/>
              <a:t> </a:t>
            </a:r>
            <a:r>
              <a:rPr lang="en-US" sz="2000" dirty="0" err="1" smtClean="0"/>
              <a:t>režisérů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Střední</a:t>
            </a:r>
            <a:r>
              <a:rPr lang="en-US" sz="2000" dirty="0" smtClean="0"/>
              <a:t> </a:t>
            </a:r>
            <a:r>
              <a:rPr lang="en-US" sz="2000" dirty="0" err="1" smtClean="0"/>
              <a:t>Evropě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i="1" dirty="0" smtClean="0"/>
              <a:t>Mission: Impossible, </a:t>
            </a:r>
            <a:r>
              <a:rPr lang="en-US" sz="2000" i="1" dirty="0" err="1" smtClean="0"/>
              <a:t>Duna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Deník</a:t>
            </a:r>
            <a:r>
              <a:rPr lang="en-US" sz="2000" i="1" dirty="0" smtClean="0"/>
              <a:t> Anne </a:t>
            </a:r>
            <a:r>
              <a:rPr lang="en-US" sz="2000" i="1" dirty="0" err="1" smtClean="0"/>
              <a:t>Frankové</a:t>
            </a:r>
            <a:r>
              <a:rPr lang="en-US" sz="2000" i="1" dirty="0" smtClean="0"/>
              <a:t>, Oliver, Child 44, Crossing Lines…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71071659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2662</TotalTime>
  <Words>468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FAV 279 Filmové herectví</vt:lpstr>
      <vt:lpstr>Doporučená literatura </vt:lpstr>
      <vt:lpstr>Vznik agenturního systému:   divadlo, 2.polovina 19. století</vt:lpstr>
      <vt:lpstr>Myron Selznick, Inc.</vt:lpstr>
      <vt:lpstr>Castingový režíser(ka)</vt:lpstr>
      <vt:lpstr>Nejvýraznější současné castingové agentury v Čechách</vt:lpstr>
      <vt:lpstr>PowerPoint Presentation</vt:lpstr>
      <vt:lpstr>Nancy Bishop Casting</vt:lpstr>
    </vt:vector>
  </TitlesOfParts>
  <Company>sagm@seznam.cz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Šárka Gmiterková</dc:creator>
  <cp:lastModifiedBy>Šárka Gmiterková</cp:lastModifiedBy>
  <cp:revision>20</cp:revision>
  <dcterms:created xsi:type="dcterms:W3CDTF">2014-12-02T04:57:09Z</dcterms:created>
  <dcterms:modified xsi:type="dcterms:W3CDTF">2014-12-04T12:58:08Z</dcterms:modified>
</cp:coreProperties>
</file>