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1" r:id="rId11"/>
    <p:sldId id="257" r:id="rId12"/>
    <p:sldId id="258" r:id="rId13"/>
    <p:sldId id="260" r:id="rId14"/>
    <p:sldId id="259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51-4213-624C-9075-1D1BC6D3877A}" type="datetimeFigureOut">
              <a:rPr lang="en-US" smtClean="0"/>
              <a:t>23.09.14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51-4213-624C-9075-1D1BC6D3877A}" type="datetimeFigureOut">
              <a:rPr lang="en-US" smtClean="0"/>
              <a:t>23.09.14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9D63-F9D4-DE41-A9FB-9954496D7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51-4213-624C-9075-1D1BC6D3877A}" type="datetimeFigureOut">
              <a:rPr lang="en-US" smtClean="0"/>
              <a:t>23.09.14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9D63-F9D4-DE41-A9FB-9954496D7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51-4213-624C-9075-1D1BC6D3877A}" type="datetimeFigureOut">
              <a:rPr lang="en-US" smtClean="0"/>
              <a:t>23.09.14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9D63-F9D4-DE41-A9FB-9954496D72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51-4213-624C-9075-1D1BC6D3877A}" type="datetimeFigureOut">
              <a:rPr lang="en-US" smtClean="0"/>
              <a:t>23.09.14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9D63-F9D4-DE41-A9FB-9954496D7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51-4213-624C-9075-1D1BC6D3877A}" type="datetimeFigureOut">
              <a:rPr lang="en-US" smtClean="0"/>
              <a:t>23.09.14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9D63-F9D4-DE41-A9FB-9954496D7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51-4213-624C-9075-1D1BC6D3877A}" type="datetimeFigureOut">
              <a:rPr lang="en-US" smtClean="0"/>
              <a:t>23.09.14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9D63-F9D4-DE41-A9FB-9954496D7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51-4213-624C-9075-1D1BC6D3877A}" type="datetimeFigureOut">
              <a:rPr lang="en-US" smtClean="0"/>
              <a:t>23.09.14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9D63-F9D4-DE41-A9FB-9954496D7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51-4213-624C-9075-1D1BC6D3877A}" type="datetimeFigureOut">
              <a:rPr lang="en-US" smtClean="0"/>
              <a:t>23.09.14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9D63-F9D4-DE41-A9FB-9954496D7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51-4213-624C-9075-1D1BC6D3877A}" type="datetimeFigureOut">
              <a:rPr lang="en-US" smtClean="0"/>
              <a:t>23.09.14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9D63-F9D4-DE41-A9FB-9954496D7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51-4213-624C-9075-1D1BC6D3877A}" type="datetimeFigureOut">
              <a:rPr lang="en-US" smtClean="0"/>
              <a:t>23.09.14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9D63-F9D4-DE41-A9FB-9954496D7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7347951-4213-624C-9075-1D1BC6D3877A}" type="datetimeFigureOut">
              <a:rPr lang="en-US" smtClean="0"/>
              <a:t>23.09.14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10E9D63-F9D4-DE41-A9FB-9954496D72B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uar01_incharacter070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r="8910"/>
          <a:stretch/>
        </p:blipFill>
        <p:spPr>
          <a:xfrm>
            <a:off x="3584449" y="1447800"/>
            <a:ext cx="5386562" cy="4267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815136"/>
          </a:xfrm>
        </p:spPr>
        <p:txBody>
          <a:bodyPr/>
          <a:lstStyle/>
          <a:p>
            <a:pPr algn="ctr"/>
            <a:r>
              <a:rPr lang="en-US" sz="3600" b="1" dirty="0" smtClean="0"/>
              <a:t>FAV 279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60501" y="2572259"/>
            <a:ext cx="3323947" cy="3142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Filmové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herectví</a:t>
            </a:r>
            <a:endParaRPr lang="en-US" sz="3600" b="1" dirty="0" smtClean="0"/>
          </a:p>
          <a:p>
            <a:endParaRPr lang="en-US" sz="2800" dirty="0"/>
          </a:p>
          <a:p>
            <a:pPr algn="ctr"/>
            <a:r>
              <a:rPr lang="en-US" sz="2400" dirty="0" smtClean="0"/>
              <a:t>Mgr. Šárka Gmiterková</a:t>
            </a:r>
          </a:p>
          <a:p>
            <a:endParaRPr lang="en-US" sz="2400" dirty="0"/>
          </a:p>
          <a:p>
            <a:pPr algn="ctr"/>
            <a:r>
              <a:rPr lang="en-US" sz="2400" dirty="0" smtClean="0"/>
              <a:t>24. 9. 2014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35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581194"/>
            <a:ext cx="2971800" cy="853914"/>
          </a:xfrm>
        </p:spPr>
        <p:txBody>
          <a:bodyPr/>
          <a:lstStyle/>
          <a:p>
            <a:pPr algn="ctr"/>
            <a:r>
              <a:rPr lang="en-US" sz="2800" dirty="0" err="1" smtClean="0"/>
              <a:t>Kulešovův</a:t>
            </a:r>
            <a:r>
              <a:rPr lang="en-US" sz="2800" dirty="0" smtClean="0"/>
              <a:t> </a:t>
            </a:r>
            <a:r>
              <a:rPr lang="en-US" sz="2800" dirty="0" err="1" smtClean="0"/>
              <a:t>efekt</a:t>
            </a:r>
            <a:endParaRPr lang="en-US" sz="2800" dirty="0"/>
          </a:p>
        </p:txBody>
      </p:sp>
      <p:pic>
        <p:nvPicPr>
          <p:cNvPr id="9" name="Picture Placeholder 8" descr="kuleshov_effec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8" b="5068"/>
          <a:stretch>
            <a:fillRect/>
          </a:stretch>
        </p:blipFill>
        <p:spPr>
          <a:xfrm>
            <a:off x="4239023" y="581193"/>
            <a:ext cx="4272780" cy="4341327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9600" y="1649550"/>
            <a:ext cx="2971800" cy="330345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Opakující se záběr </a:t>
            </a:r>
            <a:r>
              <a:rPr lang="cs-CZ" sz="2000" dirty="0"/>
              <a:t>na Ivana </a:t>
            </a:r>
            <a:r>
              <a:rPr lang="cs-CZ" sz="2000" dirty="0" err="1" smtClean="0"/>
              <a:t>Mozžuchina</a:t>
            </a:r>
            <a:r>
              <a:rPr lang="cs-CZ" sz="2000" dirty="0"/>
              <a:t>, jehož tvář je </a:t>
            </a:r>
            <a:r>
              <a:rPr lang="cs-CZ" sz="2000" dirty="0" smtClean="0"/>
              <a:t>zcela </a:t>
            </a:r>
            <a:r>
              <a:rPr lang="cs-CZ" sz="2000" dirty="0"/>
              <a:t>bez výrazu, získá význam až </a:t>
            </a:r>
            <a:r>
              <a:rPr lang="cs-CZ" sz="2000" dirty="0" smtClean="0"/>
              <a:t>ve vztahu </a:t>
            </a:r>
            <a:r>
              <a:rPr lang="cs-CZ" sz="2000" dirty="0"/>
              <a:t>k</a:t>
            </a:r>
            <a:r>
              <a:rPr lang="cs-CZ" sz="2000" dirty="0" smtClean="0"/>
              <a:t> následujícímu záběru.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eprve </a:t>
            </a:r>
            <a:r>
              <a:rPr lang="cs-CZ" sz="2000" dirty="0"/>
              <a:t>ze vztahu nebo kolize těchto dvou </a:t>
            </a:r>
            <a:r>
              <a:rPr lang="cs-CZ" sz="2000" dirty="0" smtClean="0"/>
              <a:t>záběrů vzniká požadovaný emocionální účinek.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647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AE_Plakát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4" b="4749"/>
          <a:stretch/>
        </p:blipFill>
        <p:spPr>
          <a:xfrm>
            <a:off x="3962400" y="325602"/>
            <a:ext cx="4648200" cy="53893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344" y="765166"/>
            <a:ext cx="3653056" cy="1937334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dirty="0" err="1" smtClean="0"/>
              <a:t>Vše</a:t>
            </a:r>
            <a:r>
              <a:rPr lang="en-US" sz="2800" b="1" i="1" dirty="0" smtClean="0"/>
              <a:t> o </a:t>
            </a:r>
            <a:r>
              <a:rPr lang="en-US" sz="2800" b="1" i="1" dirty="0" err="1" smtClean="0"/>
              <a:t>Evě</a:t>
            </a:r>
            <a:r>
              <a:rPr lang="en-US" sz="2800" b="1" i="1" dirty="0"/>
              <a:t> </a:t>
            </a:r>
            <a:r>
              <a:rPr lang="en-US" sz="2800" b="1" dirty="0" smtClean="0"/>
              <a:t>(1950)</a:t>
            </a:r>
            <a:br>
              <a:rPr lang="en-US" sz="2800" b="1" dirty="0" smtClean="0"/>
            </a:br>
            <a:r>
              <a:rPr lang="en-US" u="sng" dirty="0" err="1" smtClean="0"/>
              <a:t>hrají</a:t>
            </a:r>
            <a:r>
              <a:rPr lang="en-US" dirty="0" smtClean="0"/>
              <a:t>: Bette Davis, Anne Baxter, </a:t>
            </a:r>
            <a:br>
              <a:rPr lang="en-US" dirty="0" smtClean="0"/>
            </a:br>
            <a:r>
              <a:rPr lang="en-US" dirty="0" smtClean="0"/>
              <a:t>Celeste Holm, Thelma Ritter, George Sanders, Gary Merrill </a:t>
            </a:r>
            <a:br>
              <a:rPr lang="en-US" dirty="0" smtClean="0"/>
            </a:br>
            <a:r>
              <a:rPr lang="en-US" u="sng" dirty="0" smtClean="0"/>
              <a:t>r. + sc</a:t>
            </a:r>
            <a:r>
              <a:rPr lang="en-US" dirty="0" smtClean="0"/>
              <a:t>.: Joseph L. </a:t>
            </a:r>
            <a:r>
              <a:rPr lang="en-US" dirty="0" err="1" smtClean="0"/>
              <a:t>Mankiewicz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283" y="2442018"/>
            <a:ext cx="3030883" cy="3272982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Téma</a:t>
            </a:r>
            <a:r>
              <a:rPr lang="en-US" sz="2400" dirty="0" smtClean="0"/>
              <a:t> </a:t>
            </a:r>
            <a:r>
              <a:rPr lang="en-US" sz="2400" dirty="0" err="1" smtClean="0"/>
              <a:t>generační</a:t>
            </a:r>
            <a:r>
              <a:rPr lang="en-US" sz="2400" dirty="0" smtClean="0"/>
              <a:t> </a:t>
            </a:r>
            <a:r>
              <a:rPr lang="en-US" sz="2400" dirty="0" err="1" smtClean="0"/>
              <a:t>výměny</a:t>
            </a:r>
            <a:r>
              <a:rPr lang="en-US" sz="2400" dirty="0" smtClean="0"/>
              <a:t> </a:t>
            </a:r>
            <a:r>
              <a:rPr lang="en-US" sz="2400" dirty="0" err="1" smtClean="0"/>
              <a:t>hereček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Soupeření</a:t>
            </a:r>
            <a:r>
              <a:rPr lang="en-US" sz="2400" dirty="0" smtClean="0"/>
              <a:t> </a:t>
            </a:r>
            <a:r>
              <a:rPr lang="en-US" sz="2400" dirty="0" err="1" smtClean="0"/>
              <a:t>divadla</a:t>
            </a:r>
            <a:r>
              <a:rPr lang="en-US" sz="2400" dirty="0" smtClean="0"/>
              <a:t> a </a:t>
            </a:r>
            <a:r>
              <a:rPr lang="en-US" sz="2400" dirty="0" err="1" smtClean="0"/>
              <a:t>filmu</a:t>
            </a:r>
            <a:r>
              <a:rPr lang="en-US" sz="2400" dirty="0" smtClean="0"/>
              <a:t> (</a:t>
            </a:r>
            <a:r>
              <a:rPr lang="en-US" sz="2400" dirty="0" err="1" smtClean="0"/>
              <a:t>kvalitní</a:t>
            </a:r>
            <a:r>
              <a:rPr lang="en-US" sz="2400" dirty="0" smtClean="0"/>
              <a:t> </a:t>
            </a:r>
            <a:r>
              <a:rPr lang="en-US" sz="2400" dirty="0" err="1" smtClean="0"/>
              <a:t>herectví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věc</a:t>
            </a:r>
            <a:r>
              <a:rPr lang="en-US" sz="2400" dirty="0" smtClean="0"/>
              <a:t> </a:t>
            </a:r>
            <a:r>
              <a:rPr lang="en-US" sz="2400" dirty="0" err="1" smtClean="0"/>
              <a:t>Broadwaye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836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1908" y="586084"/>
            <a:ext cx="2881795" cy="1074488"/>
          </a:xfrm>
        </p:spPr>
        <p:txBody>
          <a:bodyPr/>
          <a:lstStyle/>
          <a:p>
            <a:pPr algn="ctr"/>
            <a:r>
              <a:rPr lang="en-US" sz="3200" b="1" dirty="0" smtClean="0"/>
              <a:t>Bette Davis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(1908 – 1989)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Placeholder 7" descr="Bette_Davis_1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3" b="5128"/>
          <a:stretch/>
        </p:blipFill>
        <p:spPr>
          <a:xfrm>
            <a:off x="4494720" y="776983"/>
            <a:ext cx="3776193" cy="4176016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41907" y="1660572"/>
            <a:ext cx="3549329" cy="467239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Hvězdná</a:t>
            </a:r>
            <a:r>
              <a:rPr lang="en-US" sz="2000" dirty="0" smtClean="0"/>
              <a:t> </a:t>
            </a:r>
            <a:r>
              <a:rPr lang="en-US" sz="2000" dirty="0" err="1" smtClean="0"/>
              <a:t>osobnost</a:t>
            </a:r>
            <a:r>
              <a:rPr lang="en-US" sz="2000" dirty="0" smtClean="0"/>
              <a:t> </a:t>
            </a:r>
            <a:r>
              <a:rPr lang="en-US" sz="2000" dirty="0" err="1" smtClean="0"/>
              <a:t>postavená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důrazu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její</a:t>
            </a:r>
            <a:r>
              <a:rPr lang="en-US" sz="2000" dirty="0" smtClean="0"/>
              <a:t> </a:t>
            </a:r>
            <a:r>
              <a:rPr lang="en-US" sz="2000" dirty="0" err="1" smtClean="0"/>
              <a:t>performativní</a:t>
            </a:r>
            <a:r>
              <a:rPr lang="en-US" sz="2000" dirty="0" smtClean="0"/>
              <a:t> </a:t>
            </a:r>
            <a:r>
              <a:rPr lang="en-US" sz="2000" dirty="0" err="1" smtClean="0"/>
              <a:t>schopnosti</a:t>
            </a:r>
            <a:r>
              <a:rPr lang="en-US" sz="2000" dirty="0" smtClean="0"/>
              <a:t>; </a:t>
            </a:r>
            <a:r>
              <a:rPr lang="en-US" sz="2000" dirty="0" err="1" smtClean="0"/>
              <a:t>nikoliv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kráse</a:t>
            </a:r>
            <a:r>
              <a:rPr lang="en-US" sz="2000" dirty="0" smtClean="0"/>
              <a:t> </a:t>
            </a:r>
            <a:r>
              <a:rPr lang="en-US" sz="2000" dirty="0" err="1" smtClean="0"/>
              <a:t>nebo</a:t>
            </a:r>
            <a:r>
              <a:rPr lang="en-US" sz="2000" dirty="0" smtClean="0"/>
              <a:t> </a:t>
            </a:r>
            <a:r>
              <a:rPr lang="en-US" sz="2000" dirty="0" err="1" smtClean="0"/>
              <a:t>šarmu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“mannerisms” – </a:t>
            </a:r>
            <a:r>
              <a:rPr lang="en-US" sz="2000" dirty="0" err="1" smtClean="0"/>
              <a:t>typické</a:t>
            </a:r>
            <a:r>
              <a:rPr lang="en-US" sz="2000" dirty="0" smtClean="0"/>
              <a:t> </a:t>
            </a:r>
            <a:r>
              <a:rPr lang="en-US" sz="2000" dirty="0" err="1" smtClean="0"/>
              <a:t>herecké</a:t>
            </a:r>
            <a:r>
              <a:rPr lang="en-US" sz="2000" dirty="0" smtClean="0"/>
              <a:t> </a:t>
            </a:r>
            <a:r>
              <a:rPr lang="en-US" sz="2000" dirty="0" err="1" smtClean="0"/>
              <a:t>prostředky</a:t>
            </a:r>
            <a:r>
              <a:rPr lang="en-US" sz="2000" dirty="0" smtClean="0"/>
              <a:t> </a:t>
            </a:r>
            <a:r>
              <a:rPr lang="en-US" sz="2000" dirty="0" err="1" smtClean="0"/>
              <a:t>užívané</a:t>
            </a:r>
            <a:r>
              <a:rPr lang="en-US" sz="2000" dirty="0" smtClean="0"/>
              <a:t> v </a:t>
            </a:r>
            <a:r>
              <a:rPr lang="en-US" sz="2000" dirty="0" err="1" smtClean="0"/>
              <a:t>nových</a:t>
            </a:r>
            <a:r>
              <a:rPr lang="en-US" sz="2000" dirty="0" smtClean="0"/>
              <a:t> </a:t>
            </a:r>
            <a:r>
              <a:rPr lang="en-US" sz="2000" dirty="0" err="1" smtClean="0"/>
              <a:t>kombinacích</a:t>
            </a:r>
            <a:r>
              <a:rPr lang="en-US" sz="20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Výsadou</a:t>
            </a:r>
            <a:r>
              <a:rPr lang="en-US" sz="2000" dirty="0" smtClean="0"/>
              <a:t> role, </a:t>
            </a:r>
            <a:r>
              <a:rPr lang="en-US" sz="2000" dirty="0" err="1" smtClean="0"/>
              <a:t>které</a:t>
            </a:r>
            <a:r>
              <a:rPr lang="en-US" sz="2000" dirty="0" smtClean="0"/>
              <a:t> </a:t>
            </a:r>
            <a:r>
              <a:rPr lang="en-US" sz="2000" dirty="0" err="1" smtClean="0"/>
              <a:t>tematizují</a:t>
            </a:r>
            <a:r>
              <a:rPr lang="en-US" sz="2000" dirty="0" smtClean="0"/>
              <a:t> </a:t>
            </a:r>
            <a:r>
              <a:rPr lang="en-US" sz="2000" dirty="0" err="1" smtClean="0"/>
              <a:t>předstírání</a:t>
            </a:r>
            <a:r>
              <a:rPr lang="en-US" sz="2000" dirty="0" smtClean="0"/>
              <a:t> (</a:t>
            </a:r>
            <a:r>
              <a:rPr lang="en-US" sz="2000" i="1" dirty="0" smtClean="0"/>
              <a:t>Little Foxes; Now, voyager; The Letter…</a:t>
            </a:r>
            <a:r>
              <a:rPr lang="en-US" sz="2000" dirty="0" smtClean="0"/>
              <a:t>)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Herectví</a:t>
            </a:r>
            <a:r>
              <a:rPr lang="en-US" sz="2000" dirty="0" smtClean="0"/>
              <a:t>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proces</a:t>
            </a:r>
            <a:r>
              <a:rPr lang="en-US" sz="2000" dirty="0" smtClean="0"/>
              <a:t> </a:t>
            </a:r>
            <a:r>
              <a:rPr lang="en-US" sz="2000" dirty="0" err="1" smtClean="0"/>
              <a:t>sebepoznání</a:t>
            </a:r>
            <a:r>
              <a:rPr lang="en-US" sz="2000" dirty="0" smtClean="0"/>
              <a:t> </a:t>
            </a:r>
            <a:r>
              <a:rPr lang="en-US" sz="2000" dirty="0" err="1" smtClean="0"/>
              <a:t>při</a:t>
            </a:r>
            <a:r>
              <a:rPr lang="en-US" sz="2000" dirty="0" smtClean="0"/>
              <a:t> </a:t>
            </a:r>
            <a:r>
              <a:rPr lang="en-US" sz="2000" dirty="0" err="1" smtClean="0"/>
              <a:t>vytváření</a:t>
            </a:r>
            <a:r>
              <a:rPr lang="en-US" sz="2000" dirty="0" smtClean="0"/>
              <a:t> </a:t>
            </a:r>
            <a:r>
              <a:rPr lang="en-US" sz="2000" dirty="0" err="1" smtClean="0"/>
              <a:t>různých</a:t>
            </a:r>
            <a:r>
              <a:rPr lang="en-US" sz="2000" dirty="0" smtClean="0"/>
              <a:t> </a:t>
            </a:r>
            <a:r>
              <a:rPr lang="en-US" sz="2000" dirty="0" err="1" smtClean="0"/>
              <a:t>identit</a:t>
            </a:r>
            <a:r>
              <a:rPr lang="en-US" sz="2000" dirty="0" smtClean="0"/>
              <a:t>, </a:t>
            </a:r>
            <a:r>
              <a:rPr lang="en-US" sz="2000" dirty="0" err="1" smtClean="0"/>
              <a:t>které</a:t>
            </a:r>
            <a:r>
              <a:rPr lang="en-US" sz="2000" dirty="0" smtClean="0"/>
              <a:t> </a:t>
            </a:r>
            <a:r>
              <a:rPr lang="en-US" sz="2000" dirty="0" err="1" smtClean="0"/>
              <a:t>hrajeme</a:t>
            </a:r>
            <a:r>
              <a:rPr lang="en-US" sz="2000" dirty="0" smtClean="0"/>
              <a:t> </a:t>
            </a:r>
            <a:r>
              <a:rPr lang="en-US" sz="2000" dirty="0" err="1" smtClean="0"/>
              <a:t>před</a:t>
            </a:r>
            <a:r>
              <a:rPr lang="en-US" sz="2000" dirty="0" smtClean="0"/>
              <a:t> </a:t>
            </a:r>
            <a:r>
              <a:rPr lang="en-US" sz="2000" dirty="0" err="1" smtClean="0"/>
              <a:t>zraky</a:t>
            </a:r>
            <a:r>
              <a:rPr lang="en-US" sz="2000" dirty="0" smtClean="0"/>
              <a:t> </a:t>
            </a:r>
            <a:r>
              <a:rPr lang="en-US" sz="2000" dirty="0" err="1" smtClean="0"/>
              <a:t>veřejnosti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602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rgo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r="20440" b="8368"/>
          <a:stretch/>
        </p:blipFill>
        <p:spPr>
          <a:xfrm>
            <a:off x="5276131" y="0"/>
            <a:ext cx="3867869" cy="5698042"/>
          </a:xfrm>
          <a:prstGeom prst="rect">
            <a:avLst/>
          </a:prstGeom>
        </p:spPr>
      </p:pic>
      <p:pic>
        <p:nvPicPr>
          <p:cNvPr id="7" name="Picture 6" descr="Margo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5141" b="15004"/>
          <a:stretch/>
        </p:blipFill>
        <p:spPr>
          <a:xfrm>
            <a:off x="3005940" y="4158128"/>
            <a:ext cx="4884398" cy="2699872"/>
          </a:xfrm>
          <a:prstGeom prst="rect">
            <a:avLst/>
          </a:prstGeom>
        </p:spPr>
      </p:pic>
      <p:pic>
        <p:nvPicPr>
          <p:cNvPr id="8" name="Picture 7" descr="Margo_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8457" b="9203"/>
          <a:stretch/>
        </p:blipFill>
        <p:spPr>
          <a:xfrm>
            <a:off x="195376" y="3097293"/>
            <a:ext cx="2957096" cy="3760707"/>
          </a:xfrm>
          <a:prstGeom prst="rect">
            <a:avLst/>
          </a:prstGeom>
        </p:spPr>
      </p:pic>
      <p:pic>
        <p:nvPicPr>
          <p:cNvPr id="9" name="Picture 8" descr="Margo_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7199" b="11015"/>
          <a:stretch/>
        </p:blipFill>
        <p:spPr>
          <a:xfrm>
            <a:off x="2232506" y="1286129"/>
            <a:ext cx="3825129" cy="302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376" y="293042"/>
            <a:ext cx="4266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Margo </a:t>
            </a:r>
            <a:r>
              <a:rPr lang="en-US" sz="2400" dirty="0" smtClean="0"/>
              <a:t>: “… </a:t>
            </a:r>
            <a:r>
              <a:rPr lang="en-US" sz="2400" dirty="0" err="1" smtClean="0"/>
              <a:t>zdrženlivá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scéně</a:t>
            </a:r>
            <a:r>
              <a:rPr lang="en-US" sz="2400" dirty="0" smtClean="0"/>
              <a:t>, ale </a:t>
            </a:r>
          </a:p>
          <a:p>
            <a:r>
              <a:rPr lang="en-US" sz="2400" dirty="0" err="1" smtClean="0"/>
              <a:t>přehrává</a:t>
            </a:r>
            <a:r>
              <a:rPr lang="en-US" sz="2400" dirty="0" smtClean="0"/>
              <a:t> </a:t>
            </a:r>
            <a:r>
              <a:rPr lang="en-US" sz="2400" dirty="0" err="1" smtClean="0"/>
              <a:t>realitu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910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274638"/>
            <a:ext cx="8312567" cy="881250"/>
          </a:xfrm>
        </p:spPr>
        <p:txBody>
          <a:bodyPr/>
          <a:lstStyle/>
          <a:p>
            <a:r>
              <a:rPr lang="en-US" sz="4000" dirty="0" smtClean="0"/>
              <a:t>Commutation test / Test </a:t>
            </a:r>
            <a:r>
              <a:rPr lang="en-US" sz="4000" dirty="0" err="1" smtClean="0"/>
              <a:t>záměnou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9345" y="1302409"/>
            <a:ext cx="883465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Vychází</a:t>
            </a:r>
            <a:r>
              <a:rPr lang="en-US" sz="2400" dirty="0" smtClean="0"/>
              <a:t> </a:t>
            </a:r>
            <a:r>
              <a:rPr lang="en-US" sz="2400" dirty="0" err="1" smtClean="0"/>
              <a:t>ze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strukturální</a:t>
            </a:r>
            <a:r>
              <a:rPr lang="en-US" sz="2400" dirty="0" smtClean="0"/>
              <a:t> </a:t>
            </a:r>
            <a:r>
              <a:rPr lang="en-US" sz="2400" dirty="0" err="1" smtClean="0"/>
              <a:t>lingvistické</a:t>
            </a:r>
            <a:r>
              <a:rPr lang="en-US" sz="2400" dirty="0" smtClean="0"/>
              <a:t> </a:t>
            </a:r>
            <a:r>
              <a:rPr lang="en-US" sz="2400" dirty="0" err="1" smtClean="0"/>
              <a:t>analýzy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Herecký</a:t>
            </a:r>
            <a:r>
              <a:rPr lang="en-US" sz="2400" dirty="0" smtClean="0"/>
              <a:t> </a:t>
            </a:r>
            <a:r>
              <a:rPr lang="en-US" sz="2400" dirty="0" err="1" smtClean="0"/>
              <a:t>výkon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sada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individualizovaných</a:t>
            </a:r>
            <a:r>
              <a:rPr lang="en-US" sz="2400" dirty="0" smtClean="0"/>
              <a:t> </a:t>
            </a:r>
            <a:r>
              <a:rPr lang="en-US" sz="2400" dirty="0" err="1" smtClean="0"/>
              <a:t>znaků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Do </a:t>
            </a:r>
            <a:r>
              <a:rPr lang="en-US" sz="2400" dirty="0" err="1" smtClean="0"/>
              <a:t>jaké</a:t>
            </a:r>
            <a:r>
              <a:rPr lang="en-US" sz="2400" dirty="0" smtClean="0"/>
              <a:t> </a:t>
            </a:r>
            <a:r>
              <a:rPr lang="en-US" sz="2400" dirty="0" err="1" smtClean="0"/>
              <a:t>míry</a:t>
            </a:r>
            <a:r>
              <a:rPr lang="en-US" sz="2400" dirty="0" smtClean="0"/>
              <a:t> </a:t>
            </a:r>
            <a:r>
              <a:rPr lang="en-US" sz="2400" dirty="0" err="1" smtClean="0"/>
              <a:t>využíváme</a:t>
            </a:r>
            <a:r>
              <a:rPr lang="en-US" sz="2400" dirty="0" smtClean="0"/>
              <a:t> (</a:t>
            </a:r>
            <a:r>
              <a:rPr lang="en-US" sz="2400" dirty="0" err="1" smtClean="0"/>
              <a:t>herci</a:t>
            </a:r>
            <a:r>
              <a:rPr lang="en-US" sz="2400" dirty="0" smtClean="0"/>
              <a:t>) a </a:t>
            </a:r>
            <a:r>
              <a:rPr lang="en-US" sz="2400" dirty="0" err="1" smtClean="0"/>
              <a:t>dešifrujeme</a:t>
            </a:r>
            <a:r>
              <a:rPr lang="en-US" sz="2400" dirty="0" smtClean="0"/>
              <a:t> (</a:t>
            </a:r>
            <a:r>
              <a:rPr lang="en-US" sz="2400" dirty="0" err="1" smtClean="0"/>
              <a:t>diváci</a:t>
            </a:r>
            <a:r>
              <a:rPr lang="en-US" sz="2400" dirty="0" smtClean="0"/>
              <a:t>) </a:t>
            </a:r>
            <a:r>
              <a:rPr lang="en-US" sz="2400" dirty="0" err="1" smtClean="0"/>
              <a:t>daný</a:t>
            </a:r>
            <a:r>
              <a:rPr lang="en-US" sz="2400" dirty="0" smtClean="0"/>
              <a:t> </a:t>
            </a:r>
            <a:r>
              <a:rPr lang="en-US" sz="2400" dirty="0" err="1" smtClean="0"/>
              <a:t>behaviorální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err="1" smtClean="0"/>
              <a:t>znakový</a:t>
            </a:r>
            <a:r>
              <a:rPr lang="en-US" sz="2400" dirty="0" smtClean="0"/>
              <a:t> </a:t>
            </a:r>
            <a:r>
              <a:rPr lang="en-US" sz="2400" dirty="0" err="1" smtClean="0"/>
              <a:t>systém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Pokud</a:t>
            </a:r>
            <a:r>
              <a:rPr lang="en-US" sz="2400" dirty="0" smtClean="0"/>
              <a:t> </a:t>
            </a:r>
            <a:r>
              <a:rPr lang="en-US" sz="2400" dirty="0" err="1" smtClean="0"/>
              <a:t>zaměníme</a:t>
            </a:r>
            <a:r>
              <a:rPr lang="en-US" sz="2400" dirty="0" smtClean="0"/>
              <a:t> </a:t>
            </a:r>
            <a:r>
              <a:rPr lang="en-US" sz="2400" dirty="0" err="1" smtClean="0"/>
              <a:t>jeden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signifikant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druhý</a:t>
            </a:r>
            <a:r>
              <a:rPr lang="en-US" sz="2400" dirty="0" smtClean="0"/>
              <a:t>, </a:t>
            </a:r>
            <a:r>
              <a:rPr lang="en-US" sz="2400" dirty="0" err="1" smtClean="0"/>
              <a:t>můžeme</a:t>
            </a:r>
            <a:r>
              <a:rPr lang="en-US" sz="2400" dirty="0" smtClean="0"/>
              <a:t> </a:t>
            </a:r>
            <a:r>
              <a:rPr lang="en-US" sz="2400" dirty="0" err="1" smtClean="0"/>
              <a:t>jejich</a:t>
            </a:r>
            <a:r>
              <a:rPr lang="en-US" sz="2400" dirty="0" smtClean="0"/>
              <a:t> </a:t>
            </a:r>
            <a:r>
              <a:rPr lang="en-US" sz="2400" dirty="0" err="1" smtClean="0"/>
              <a:t>analýzou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a </a:t>
            </a:r>
            <a:r>
              <a:rPr lang="en-US" sz="2400" dirty="0" err="1" smtClean="0"/>
              <a:t>vzájemným</a:t>
            </a:r>
            <a:r>
              <a:rPr lang="en-US" sz="2400" dirty="0" smtClean="0"/>
              <a:t> </a:t>
            </a:r>
            <a:r>
              <a:rPr lang="en-US" sz="2400" dirty="0" err="1" smtClean="0"/>
              <a:t>srovnáním</a:t>
            </a:r>
            <a:r>
              <a:rPr lang="en-US" sz="2400" dirty="0" smtClean="0"/>
              <a:t> </a:t>
            </a:r>
            <a:r>
              <a:rPr lang="en-US" sz="2400" dirty="0" err="1" smtClean="0"/>
              <a:t>zjistit</a:t>
            </a:r>
            <a:r>
              <a:rPr lang="en-US" sz="2400" dirty="0" smtClean="0"/>
              <a:t> </a:t>
            </a:r>
            <a:r>
              <a:rPr lang="en-US" sz="2400" dirty="0" err="1" smtClean="0"/>
              <a:t>jak</a:t>
            </a:r>
            <a:r>
              <a:rPr lang="en-US" sz="2400" dirty="0" smtClean="0"/>
              <a:t> </a:t>
            </a:r>
            <a:r>
              <a:rPr lang="en-US" sz="2400" dirty="0" err="1" smtClean="0"/>
              <a:t>jejich</a:t>
            </a:r>
            <a:r>
              <a:rPr lang="en-US" sz="2400" dirty="0" smtClean="0"/>
              <a:t> </a:t>
            </a:r>
            <a:r>
              <a:rPr lang="en-US" sz="2400" dirty="0" err="1" smtClean="0"/>
              <a:t>specifika</a:t>
            </a:r>
            <a:r>
              <a:rPr lang="en-US" sz="2400" dirty="0" smtClean="0"/>
              <a:t>,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rovněž</a:t>
            </a:r>
            <a:r>
              <a:rPr lang="en-US" sz="2400" dirty="0" smtClean="0"/>
              <a:t> </a:t>
            </a:r>
            <a:r>
              <a:rPr lang="en-US" sz="2400" dirty="0" err="1" smtClean="0"/>
              <a:t>pozici</a:t>
            </a:r>
            <a:r>
              <a:rPr lang="en-US" sz="2400" dirty="0" smtClean="0"/>
              <a:t> </a:t>
            </a:r>
            <a:r>
              <a:rPr lang="en-US" sz="2400" dirty="0" err="1" smtClean="0"/>
              <a:t>při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err="1" smtClean="0"/>
              <a:t>vytváření</a:t>
            </a:r>
            <a:r>
              <a:rPr lang="en-US" sz="2400" dirty="0" smtClean="0"/>
              <a:t> </a:t>
            </a:r>
            <a:r>
              <a:rPr lang="en-US" sz="2400" dirty="0" err="1" smtClean="0"/>
              <a:t>celkového</a:t>
            </a:r>
            <a:r>
              <a:rPr lang="en-US" sz="2400" dirty="0" smtClean="0"/>
              <a:t> </a:t>
            </a:r>
            <a:r>
              <a:rPr lang="en-US" sz="2400" dirty="0" err="1" smtClean="0"/>
              <a:t>významu</a:t>
            </a:r>
            <a:r>
              <a:rPr lang="en-US" sz="2400" dirty="0" smtClean="0"/>
              <a:t> </a:t>
            </a:r>
            <a:r>
              <a:rPr lang="en-US" sz="2400" dirty="0" err="1" smtClean="0"/>
              <a:t>dané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struktury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Prakticky</a:t>
            </a:r>
            <a:r>
              <a:rPr lang="en-US" sz="2400" dirty="0" smtClean="0"/>
              <a:t> </a:t>
            </a:r>
            <a:r>
              <a:rPr lang="en-US" sz="2400" dirty="0" err="1" smtClean="0"/>
              <a:t>řečeno</a:t>
            </a:r>
            <a:r>
              <a:rPr lang="en-US" sz="2400" dirty="0" smtClean="0"/>
              <a:t>: </a:t>
            </a:r>
            <a:r>
              <a:rPr lang="en-US" sz="2400" u="sng" dirty="0" err="1" smtClean="0"/>
              <a:t>srovnáním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dvou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hereckých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výkonů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ve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stejné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roli</a:t>
            </a:r>
            <a:r>
              <a:rPr lang="en-US" sz="2400" u="sng" dirty="0" smtClean="0"/>
              <a:t> </a:t>
            </a:r>
            <a:r>
              <a:rPr lang="en-US" sz="2400" dirty="0" smtClean="0"/>
              <a:t>se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projeví</a:t>
            </a:r>
            <a:r>
              <a:rPr lang="en-US" sz="2400" dirty="0" smtClean="0"/>
              <a:t> </a:t>
            </a:r>
            <a:r>
              <a:rPr lang="en-US" sz="2400" dirty="0" err="1" smtClean="0"/>
              <a:t>jak</a:t>
            </a:r>
            <a:r>
              <a:rPr lang="en-US" sz="2400" dirty="0" smtClean="0"/>
              <a:t> </a:t>
            </a:r>
            <a:r>
              <a:rPr lang="en-US" sz="2400" dirty="0" err="1" smtClean="0"/>
              <a:t>podíl</a:t>
            </a:r>
            <a:r>
              <a:rPr lang="en-US" sz="2400" dirty="0" smtClean="0"/>
              <a:t> </a:t>
            </a:r>
            <a:r>
              <a:rPr lang="en-US" sz="2400" dirty="0" err="1" smtClean="0"/>
              <a:t>konkrétního</a:t>
            </a:r>
            <a:r>
              <a:rPr lang="en-US" sz="2400" dirty="0" smtClean="0"/>
              <a:t> </a:t>
            </a:r>
            <a:r>
              <a:rPr lang="en-US" sz="2400" dirty="0" err="1" smtClean="0"/>
              <a:t>herce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celkové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struktuře</a:t>
            </a:r>
            <a:r>
              <a:rPr lang="en-US" sz="2400" dirty="0" smtClean="0"/>
              <a:t> a </a:t>
            </a:r>
            <a:r>
              <a:rPr lang="en-US" sz="2400" dirty="0" err="1" smtClean="0"/>
              <a:t>vyznění</a:t>
            </a:r>
            <a:r>
              <a:rPr lang="en-US" sz="2400" dirty="0" smtClean="0"/>
              <a:t> </a:t>
            </a:r>
            <a:r>
              <a:rPr lang="en-US" sz="2400" dirty="0" err="1" smtClean="0"/>
              <a:t>filmu</a:t>
            </a:r>
            <a:r>
              <a:rPr lang="en-US" sz="2400" dirty="0" smtClean="0"/>
              <a:t>, 	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také</a:t>
            </a:r>
            <a:r>
              <a:rPr lang="en-US" sz="2400" dirty="0" smtClean="0"/>
              <a:t> </a:t>
            </a:r>
            <a:r>
              <a:rPr lang="en-US" sz="2400" dirty="0" err="1" smtClean="0"/>
              <a:t>specifika</a:t>
            </a:r>
            <a:r>
              <a:rPr lang="en-US" sz="2400" dirty="0" smtClean="0"/>
              <a:t> </a:t>
            </a:r>
            <a:r>
              <a:rPr lang="en-US" sz="2400" dirty="0" err="1" smtClean="0"/>
              <a:t>jednotlivých</a:t>
            </a:r>
            <a:r>
              <a:rPr lang="en-US" sz="2400" dirty="0" smtClean="0"/>
              <a:t> </a:t>
            </a:r>
            <a:r>
              <a:rPr lang="en-US" sz="2400" dirty="0" err="1" smtClean="0"/>
              <a:t>hereckých</a:t>
            </a:r>
            <a:r>
              <a:rPr lang="en-US" sz="2400" dirty="0" smtClean="0"/>
              <a:t> </a:t>
            </a:r>
            <a:r>
              <a:rPr lang="en-US" sz="2400" dirty="0" err="1" smtClean="0"/>
              <a:t>výkonů</a:t>
            </a:r>
            <a:r>
              <a:rPr lang="en-US" sz="2400" dirty="0" smtClean="0"/>
              <a:t> a </a:t>
            </a:r>
            <a:r>
              <a:rPr lang="en-US" sz="2400" dirty="0" err="1" smtClean="0"/>
              <a:t>metody</a:t>
            </a:r>
            <a:r>
              <a:rPr lang="en-US" sz="2400" dirty="0" smtClean="0"/>
              <a:t> </a:t>
            </a:r>
            <a:r>
              <a:rPr lang="en-US" sz="2400" dirty="0" err="1" smtClean="0"/>
              <a:t>hereckých</a:t>
            </a:r>
            <a:r>
              <a:rPr lang="en-US" sz="2400" dirty="0" smtClean="0"/>
              <a:t> 	</a:t>
            </a:r>
            <a:r>
              <a:rPr lang="en-US" sz="2400" dirty="0" err="1" smtClean="0"/>
              <a:t>představitelů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451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ve_3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r="1401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51009"/>
          </a:xfrm>
        </p:spPr>
        <p:txBody>
          <a:bodyPr/>
          <a:lstStyle/>
          <a:p>
            <a:pPr algn="ctr"/>
            <a:r>
              <a:rPr lang="en-US" b="1" dirty="0" smtClean="0"/>
              <a:t>Eve</a:t>
            </a:r>
            <a:r>
              <a:rPr lang="en-US" dirty="0" smtClean="0"/>
              <a:t>: ”… </a:t>
            </a:r>
            <a:r>
              <a:rPr lang="en-US" dirty="0" err="1" smtClean="0"/>
              <a:t>Nepravděpodobná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…”</a:t>
            </a:r>
            <a:endParaRPr lang="en-US" dirty="0"/>
          </a:p>
        </p:txBody>
      </p:sp>
      <p:pic>
        <p:nvPicPr>
          <p:cNvPr id="9" name="Content Placeholder 8" descr="Eve_5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 b="44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707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ve_3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r="14018"/>
          <a:stretch>
            <a:fillRect/>
          </a:stretch>
        </p:blipFill>
        <p:spPr/>
      </p:pic>
      <p:pic>
        <p:nvPicPr>
          <p:cNvPr id="6" name="Content Placeholder 5" descr="Eve_4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107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67290"/>
          </a:xfrm>
        </p:spPr>
        <p:txBody>
          <a:bodyPr/>
          <a:lstStyle/>
          <a:p>
            <a:pPr algn="ctr"/>
            <a:r>
              <a:rPr lang="en-US" b="1" dirty="0" smtClean="0"/>
              <a:t>Eve</a:t>
            </a:r>
            <a:r>
              <a:rPr lang="en-US" dirty="0" smtClean="0"/>
              <a:t> – </a:t>
            </a:r>
            <a:r>
              <a:rPr lang="en-US" dirty="0" err="1" smtClean="0"/>
              <a:t>proměna</a:t>
            </a:r>
            <a:r>
              <a:rPr lang="en-US" dirty="0" smtClean="0"/>
              <a:t> </a:t>
            </a:r>
            <a:r>
              <a:rPr lang="en-US" dirty="0" err="1" smtClean="0"/>
              <a:t>výrazu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3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ve_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14862"/>
          <a:stretch/>
        </p:blipFill>
        <p:spPr>
          <a:xfrm>
            <a:off x="227939" y="1600200"/>
            <a:ext cx="4343400" cy="4114800"/>
          </a:xfrm>
        </p:spPr>
      </p:pic>
      <p:pic>
        <p:nvPicPr>
          <p:cNvPr id="6" name="Content Placeholder 5" descr="Eve_2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r="11432"/>
          <a:stretch/>
        </p:blipFill>
        <p:spPr>
          <a:xfrm>
            <a:off x="4800599" y="1600200"/>
            <a:ext cx="4219255" cy="4114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51009"/>
          </a:xfrm>
        </p:spPr>
        <p:txBody>
          <a:bodyPr/>
          <a:lstStyle/>
          <a:p>
            <a:pPr algn="ctr"/>
            <a:r>
              <a:rPr lang="en-US" b="1" dirty="0" smtClean="0"/>
              <a:t>Eve </a:t>
            </a:r>
            <a:r>
              <a:rPr lang="en-US" dirty="0" smtClean="0"/>
              <a:t>- </a:t>
            </a:r>
            <a:r>
              <a:rPr lang="en-US" dirty="0" err="1" smtClean="0"/>
              <a:t>mizanscéna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0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53329"/>
          </a:xfrm>
        </p:spPr>
        <p:txBody>
          <a:bodyPr/>
          <a:lstStyle/>
          <a:p>
            <a:pPr algn="ctr"/>
            <a:r>
              <a:rPr lang="en-US" sz="4000" dirty="0" err="1" smtClean="0"/>
              <a:t>Absolvování</a:t>
            </a:r>
            <a:r>
              <a:rPr lang="en-US" sz="4000" dirty="0" smtClean="0"/>
              <a:t> </a:t>
            </a:r>
            <a:r>
              <a:rPr lang="en-US" sz="4000" dirty="0" err="1" smtClean="0"/>
              <a:t>předmětu</a:t>
            </a:r>
            <a:r>
              <a:rPr lang="en-US" sz="4000" dirty="0" smtClean="0"/>
              <a:t> FAV 279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155889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u="sng" dirty="0" err="1" smtClean="0"/>
              <a:t>Písemný</a:t>
            </a:r>
            <a:r>
              <a:rPr lang="en-US" sz="2400" b="1" u="sng" dirty="0" smtClean="0"/>
              <a:t> test</a:t>
            </a:r>
            <a:r>
              <a:rPr lang="en-US" sz="2400" dirty="0" smtClean="0"/>
              <a:t> –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bázi</a:t>
            </a:r>
            <a:r>
              <a:rPr lang="en-US" sz="2400" dirty="0" smtClean="0"/>
              <a:t> </a:t>
            </a:r>
            <a:r>
              <a:rPr lang="en-US" sz="2400" dirty="0" err="1" smtClean="0"/>
              <a:t>výkladu</a:t>
            </a:r>
            <a:r>
              <a:rPr lang="en-US" sz="2400" dirty="0" smtClean="0"/>
              <a:t> a </a:t>
            </a:r>
            <a:r>
              <a:rPr lang="en-US" sz="2400" dirty="0" err="1" smtClean="0"/>
              <a:t>povinné</a:t>
            </a:r>
            <a:r>
              <a:rPr lang="en-US" sz="2400" dirty="0" smtClean="0"/>
              <a:t> </a:t>
            </a:r>
            <a:r>
              <a:rPr lang="en-US" sz="2400" dirty="0" err="1" smtClean="0"/>
              <a:t>literatury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studijních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		   </a:t>
            </a:r>
            <a:r>
              <a:rPr lang="en-US" sz="2400" dirty="0" err="1" smtClean="0"/>
              <a:t>materiálech</a:t>
            </a:r>
            <a:r>
              <a:rPr lang="en-US" sz="2400" dirty="0" smtClean="0"/>
              <a:t> v IS; 3 </a:t>
            </a:r>
            <a:r>
              <a:rPr lang="en-US" sz="2400" dirty="0" err="1" smtClean="0"/>
              <a:t>až</a:t>
            </a:r>
            <a:r>
              <a:rPr lang="en-US" sz="2400" dirty="0" smtClean="0"/>
              <a:t> 5 </a:t>
            </a:r>
            <a:r>
              <a:rPr lang="en-US" sz="2400" dirty="0" err="1" smtClean="0"/>
              <a:t>otázek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u="sng" dirty="0" err="1" smtClean="0"/>
              <a:t>Esej</a:t>
            </a:r>
            <a:r>
              <a:rPr lang="en-US" sz="2400" dirty="0" smtClean="0"/>
              <a:t> – v </a:t>
            </a:r>
            <a:r>
              <a:rPr lang="en-US" sz="2400" dirty="0" err="1" smtClean="0"/>
              <a:t>rozsahu</a:t>
            </a:r>
            <a:r>
              <a:rPr lang="en-US" sz="2400" dirty="0" smtClean="0"/>
              <a:t> 3 </a:t>
            </a:r>
            <a:r>
              <a:rPr lang="en-US" sz="2400" dirty="0" err="1" smtClean="0"/>
              <a:t>až</a:t>
            </a:r>
            <a:r>
              <a:rPr lang="en-US" sz="2400" dirty="0" smtClean="0"/>
              <a:t> 5 </a:t>
            </a:r>
            <a:r>
              <a:rPr lang="en-US" sz="2400" dirty="0" err="1" smtClean="0"/>
              <a:t>normostran</a:t>
            </a:r>
            <a:r>
              <a:rPr lang="en-US" sz="2400" dirty="0" smtClean="0"/>
              <a:t> (1 ns = 1800 </a:t>
            </a:r>
            <a:r>
              <a:rPr lang="en-US" sz="2400" dirty="0" err="1" smtClean="0"/>
              <a:t>znaků</a:t>
            </a:r>
            <a:r>
              <a:rPr lang="en-US" sz="2400" dirty="0" smtClean="0"/>
              <a:t>, </a:t>
            </a:r>
            <a:r>
              <a:rPr lang="en-US" sz="2400" dirty="0" err="1" smtClean="0"/>
              <a:t>řádkování</a:t>
            </a:r>
            <a:r>
              <a:rPr lang="en-US" sz="2400" dirty="0" smtClean="0"/>
              <a:t> 1,5)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libovolné</a:t>
            </a:r>
            <a:r>
              <a:rPr lang="en-US" sz="2400" dirty="0" smtClean="0"/>
              <a:t> </a:t>
            </a:r>
            <a:r>
              <a:rPr lang="en-US" sz="2400" dirty="0" err="1" smtClean="0"/>
              <a:t>téma</a:t>
            </a:r>
            <a:r>
              <a:rPr lang="en-US" sz="2400" dirty="0" smtClean="0"/>
              <a:t>, </a:t>
            </a:r>
            <a:r>
              <a:rPr lang="en-US" sz="2400" dirty="0" err="1" smtClean="0"/>
              <a:t>zpracované</a:t>
            </a:r>
            <a:r>
              <a:rPr lang="en-US" sz="2400" dirty="0" smtClean="0"/>
              <a:t> s </a:t>
            </a:r>
            <a:r>
              <a:rPr lang="en-US" sz="2400" dirty="0" err="1" smtClean="0"/>
              <a:t>použitím</a:t>
            </a:r>
            <a:r>
              <a:rPr lang="en-US" sz="2400" dirty="0" smtClean="0"/>
              <a:t> </a:t>
            </a:r>
            <a:r>
              <a:rPr lang="en-US" sz="2400" dirty="0" err="1" smtClean="0"/>
              <a:t>povinné</a:t>
            </a:r>
            <a:r>
              <a:rPr lang="en-US" sz="2400" dirty="0" smtClean="0"/>
              <a:t> </a:t>
            </a:r>
            <a:r>
              <a:rPr lang="en-US" sz="2400" dirty="0" err="1" smtClean="0"/>
              <a:t>nebo</a:t>
            </a:r>
            <a:r>
              <a:rPr lang="en-US" sz="2400" dirty="0" smtClean="0"/>
              <a:t> </a:t>
            </a:r>
            <a:r>
              <a:rPr lang="en-US" sz="2400" dirty="0" err="1" smtClean="0"/>
              <a:t>doporučené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  </a:t>
            </a:r>
            <a:r>
              <a:rPr lang="en-US" sz="2400" dirty="0" err="1" smtClean="0"/>
              <a:t>literatury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formátu</a:t>
            </a:r>
            <a:r>
              <a:rPr lang="en-US" sz="2400" dirty="0" smtClean="0"/>
              <a:t> word, </a:t>
            </a:r>
            <a:r>
              <a:rPr lang="en-US" sz="2400" dirty="0" err="1" smtClean="0"/>
              <a:t>povinně</a:t>
            </a:r>
            <a:r>
              <a:rPr lang="en-US" sz="2400" dirty="0" smtClean="0"/>
              <a:t> </a:t>
            </a:r>
            <a:r>
              <a:rPr lang="en-US" sz="2400" dirty="0" err="1" smtClean="0"/>
              <a:t>jméno</a:t>
            </a:r>
            <a:r>
              <a:rPr lang="en-US" sz="2400" dirty="0" smtClean="0"/>
              <a:t> </a:t>
            </a:r>
            <a:r>
              <a:rPr lang="en-US" sz="2400" dirty="0" err="1" smtClean="0"/>
              <a:t>autora</a:t>
            </a:r>
            <a:r>
              <a:rPr lang="en-US" sz="2400" dirty="0"/>
              <a:t> </a:t>
            </a:r>
            <a:r>
              <a:rPr lang="en-US" sz="2400" dirty="0" smtClean="0"/>
              <a:t>a UČO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 err="1" smtClean="0"/>
              <a:t>ideálně</a:t>
            </a:r>
            <a:r>
              <a:rPr lang="en-US" sz="2400" dirty="0" smtClean="0"/>
              <a:t>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gramatických</a:t>
            </a:r>
            <a:r>
              <a:rPr lang="en-US" sz="2400" dirty="0" smtClean="0"/>
              <a:t> a </a:t>
            </a:r>
            <a:r>
              <a:rPr lang="en-US" sz="2400" dirty="0" err="1" smtClean="0"/>
              <a:t>dalších</a:t>
            </a:r>
            <a:r>
              <a:rPr lang="en-US" sz="2400" dirty="0" smtClean="0"/>
              <a:t> </a:t>
            </a:r>
            <a:r>
              <a:rPr lang="en-US" sz="2400" dirty="0" err="1" smtClean="0"/>
              <a:t>chyb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 err="1" smtClean="0"/>
              <a:t>bibliografie</a:t>
            </a:r>
            <a:r>
              <a:rPr lang="en-US" sz="2400" dirty="0" smtClean="0"/>
              <a:t>, </a:t>
            </a:r>
            <a:r>
              <a:rPr lang="en-US" sz="2400" dirty="0" err="1" smtClean="0"/>
              <a:t>citace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  a </a:t>
            </a:r>
            <a:r>
              <a:rPr lang="en-US" sz="2400" dirty="0" err="1" smtClean="0"/>
              <a:t>poznámky</a:t>
            </a:r>
            <a:r>
              <a:rPr lang="en-US" sz="2400" dirty="0"/>
              <a:t> </a:t>
            </a:r>
            <a:r>
              <a:rPr lang="en-US" sz="2400" dirty="0" smtClean="0"/>
              <a:t>pod </a:t>
            </a:r>
            <a:r>
              <a:rPr lang="en-US" sz="2400" dirty="0" err="1" smtClean="0"/>
              <a:t>čarou</a:t>
            </a:r>
            <a:r>
              <a:rPr lang="en-US" sz="2400" dirty="0" smtClean="0"/>
              <a:t> </a:t>
            </a:r>
            <a:r>
              <a:rPr lang="en-US" sz="2400" dirty="0" err="1" smtClean="0"/>
              <a:t>dle</a:t>
            </a:r>
            <a:r>
              <a:rPr lang="en-US" sz="2400" dirty="0" smtClean="0"/>
              <a:t> </a:t>
            </a:r>
            <a:r>
              <a:rPr lang="en-US" sz="2400" dirty="0" err="1" smtClean="0"/>
              <a:t>citační</a:t>
            </a:r>
            <a:r>
              <a:rPr lang="en-US" sz="2400" dirty="0" smtClean="0"/>
              <a:t> </a:t>
            </a:r>
            <a:r>
              <a:rPr lang="en-US" sz="2400" dirty="0" err="1" smtClean="0"/>
              <a:t>normy</a:t>
            </a:r>
            <a:r>
              <a:rPr lang="en-US" sz="2400" dirty="0" smtClean="0"/>
              <a:t> FAV (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stažení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webu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! </a:t>
            </a:r>
            <a:r>
              <a:rPr lang="en-US" sz="2400" dirty="0" err="1" smtClean="0">
                <a:solidFill>
                  <a:srgbClr val="FF0000"/>
                </a:solidFill>
              </a:rPr>
              <a:t>Nejpozději</a:t>
            </a:r>
            <a:r>
              <a:rPr lang="en-US" sz="2400" dirty="0" smtClean="0">
                <a:solidFill>
                  <a:srgbClr val="FF0000"/>
                </a:solidFill>
              </a:rPr>
              <a:t> do </a:t>
            </a:r>
            <a:r>
              <a:rPr lang="en-US" sz="2400" b="1" dirty="0" smtClean="0">
                <a:solidFill>
                  <a:srgbClr val="FF0000"/>
                </a:solidFill>
              </a:rPr>
              <a:t>18. 12. </a:t>
            </a:r>
            <a:r>
              <a:rPr lang="en-US" sz="2400" dirty="0" err="1" smtClean="0">
                <a:solidFill>
                  <a:srgbClr val="FF0000"/>
                </a:solidFill>
              </a:rPr>
              <a:t>studenti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povinně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nahlásí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zda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si</a:t>
            </a:r>
            <a:r>
              <a:rPr lang="en-US" sz="2400" dirty="0" smtClean="0">
                <a:solidFill>
                  <a:srgbClr val="FF0000"/>
                </a:solidFill>
              </a:rPr>
              <a:t> pro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  </a:t>
            </a:r>
            <a:r>
              <a:rPr lang="en-US" sz="2400" dirty="0" err="1" smtClean="0">
                <a:solidFill>
                  <a:srgbClr val="FF0000"/>
                </a:solidFill>
              </a:rPr>
              <a:t>ukončení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předmětu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zvolí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esej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nebo</a:t>
            </a:r>
            <a:r>
              <a:rPr lang="en-US" sz="2400" dirty="0" smtClean="0">
                <a:solidFill>
                  <a:srgbClr val="FF0000"/>
                </a:solidFill>
              </a:rPr>
              <a:t> test. </a:t>
            </a:r>
            <a:r>
              <a:rPr lang="en-US" sz="2400" dirty="0" err="1" smtClean="0">
                <a:solidFill>
                  <a:srgbClr val="FF0000"/>
                </a:solidFill>
              </a:rPr>
              <a:t>Rozhodnutí</a:t>
            </a:r>
            <a:r>
              <a:rPr lang="en-US" sz="2400" dirty="0" smtClean="0">
                <a:solidFill>
                  <a:srgbClr val="FF0000"/>
                </a:solidFill>
              </a:rPr>
              <a:t> je </a:t>
            </a:r>
            <a:r>
              <a:rPr lang="en-US" sz="2400" dirty="0" err="1" smtClean="0">
                <a:solidFill>
                  <a:srgbClr val="FF0000"/>
                </a:solidFill>
              </a:rPr>
              <a:t>nevratné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</a:t>
            </a:r>
            <a:r>
              <a:rPr lang="en-US" sz="2400" dirty="0" err="1"/>
              <a:t>o</a:t>
            </a:r>
            <a:r>
              <a:rPr lang="en-US" sz="2400" dirty="0" err="1" smtClean="0"/>
              <a:t>devzdávárna</a:t>
            </a:r>
            <a:r>
              <a:rPr lang="en-US" sz="2400" dirty="0" smtClean="0"/>
              <a:t> </a:t>
            </a:r>
            <a:r>
              <a:rPr lang="en-US" sz="2400" dirty="0" err="1" smtClean="0"/>
              <a:t>předmětu</a:t>
            </a:r>
            <a:r>
              <a:rPr lang="en-US" sz="2400" dirty="0" smtClean="0"/>
              <a:t> se </a:t>
            </a:r>
            <a:r>
              <a:rPr lang="en-US" sz="2400" dirty="0" err="1" smtClean="0"/>
              <a:t>otevře</a:t>
            </a:r>
            <a:r>
              <a:rPr lang="en-US" sz="2400" dirty="0" smtClean="0"/>
              <a:t> </a:t>
            </a:r>
            <a:r>
              <a:rPr lang="en-US" sz="2400" b="1" dirty="0" smtClean="0"/>
              <a:t>30. 10. </a:t>
            </a:r>
            <a:r>
              <a:rPr lang="en-US" sz="2400" dirty="0" smtClean="0"/>
              <a:t>a </a:t>
            </a:r>
            <a:r>
              <a:rPr lang="en-US" sz="2400" dirty="0" err="1" smtClean="0"/>
              <a:t>uzavře</a:t>
            </a:r>
            <a:r>
              <a:rPr lang="en-US" sz="2400" dirty="0" smtClean="0"/>
              <a:t> </a:t>
            </a:r>
            <a:r>
              <a:rPr lang="en-US" sz="2400" b="1" dirty="0" smtClean="0"/>
              <a:t>15. 1. 2015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- 1 </a:t>
            </a:r>
            <a:r>
              <a:rPr lang="en-US" sz="2400" dirty="0" err="1" smtClean="0"/>
              <a:t>opravný</a:t>
            </a:r>
            <a:r>
              <a:rPr lang="en-US" sz="2400" dirty="0" smtClean="0"/>
              <a:t> </a:t>
            </a:r>
            <a:r>
              <a:rPr lang="en-US" sz="2400" dirty="0" err="1" smtClean="0"/>
              <a:t>pokus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417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97531"/>
          </a:xfrm>
        </p:spPr>
        <p:txBody>
          <a:bodyPr/>
          <a:lstStyle/>
          <a:p>
            <a:pPr algn="ctr"/>
            <a:r>
              <a:rPr lang="en-US" sz="4400" dirty="0" err="1" smtClean="0"/>
              <a:t>Povinná</a:t>
            </a:r>
            <a:r>
              <a:rPr lang="en-US" sz="4400" dirty="0" smtClean="0"/>
              <a:t> </a:t>
            </a:r>
            <a:r>
              <a:rPr lang="en-US" sz="4400" dirty="0" err="1" smtClean="0"/>
              <a:t>literatura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79095" y="1367531"/>
            <a:ext cx="8355305" cy="575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300" dirty="0" smtClean="0"/>
              <a:t>WOJCIK, Pamela Robertson (ed.) (2004)</a:t>
            </a:r>
            <a:r>
              <a:rPr lang="en-US" sz="2300" i="1" dirty="0" smtClean="0"/>
              <a:t>, Movie acting. The Film Reader. </a:t>
            </a:r>
            <a:r>
              <a:rPr lang="en-US" sz="2300" dirty="0" smtClean="0"/>
              <a:t>New York, London: </a:t>
            </a:r>
            <a:r>
              <a:rPr lang="en-US" sz="2300" dirty="0" err="1" smtClean="0"/>
              <a:t>Routledge</a:t>
            </a:r>
            <a:r>
              <a:rPr lang="en-US" sz="23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 smtClean="0"/>
              <a:t>KLEVAN, Andrew (2005), </a:t>
            </a:r>
            <a:r>
              <a:rPr lang="en-US" sz="2300" i="1" dirty="0" smtClean="0"/>
              <a:t>Film Performance. From Achievement to Appreciation. </a:t>
            </a:r>
            <a:r>
              <a:rPr lang="en-US" sz="2300" dirty="0" smtClean="0"/>
              <a:t>London, New York: Wallflower.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 smtClean="0"/>
              <a:t>SHINGLER, Martin (2012), </a:t>
            </a:r>
            <a:r>
              <a:rPr lang="en-US" sz="2300" i="1" dirty="0" smtClean="0"/>
              <a:t>Star Studies. A </a:t>
            </a:r>
            <a:r>
              <a:rPr lang="en-US" sz="2300" i="1" dirty="0"/>
              <a:t>C</a:t>
            </a:r>
            <a:r>
              <a:rPr lang="en-US" sz="2300" i="1" dirty="0" smtClean="0"/>
              <a:t>ritical Guide</a:t>
            </a:r>
            <a:r>
              <a:rPr lang="en-US" sz="2300" dirty="0" smtClean="0"/>
              <a:t>. London: BFI.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 smtClean="0"/>
              <a:t>NAREMORE, James (1988), </a:t>
            </a:r>
            <a:r>
              <a:rPr lang="en-US" sz="2300" i="1" dirty="0" smtClean="0"/>
              <a:t>Acting in the cinema</a:t>
            </a:r>
            <a:r>
              <a:rPr lang="en-US" sz="2300" dirty="0" smtClean="0"/>
              <a:t>. Berkeley, Los Angeles: University of California Press.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 smtClean="0"/>
              <a:t>LOVELL, Alan – KRAMER, Peter (eds.) (1999)</a:t>
            </a:r>
            <a:r>
              <a:rPr lang="en-US" sz="2300" i="1" dirty="0" smtClean="0"/>
              <a:t>, Screen Acting. </a:t>
            </a:r>
          </a:p>
          <a:p>
            <a:r>
              <a:rPr lang="en-US" sz="2300" dirty="0"/>
              <a:t>	</a:t>
            </a:r>
            <a:r>
              <a:rPr lang="en-US" sz="2300" dirty="0" smtClean="0"/>
              <a:t>London, New York: </a:t>
            </a:r>
            <a:r>
              <a:rPr lang="en-US" sz="2300" dirty="0" err="1" smtClean="0"/>
              <a:t>Routledge</a:t>
            </a:r>
            <a:r>
              <a:rPr lang="en-US" sz="2300" dirty="0" smtClean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 smtClean="0"/>
              <a:t>BORDWELL, David – THOMPSONOVÁ, Kristin (2011), </a:t>
            </a:r>
            <a:r>
              <a:rPr lang="en-US" sz="2300" i="1" dirty="0" err="1" smtClean="0"/>
              <a:t>Umění</a:t>
            </a:r>
            <a:r>
              <a:rPr lang="en-US" sz="2300" i="1" dirty="0" smtClean="0"/>
              <a:t> </a:t>
            </a:r>
            <a:r>
              <a:rPr lang="en-US" sz="2300" i="1" dirty="0" err="1" smtClean="0"/>
              <a:t>filmu</a:t>
            </a:r>
            <a:r>
              <a:rPr lang="en-US" sz="2300" i="1" dirty="0"/>
              <a:t>:</a:t>
            </a:r>
            <a:r>
              <a:rPr lang="en-US" sz="2300" i="1" dirty="0" smtClean="0"/>
              <a:t> </a:t>
            </a:r>
          </a:p>
          <a:p>
            <a:r>
              <a:rPr lang="en-US" sz="2300" i="1" dirty="0"/>
              <a:t>	</a:t>
            </a:r>
            <a:r>
              <a:rPr lang="en-US" sz="2300" i="1" dirty="0" err="1" smtClean="0"/>
              <a:t>Úvod</a:t>
            </a:r>
            <a:r>
              <a:rPr lang="en-US" sz="2300" i="1" dirty="0" smtClean="0"/>
              <a:t> do </a:t>
            </a:r>
            <a:r>
              <a:rPr lang="en-US" sz="2300" i="1" dirty="0" err="1" smtClean="0"/>
              <a:t>studia</a:t>
            </a:r>
            <a:r>
              <a:rPr lang="en-US" sz="2300" i="1" dirty="0" smtClean="0"/>
              <a:t> </a:t>
            </a:r>
            <a:r>
              <a:rPr lang="en-US" sz="2300" i="1" dirty="0" err="1" smtClean="0"/>
              <a:t>formy</a:t>
            </a:r>
            <a:r>
              <a:rPr lang="en-US" sz="2300" i="1" dirty="0" smtClean="0"/>
              <a:t> a </a:t>
            </a:r>
            <a:r>
              <a:rPr lang="en-US" sz="2300" i="1" dirty="0" err="1" smtClean="0"/>
              <a:t>stylu</a:t>
            </a:r>
            <a:r>
              <a:rPr lang="en-US" sz="2300" dirty="0" smtClean="0"/>
              <a:t>. </a:t>
            </a:r>
            <a:r>
              <a:rPr lang="en-US" sz="2300" dirty="0" err="1" smtClean="0"/>
              <a:t>Praha</a:t>
            </a:r>
            <a:r>
              <a:rPr lang="en-US" sz="2300" dirty="0" smtClean="0"/>
              <a:t>: NAMU; </a:t>
            </a:r>
            <a:r>
              <a:rPr lang="en-US" sz="2300" dirty="0" err="1" smtClean="0"/>
              <a:t>přel</a:t>
            </a:r>
            <a:r>
              <a:rPr lang="en-US" sz="2300" dirty="0" smtClean="0"/>
              <a:t>. Petra </a:t>
            </a:r>
            <a:r>
              <a:rPr lang="en-US" sz="2300" dirty="0" err="1" smtClean="0"/>
              <a:t>Dominiková</a:t>
            </a:r>
            <a:r>
              <a:rPr lang="en-US" sz="2300" dirty="0" smtClean="0"/>
              <a:t>,</a:t>
            </a:r>
          </a:p>
          <a:p>
            <a:r>
              <a:rPr lang="en-US" sz="2300" dirty="0"/>
              <a:t>	</a:t>
            </a:r>
            <a:r>
              <a:rPr lang="en-US" sz="2300" dirty="0" smtClean="0"/>
              <a:t>Jan </a:t>
            </a:r>
            <a:r>
              <a:rPr lang="en-US" sz="2300" dirty="0" err="1" smtClean="0"/>
              <a:t>Hanzlík</a:t>
            </a:r>
            <a:r>
              <a:rPr lang="en-US" sz="2300" dirty="0" smtClean="0"/>
              <a:t>, </a:t>
            </a:r>
            <a:r>
              <a:rPr lang="en-US" sz="2300" dirty="0" err="1" smtClean="0"/>
              <a:t>Václav</a:t>
            </a:r>
            <a:r>
              <a:rPr lang="en-US" sz="2300" dirty="0" smtClean="0"/>
              <a:t> </a:t>
            </a:r>
            <a:r>
              <a:rPr lang="en-US" sz="2300" dirty="0" err="1" smtClean="0"/>
              <a:t>Kofroň</a:t>
            </a:r>
            <a:r>
              <a:rPr lang="en-US" sz="2300" dirty="0" smtClean="0"/>
              <a:t> (Film Art, 1979)</a:t>
            </a:r>
          </a:p>
          <a:p>
            <a:endParaRPr lang="en-US" sz="2300" dirty="0" smtClean="0"/>
          </a:p>
          <a:p>
            <a:pPr lvl="1"/>
            <a:endParaRPr lang="en-US" sz="2300" dirty="0" smtClean="0"/>
          </a:p>
          <a:p>
            <a:pPr lvl="1"/>
            <a:endParaRPr lang="en-US" sz="2300" dirty="0" smtClean="0"/>
          </a:p>
          <a:p>
            <a:pPr lvl="1"/>
            <a:r>
              <a:rPr lang="en-US" sz="2300" dirty="0" smtClean="0"/>
              <a:t> 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62019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2614"/>
          </a:xfrm>
        </p:spPr>
        <p:txBody>
          <a:bodyPr/>
          <a:lstStyle/>
          <a:p>
            <a:pPr algn="ctr"/>
            <a:r>
              <a:rPr lang="en-US" sz="4400" dirty="0" err="1" smtClean="0"/>
              <a:t>Doporučená</a:t>
            </a:r>
            <a:r>
              <a:rPr lang="en-US" sz="4400" dirty="0" smtClean="0"/>
              <a:t> </a:t>
            </a:r>
            <a:r>
              <a:rPr lang="en-US" sz="4400" dirty="0" err="1" smtClean="0"/>
              <a:t>literatura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80402" y="907252"/>
            <a:ext cx="886230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Přehled</a:t>
            </a:r>
            <a:r>
              <a:rPr lang="en-US" sz="2400" dirty="0" smtClean="0"/>
              <a:t> </a:t>
            </a:r>
            <a:r>
              <a:rPr lang="en-US" sz="2400" dirty="0" err="1" smtClean="0"/>
              <a:t>doporučené</a:t>
            </a:r>
            <a:r>
              <a:rPr lang="en-US" sz="2400" dirty="0" smtClean="0"/>
              <a:t> </a:t>
            </a:r>
            <a:r>
              <a:rPr lang="en-US" sz="2400" dirty="0" err="1" smtClean="0"/>
              <a:t>literatury</a:t>
            </a:r>
            <a:r>
              <a:rPr lang="en-US" sz="2400" dirty="0" smtClean="0"/>
              <a:t> v </a:t>
            </a:r>
            <a:r>
              <a:rPr lang="en-US" sz="2400" dirty="0" err="1" smtClean="0"/>
              <a:t>úvodu</a:t>
            </a:r>
            <a:r>
              <a:rPr lang="en-US" sz="2400" dirty="0" smtClean="0"/>
              <a:t> </a:t>
            </a:r>
            <a:r>
              <a:rPr lang="en-US" sz="2400" dirty="0" err="1" smtClean="0"/>
              <a:t>každé</a:t>
            </a:r>
            <a:r>
              <a:rPr lang="en-US" sz="2400" dirty="0" smtClean="0"/>
              <a:t> </a:t>
            </a:r>
            <a:r>
              <a:rPr lang="en-US" sz="2400" dirty="0" err="1" smtClean="0"/>
              <a:t>hodiny</a:t>
            </a:r>
            <a:r>
              <a:rPr lang="en-US" sz="2400" dirty="0" smtClean="0"/>
              <a:t>. </a:t>
            </a:r>
            <a:r>
              <a:rPr lang="en-US" sz="2400" dirty="0" err="1" smtClean="0"/>
              <a:t>Není</a:t>
            </a:r>
            <a:r>
              <a:rPr lang="en-US" sz="2400" dirty="0" smtClean="0"/>
              <a:t> </a:t>
            </a:r>
            <a:r>
              <a:rPr lang="en-US" sz="2400" dirty="0" err="1" smtClean="0"/>
              <a:t>povinná</a:t>
            </a:r>
            <a:r>
              <a:rPr lang="en-US" sz="2400" dirty="0" smtClean="0"/>
              <a:t>, ale </a:t>
            </a:r>
            <a:r>
              <a:rPr lang="en-US" sz="2400" dirty="0" err="1" smtClean="0"/>
              <a:t>přináší</a:t>
            </a:r>
            <a:r>
              <a:rPr lang="en-US" sz="2400" dirty="0"/>
              <a:t> </a:t>
            </a:r>
            <a:r>
              <a:rPr lang="en-US" sz="2400" dirty="0" err="1" smtClean="0"/>
              <a:t>detailnější</a:t>
            </a:r>
            <a:r>
              <a:rPr lang="en-US" sz="2400" dirty="0" smtClean="0"/>
              <a:t> </a:t>
            </a:r>
            <a:r>
              <a:rPr lang="en-US" sz="2400" dirty="0" err="1" smtClean="0"/>
              <a:t>pohled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aktuálně</a:t>
            </a:r>
            <a:r>
              <a:rPr lang="en-US" sz="2400" dirty="0" smtClean="0"/>
              <a:t> </a:t>
            </a:r>
            <a:r>
              <a:rPr lang="en-US" sz="2400" dirty="0" err="1" smtClean="0"/>
              <a:t>řešenou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problematiku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 </a:t>
            </a:r>
            <a:r>
              <a:rPr lang="en-US" sz="2400" dirty="0" err="1" smtClean="0"/>
              <a:t>koncepci</a:t>
            </a:r>
            <a:r>
              <a:rPr lang="en-US" sz="2400" dirty="0" smtClean="0"/>
              <a:t> </a:t>
            </a:r>
            <a:r>
              <a:rPr lang="en-US" sz="2400" dirty="0" err="1" smtClean="0"/>
              <a:t>eseje</a:t>
            </a:r>
            <a:r>
              <a:rPr lang="en-US" sz="2400" dirty="0" smtClean="0"/>
              <a:t> </a:t>
            </a:r>
            <a:r>
              <a:rPr lang="en-US" sz="2400" dirty="0" err="1" smtClean="0"/>
              <a:t>lze</a:t>
            </a:r>
            <a:r>
              <a:rPr lang="en-US" sz="2400" dirty="0" smtClean="0"/>
              <a:t> </a:t>
            </a:r>
            <a:r>
              <a:rPr lang="en-US" sz="2400" dirty="0" err="1" smtClean="0"/>
              <a:t>pracovat</a:t>
            </a:r>
            <a:r>
              <a:rPr lang="en-US" sz="2400" dirty="0" smtClean="0"/>
              <a:t> s </a:t>
            </a:r>
            <a:r>
              <a:rPr lang="en-US" sz="2400" dirty="0" err="1" smtClean="0"/>
              <a:t>různými</a:t>
            </a:r>
            <a:r>
              <a:rPr lang="en-US" sz="2400" dirty="0" smtClean="0"/>
              <a:t> </a:t>
            </a:r>
            <a:r>
              <a:rPr lang="en-US" sz="2400" dirty="0" err="1" smtClean="0"/>
              <a:t>zdroji</a:t>
            </a:r>
            <a:r>
              <a:rPr lang="en-US" sz="2400" dirty="0" smtClean="0"/>
              <a:t> (</a:t>
            </a:r>
            <a:r>
              <a:rPr lang="en-US" sz="2400" dirty="0" err="1" smtClean="0"/>
              <a:t>časopisecké</a:t>
            </a:r>
            <a:r>
              <a:rPr lang="en-US" sz="2400" dirty="0" smtClean="0"/>
              <a:t> </a:t>
            </a:r>
            <a:r>
              <a:rPr lang="en-US" sz="2400" dirty="0" err="1" smtClean="0"/>
              <a:t>články</a:t>
            </a:r>
            <a:r>
              <a:rPr lang="en-US" sz="2400" dirty="0" smtClean="0"/>
              <a:t>, </a:t>
            </a:r>
            <a:r>
              <a:rPr lang="en-US" sz="2400" dirty="0" err="1" smtClean="0"/>
              <a:t>profily</a:t>
            </a:r>
            <a:r>
              <a:rPr lang="en-US" sz="2400" dirty="0" smtClean="0"/>
              <a:t>, </a:t>
            </a:r>
            <a:r>
              <a:rPr lang="en-US" sz="2400" dirty="0" err="1" smtClean="0"/>
              <a:t>rozhovory</a:t>
            </a:r>
            <a:r>
              <a:rPr lang="en-US" sz="2400" dirty="0" smtClean="0"/>
              <a:t>, </a:t>
            </a:r>
            <a:r>
              <a:rPr lang="en-US" sz="2400" dirty="0" err="1" smtClean="0"/>
              <a:t>herecké</a:t>
            </a:r>
            <a:r>
              <a:rPr lang="en-US" sz="2400" dirty="0" smtClean="0"/>
              <a:t> </a:t>
            </a:r>
            <a:r>
              <a:rPr lang="en-US" sz="2400" dirty="0" err="1" smtClean="0"/>
              <a:t>příručky</a:t>
            </a:r>
            <a:r>
              <a:rPr lang="en-US" sz="2400" dirty="0" smtClean="0"/>
              <a:t>, </a:t>
            </a:r>
            <a:r>
              <a:rPr lang="en-US" sz="2400" dirty="0" err="1" smtClean="0"/>
              <a:t>recenze</a:t>
            </a:r>
            <a:r>
              <a:rPr lang="en-US" sz="2400" dirty="0" smtClean="0"/>
              <a:t>, </a:t>
            </a:r>
            <a:r>
              <a:rPr lang="en-US" sz="2400" dirty="0" err="1" smtClean="0"/>
              <a:t>memoáry</a:t>
            </a:r>
            <a:r>
              <a:rPr lang="en-US" sz="2400" dirty="0" smtClean="0"/>
              <a:t>, </a:t>
            </a:r>
            <a:r>
              <a:rPr lang="en-US" sz="2400" dirty="0" err="1" smtClean="0"/>
              <a:t>Youtube</a:t>
            </a:r>
            <a:r>
              <a:rPr lang="en-US" sz="2400" dirty="0" smtClean="0"/>
              <a:t>…), ale </a:t>
            </a:r>
            <a:r>
              <a:rPr lang="en-US" sz="2400" dirty="0" err="1" smtClean="0"/>
              <a:t>vždy</a:t>
            </a:r>
            <a:r>
              <a:rPr lang="en-US" sz="2400" dirty="0" smtClean="0"/>
              <a:t> v </a:t>
            </a:r>
            <a:r>
              <a:rPr lang="en-US" sz="2400" dirty="0" err="1" smtClean="0"/>
              <a:t>kombinaci</a:t>
            </a:r>
            <a:r>
              <a:rPr lang="en-US" sz="2400" dirty="0" smtClean="0"/>
              <a:t> s </a:t>
            </a:r>
            <a:r>
              <a:rPr lang="en-US" sz="2400" dirty="0" err="1" smtClean="0"/>
              <a:t>povinnou</a:t>
            </a:r>
            <a:r>
              <a:rPr lang="en-US" sz="2400" dirty="0" smtClean="0"/>
              <a:t> </a:t>
            </a:r>
            <a:r>
              <a:rPr lang="en-US" sz="2400" dirty="0" err="1" smtClean="0"/>
              <a:t>literaturou</a:t>
            </a:r>
            <a:r>
              <a:rPr lang="en-US" sz="2400" dirty="0" smtClean="0"/>
              <a:t>!</a:t>
            </a:r>
          </a:p>
          <a:p>
            <a:endParaRPr lang="en-US" sz="2000" dirty="0"/>
          </a:p>
          <a:p>
            <a:pPr algn="ctr"/>
            <a:r>
              <a:rPr lang="en-US" sz="3200" dirty="0" smtClean="0"/>
              <a:t>25. 9.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Iluminace</a:t>
            </a:r>
            <a:r>
              <a:rPr lang="en-US" sz="2000" dirty="0" smtClean="0"/>
              <a:t> </a:t>
            </a:r>
            <a:r>
              <a:rPr lang="en-US" sz="2000" dirty="0" err="1" smtClean="0"/>
              <a:t>č</a:t>
            </a:r>
            <a:r>
              <a:rPr lang="en-US" sz="2000" dirty="0" smtClean="0"/>
              <a:t>. 1, 2005, </a:t>
            </a:r>
            <a:r>
              <a:rPr lang="en-US" sz="2000" dirty="0" err="1" smtClean="0"/>
              <a:t>téma</a:t>
            </a:r>
            <a:r>
              <a:rPr lang="en-US" sz="2000" dirty="0" smtClean="0"/>
              <a:t> </a:t>
            </a:r>
            <a:r>
              <a:rPr lang="en-US" sz="2000" i="1" dirty="0" err="1" smtClean="0"/>
              <a:t>Herec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postava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hvězda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filmu</a:t>
            </a:r>
            <a:r>
              <a:rPr lang="en-US" sz="2000" i="1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THOMPSON, John O. (2004), </a:t>
            </a:r>
            <a:r>
              <a:rPr lang="en-US" sz="2000" i="1" dirty="0" smtClean="0"/>
              <a:t>Screen Acting and the Commutation Test</a:t>
            </a:r>
            <a:r>
              <a:rPr lang="en-US" sz="2000" dirty="0" smtClean="0"/>
              <a:t>. In: WOJCIK,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Pamela Robertson (ed.) (2004), </a:t>
            </a:r>
            <a:r>
              <a:rPr lang="en-US" sz="2000" i="1" dirty="0" smtClean="0"/>
              <a:t>Movie Acting, The film Reader</a:t>
            </a:r>
            <a:r>
              <a:rPr lang="en-US" sz="2000" dirty="0" smtClean="0"/>
              <a:t>. New York, Abingdon, s. 	37 – 48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DRAKE, Phillip </a:t>
            </a:r>
            <a:r>
              <a:rPr lang="en-US" sz="2000" i="1" dirty="0" err="1" smtClean="0"/>
              <a:t>Reconceptualizing</a:t>
            </a:r>
            <a:r>
              <a:rPr lang="en-US" sz="2000" i="1" dirty="0" smtClean="0"/>
              <a:t> Screen Performance</a:t>
            </a:r>
            <a:r>
              <a:rPr lang="en-US" sz="2000" dirty="0" smtClean="0"/>
              <a:t>. Journal of Film and Video 58,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2006, </a:t>
            </a:r>
            <a:r>
              <a:rPr lang="en-US" sz="2000" dirty="0" err="1" smtClean="0"/>
              <a:t>č</a:t>
            </a:r>
            <a:r>
              <a:rPr lang="en-US" sz="2000" dirty="0" smtClean="0"/>
              <a:t>. 1 – 2, s. 84 – 94.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GLEDHILL, Christine – SHINGLER, Martin</a:t>
            </a:r>
            <a:r>
              <a:rPr lang="en-US" sz="2000" i="1" dirty="0" smtClean="0"/>
              <a:t>, Bette Davis: Actor / star</a:t>
            </a:r>
            <a:r>
              <a:rPr lang="en-US" sz="2000" dirty="0" smtClean="0"/>
              <a:t>. Screen 49, </a:t>
            </a:r>
            <a:r>
              <a:rPr lang="en-US" sz="2000" dirty="0" err="1" smtClean="0"/>
              <a:t>č</a:t>
            </a:r>
            <a:r>
              <a:rPr lang="en-US" sz="2000" dirty="0" smtClean="0"/>
              <a:t>. 1,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s. 67 – 76.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671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I_Film ser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4" y="1518326"/>
            <a:ext cx="8593504" cy="4813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2298" y="280424"/>
            <a:ext cx="4832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BFI Film Stars Edition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232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14064"/>
          </a:xfrm>
        </p:spPr>
        <p:txBody>
          <a:bodyPr/>
          <a:lstStyle/>
          <a:p>
            <a:pPr algn="ctr"/>
            <a:r>
              <a:rPr lang="en-US" sz="3600" dirty="0" err="1" smtClean="0"/>
              <a:t>Základní</a:t>
            </a:r>
            <a:r>
              <a:rPr lang="en-US" sz="3600" dirty="0" smtClean="0"/>
              <a:t> </a:t>
            </a:r>
            <a:r>
              <a:rPr lang="en-US" sz="3600" dirty="0" err="1" smtClean="0"/>
              <a:t>terminologie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8736" y="1633054"/>
            <a:ext cx="68781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en-US" sz="3200" b="1" i="1" dirty="0" smtClean="0"/>
              <a:t>Performance </a:t>
            </a:r>
            <a:r>
              <a:rPr lang="en-US" sz="3200" b="1" i="1" dirty="0" err="1" smtClean="0"/>
              <a:t>vs</a:t>
            </a:r>
            <a:r>
              <a:rPr lang="en-US" sz="3200" b="1" i="1" dirty="0" smtClean="0"/>
              <a:t> acting</a:t>
            </a:r>
            <a:endParaRPr lang="en-US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3909" y="2540305"/>
            <a:ext cx="84120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Herectví</a:t>
            </a:r>
            <a:r>
              <a:rPr lang="en-US" sz="2800" dirty="0"/>
              <a:t> </a:t>
            </a:r>
            <a:r>
              <a:rPr lang="en-US" sz="2800" dirty="0" smtClean="0"/>
              <a:t>/ acting je </a:t>
            </a:r>
            <a:r>
              <a:rPr lang="en-US" sz="2800" dirty="0" err="1" smtClean="0"/>
              <a:t>podkategorie</a:t>
            </a:r>
            <a:r>
              <a:rPr lang="en-US" sz="2800" dirty="0" smtClean="0"/>
              <a:t> performance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smyslu</a:t>
            </a:r>
            <a:r>
              <a:rPr lang="en-US" sz="2800" dirty="0" smtClean="0"/>
              <a:t> </a:t>
            </a:r>
            <a:r>
              <a:rPr lang="en-US" sz="2800" dirty="0" err="1" smtClean="0"/>
              <a:t>ukazování</a:t>
            </a:r>
            <a:r>
              <a:rPr lang="en-US" sz="2800" dirty="0" smtClean="0"/>
              <a:t> se, </a:t>
            </a:r>
            <a:r>
              <a:rPr lang="en-US" sz="2800" dirty="0" err="1" smtClean="0"/>
              <a:t>předvádění</a:t>
            </a:r>
            <a:r>
              <a:rPr lang="en-US" sz="2800" dirty="0" smtClean="0"/>
              <a:t> se, </a:t>
            </a:r>
            <a:r>
              <a:rPr lang="en-US" sz="2800" dirty="0" err="1" smtClean="0"/>
              <a:t>vystupování</a:t>
            </a:r>
            <a:r>
              <a:rPr lang="en-US" sz="2800" dirty="0" smtClean="0"/>
              <a:t>. </a:t>
            </a:r>
            <a:r>
              <a:rPr lang="en-US" sz="2800" dirty="0" err="1" smtClean="0"/>
              <a:t>Herectví</a:t>
            </a:r>
            <a:r>
              <a:rPr lang="en-US" sz="2800" dirty="0" smtClean="0"/>
              <a:t> </a:t>
            </a:r>
            <a:r>
              <a:rPr lang="en-US" sz="2800" dirty="0" err="1" smtClean="0"/>
              <a:t>chápeme</a:t>
            </a:r>
            <a:r>
              <a:rPr lang="en-US" sz="2800" dirty="0" smtClean="0"/>
              <a:t> </a:t>
            </a:r>
            <a:r>
              <a:rPr lang="en-US" sz="2800" dirty="0" err="1" smtClean="0"/>
              <a:t>jako</a:t>
            </a:r>
            <a:r>
              <a:rPr lang="en-US" sz="2800" dirty="0" smtClean="0"/>
              <a:t> </a:t>
            </a:r>
            <a:r>
              <a:rPr lang="en-US" sz="2800" dirty="0" err="1" smtClean="0"/>
              <a:t>dramatický</a:t>
            </a:r>
            <a:r>
              <a:rPr lang="en-US" sz="2800" dirty="0" smtClean="0"/>
              <a:t> modus performance – </a:t>
            </a:r>
            <a:r>
              <a:rPr lang="en-US" sz="2800" dirty="0" err="1" smtClean="0"/>
              <a:t>takový</a:t>
            </a:r>
            <a:r>
              <a:rPr lang="en-US" sz="2800" dirty="0" smtClean="0"/>
              <a:t>, </a:t>
            </a:r>
            <a:r>
              <a:rPr lang="en-US" sz="2800" dirty="0" err="1" smtClean="0"/>
              <a:t>který</a:t>
            </a:r>
            <a:r>
              <a:rPr lang="en-US" sz="2800" dirty="0" smtClean="0"/>
              <a:t> </a:t>
            </a:r>
            <a:r>
              <a:rPr lang="en-US" sz="2800" dirty="0" err="1" smtClean="0"/>
              <a:t>vytváří</a:t>
            </a:r>
            <a:r>
              <a:rPr lang="en-US" sz="2800" dirty="0" smtClean="0"/>
              <a:t> </a:t>
            </a:r>
            <a:r>
              <a:rPr lang="en-US" sz="2800" dirty="0" err="1" smtClean="0"/>
              <a:t>postavu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bázi</a:t>
            </a:r>
            <a:r>
              <a:rPr lang="en-US" sz="2800" dirty="0" smtClean="0"/>
              <a:t> </a:t>
            </a:r>
            <a:r>
              <a:rPr lang="en-US" sz="2800" dirty="0" err="1" smtClean="0"/>
              <a:t>psychologického</a:t>
            </a:r>
            <a:r>
              <a:rPr lang="en-US" sz="2800" dirty="0"/>
              <a:t> </a:t>
            </a:r>
            <a:r>
              <a:rPr lang="en-US" sz="2800" dirty="0" err="1" smtClean="0"/>
              <a:t>realismu</a:t>
            </a:r>
            <a:r>
              <a:rPr lang="en-US" sz="2800" dirty="0" smtClean="0"/>
              <a:t> a v </a:t>
            </a:r>
            <a:r>
              <a:rPr lang="en-US" sz="2800" dirty="0" err="1" smtClean="0"/>
              <a:t>souladu</a:t>
            </a:r>
            <a:r>
              <a:rPr lang="en-US" sz="2800" dirty="0" smtClean="0"/>
              <a:t> </a:t>
            </a:r>
          </a:p>
          <a:p>
            <a:pPr algn="just"/>
            <a:r>
              <a:rPr lang="en-US" sz="2800" dirty="0" smtClean="0"/>
              <a:t>s </a:t>
            </a:r>
            <a:r>
              <a:rPr lang="en-US" sz="2800" dirty="0" err="1" smtClean="0"/>
              <a:t>narativní</a:t>
            </a:r>
            <a:r>
              <a:rPr lang="en-US" sz="2800" dirty="0" smtClean="0"/>
              <a:t> </a:t>
            </a:r>
            <a:r>
              <a:rPr lang="en-US" sz="2800" dirty="0" err="1" smtClean="0"/>
              <a:t>funkčností</a:t>
            </a:r>
            <a:r>
              <a:rPr lang="en-U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939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448" y="511360"/>
            <a:ext cx="5756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en-US" sz="3200" b="1" i="1" dirty="0" err="1" smtClean="0"/>
              <a:t>Idiolekt</a:t>
            </a:r>
            <a:endParaRPr lang="en-US" sz="32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26534" y="1649549"/>
            <a:ext cx="80771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 </a:t>
            </a:r>
            <a:r>
              <a:rPr lang="cs-CZ" sz="2400" dirty="0"/>
              <a:t>kontextu analýzy hereckého výkonu jde o sadu </a:t>
            </a:r>
            <a:r>
              <a:rPr lang="cs-CZ" sz="2400" dirty="0" smtClean="0"/>
              <a:t>typických 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erformativních prostředků nebo </a:t>
            </a:r>
            <a:r>
              <a:rPr lang="cs-CZ" sz="2400" dirty="0"/>
              <a:t>tropů, </a:t>
            </a:r>
            <a:r>
              <a:rPr lang="cs-CZ" sz="2400" dirty="0" smtClean="0"/>
              <a:t>které daný herec </a:t>
            </a:r>
            <a:r>
              <a:rPr lang="cs-CZ" sz="2400" dirty="0"/>
              <a:t>nebo </a:t>
            </a:r>
            <a:r>
              <a:rPr lang="cs-CZ" sz="2400" dirty="0" smtClean="0"/>
              <a:t>hvězda </a:t>
            </a:r>
          </a:p>
          <a:p>
            <a:r>
              <a:rPr lang="cs-CZ" sz="2400" dirty="0" smtClean="0"/>
              <a:t>užívá kontinuálně napříč sledovanou skupinou filmů.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10268" y="3132667"/>
            <a:ext cx="62909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3200" b="1" i="1" dirty="0" err="1" smtClean="0"/>
              <a:t>Segmentace</a:t>
            </a:r>
            <a:r>
              <a:rPr lang="en-US" sz="3200" b="1" i="1" dirty="0" smtClean="0"/>
              <a:t> versus blocking</a:t>
            </a:r>
            <a:endParaRPr lang="en-US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26535" y="3945467"/>
            <a:ext cx="851746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Termín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segmentace</a:t>
            </a:r>
            <a:r>
              <a:rPr lang="en-US" sz="2400" dirty="0" smtClean="0"/>
              <a:t> </a:t>
            </a:r>
            <a:r>
              <a:rPr lang="en-US" sz="2400" dirty="0" err="1" smtClean="0"/>
              <a:t>vychází</a:t>
            </a:r>
            <a:r>
              <a:rPr lang="en-US" sz="2400" dirty="0" smtClean="0"/>
              <a:t> z </a:t>
            </a:r>
            <a:r>
              <a:rPr lang="en-US" sz="2400" dirty="0" err="1" smtClean="0"/>
              <a:t>postupů</a:t>
            </a:r>
            <a:r>
              <a:rPr lang="en-US" sz="2400" dirty="0" smtClean="0"/>
              <a:t> </a:t>
            </a:r>
            <a:r>
              <a:rPr lang="en-US" sz="2400" dirty="0" err="1" smtClean="0"/>
              <a:t>neoformalistické</a:t>
            </a:r>
            <a:r>
              <a:rPr lang="en-US" sz="2400" dirty="0" smtClean="0"/>
              <a:t> </a:t>
            </a:r>
            <a:r>
              <a:rPr lang="en-US" sz="2400" dirty="0" err="1" smtClean="0"/>
              <a:t>analýzy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rozdělení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děje</a:t>
            </a:r>
            <a:r>
              <a:rPr lang="en-US" sz="2400" dirty="0" smtClean="0"/>
              <a:t> do </a:t>
            </a:r>
            <a:r>
              <a:rPr lang="en-US" sz="2400" dirty="0" err="1" smtClean="0"/>
              <a:t>bloků</a:t>
            </a:r>
            <a:r>
              <a:rPr lang="en-US" sz="2400" dirty="0" smtClean="0"/>
              <a:t>), </a:t>
            </a:r>
            <a:r>
              <a:rPr lang="en-US" sz="2400" dirty="0" err="1"/>
              <a:t>a</a:t>
            </a:r>
            <a:r>
              <a:rPr lang="en-US" sz="2400" dirty="0" err="1" smtClean="0"/>
              <a:t>však</a:t>
            </a:r>
            <a:r>
              <a:rPr lang="en-US" sz="2400" dirty="0" smtClean="0"/>
              <a:t> </a:t>
            </a:r>
            <a:r>
              <a:rPr lang="en-US" sz="2400" dirty="0" err="1" smtClean="0"/>
              <a:t>toto</a:t>
            </a:r>
            <a:r>
              <a:rPr lang="en-US" sz="2400" dirty="0" smtClean="0"/>
              <a:t> </a:t>
            </a:r>
            <a:r>
              <a:rPr lang="en-US" sz="2400" dirty="0" err="1" smtClean="0"/>
              <a:t>dělení</a:t>
            </a:r>
            <a:r>
              <a:rPr lang="en-US" sz="2400" dirty="0" smtClean="0"/>
              <a:t> </a:t>
            </a:r>
            <a:r>
              <a:rPr lang="en-US" sz="2400" dirty="0" err="1" smtClean="0"/>
              <a:t>nemusí</a:t>
            </a:r>
            <a:r>
              <a:rPr lang="en-US" sz="2400" dirty="0" smtClean="0"/>
              <a:t> </a:t>
            </a:r>
            <a:r>
              <a:rPr lang="en-US" sz="2400" dirty="0" err="1" smtClean="0"/>
              <a:t>odpovídat</a:t>
            </a:r>
            <a:r>
              <a:rPr lang="en-US" sz="2400" dirty="0"/>
              <a:t> </a:t>
            </a:r>
            <a:r>
              <a:rPr lang="en-US" sz="2400" dirty="0" err="1" smtClean="0"/>
              <a:t>vývoji</a:t>
            </a:r>
            <a:r>
              <a:rPr lang="en-US" sz="2400" dirty="0" smtClean="0"/>
              <a:t> </a:t>
            </a:r>
            <a:r>
              <a:rPr lang="en-US" sz="2400" dirty="0" err="1" smtClean="0"/>
              <a:t>herecké</a:t>
            </a:r>
            <a:r>
              <a:rPr lang="en-US" sz="2400" dirty="0" smtClean="0"/>
              <a:t> </a:t>
            </a:r>
            <a:r>
              <a:rPr lang="en-US" sz="2400" dirty="0" err="1" smtClean="0"/>
              <a:t>akce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pro </a:t>
            </a:r>
            <a:r>
              <a:rPr lang="en-US" sz="2400" dirty="0" err="1" smtClean="0"/>
              <a:t>níž</a:t>
            </a:r>
            <a:r>
              <a:rPr lang="en-US" sz="2400" dirty="0" smtClean="0"/>
              <a:t> </a:t>
            </a:r>
            <a:r>
              <a:rPr lang="en-US" sz="2400" dirty="0" err="1" smtClean="0"/>
              <a:t>mohou</a:t>
            </a:r>
            <a:r>
              <a:rPr lang="en-US" sz="2400" dirty="0" smtClean="0"/>
              <a:t> </a:t>
            </a:r>
            <a:r>
              <a:rPr lang="en-US" sz="2400" dirty="0" err="1" smtClean="0"/>
              <a:t>být</a:t>
            </a:r>
            <a:r>
              <a:rPr lang="en-US" sz="2400" dirty="0" smtClean="0"/>
              <a:t> </a:t>
            </a:r>
            <a:r>
              <a:rPr lang="en-US" sz="2400" dirty="0" err="1" smtClean="0"/>
              <a:t>podstatné</a:t>
            </a:r>
            <a:r>
              <a:rPr lang="en-US" sz="2400" dirty="0" smtClean="0"/>
              <a:t> </a:t>
            </a:r>
            <a:r>
              <a:rPr lang="en-US" sz="2400" dirty="0" err="1" smtClean="0"/>
              <a:t>jiné</a:t>
            </a:r>
            <a:r>
              <a:rPr lang="en-US" sz="2400" dirty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cény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95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81073"/>
          </a:xfrm>
        </p:spPr>
        <p:txBody>
          <a:bodyPr/>
          <a:lstStyle/>
          <a:p>
            <a:r>
              <a:rPr lang="en-US" dirty="0" err="1" smtClean="0"/>
              <a:t>Herectví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slepé</a:t>
            </a:r>
            <a:r>
              <a:rPr lang="en-US" dirty="0" smtClean="0"/>
              <a:t> </a:t>
            </a:r>
            <a:r>
              <a:rPr lang="en-US" dirty="0" err="1" smtClean="0"/>
              <a:t>místo</a:t>
            </a:r>
            <a:r>
              <a:rPr lang="en-US" dirty="0" smtClean="0"/>
              <a:t> </a:t>
            </a:r>
            <a:r>
              <a:rPr lang="en-US" dirty="0" err="1" smtClean="0"/>
              <a:t>filmové</a:t>
            </a:r>
            <a:r>
              <a:rPr lang="en-US" dirty="0" smtClean="0"/>
              <a:t> </a:t>
            </a:r>
            <a:r>
              <a:rPr lang="en-US" dirty="0" err="1" smtClean="0"/>
              <a:t>teorie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6379" y="1567072"/>
            <a:ext cx="859350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80.let 20. </a:t>
            </a:r>
            <a:r>
              <a:rPr lang="en-US" sz="2400" dirty="0" err="1" smtClean="0"/>
              <a:t>století</a:t>
            </a:r>
            <a:r>
              <a:rPr lang="en-US" sz="2400" dirty="0" smtClean="0"/>
              <a:t> se </a:t>
            </a:r>
            <a:r>
              <a:rPr lang="en-US" sz="2400" dirty="0" err="1" smtClean="0"/>
              <a:t>filmová</a:t>
            </a:r>
            <a:r>
              <a:rPr lang="en-US" sz="2400" dirty="0" smtClean="0"/>
              <a:t> </a:t>
            </a:r>
            <a:r>
              <a:rPr lang="en-US" sz="2400" dirty="0" err="1" smtClean="0"/>
              <a:t>věda</a:t>
            </a:r>
            <a:r>
              <a:rPr lang="en-US" sz="2400" dirty="0" smtClean="0"/>
              <a:t> </a:t>
            </a:r>
            <a:r>
              <a:rPr lang="en-US" sz="2400" dirty="0" err="1" smtClean="0"/>
              <a:t>herectví</a:t>
            </a:r>
            <a:r>
              <a:rPr lang="en-US" sz="2400" dirty="0" smtClean="0"/>
              <a:t> </a:t>
            </a:r>
            <a:r>
              <a:rPr lang="en-US" sz="2400" dirty="0" err="1" smtClean="0"/>
              <a:t>nevěnovala</a:t>
            </a:r>
            <a:r>
              <a:rPr lang="en-US" sz="2400" dirty="0" smtClean="0"/>
              <a:t>, </a:t>
            </a:r>
            <a:r>
              <a:rPr lang="en-US" sz="2400" dirty="0" err="1" smtClean="0"/>
              <a:t>protože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Důraz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herectví</a:t>
            </a:r>
            <a:r>
              <a:rPr lang="en-US" sz="2400" dirty="0" smtClean="0"/>
              <a:t> </a:t>
            </a:r>
            <a:r>
              <a:rPr lang="en-US" sz="2400" dirty="0" err="1" smtClean="0"/>
              <a:t>převládá</a:t>
            </a:r>
            <a:r>
              <a:rPr lang="en-US" sz="2400" dirty="0" smtClean="0"/>
              <a:t> v </a:t>
            </a:r>
            <a:r>
              <a:rPr lang="en-US" sz="2400" dirty="0" err="1" smtClean="0"/>
              <a:t>populárním</a:t>
            </a:r>
            <a:r>
              <a:rPr lang="en-US" sz="2400" dirty="0" smtClean="0"/>
              <a:t> </a:t>
            </a:r>
            <a:r>
              <a:rPr lang="en-US" sz="2400" dirty="0" err="1" smtClean="0"/>
              <a:t>žurnalistickém</a:t>
            </a:r>
            <a:r>
              <a:rPr lang="en-US" sz="2400" dirty="0" smtClean="0"/>
              <a:t> </a:t>
            </a:r>
            <a:r>
              <a:rPr lang="en-US" sz="2400" dirty="0" err="1" smtClean="0"/>
              <a:t>diskurzu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Problematika</a:t>
            </a:r>
            <a:r>
              <a:rPr lang="en-US" sz="2400" dirty="0" smtClean="0"/>
              <a:t> </a:t>
            </a:r>
            <a:r>
              <a:rPr lang="en-US" sz="2400" dirty="0" err="1" smtClean="0"/>
              <a:t>herectví</a:t>
            </a:r>
            <a:r>
              <a:rPr lang="en-US" sz="2400" dirty="0" smtClean="0"/>
              <a:t> je </a:t>
            </a:r>
            <a:r>
              <a:rPr lang="en-US" sz="2400" dirty="0" err="1" smtClean="0"/>
              <a:t>jasná</a:t>
            </a:r>
            <a:r>
              <a:rPr lang="en-US" sz="2400" dirty="0" smtClean="0"/>
              <a:t>, </a:t>
            </a:r>
            <a:r>
              <a:rPr lang="en-US" sz="2400" dirty="0" err="1" smtClean="0"/>
              <a:t>zjevná</a:t>
            </a:r>
            <a:r>
              <a:rPr lang="en-US" sz="2400" dirty="0" smtClean="0"/>
              <a:t> a </a:t>
            </a:r>
            <a:r>
              <a:rPr lang="en-US" sz="2400" dirty="0" err="1" smtClean="0"/>
              <a:t>transparentní</a:t>
            </a:r>
            <a:r>
              <a:rPr lang="en-US" sz="2400" dirty="0" smtClean="0"/>
              <a:t> – </a:t>
            </a:r>
            <a:r>
              <a:rPr lang="en-US" sz="2400" dirty="0" err="1" smtClean="0"/>
              <a:t>nepotřebuje</a:t>
            </a:r>
            <a:r>
              <a:rPr lang="en-US" sz="2400" dirty="0" smtClean="0"/>
              <a:t> </a:t>
            </a:r>
            <a:r>
              <a:rPr lang="en-US" sz="2400" dirty="0" err="1" smtClean="0"/>
              <a:t>analyzovat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Herectví</a:t>
            </a:r>
            <a:r>
              <a:rPr lang="en-US" sz="2400" dirty="0" smtClean="0"/>
              <a:t> </a:t>
            </a:r>
            <a:r>
              <a:rPr lang="en-US" sz="2400" dirty="0" err="1" smtClean="0"/>
              <a:t>klasického</a:t>
            </a:r>
            <a:r>
              <a:rPr lang="en-US" sz="2400" dirty="0" smtClean="0"/>
              <a:t> </a:t>
            </a:r>
            <a:r>
              <a:rPr lang="en-US" sz="2400" dirty="0" err="1" smtClean="0"/>
              <a:t>Hollywoodu</a:t>
            </a:r>
            <a:r>
              <a:rPr lang="en-US" sz="2400" dirty="0" smtClean="0"/>
              <a:t> (</a:t>
            </a:r>
            <a:r>
              <a:rPr lang="en-US" sz="2400" dirty="0" err="1" smtClean="0"/>
              <a:t>vnímané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paradigma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je </a:t>
            </a:r>
            <a:r>
              <a:rPr lang="en-US" sz="2400" dirty="0" err="1" smtClean="0"/>
              <a:t>neviditelné</a:t>
            </a:r>
            <a:r>
              <a:rPr lang="en-US" sz="2400" dirty="0" smtClean="0"/>
              <a:t> a “</a:t>
            </a:r>
            <a:r>
              <a:rPr lang="en-US" sz="2400" dirty="0" err="1" smtClean="0"/>
              <a:t>přirozené</a:t>
            </a:r>
            <a:r>
              <a:rPr lang="en-US" sz="2400" dirty="0" smtClean="0"/>
              <a:t>”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Přílišná</a:t>
            </a:r>
            <a:r>
              <a:rPr lang="en-US" sz="2400" dirty="0" smtClean="0"/>
              <a:t> </a:t>
            </a:r>
            <a:r>
              <a:rPr lang="en-US" sz="2400" dirty="0" err="1" smtClean="0"/>
              <a:t>vazba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divadlo</a:t>
            </a:r>
            <a:r>
              <a:rPr lang="en-US" sz="2400" dirty="0" smtClean="0"/>
              <a:t>, </a:t>
            </a:r>
            <a:r>
              <a:rPr lang="en-US" sz="2400" dirty="0" err="1" smtClean="0"/>
              <a:t>kde</a:t>
            </a:r>
            <a:r>
              <a:rPr lang="en-US" sz="2400" dirty="0" smtClean="0"/>
              <a:t> </a:t>
            </a:r>
            <a:r>
              <a:rPr lang="en-US" sz="2400" dirty="0" err="1" smtClean="0"/>
              <a:t>herec</a:t>
            </a:r>
            <a:r>
              <a:rPr lang="en-US" sz="2400" dirty="0" smtClean="0"/>
              <a:t>  </a:t>
            </a:r>
            <a:r>
              <a:rPr lang="en-US" sz="2400" dirty="0" err="1" smtClean="0"/>
              <a:t>představuje</a:t>
            </a:r>
            <a:r>
              <a:rPr lang="en-US" sz="2400" dirty="0" smtClean="0"/>
              <a:t> </a:t>
            </a:r>
            <a:r>
              <a:rPr lang="en-US" sz="2400" dirty="0" err="1" smtClean="0"/>
              <a:t>epicentrum</a:t>
            </a:r>
            <a:r>
              <a:rPr lang="en-US" sz="2400" dirty="0" smtClean="0"/>
              <a:t> </a:t>
            </a:r>
            <a:r>
              <a:rPr lang="en-US" sz="2400" dirty="0" err="1" smtClean="0"/>
              <a:t>scény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samotného</a:t>
            </a:r>
            <a:r>
              <a:rPr lang="en-US" sz="2400" dirty="0" smtClean="0"/>
              <a:t> </a:t>
            </a:r>
            <a:r>
              <a:rPr lang="en-US" sz="2400" dirty="0" err="1" smtClean="0"/>
              <a:t>dramatu</a:t>
            </a:r>
            <a:r>
              <a:rPr lang="en-US" sz="2400" dirty="0"/>
              <a:t> </a:t>
            </a:r>
            <a:r>
              <a:rPr lang="en-US" sz="2400" dirty="0" smtClean="0"/>
              <a:t>versus </a:t>
            </a:r>
            <a:r>
              <a:rPr lang="en-US" sz="2400" dirty="0" err="1" smtClean="0"/>
              <a:t>filmové</a:t>
            </a:r>
            <a:r>
              <a:rPr lang="en-US" sz="2400" dirty="0" smtClean="0"/>
              <a:t> </a:t>
            </a:r>
            <a:r>
              <a:rPr lang="en-US" sz="2400" dirty="0" err="1" smtClean="0"/>
              <a:t>herectví</a:t>
            </a:r>
            <a:r>
              <a:rPr lang="en-US" sz="2400" dirty="0" smtClean="0"/>
              <a:t> </a:t>
            </a:r>
            <a:r>
              <a:rPr lang="en-US" sz="2400" dirty="0" err="1" smtClean="0"/>
              <a:t>limitované</a:t>
            </a:r>
            <a:r>
              <a:rPr lang="en-US" sz="2400" dirty="0" smtClean="0"/>
              <a:t> </a:t>
            </a:r>
            <a:r>
              <a:rPr lang="en-US" sz="2400" dirty="0" err="1" smtClean="0"/>
              <a:t>jeho</a:t>
            </a:r>
            <a:r>
              <a:rPr lang="en-US" sz="2400" dirty="0" smtClean="0"/>
              <a:t> </a:t>
            </a:r>
            <a:r>
              <a:rPr lang="en-US" sz="2400" dirty="0" err="1" smtClean="0"/>
              <a:t>fyzickou</a:t>
            </a:r>
            <a:r>
              <a:rPr lang="en-US" sz="2400" dirty="0" smtClean="0"/>
              <a:t> </a:t>
            </a:r>
            <a:r>
              <a:rPr lang="en-US" sz="2400" dirty="0" err="1" smtClean="0"/>
              <a:t>absencí</a:t>
            </a:r>
            <a:r>
              <a:rPr lang="en-US" sz="2400" dirty="0" smtClean="0"/>
              <a:t> a </a:t>
            </a:r>
            <a:r>
              <a:rPr lang="en-US" sz="2400" dirty="0" err="1" smtClean="0"/>
              <a:t>záznamovou</a:t>
            </a:r>
            <a:r>
              <a:rPr lang="en-US" sz="2400" dirty="0" smtClean="0"/>
              <a:t> </a:t>
            </a:r>
            <a:r>
              <a:rPr lang="en-US" sz="2400" dirty="0" err="1" smtClean="0"/>
              <a:t>technologií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53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81073"/>
          </a:xfrm>
        </p:spPr>
        <p:txBody>
          <a:bodyPr/>
          <a:lstStyle/>
          <a:p>
            <a:pPr algn="ctr"/>
            <a:r>
              <a:rPr lang="en-US" sz="3400" dirty="0" err="1" smtClean="0"/>
              <a:t>První</a:t>
            </a:r>
            <a:r>
              <a:rPr lang="en-US" sz="3400" dirty="0" smtClean="0"/>
              <a:t> </a:t>
            </a:r>
            <a:r>
              <a:rPr lang="en-US" sz="3400" dirty="0" err="1" smtClean="0"/>
              <a:t>koncepce</a:t>
            </a:r>
            <a:r>
              <a:rPr lang="en-US" sz="3400" dirty="0" smtClean="0"/>
              <a:t> </a:t>
            </a:r>
            <a:r>
              <a:rPr lang="en-US" sz="3400" dirty="0" err="1" smtClean="0"/>
              <a:t>filmového</a:t>
            </a:r>
            <a:r>
              <a:rPr lang="en-US" sz="3400" dirty="0" smtClean="0"/>
              <a:t> </a:t>
            </a:r>
            <a:r>
              <a:rPr lang="en-US" sz="3400" dirty="0" err="1" smtClean="0"/>
              <a:t>herectví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329886" y="1417640"/>
            <a:ext cx="860999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Hugo </a:t>
            </a:r>
            <a:r>
              <a:rPr lang="en-US" sz="2200" dirty="0" err="1" smtClean="0"/>
              <a:t>M</a:t>
            </a:r>
            <a:r>
              <a:rPr lang="en-US" sz="2200" dirty="0" err="1" smtClean="0"/>
              <a:t>ü</a:t>
            </a:r>
            <a:r>
              <a:rPr lang="en-US" sz="2200" dirty="0" err="1" smtClean="0"/>
              <a:t>nsterberg</a:t>
            </a:r>
            <a:r>
              <a:rPr lang="en-US" sz="2200" dirty="0" smtClean="0"/>
              <a:t>, </a:t>
            </a:r>
            <a:r>
              <a:rPr lang="en-US" sz="2200" dirty="0" err="1" smtClean="0"/>
              <a:t>Béla</a:t>
            </a:r>
            <a:r>
              <a:rPr lang="en-US" sz="2200" dirty="0" smtClean="0"/>
              <a:t> </a:t>
            </a:r>
            <a:r>
              <a:rPr lang="en-US" sz="2200" dirty="0" err="1" smtClean="0"/>
              <a:t>Balázs</a:t>
            </a:r>
            <a:r>
              <a:rPr lang="en-US" sz="2200" dirty="0" smtClean="0"/>
              <a:t>, Walter Benjamin – </a:t>
            </a:r>
            <a:r>
              <a:rPr lang="en-US" sz="2200" dirty="0" err="1" smtClean="0"/>
              <a:t>filmové</a:t>
            </a:r>
            <a:r>
              <a:rPr lang="en-US" sz="2200" dirty="0" smtClean="0"/>
              <a:t> </a:t>
            </a:r>
            <a:r>
              <a:rPr lang="en-US" sz="2200" dirty="0" err="1" smtClean="0"/>
              <a:t>herectví</a:t>
            </a:r>
            <a:r>
              <a:rPr lang="en-US" sz="2200" dirty="0" smtClean="0"/>
              <a:t> je </a:t>
            </a:r>
            <a:r>
              <a:rPr lang="en-US" sz="2200" dirty="0" err="1" smtClean="0"/>
              <a:t>oproti</a:t>
            </a:r>
            <a:r>
              <a:rPr lang="en-US" sz="2200" dirty="0" smtClean="0"/>
              <a:t> </a:t>
            </a:r>
            <a:r>
              <a:rPr lang="en-US" sz="2200" dirty="0" err="1" smtClean="0"/>
              <a:t>divadelnímu</a:t>
            </a:r>
            <a:r>
              <a:rPr lang="en-US" sz="2200" dirty="0" smtClean="0"/>
              <a:t> </a:t>
            </a:r>
            <a:r>
              <a:rPr lang="en-US" sz="2200" dirty="0" err="1" smtClean="0"/>
              <a:t>přirozenější</a:t>
            </a:r>
            <a:r>
              <a:rPr lang="en-US" sz="2200" dirty="0" smtClean="0"/>
              <a:t> a </a:t>
            </a:r>
            <a:r>
              <a:rPr lang="en-US" sz="2200" dirty="0" err="1" smtClean="0"/>
              <a:t>nuancovanější</a:t>
            </a:r>
            <a:r>
              <a:rPr lang="en-US" sz="2200" dirty="0" smtClean="0"/>
              <a:t>; </a:t>
            </a:r>
            <a:r>
              <a:rPr lang="en-US" sz="2200" dirty="0" err="1" smtClean="0"/>
              <a:t>mnohem</a:t>
            </a:r>
            <a:r>
              <a:rPr lang="en-US" sz="2200" dirty="0" smtClean="0"/>
              <a:t> </a:t>
            </a:r>
            <a:r>
              <a:rPr lang="en-US" sz="2200" dirty="0" err="1" smtClean="0"/>
              <a:t>intimnější</a:t>
            </a:r>
            <a:r>
              <a:rPr lang="en-US" sz="2200" dirty="0" smtClean="0"/>
              <a:t>. </a:t>
            </a:r>
            <a:r>
              <a:rPr lang="en-US" sz="2200" dirty="0" err="1" smtClean="0"/>
              <a:t>Tento</a:t>
            </a:r>
            <a:r>
              <a:rPr lang="en-US" sz="2200" dirty="0" smtClean="0"/>
              <a:t> </a:t>
            </a:r>
            <a:r>
              <a:rPr lang="en-US" sz="2200" dirty="0" err="1" smtClean="0"/>
              <a:t>posun</a:t>
            </a:r>
            <a:r>
              <a:rPr lang="en-US" sz="2200" dirty="0" smtClean="0"/>
              <a:t> </a:t>
            </a:r>
            <a:r>
              <a:rPr lang="en-US" sz="2200" dirty="0" err="1" smtClean="0"/>
              <a:t>však</a:t>
            </a:r>
            <a:r>
              <a:rPr lang="en-US" sz="2200" dirty="0" smtClean="0"/>
              <a:t> </a:t>
            </a:r>
            <a:r>
              <a:rPr lang="en-US" sz="2200" dirty="0" err="1" smtClean="0"/>
              <a:t>způsobuje</a:t>
            </a:r>
            <a:r>
              <a:rPr lang="en-US" sz="2200" dirty="0" smtClean="0"/>
              <a:t> </a:t>
            </a:r>
            <a:r>
              <a:rPr lang="en-US" sz="2200" dirty="0" err="1" smtClean="0"/>
              <a:t>filmový</a:t>
            </a:r>
            <a:r>
              <a:rPr lang="en-US" sz="2200" dirty="0"/>
              <a:t> </a:t>
            </a:r>
            <a:r>
              <a:rPr lang="en-US" sz="2200" dirty="0" err="1" smtClean="0"/>
              <a:t>aparát</a:t>
            </a:r>
            <a:r>
              <a:rPr lang="en-US" sz="2200" dirty="0" smtClean="0"/>
              <a:t> a </a:t>
            </a:r>
            <a:r>
              <a:rPr lang="en-US" sz="2200" dirty="0" err="1" smtClean="0"/>
              <a:t>jeho</a:t>
            </a:r>
            <a:r>
              <a:rPr lang="en-US" sz="2200" dirty="0" smtClean="0"/>
              <a:t> </a:t>
            </a:r>
            <a:r>
              <a:rPr lang="en-US" sz="2200" dirty="0" err="1" smtClean="0"/>
              <a:t>formální</a:t>
            </a:r>
            <a:r>
              <a:rPr lang="en-US" sz="2200" dirty="0" smtClean="0"/>
              <a:t> </a:t>
            </a:r>
            <a:r>
              <a:rPr lang="en-US" sz="2200" dirty="0" err="1" smtClean="0"/>
              <a:t>vyjadřovací</a:t>
            </a:r>
            <a:r>
              <a:rPr lang="en-US" sz="2200" dirty="0" smtClean="0"/>
              <a:t> </a:t>
            </a:r>
            <a:r>
              <a:rPr lang="en-US" sz="2200" dirty="0" err="1" smtClean="0"/>
              <a:t>prostředky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Sovětská</a:t>
            </a:r>
            <a:r>
              <a:rPr lang="en-US" sz="2200" dirty="0" smtClean="0"/>
              <a:t> </a:t>
            </a:r>
            <a:r>
              <a:rPr lang="en-US" sz="2200" dirty="0" err="1" smtClean="0"/>
              <a:t>montážní</a:t>
            </a:r>
            <a:r>
              <a:rPr lang="en-US" sz="2200" dirty="0" smtClean="0"/>
              <a:t> </a:t>
            </a:r>
            <a:r>
              <a:rPr lang="en-US" sz="2200" dirty="0" err="1" smtClean="0"/>
              <a:t>škola</a:t>
            </a:r>
            <a:r>
              <a:rPr lang="en-US" sz="2200" dirty="0" smtClean="0"/>
              <a:t> </a:t>
            </a:r>
            <a:r>
              <a:rPr lang="en-US" sz="2200" dirty="0" err="1" smtClean="0"/>
              <a:t>herci</a:t>
            </a:r>
            <a:r>
              <a:rPr lang="en-US" sz="2200" dirty="0" smtClean="0"/>
              <a:t> v </a:t>
            </a:r>
            <a:r>
              <a:rPr lang="en-US" sz="2200" dirty="0" err="1" smtClean="0"/>
              <a:t>důsledku</a:t>
            </a:r>
            <a:r>
              <a:rPr lang="en-US" sz="2200" dirty="0" smtClean="0"/>
              <a:t> </a:t>
            </a:r>
            <a:r>
              <a:rPr lang="en-US" sz="2200" dirty="0" err="1" smtClean="0"/>
              <a:t>ubírá</a:t>
            </a:r>
            <a:r>
              <a:rPr lang="en-US" sz="2200" dirty="0" smtClean="0"/>
              <a:t> </a:t>
            </a:r>
            <a:r>
              <a:rPr lang="en-US" sz="2200" dirty="0" err="1" smtClean="0"/>
              <a:t>veškerý</a:t>
            </a:r>
            <a:r>
              <a:rPr lang="en-US" sz="2200" dirty="0" smtClean="0"/>
              <a:t> </a:t>
            </a:r>
            <a:r>
              <a:rPr lang="en-US" sz="2200" dirty="0" err="1" smtClean="0"/>
              <a:t>kreativní</a:t>
            </a:r>
            <a:r>
              <a:rPr lang="en-US" sz="2200" dirty="0" smtClean="0"/>
              <a:t> </a:t>
            </a:r>
            <a:r>
              <a:rPr lang="en-US" sz="2200" dirty="0" err="1" smtClean="0"/>
              <a:t>přínos</a:t>
            </a:r>
            <a:r>
              <a:rPr lang="en-US" sz="2200" dirty="0" smtClean="0"/>
              <a:t> (</a:t>
            </a:r>
            <a:r>
              <a:rPr lang="en-US" sz="2200" dirty="0" err="1" smtClean="0"/>
              <a:t>Kulešovův</a:t>
            </a:r>
            <a:r>
              <a:rPr lang="en-US" sz="2200" dirty="0" smtClean="0"/>
              <a:t> </a:t>
            </a:r>
            <a:r>
              <a:rPr lang="en-US" sz="2200" dirty="0" err="1" smtClean="0"/>
              <a:t>efekt</a:t>
            </a:r>
            <a:r>
              <a:rPr lang="en-US" sz="2200" dirty="0" smtClean="0"/>
              <a:t>), </a:t>
            </a:r>
            <a:r>
              <a:rPr lang="en-US" sz="2200" dirty="0" err="1" smtClean="0"/>
              <a:t>nebo</a:t>
            </a:r>
            <a:r>
              <a:rPr lang="en-US" sz="2200" dirty="0" err="1" smtClean="0"/>
              <a:t>ť</a:t>
            </a:r>
            <a:r>
              <a:rPr lang="en-US" sz="2200" dirty="0" smtClean="0"/>
              <a:t> </a:t>
            </a:r>
            <a:r>
              <a:rPr lang="en-US" sz="2200" dirty="0" err="1" smtClean="0"/>
              <a:t>herecký</a:t>
            </a:r>
            <a:r>
              <a:rPr lang="en-US" sz="2200" dirty="0" smtClean="0"/>
              <a:t> </a:t>
            </a:r>
            <a:r>
              <a:rPr lang="en-US" sz="2200" dirty="0" err="1" smtClean="0"/>
              <a:t>výkon</a:t>
            </a:r>
            <a:r>
              <a:rPr lang="en-US" sz="2200" dirty="0" smtClean="0"/>
              <a:t> </a:t>
            </a:r>
            <a:r>
              <a:rPr lang="en-US" sz="2200" dirty="0" err="1" smtClean="0"/>
              <a:t>vidí</a:t>
            </a:r>
            <a:r>
              <a:rPr lang="en-US" sz="2200" dirty="0" smtClean="0"/>
              <a:t> </a:t>
            </a:r>
            <a:r>
              <a:rPr lang="en-US" sz="2200" dirty="0" err="1" smtClean="0"/>
              <a:t>jako</a:t>
            </a:r>
            <a:r>
              <a:rPr lang="en-US" sz="2200" dirty="0" smtClean="0"/>
              <a:t> </a:t>
            </a:r>
            <a:r>
              <a:rPr lang="en-US" sz="2200" dirty="0" err="1" smtClean="0"/>
              <a:t>výsledek</a:t>
            </a:r>
            <a:r>
              <a:rPr lang="en-US" sz="2200" dirty="0" smtClean="0"/>
              <a:t> </a:t>
            </a:r>
            <a:r>
              <a:rPr lang="en-US" sz="2200" dirty="0" err="1" smtClean="0"/>
              <a:t>formálních</a:t>
            </a:r>
            <a:r>
              <a:rPr lang="en-US" sz="2200" dirty="0" smtClean="0"/>
              <a:t> </a:t>
            </a:r>
            <a:r>
              <a:rPr lang="en-US" sz="2200" dirty="0" err="1" smtClean="0"/>
              <a:t>operací</a:t>
            </a:r>
            <a:r>
              <a:rPr lang="en-US" sz="2200" dirty="0" smtClean="0"/>
              <a:t> (</a:t>
            </a:r>
            <a:r>
              <a:rPr lang="en-US" sz="2200" dirty="0" err="1" smtClean="0"/>
              <a:t>montáže</a:t>
            </a:r>
            <a:r>
              <a:rPr lang="en-US" sz="2200" dirty="0" smtClean="0"/>
              <a:t>) a </a:t>
            </a:r>
            <a:r>
              <a:rPr lang="en-US" sz="2200" dirty="0" err="1" smtClean="0"/>
              <a:t>nikoliv</a:t>
            </a:r>
            <a:r>
              <a:rPr lang="en-US" sz="2200" dirty="0" smtClean="0"/>
              <a:t> </a:t>
            </a:r>
            <a:r>
              <a:rPr lang="en-US" sz="2200" dirty="0" err="1" smtClean="0"/>
              <a:t>hereckých</a:t>
            </a:r>
            <a:r>
              <a:rPr lang="en-US" sz="2200" dirty="0" smtClean="0"/>
              <a:t> </a:t>
            </a:r>
            <a:r>
              <a:rPr lang="en-US" sz="2200" dirty="0" err="1" smtClean="0"/>
              <a:t>technik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Rovněž</a:t>
            </a:r>
            <a:r>
              <a:rPr lang="en-US" sz="2200" dirty="0" smtClean="0"/>
              <a:t> se </a:t>
            </a:r>
            <a:r>
              <a:rPr lang="en-US" sz="2200" dirty="0" err="1" smtClean="0"/>
              <a:t>spoléhá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typáž</a:t>
            </a:r>
            <a:r>
              <a:rPr lang="en-US" sz="2200" dirty="0" smtClean="0"/>
              <a:t> – </a:t>
            </a:r>
            <a:r>
              <a:rPr lang="en-US" sz="2200" dirty="0" err="1" smtClean="0"/>
              <a:t>cílené</a:t>
            </a:r>
            <a:r>
              <a:rPr lang="en-US" sz="2200" dirty="0" smtClean="0"/>
              <a:t> </a:t>
            </a:r>
            <a:r>
              <a:rPr lang="en-US" sz="2200" dirty="0" err="1" smtClean="0"/>
              <a:t>obsazování</a:t>
            </a:r>
            <a:r>
              <a:rPr lang="en-US" sz="2200" dirty="0" smtClean="0"/>
              <a:t> </a:t>
            </a:r>
            <a:r>
              <a:rPr lang="en-US" sz="2200" dirty="0" err="1" smtClean="0"/>
              <a:t>neherců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základě</a:t>
            </a:r>
            <a:r>
              <a:rPr lang="en-US" sz="2200" dirty="0" smtClean="0"/>
              <a:t> </a:t>
            </a:r>
            <a:r>
              <a:rPr lang="en-US" sz="2200" dirty="0" err="1" smtClean="0"/>
              <a:t>jejich</a:t>
            </a:r>
            <a:r>
              <a:rPr lang="en-US" sz="2200" dirty="0" smtClean="0"/>
              <a:t> </a:t>
            </a:r>
            <a:r>
              <a:rPr lang="en-US" sz="2200" dirty="0" err="1" smtClean="0"/>
              <a:t>fyzických</a:t>
            </a:r>
            <a:r>
              <a:rPr lang="en-US" sz="2200" dirty="0" smtClean="0"/>
              <a:t> </a:t>
            </a:r>
            <a:r>
              <a:rPr lang="en-US" sz="2200" dirty="0" err="1" smtClean="0"/>
              <a:t>dispozic</a:t>
            </a:r>
            <a:r>
              <a:rPr lang="en-US" sz="2200" dirty="0" smtClean="0"/>
              <a:t>. </a:t>
            </a:r>
            <a:r>
              <a:rPr lang="en-US" sz="2200" dirty="0" err="1" smtClean="0"/>
              <a:t>Tato</a:t>
            </a:r>
            <a:r>
              <a:rPr lang="en-US" sz="2200" dirty="0" smtClean="0"/>
              <a:t> </a:t>
            </a:r>
            <a:r>
              <a:rPr lang="en-US" sz="2200" dirty="0" err="1" smtClean="0"/>
              <a:t>castingová</a:t>
            </a:r>
            <a:r>
              <a:rPr lang="en-US" sz="2200" dirty="0" smtClean="0"/>
              <a:t> </a:t>
            </a:r>
            <a:r>
              <a:rPr lang="en-US" sz="2200" dirty="0" err="1" smtClean="0"/>
              <a:t>praxe</a:t>
            </a:r>
            <a:r>
              <a:rPr lang="en-US" sz="2200" dirty="0" smtClean="0"/>
              <a:t> se </a:t>
            </a:r>
            <a:r>
              <a:rPr lang="en-US" sz="2200" dirty="0" err="1" smtClean="0"/>
              <a:t>periodicky</a:t>
            </a:r>
            <a:r>
              <a:rPr lang="en-US" sz="2200" dirty="0" smtClean="0"/>
              <a:t> </a:t>
            </a:r>
            <a:r>
              <a:rPr lang="en-US" sz="2200" dirty="0" err="1" smtClean="0"/>
              <a:t>navrací</a:t>
            </a:r>
            <a:r>
              <a:rPr lang="en-US" sz="2200" dirty="0" smtClean="0"/>
              <a:t> – </a:t>
            </a:r>
            <a:r>
              <a:rPr lang="en-US" sz="2200" dirty="0" err="1" smtClean="0"/>
              <a:t>zejména</a:t>
            </a:r>
            <a:r>
              <a:rPr lang="en-US" sz="2200" dirty="0" smtClean="0"/>
              <a:t> v </a:t>
            </a:r>
            <a:r>
              <a:rPr lang="en-US" sz="2200" dirty="0" err="1" smtClean="0"/>
              <a:t>období</a:t>
            </a:r>
            <a:r>
              <a:rPr lang="en-US" sz="2200" dirty="0" smtClean="0"/>
              <a:t> </a:t>
            </a:r>
            <a:r>
              <a:rPr lang="en-US" sz="2200" dirty="0" err="1" smtClean="0"/>
              <a:t>kinematografií</a:t>
            </a:r>
            <a:r>
              <a:rPr lang="en-US" sz="2200" dirty="0" smtClean="0"/>
              <a:t> </a:t>
            </a:r>
            <a:r>
              <a:rPr lang="en-US" sz="2200" dirty="0" err="1" smtClean="0"/>
              <a:t>nové</a:t>
            </a:r>
            <a:r>
              <a:rPr lang="en-US" sz="2200" dirty="0" smtClean="0"/>
              <a:t> </a:t>
            </a:r>
            <a:r>
              <a:rPr lang="en-US" sz="2200" dirty="0" err="1" smtClean="0"/>
              <a:t>vlny</a:t>
            </a:r>
            <a:r>
              <a:rPr lang="en-US" sz="2200" dirty="0" smtClean="0"/>
              <a:t>. 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81799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59094</TotalTime>
  <Words>688</Words>
  <Application>Microsoft Macintosh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FAV 279</vt:lpstr>
      <vt:lpstr>Absolvování předmětu FAV 279</vt:lpstr>
      <vt:lpstr>Povinná literatura</vt:lpstr>
      <vt:lpstr>Doporučená literatura</vt:lpstr>
      <vt:lpstr>PowerPoint Presentation</vt:lpstr>
      <vt:lpstr>Základní terminologie</vt:lpstr>
      <vt:lpstr>PowerPoint Presentation</vt:lpstr>
      <vt:lpstr>Herectví jako slepé místo filmové teorie</vt:lpstr>
      <vt:lpstr>První koncepce filmového herectví</vt:lpstr>
      <vt:lpstr>Kulešovův efekt</vt:lpstr>
      <vt:lpstr>            Vše o Evě (1950) hrají: Bette Davis, Anne Baxter,  Celeste Holm, Thelma Ritter, George Sanders, Gary Merrill  r. + sc.: Joseph L. Mankiewicz  </vt:lpstr>
      <vt:lpstr>Bette Davis  (1908 – 1989) </vt:lpstr>
      <vt:lpstr>PowerPoint Presentation</vt:lpstr>
      <vt:lpstr>Commutation test / Test záměnou</vt:lpstr>
      <vt:lpstr>Eve: ”… Nepravděpodobná osoba…”</vt:lpstr>
      <vt:lpstr>Eve – proměna výrazu</vt:lpstr>
      <vt:lpstr>Eve - mizanscéna</vt:lpstr>
    </vt:vector>
  </TitlesOfParts>
  <Company>sagm@seznam.cz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Šárka Gmiterková</dc:creator>
  <cp:lastModifiedBy>Šárka Gmiterková</cp:lastModifiedBy>
  <cp:revision>46</cp:revision>
  <dcterms:created xsi:type="dcterms:W3CDTF">2014-08-03T07:07:39Z</dcterms:created>
  <dcterms:modified xsi:type="dcterms:W3CDTF">2014-09-25T11:00:49Z</dcterms:modified>
</cp:coreProperties>
</file>