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BF2BDA5-C93C-1E4E-922E-B6A4BF8F951E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BA40304-E866-8D4A-BFB9-4F1907EB3A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tumblr_kxesmgVPN11qa9nkoo1_50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t="2795" r="7736" b="4042"/>
          <a:stretch/>
        </p:blipFill>
        <p:spPr>
          <a:xfrm>
            <a:off x="3962400" y="1567072"/>
            <a:ext cx="4648200" cy="39754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1253658"/>
            <a:ext cx="2971800" cy="841269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FAV 279</a:t>
            </a:r>
            <a:endParaRPr lang="en-US" sz="40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63908" y="2276379"/>
            <a:ext cx="3320540" cy="3438622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3600" dirty="0" err="1" smtClean="0"/>
              <a:t>Filmové</a:t>
            </a:r>
            <a:r>
              <a:rPr lang="en-US" sz="3600" dirty="0" smtClean="0"/>
              <a:t> </a:t>
            </a:r>
            <a:r>
              <a:rPr lang="en-US" sz="3600" dirty="0" err="1" smtClean="0"/>
              <a:t>herectví</a:t>
            </a:r>
            <a:endParaRPr lang="en-US" sz="36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Mgr. Šárka Gmiterková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9. 10. 2014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5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elsarte_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3" b="15547"/>
          <a:stretch/>
        </p:blipFill>
        <p:spPr>
          <a:xfrm>
            <a:off x="609600" y="1417638"/>
            <a:ext cx="3733800" cy="4297362"/>
          </a:xfrm>
        </p:spPr>
      </p:pic>
      <p:pic>
        <p:nvPicPr>
          <p:cNvPr id="11" name="Content Placeholder 10" descr="Delsarte_3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" b="15593"/>
          <a:stretch/>
        </p:blipFill>
        <p:spPr>
          <a:xfrm>
            <a:off x="4800600" y="1417638"/>
            <a:ext cx="3733800" cy="429736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31964"/>
            <a:ext cx="7924800" cy="1088702"/>
          </a:xfrm>
        </p:spPr>
        <p:txBody>
          <a:bodyPr/>
          <a:lstStyle/>
          <a:p>
            <a:pPr algn="ctr"/>
            <a:r>
              <a:rPr lang="en-US" dirty="0" err="1" smtClean="0"/>
              <a:t>Gesta</a:t>
            </a:r>
            <a:r>
              <a:rPr lang="en-US" dirty="0" smtClean="0"/>
              <a:t> a </a:t>
            </a:r>
            <a:r>
              <a:rPr lang="en-US" dirty="0" err="1" smtClean="0"/>
              <a:t>póza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znakový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herecký</a:t>
            </a:r>
            <a:r>
              <a:rPr lang="en-US" dirty="0" smtClean="0"/>
              <a:t> </a:t>
            </a:r>
            <a:r>
              <a:rPr lang="en-US" dirty="0" err="1" smtClean="0"/>
              <a:t>lexikon</a:t>
            </a:r>
            <a:r>
              <a:rPr lang="en-US" dirty="0" smtClean="0"/>
              <a:t> - Francois </a:t>
            </a:r>
            <a:r>
              <a:rPr lang="en-US" dirty="0" err="1" smtClean="0"/>
              <a:t>Delsarte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he-artist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10645"/>
          <a:stretch/>
        </p:blipFill>
        <p:spPr>
          <a:xfrm>
            <a:off x="3962400" y="511360"/>
            <a:ext cx="4648200" cy="520364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345" y="395892"/>
            <a:ext cx="3139103" cy="610333"/>
          </a:xfrm>
        </p:spPr>
        <p:txBody>
          <a:bodyPr/>
          <a:lstStyle/>
          <a:p>
            <a:r>
              <a:rPr lang="en-US" sz="2100" dirty="0" smtClean="0"/>
              <a:t>REALISTICKÉ HERECTVÍ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45345" y="1171179"/>
            <a:ext cx="3298849" cy="4543821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1900" dirty="0" smtClean="0"/>
              <a:t>oproštění </a:t>
            </a:r>
            <a:r>
              <a:rPr lang="cs-CZ" sz="1900" dirty="0"/>
              <a:t>se od </a:t>
            </a:r>
            <a:r>
              <a:rPr lang="cs-CZ" sz="1900" dirty="0" smtClean="0"/>
              <a:t>ustálených, standardizovaných </a:t>
            </a:r>
            <a:r>
              <a:rPr lang="cs-CZ" sz="1900" dirty="0"/>
              <a:t>kódů ve prospěch </a:t>
            </a:r>
            <a:r>
              <a:rPr lang="cs-CZ" sz="1900" dirty="0" smtClean="0"/>
              <a:t>nuancovaných </a:t>
            </a:r>
            <a:r>
              <a:rPr lang="cs-CZ" sz="1900" dirty="0"/>
              <a:t>individualizovaných způsobů k vyjádření emoce nebo nálady </a:t>
            </a:r>
            <a:endParaRPr lang="cs-CZ" sz="1900" dirty="0" smtClean="0"/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Pózy a gesta jsou jemnější, víc fluidní a ne tak vypointovaná nebo rozmáchlá</a:t>
            </a:r>
          </a:p>
          <a:p>
            <a:pPr marL="285750" indent="-285750">
              <a:buFont typeface="Arial"/>
              <a:buChar char="•"/>
            </a:pPr>
            <a:r>
              <a:rPr lang="cs-CZ" sz="1900" dirty="0" smtClean="0"/>
              <a:t>Realismus problematický koncept – v divadle dlouhou dobu pouze jako proklamovaná ambice, v kinematografii zpočátku limitovaný technickými možnostmi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2820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88621" y="3886199"/>
            <a:ext cx="6663677" cy="2283113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D</a:t>
            </a:r>
            <a:r>
              <a:rPr lang="cs-CZ" sz="2200" dirty="0" smtClean="0"/>
              <a:t>robná </a:t>
            </a:r>
            <a:r>
              <a:rPr lang="cs-CZ" sz="2200" dirty="0"/>
              <a:t>gesta nebo pohyby, jejichž provedení není motivované dějem, </a:t>
            </a:r>
            <a:r>
              <a:rPr lang="cs-CZ" sz="2200" dirty="0" smtClean="0"/>
              <a:t>ale která mají působit spontánním, samovolným dojmem. Vedou k nuancovanějšímu, subtilnějšímu hereckému výkonu &gt;&gt; postava nikoliv jako typ, ale jedinečná individualizovaná kreace. Spadá tedy spíš do realistického hereckého modu.</a:t>
            </a:r>
            <a:endParaRPr lang="en-US" sz="22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4827" y="1154684"/>
            <a:ext cx="8148159" cy="2323229"/>
          </a:xfrm>
        </p:spPr>
        <p:txBody>
          <a:bodyPr/>
          <a:lstStyle/>
          <a:p>
            <a:r>
              <a:rPr lang="cs-CZ" sz="2400" dirty="0" smtClean="0">
                <a:cs typeface="Arial"/>
              </a:rPr>
              <a:t>„</a:t>
            </a:r>
            <a:r>
              <a:rPr lang="cs-CZ" sz="2400" dirty="0" err="1" smtClean="0">
                <a:cs typeface="Arial"/>
              </a:rPr>
              <a:t>The</a:t>
            </a:r>
            <a:r>
              <a:rPr lang="cs-CZ" sz="2400" dirty="0" smtClean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actors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became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dependent</a:t>
            </a:r>
            <a:r>
              <a:rPr lang="cs-CZ" sz="2400" dirty="0">
                <a:cs typeface="Arial"/>
              </a:rPr>
              <a:t> on </a:t>
            </a:r>
            <a:r>
              <a:rPr lang="cs-CZ" sz="2400" dirty="0" err="1">
                <a:cs typeface="Arial"/>
              </a:rPr>
              <a:t>using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props</a:t>
            </a:r>
            <a:r>
              <a:rPr lang="cs-CZ" sz="2400" dirty="0">
                <a:cs typeface="Arial"/>
              </a:rPr>
              <a:t> and </a:t>
            </a:r>
            <a:r>
              <a:rPr lang="cs-CZ" sz="2400" dirty="0" err="1">
                <a:cs typeface="Arial"/>
              </a:rPr>
              <a:t>bits</a:t>
            </a:r>
            <a:r>
              <a:rPr lang="cs-CZ" sz="2400" dirty="0">
                <a:cs typeface="Arial"/>
              </a:rPr>
              <a:t> </a:t>
            </a:r>
            <a:r>
              <a:rPr lang="cs-CZ" sz="2400" dirty="0" err="1">
                <a:cs typeface="Arial"/>
              </a:rPr>
              <a:t>of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stage</a:t>
            </a:r>
            <a:r>
              <a:rPr lang="cs-CZ" sz="2400" b="1" dirty="0"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business</a:t>
            </a:r>
            <a:r>
              <a:rPr lang="cs-CZ" sz="2400" dirty="0" smtClean="0"/>
              <a:t>.“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co je to „</a:t>
            </a:r>
            <a:r>
              <a:rPr lang="cs-CZ" sz="2400" dirty="0" err="1" smtClean="0"/>
              <a:t>stage</a:t>
            </a:r>
            <a:r>
              <a:rPr lang="cs-CZ" sz="2400" dirty="0" smtClean="0"/>
              <a:t> business“?</a:t>
            </a:r>
            <a:br>
              <a:rPr lang="cs-CZ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42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Julie_Melodrama_Stag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r="20942"/>
          <a:stretch>
            <a:fillRect/>
          </a:stretch>
        </p:blipFill>
        <p:spPr/>
      </p:pic>
      <p:pic>
        <p:nvPicPr>
          <p:cNvPr id="8" name="Content Placeholder 7" descr="Tableaux_1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r="1243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30560"/>
          </a:xfrm>
        </p:spPr>
        <p:txBody>
          <a:bodyPr/>
          <a:lstStyle/>
          <a:p>
            <a:pPr algn="ctr"/>
            <a:r>
              <a:rPr lang="en-US" sz="3600" dirty="0" smtClean="0"/>
              <a:t>Tableaux </a:t>
            </a:r>
            <a:r>
              <a:rPr lang="en-US" sz="3600" dirty="0" err="1" smtClean="0"/>
              <a:t>vivants</a:t>
            </a:r>
            <a:r>
              <a:rPr lang="en-US" sz="3600" dirty="0" smtClean="0"/>
              <a:t> – </a:t>
            </a:r>
            <a:r>
              <a:rPr lang="en-US" sz="3600" dirty="0" err="1" smtClean="0"/>
              <a:t>Živé</a:t>
            </a:r>
            <a:r>
              <a:rPr lang="en-US" sz="3600" dirty="0" smtClean="0"/>
              <a:t> </a:t>
            </a:r>
            <a:r>
              <a:rPr lang="en-US" sz="3600" dirty="0" err="1" smtClean="0"/>
              <a:t>obrazy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483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aux_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r="11144"/>
          <a:stretch/>
        </p:blipFill>
        <p:spPr>
          <a:xfrm>
            <a:off x="0" y="1506698"/>
            <a:ext cx="4454221" cy="4208302"/>
          </a:xfrm>
        </p:spPr>
      </p:pic>
      <p:pic>
        <p:nvPicPr>
          <p:cNvPr id="6" name="Content Placeholder 5" descr="BHD 3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10821" r="9554" b="10607"/>
          <a:stretch/>
        </p:blipFill>
        <p:spPr>
          <a:xfrm>
            <a:off x="2523621" y="2045440"/>
            <a:ext cx="6432756" cy="32331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091"/>
          </a:xfrm>
        </p:spPr>
        <p:txBody>
          <a:bodyPr/>
          <a:lstStyle/>
          <a:p>
            <a:pPr algn="ctr"/>
            <a:r>
              <a:rPr lang="en-US" sz="3600" dirty="0" smtClean="0"/>
              <a:t>Tableaux </a:t>
            </a:r>
            <a:r>
              <a:rPr lang="en-US" sz="3600" dirty="0" err="1" smtClean="0"/>
              <a:t>vivants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067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xtra gesta_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5607"/>
          <a:stretch>
            <a:fillRect/>
          </a:stretch>
        </p:blipFill>
        <p:spPr/>
      </p:pic>
      <p:pic>
        <p:nvPicPr>
          <p:cNvPr id="6" name="Content Placeholder 5" descr="Extra Gesta_3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521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Gesta</a:t>
            </a:r>
            <a:r>
              <a:rPr lang="en-US" sz="2800" dirty="0" smtClean="0"/>
              <a:t> </a:t>
            </a:r>
            <a:r>
              <a:rPr lang="en-US" sz="2800" dirty="0" err="1" smtClean="0"/>
              <a:t>provázející</a:t>
            </a:r>
            <a:r>
              <a:rPr lang="en-US" sz="2800" dirty="0" smtClean="0"/>
              <a:t> </a:t>
            </a:r>
            <a:r>
              <a:rPr lang="en-US" sz="2800" dirty="0" err="1" smtClean="0"/>
              <a:t>vypjaté</a:t>
            </a:r>
            <a:r>
              <a:rPr lang="en-US" sz="2800" dirty="0" smtClean="0"/>
              <a:t> </a:t>
            </a:r>
            <a:r>
              <a:rPr lang="en-US" sz="2800" dirty="0" err="1" smtClean="0"/>
              <a:t>nebo</a:t>
            </a:r>
            <a:r>
              <a:rPr lang="en-US" sz="2800" dirty="0" smtClean="0"/>
              <a:t> </a:t>
            </a:r>
            <a:r>
              <a:rPr lang="en-US" sz="2800" dirty="0" err="1" smtClean="0"/>
              <a:t>akční</a:t>
            </a:r>
            <a:r>
              <a:rPr lang="en-US" sz="2800" dirty="0" smtClean="0"/>
              <a:t> </a:t>
            </a:r>
            <a:r>
              <a:rPr lang="en-US" sz="2800" dirty="0" err="1" smtClean="0"/>
              <a:t>scény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053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onv_gesta_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r="7346"/>
          <a:stretch>
            <a:fillRect/>
          </a:stretch>
        </p:blipFill>
        <p:spPr/>
      </p:pic>
      <p:pic>
        <p:nvPicPr>
          <p:cNvPr id="6" name="Content Placeholder 5" descr="Konv_gesta_2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r="1372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Konverzační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běžná</a:t>
            </a:r>
            <a:r>
              <a:rPr lang="en-US" dirty="0" smtClean="0"/>
              <a:t> </a:t>
            </a:r>
            <a:r>
              <a:rPr lang="en-US" dirty="0" err="1" smtClean="0"/>
              <a:t>gesta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6612" y="749675"/>
            <a:ext cx="3244788" cy="1438153"/>
          </a:xfrm>
        </p:spPr>
        <p:txBody>
          <a:bodyPr/>
          <a:lstStyle/>
          <a:p>
            <a:pPr algn="ctr"/>
            <a:r>
              <a:rPr lang="en-US" sz="2800" dirty="0" smtClean="0"/>
              <a:t>PREDÁTOR</a:t>
            </a:r>
            <a:br>
              <a:rPr lang="en-US" sz="2800" dirty="0" smtClean="0"/>
            </a:br>
            <a:r>
              <a:rPr lang="en-US" dirty="0" smtClean="0"/>
              <a:t>USA 1987</a:t>
            </a:r>
            <a:br>
              <a:rPr lang="en-US" dirty="0" smtClean="0"/>
            </a:br>
            <a:r>
              <a:rPr lang="en-US" dirty="0" smtClean="0"/>
              <a:t>R. John </a:t>
            </a:r>
            <a:r>
              <a:rPr lang="en-US" dirty="0" err="1" smtClean="0"/>
              <a:t>McTiernan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Hl. Role: Arnold Schwarzenegger</a:t>
            </a:r>
            <a:endParaRPr lang="en-US" dirty="0"/>
          </a:p>
        </p:txBody>
      </p:sp>
      <p:pic>
        <p:nvPicPr>
          <p:cNvPr id="14" name="Picture Placeholder 13" descr="predator-sonny-landham-carl-weathers-arnold-schwarzenegger-and-richard-chave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r="6496"/>
          <a:stretch/>
        </p:blipFill>
        <p:spPr>
          <a:xfrm>
            <a:off x="3765007" y="1310105"/>
            <a:ext cx="4780248" cy="3642894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336612" y="2294925"/>
            <a:ext cx="3244788" cy="3396488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i="1" u="sng" dirty="0" err="1" smtClean="0"/>
              <a:t>Maskulinnií</a:t>
            </a:r>
            <a:r>
              <a:rPr lang="en-US" sz="2000" b="1" i="1" u="sng" dirty="0" smtClean="0"/>
              <a:t> melodrama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příslušnost</a:t>
            </a:r>
            <a:r>
              <a:rPr lang="en-US" sz="2000" dirty="0" smtClean="0"/>
              <a:t> k </a:t>
            </a:r>
            <a:r>
              <a:rPr lang="en-US" sz="2000" dirty="0" err="1" smtClean="0"/>
              <a:t>žánru</a:t>
            </a:r>
            <a:r>
              <a:rPr lang="en-US" sz="2000" dirty="0" smtClean="0"/>
              <a:t> </a:t>
            </a:r>
            <a:r>
              <a:rPr lang="en-US" sz="2000" dirty="0" err="1" smtClean="0"/>
              <a:t>demonstrována</a:t>
            </a:r>
            <a:r>
              <a:rPr lang="en-US" sz="2000" dirty="0" smtClean="0"/>
              <a:t>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bázi</a:t>
            </a:r>
            <a:r>
              <a:rPr lang="en-US" sz="2000" dirty="0" smtClean="0"/>
              <a:t> </a:t>
            </a:r>
            <a:r>
              <a:rPr lang="en-US" sz="2000" dirty="0" err="1" smtClean="0"/>
              <a:t>narace</a:t>
            </a:r>
            <a:r>
              <a:rPr lang="en-US" sz="2000" dirty="0" smtClean="0"/>
              <a:t> (</a:t>
            </a:r>
            <a:r>
              <a:rPr lang="en-US" sz="2000" dirty="0" err="1" smtClean="0"/>
              <a:t>vědomá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práce</a:t>
            </a:r>
            <a:r>
              <a:rPr lang="en-US" sz="2000" dirty="0" smtClean="0"/>
              <a:t> s </a:t>
            </a:r>
            <a:r>
              <a:rPr lang="en-US" sz="2000" dirty="0" err="1" smtClean="0"/>
              <a:t>klišé</a:t>
            </a:r>
            <a:r>
              <a:rPr lang="en-US" sz="2000" dirty="0" smtClean="0"/>
              <a:t> a stereotypy),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úrovni</a:t>
            </a:r>
            <a:r>
              <a:rPr lang="en-US" sz="2000" dirty="0" smtClean="0"/>
              <a:t> </a:t>
            </a:r>
            <a:r>
              <a:rPr lang="en-US" sz="2000" dirty="0" err="1" smtClean="0"/>
              <a:t>stylu</a:t>
            </a:r>
            <a:r>
              <a:rPr lang="en-US" sz="2000" dirty="0" smtClean="0"/>
              <a:t> (</a:t>
            </a:r>
            <a:r>
              <a:rPr lang="en-US" sz="2000" dirty="0" err="1" smtClean="0"/>
              <a:t>saturované</a:t>
            </a:r>
            <a:r>
              <a:rPr lang="en-US" sz="2000" dirty="0" smtClean="0"/>
              <a:t> </a:t>
            </a:r>
            <a:r>
              <a:rPr lang="en-US" sz="2000" dirty="0" err="1" smtClean="0"/>
              <a:t>barvy</a:t>
            </a:r>
            <a:r>
              <a:rPr lang="en-US" sz="2000" dirty="0" smtClean="0"/>
              <a:t>, </a:t>
            </a:r>
            <a:r>
              <a:rPr lang="en-US" sz="2000" dirty="0" err="1" smtClean="0"/>
              <a:t>exces</a:t>
            </a:r>
            <a:r>
              <a:rPr lang="en-US" sz="2000" dirty="0" smtClean="0"/>
              <a:t>, </a:t>
            </a:r>
            <a:r>
              <a:rPr lang="en-US" sz="2000" dirty="0" err="1" smtClean="0"/>
              <a:t>preferovány</a:t>
            </a:r>
            <a:r>
              <a:rPr lang="en-US" sz="2000" dirty="0"/>
              <a:t> </a:t>
            </a:r>
            <a:r>
              <a:rPr lang="en-US" sz="2000" dirty="0" err="1" smtClean="0"/>
              <a:t>celky</a:t>
            </a:r>
            <a:r>
              <a:rPr lang="en-US" sz="2000" dirty="0" smtClean="0"/>
              <a:t> </a:t>
            </a:r>
            <a:r>
              <a:rPr lang="en-US" sz="2000" dirty="0" err="1" smtClean="0"/>
              <a:t>před</a:t>
            </a:r>
            <a:r>
              <a:rPr lang="en-US" sz="2000" dirty="0" smtClean="0"/>
              <a:t> </a:t>
            </a:r>
            <a:r>
              <a:rPr lang="en-US" sz="2000" dirty="0" err="1" smtClean="0"/>
              <a:t>detaily</a:t>
            </a:r>
            <a:r>
              <a:rPr lang="en-US" sz="2000" dirty="0"/>
              <a:t> &gt;</a:t>
            </a:r>
            <a:r>
              <a:rPr lang="en-US" sz="2000" dirty="0" smtClean="0"/>
              <a:t>&gt; </a:t>
            </a:r>
            <a:r>
              <a:rPr lang="en-US" sz="2000" dirty="0" err="1" smtClean="0"/>
              <a:t>tendence</a:t>
            </a:r>
            <a:r>
              <a:rPr lang="en-US" sz="2000" dirty="0" smtClean="0"/>
              <a:t> k tableaux </a:t>
            </a:r>
            <a:r>
              <a:rPr lang="en-US" sz="2000" dirty="0" err="1" smtClean="0"/>
              <a:t>vivants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034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nlm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409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05" y="433709"/>
            <a:ext cx="3321144" cy="1014091"/>
          </a:xfrm>
        </p:spPr>
        <p:txBody>
          <a:bodyPr/>
          <a:lstStyle/>
          <a:p>
            <a:pPr algn="ctr"/>
            <a:r>
              <a:rPr lang="en-US" sz="2400" i="1" dirty="0" err="1" smtClean="0"/>
              <a:t>Predátor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performance </a:t>
            </a:r>
            <a:r>
              <a:rPr lang="en-US" sz="2400" dirty="0" err="1" smtClean="0"/>
              <a:t>hyperreálné</a:t>
            </a:r>
            <a:r>
              <a:rPr lang="en-US" sz="2400" dirty="0" smtClean="0"/>
              <a:t> </a:t>
            </a:r>
            <a:r>
              <a:rPr lang="en-US" sz="2400" dirty="0" err="1" smtClean="0"/>
              <a:t>maskulinity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63305" y="1447800"/>
            <a:ext cx="3321143" cy="4267201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Dialog </a:t>
            </a:r>
            <a:r>
              <a:rPr lang="en-US" sz="1800" dirty="0" err="1" smtClean="0"/>
              <a:t>minimální</a:t>
            </a:r>
            <a:r>
              <a:rPr lang="en-US" sz="1800" dirty="0" smtClean="0"/>
              <a:t> </a:t>
            </a:r>
            <a:r>
              <a:rPr lang="en-US" sz="1800" dirty="0" err="1" smtClean="0"/>
              <a:t>anebo</a:t>
            </a:r>
            <a:r>
              <a:rPr lang="en-US" sz="1800" dirty="0" smtClean="0"/>
              <a:t> </a:t>
            </a:r>
            <a:r>
              <a:rPr lang="en-US" sz="1800" dirty="0" err="1" smtClean="0"/>
              <a:t>nepodstatný</a:t>
            </a:r>
            <a:r>
              <a:rPr lang="en-US" sz="18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Muži</a:t>
            </a:r>
            <a:r>
              <a:rPr lang="en-US" sz="1800" dirty="0" smtClean="0"/>
              <a:t> </a:t>
            </a:r>
            <a:r>
              <a:rPr lang="en-US" sz="1800" dirty="0" err="1" smtClean="0"/>
              <a:t>zaujímají</a:t>
            </a:r>
            <a:r>
              <a:rPr lang="en-US" sz="1800" dirty="0" smtClean="0"/>
              <a:t> </a:t>
            </a:r>
            <a:r>
              <a:rPr lang="en-US" sz="1800" dirty="0" err="1" smtClean="0"/>
              <a:t>pevné</a:t>
            </a:r>
            <a:r>
              <a:rPr lang="en-US" sz="1800" dirty="0" smtClean="0"/>
              <a:t> </a:t>
            </a:r>
            <a:r>
              <a:rPr lang="en-US" sz="1800" dirty="0" err="1" smtClean="0"/>
              <a:t>pózy</a:t>
            </a:r>
            <a:r>
              <a:rPr lang="en-US" sz="1800" dirty="0" smtClean="0"/>
              <a:t>, </a:t>
            </a:r>
            <a:r>
              <a:rPr lang="en-US" sz="1800" dirty="0" err="1" smtClean="0"/>
              <a:t>asociující</a:t>
            </a:r>
            <a:r>
              <a:rPr lang="en-US" sz="1800" dirty="0" smtClean="0"/>
              <a:t> </a:t>
            </a:r>
            <a:r>
              <a:rPr lang="en-US" sz="1800" dirty="0" err="1" smtClean="0"/>
              <a:t>dojem</a:t>
            </a:r>
            <a:r>
              <a:rPr lang="en-US" sz="1800" dirty="0" smtClean="0"/>
              <a:t> </a:t>
            </a:r>
            <a:r>
              <a:rPr lang="en-US" sz="1800" dirty="0" err="1" smtClean="0"/>
              <a:t>přehledu</a:t>
            </a:r>
            <a:r>
              <a:rPr lang="en-US" sz="1800" dirty="0" smtClean="0"/>
              <a:t> a </a:t>
            </a:r>
            <a:r>
              <a:rPr lang="en-US" sz="1800" dirty="0" err="1" smtClean="0"/>
              <a:t>kontroly</a:t>
            </a:r>
            <a:r>
              <a:rPr lang="en-US" sz="1800" dirty="0" smtClean="0"/>
              <a:t> </a:t>
            </a:r>
            <a:r>
              <a:rPr lang="en-US" sz="1800" dirty="0" err="1" smtClean="0"/>
              <a:t>nad</a:t>
            </a:r>
            <a:r>
              <a:rPr lang="en-US" sz="1800" dirty="0" smtClean="0"/>
              <a:t> </a:t>
            </a:r>
            <a:r>
              <a:rPr lang="en-US" sz="1800" dirty="0" err="1" smtClean="0"/>
              <a:t>děním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Pro </a:t>
            </a:r>
            <a:r>
              <a:rPr lang="en-US" sz="1800" dirty="0" err="1" smtClean="0"/>
              <a:t>konstrukci</a:t>
            </a:r>
            <a:r>
              <a:rPr lang="en-US" sz="1800" dirty="0" smtClean="0"/>
              <a:t> </a:t>
            </a:r>
            <a:r>
              <a:rPr lang="en-US" sz="1800" dirty="0" err="1" smtClean="0"/>
              <a:t>takové</a:t>
            </a:r>
            <a:r>
              <a:rPr lang="en-US" sz="1800" dirty="0" smtClean="0"/>
              <a:t> </a:t>
            </a:r>
            <a:r>
              <a:rPr lang="en-US" sz="1800" dirty="0" err="1" smtClean="0"/>
              <a:t>maskulinity</a:t>
            </a:r>
            <a:r>
              <a:rPr lang="en-US" sz="1800" dirty="0" smtClean="0"/>
              <a:t> </a:t>
            </a:r>
            <a:r>
              <a:rPr lang="en-US" sz="1800" dirty="0" err="1" smtClean="0"/>
              <a:t>zásadní</a:t>
            </a:r>
            <a:r>
              <a:rPr lang="en-US" sz="1800" dirty="0" smtClean="0"/>
              <a:t> </a:t>
            </a:r>
            <a:r>
              <a:rPr lang="en-US" sz="1800" dirty="0" err="1" smtClean="0"/>
              <a:t>rekvizity</a:t>
            </a:r>
            <a:r>
              <a:rPr lang="en-US" sz="1800" dirty="0" smtClean="0"/>
              <a:t>, </a:t>
            </a:r>
            <a:r>
              <a:rPr lang="en-US" sz="1800" dirty="0" err="1" smtClean="0"/>
              <a:t>zejména</a:t>
            </a:r>
            <a:r>
              <a:rPr lang="en-US" sz="1800" dirty="0" smtClean="0"/>
              <a:t> </a:t>
            </a:r>
            <a:r>
              <a:rPr lang="en-US" sz="1800" dirty="0" err="1" smtClean="0"/>
              <a:t>zbraně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Predátor</a:t>
            </a:r>
            <a:r>
              <a:rPr lang="en-US" sz="1800" dirty="0" smtClean="0"/>
              <a:t> s </a:t>
            </a:r>
            <a:r>
              <a:rPr lang="en-US" sz="1800" dirty="0" err="1" smtClean="0"/>
              <a:t>maskou</a:t>
            </a:r>
            <a:r>
              <a:rPr lang="en-US" sz="1800" dirty="0" smtClean="0"/>
              <a:t> – </a:t>
            </a:r>
            <a:r>
              <a:rPr lang="en-US" sz="1800" dirty="0" err="1" smtClean="0"/>
              <a:t>pomalý</a:t>
            </a:r>
            <a:r>
              <a:rPr lang="en-US" sz="1800" dirty="0" smtClean="0"/>
              <a:t>, </a:t>
            </a:r>
            <a:r>
              <a:rPr lang="en-US" sz="1800" dirty="0" err="1" smtClean="0"/>
              <a:t>těžký</a:t>
            </a:r>
            <a:r>
              <a:rPr lang="en-US" sz="1800" dirty="0" smtClean="0"/>
              <a:t> </a:t>
            </a:r>
            <a:r>
              <a:rPr lang="en-US" sz="1800" dirty="0" err="1" smtClean="0"/>
              <a:t>pohyb</a:t>
            </a:r>
            <a:r>
              <a:rPr lang="en-US" sz="1800" dirty="0" smtClean="0"/>
              <a:t>;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sundání</a:t>
            </a:r>
            <a:r>
              <a:rPr lang="en-US" sz="1800" dirty="0" smtClean="0"/>
              <a:t> </a:t>
            </a:r>
            <a:r>
              <a:rPr lang="en-US" sz="1800" dirty="0" err="1" smtClean="0"/>
              <a:t>masky</a:t>
            </a:r>
            <a:r>
              <a:rPr lang="en-US" sz="1800" dirty="0"/>
              <a:t> </a:t>
            </a:r>
            <a:r>
              <a:rPr lang="en-US" sz="1800" dirty="0" err="1" smtClean="0"/>
              <a:t>mnohem</a:t>
            </a:r>
            <a:r>
              <a:rPr lang="en-US" sz="1800" dirty="0" smtClean="0"/>
              <a:t> </a:t>
            </a:r>
            <a:r>
              <a:rPr lang="en-US" sz="1800" dirty="0" err="1" smtClean="0"/>
              <a:t>teatrálnější</a:t>
            </a:r>
            <a:r>
              <a:rPr lang="en-US" sz="1800" dirty="0"/>
              <a:t> </a:t>
            </a:r>
            <a:r>
              <a:rPr lang="en-US" sz="1800" dirty="0" smtClean="0"/>
              <a:t>a </a:t>
            </a:r>
            <a:r>
              <a:rPr lang="en-US" sz="1800" dirty="0" err="1" smtClean="0"/>
              <a:t>precizní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ekonomie</a:t>
            </a:r>
            <a:r>
              <a:rPr lang="en-US" sz="1800" dirty="0" smtClean="0"/>
              <a:t> </a:t>
            </a:r>
            <a:r>
              <a:rPr lang="en-US" sz="1800" dirty="0" err="1" smtClean="0"/>
              <a:t>pohybu</a:t>
            </a:r>
            <a:r>
              <a:rPr lang="en-US" sz="1800" dirty="0" smtClean="0"/>
              <a:t> se </a:t>
            </a:r>
            <a:r>
              <a:rPr lang="en-US" sz="1800" dirty="0" err="1" smtClean="0"/>
              <a:t>vytrácí</a:t>
            </a:r>
            <a:r>
              <a:rPr lang="en-US" sz="1800" dirty="0" smtClean="0"/>
              <a:t> (</a:t>
            </a:r>
            <a:r>
              <a:rPr lang="en-US" sz="1800" dirty="0" err="1" smtClean="0"/>
              <a:t>nadbytenčné</a:t>
            </a:r>
            <a:r>
              <a:rPr lang="en-US" sz="1800" dirty="0" smtClean="0"/>
              <a:t> </a:t>
            </a:r>
            <a:r>
              <a:rPr lang="en-US" sz="1800" dirty="0" err="1" smtClean="0"/>
              <a:t>pohyby</a:t>
            </a:r>
            <a:r>
              <a:rPr lang="en-US" sz="1800" dirty="0" smtClean="0"/>
              <a:t> a </a:t>
            </a:r>
            <a:r>
              <a:rPr lang="en-US" sz="1800" dirty="0" err="1" smtClean="0"/>
              <a:t>ostentativní</a:t>
            </a:r>
            <a:r>
              <a:rPr lang="en-US" sz="1800" dirty="0" smtClean="0"/>
              <a:t> </a:t>
            </a:r>
            <a:r>
              <a:rPr lang="en-US" sz="1800" dirty="0" err="1" smtClean="0"/>
              <a:t>gesta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057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566632"/>
          </a:xfrm>
        </p:spPr>
        <p:txBody>
          <a:bodyPr/>
          <a:lstStyle/>
          <a:p>
            <a:pPr algn="ctr"/>
            <a:r>
              <a:rPr lang="en-US" sz="3600" dirty="0" err="1" smtClean="0">
                <a:latin typeface="+mn-lt"/>
              </a:rPr>
              <a:t>Doporučená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literatura</a:t>
            </a:r>
            <a:r>
              <a:rPr lang="en-US" sz="3600" dirty="0" smtClean="0">
                <a:latin typeface="+mn-lt"/>
              </a:rPr>
              <a:t> 9. 10.</a:t>
            </a:r>
            <a:endParaRPr lang="en-US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920" y="841272"/>
            <a:ext cx="8445056" cy="550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McARTHUR</a:t>
            </a:r>
            <a:r>
              <a:rPr lang="en-US" sz="2000" dirty="0" smtClean="0"/>
              <a:t>, Benjamin (1984): </a:t>
            </a:r>
            <a:r>
              <a:rPr lang="en-US" sz="2000" i="1" dirty="0" smtClean="0"/>
              <a:t>Actors and American Culture, 1880 - 1920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	Iowa City: </a:t>
            </a:r>
            <a:r>
              <a:rPr lang="en-US" sz="2000" dirty="0" err="1" smtClean="0"/>
              <a:t>Universityof</a:t>
            </a:r>
            <a:r>
              <a:rPr lang="en-US" sz="2000" dirty="0" smtClean="0"/>
              <a:t> Iowa Press.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DeCORDOVA</a:t>
            </a:r>
            <a:r>
              <a:rPr lang="en-US" sz="2000" dirty="0" smtClean="0"/>
              <a:t>, Richard (1990): </a:t>
            </a:r>
            <a:r>
              <a:rPr lang="en-US" sz="2000" i="1" dirty="0" smtClean="0"/>
              <a:t>Picture Personalities. The Emergence of the Star System in America</a:t>
            </a:r>
            <a:r>
              <a:rPr lang="en-US" sz="2000" dirty="0" smtClean="0"/>
              <a:t>. Urbana, Chicago: University of Illinois Press.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SWENDER, </a:t>
            </a:r>
            <a:r>
              <a:rPr lang="en-US" sz="2000" dirty="0" err="1" smtClean="0"/>
              <a:t>Rebeca</a:t>
            </a:r>
            <a:r>
              <a:rPr lang="en-US" sz="2000" dirty="0" smtClean="0"/>
              <a:t> (2006)</a:t>
            </a:r>
            <a:r>
              <a:rPr lang="en-US" sz="2000" i="1" dirty="0"/>
              <a:t>:</a:t>
            </a:r>
            <a:r>
              <a:rPr lang="en-US" sz="2000" i="1" dirty="0" smtClean="0"/>
              <a:t> The Problem of the </a:t>
            </a:r>
            <a:r>
              <a:rPr lang="en-US" sz="2000" i="1" dirty="0" err="1" smtClean="0"/>
              <a:t>Divo</a:t>
            </a:r>
            <a:r>
              <a:rPr lang="en-US" sz="2000" i="1" dirty="0" smtClean="0"/>
              <a:t>: New Models for Analyzing Silent-Film Performance</a:t>
            </a:r>
            <a:r>
              <a:rPr lang="en-US" sz="2000" dirty="0" smtClean="0"/>
              <a:t>. Journal of Film and Video, 58, </a:t>
            </a:r>
            <a:r>
              <a:rPr lang="en-US" sz="2000" dirty="0" err="1" smtClean="0"/>
              <a:t>č</a:t>
            </a:r>
            <a:r>
              <a:rPr lang="en-US" sz="2000" dirty="0" smtClean="0"/>
              <a:t>. 1 - 2, s. 7 – 20.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HANSEN, Miriam (1993)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Raná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kinematografie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pozdní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kinematografie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Transformace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veřejné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sféry</a:t>
            </a:r>
            <a:r>
              <a:rPr lang="en-US" sz="2000" dirty="0" smtClean="0"/>
              <a:t>. In: SZCZEPANIK, </a:t>
            </a:r>
            <a:r>
              <a:rPr lang="en-US" sz="2000" dirty="0" err="1" smtClean="0"/>
              <a:t>Petr</a:t>
            </a:r>
            <a:r>
              <a:rPr lang="en-US" sz="2000" dirty="0" smtClean="0"/>
              <a:t> (2004)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Nová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filmová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historie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Antologie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současného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myšlení</a:t>
            </a:r>
            <a:r>
              <a:rPr lang="en-US" sz="2000" i="1" dirty="0" smtClean="0"/>
              <a:t> o </a:t>
            </a:r>
            <a:r>
              <a:rPr lang="en-US" sz="2000" i="1" dirty="0" err="1" smtClean="0"/>
              <a:t>dějinách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kinematografie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audiovizuální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kultury</a:t>
            </a:r>
            <a:r>
              <a:rPr lang="en-US" sz="2000" dirty="0" smtClean="0"/>
              <a:t>. </a:t>
            </a:r>
            <a:r>
              <a:rPr lang="en-US" sz="2000" dirty="0" err="1" smtClean="0"/>
              <a:t>Praha</a:t>
            </a:r>
            <a:r>
              <a:rPr lang="en-US" sz="2000" dirty="0" smtClean="0"/>
              <a:t>: Herrmann &amp; </a:t>
            </a:r>
            <a:r>
              <a:rPr lang="en-US" sz="2000" dirty="0" err="1" smtClean="0"/>
              <a:t>synové</a:t>
            </a:r>
            <a:r>
              <a:rPr lang="en-US" sz="2000" dirty="0" smtClean="0"/>
              <a:t>, s. 263 – 279.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MERCER, John – SHINGLER, Martin (2004): </a:t>
            </a:r>
            <a:r>
              <a:rPr lang="en-US" sz="2000" i="1" dirty="0" smtClean="0"/>
              <a:t>Melodrama. Genre, Style, Sensibility</a:t>
            </a:r>
            <a:r>
              <a:rPr lang="en-US" sz="2000" dirty="0" smtClean="0"/>
              <a:t>. London and New York: Wallflower. 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250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02" y="274638"/>
            <a:ext cx="8577010" cy="715091"/>
          </a:xfrm>
        </p:spPr>
        <p:txBody>
          <a:bodyPr/>
          <a:lstStyle/>
          <a:p>
            <a:pPr algn="ctr"/>
            <a:r>
              <a:rPr lang="en-US" sz="2600" dirty="0" err="1" smtClean="0"/>
              <a:t>Kinematografie</a:t>
            </a:r>
            <a:r>
              <a:rPr lang="en-US" sz="2600" dirty="0" smtClean="0"/>
              <a:t> a </a:t>
            </a:r>
            <a:r>
              <a:rPr lang="en-US" sz="2600" dirty="0" err="1" smtClean="0"/>
              <a:t>divadlo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přelomu</a:t>
            </a:r>
            <a:r>
              <a:rPr lang="en-US" sz="2600" dirty="0" smtClean="0"/>
              <a:t> 19. - 20.století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280403" y="1204171"/>
            <a:ext cx="85770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err="1" smtClean="0"/>
              <a:t>Kolem</a:t>
            </a:r>
            <a:r>
              <a:rPr lang="en-US" sz="2300" dirty="0" smtClean="0"/>
              <a:t> r. 1908 </a:t>
            </a:r>
            <a:r>
              <a:rPr lang="en-US" sz="2300" dirty="0" err="1" smtClean="0"/>
              <a:t>zvýšená</a:t>
            </a:r>
            <a:r>
              <a:rPr lang="en-US" sz="2300" dirty="0" smtClean="0"/>
              <a:t> </a:t>
            </a:r>
            <a:r>
              <a:rPr lang="en-US" sz="2300" dirty="0" err="1" smtClean="0"/>
              <a:t>poptávka</a:t>
            </a:r>
            <a:r>
              <a:rPr lang="en-US" sz="2300" dirty="0" smtClean="0"/>
              <a:t> </a:t>
            </a:r>
            <a:r>
              <a:rPr lang="en-US" sz="2300" dirty="0" err="1" smtClean="0"/>
              <a:t>po</a:t>
            </a:r>
            <a:r>
              <a:rPr lang="en-US" sz="2300" dirty="0" smtClean="0"/>
              <a:t> </a:t>
            </a:r>
            <a:r>
              <a:rPr lang="en-US" sz="2300" dirty="0" err="1" smtClean="0"/>
              <a:t>divadelních</a:t>
            </a:r>
            <a:r>
              <a:rPr lang="en-US" sz="2300" dirty="0" smtClean="0"/>
              <a:t> </a:t>
            </a:r>
            <a:r>
              <a:rPr lang="en-US" sz="2300" dirty="0" err="1" smtClean="0"/>
              <a:t>hercích</a:t>
            </a:r>
            <a:r>
              <a:rPr lang="en-US" sz="2300" dirty="0" smtClean="0"/>
              <a:t> </a:t>
            </a:r>
            <a:r>
              <a:rPr lang="en-US" sz="2300" dirty="0" err="1" smtClean="0"/>
              <a:t>na</a:t>
            </a:r>
            <a:r>
              <a:rPr lang="en-US" sz="2300" dirty="0" smtClean="0"/>
              <a:t> </a:t>
            </a:r>
            <a:r>
              <a:rPr lang="en-US" sz="2300" dirty="0" err="1" smtClean="0"/>
              <a:t>filmovém</a:t>
            </a:r>
            <a:r>
              <a:rPr lang="en-US" sz="2300" dirty="0" smtClean="0"/>
              <a:t> </a:t>
            </a:r>
            <a:r>
              <a:rPr lang="en-US" sz="2300" dirty="0" err="1" smtClean="0"/>
              <a:t>plátně</a:t>
            </a:r>
            <a:r>
              <a:rPr lang="en-US" sz="2300" dirty="0" smtClean="0"/>
              <a:t> (</a:t>
            </a:r>
            <a:r>
              <a:rPr lang="en-US" sz="2300" dirty="0" err="1" smtClean="0"/>
              <a:t>elevace</a:t>
            </a:r>
            <a:r>
              <a:rPr lang="en-US" sz="2300" dirty="0" smtClean="0"/>
              <a:t> </a:t>
            </a:r>
            <a:r>
              <a:rPr lang="en-US" sz="2300" dirty="0" err="1" smtClean="0"/>
              <a:t>filmového</a:t>
            </a:r>
            <a:r>
              <a:rPr lang="en-US" sz="2300" dirty="0" smtClean="0"/>
              <a:t> </a:t>
            </a:r>
            <a:r>
              <a:rPr lang="en-US" sz="2300" dirty="0" err="1" smtClean="0"/>
              <a:t>herectví</a:t>
            </a:r>
            <a:r>
              <a:rPr lang="en-US" sz="2300" dirty="0" smtClean="0"/>
              <a:t> </a:t>
            </a:r>
            <a:r>
              <a:rPr lang="en-US" sz="2300" dirty="0" err="1" smtClean="0"/>
              <a:t>skrz</a:t>
            </a:r>
            <a:r>
              <a:rPr lang="en-US" sz="2300" dirty="0" smtClean="0"/>
              <a:t> </a:t>
            </a:r>
            <a:r>
              <a:rPr lang="en-US" sz="2300" dirty="0" err="1" smtClean="0"/>
              <a:t>divadlo</a:t>
            </a:r>
            <a:r>
              <a:rPr lang="en-US" sz="2300" dirty="0"/>
              <a:t> &gt;</a:t>
            </a:r>
            <a:r>
              <a:rPr lang="en-US" sz="2300" dirty="0" smtClean="0"/>
              <a:t>&gt; Film </a:t>
            </a:r>
            <a:r>
              <a:rPr lang="en-US" sz="2300" dirty="0" err="1" smtClean="0"/>
              <a:t>d’Art</a:t>
            </a:r>
            <a:r>
              <a:rPr lang="en-US" sz="2300" dirty="0" smtClean="0"/>
              <a:t>, Famous Players in Famous Plays) 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err="1" smtClean="0"/>
              <a:t>Kinematografie</a:t>
            </a:r>
            <a:r>
              <a:rPr lang="en-US" sz="2300" dirty="0" smtClean="0"/>
              <a:t> </a:t>
            </a:r>
            <a:r>
              <a:rPr lang="en-US" sz="2300" dirty="0" err="1" smtClean="0"/>
              <a:t>nabízí</a:t>
            </a:r>
            <a:r>
              <a:rPr lang="en-US" sz="2300" dirty="0" smtClean="0"/>
              <a:t> </a:t>
            </a:r>
            <a:r>
              <a:rPr lang="en-US" sz="2300" dirty="0" err="1" smtClean="0"/>
              <a:t>jistotu</a:t>
            </a:r>
            <a:r>
              <a:rPr lang="en-US" sz="2300" dirty="0" smtClean="0"/>
              <a:t> </a:t>
            </a:r>
            <a:r>
              <a:rPr lang="en-US" sz="2300" dirty="0" err="1" smtClean="0"/>
              <a:t>stálého</a:t>
            </a:r>
            <a:r>
              <a:rPr lang="en-US" sz="2300" dirty="0" smtClean="0"/>
              <a:t> </a:t>
            </a:r>
            <a:r>
              <a:rPr lang="en-US" sz="2300" dirty="0" err="1" smtClean="0"/>
              <a:t>výdělku</a:t>
            </a:r>
            <a:r>
              <a:rPr lang="en-US" sz="2300" dirty="0" smtClean="0"/>
              <a:t>, ale v </a:t>
            </a:r>
            <a:r>
              <a:rPr lang="en-US" sz="2300" dirty="0" err="1" smtClean="0"/>
              <a:t>porovnání</a:t>
            </a:r>
            <a:r>
              <a:rPr lang="en-US" sz="2300" dirty="0" smtClean="0"/>
              <a:t> s </a:t>
            </a:r>
            <a:r>
              <a:rPr lang="en-US" sz="2300" dirty="0" err="1" smtClean="0"/>
              <a:t>divadlem</a:t>
            </a:r>
            <a:r>
              <a:rPr lang="en-US" sz="2300" dirty="0" smtClean="0"/>
              <a:t> </a:t>
            </a:r>
            <a:r>
              <a:rPr lang="en-US" sz="2300" dirty="0" err="1" smtClean="0"/>
              <a:t>má</a:t>
            </a:r>
            <a:r>
              <a:rPr lang="en-US" sz="2300" dirty="0" smtClean="0"/>
              <a:t> </a:t>
            </a:r>
            <a:r>
              <a:rPr lang="en-US" sz="2300" dirty="0" err="1" smtClean="0"/>
              <a:t>nízký</a:t>
            </a:r>
            <a:r>
              <a:rPr lang="en-US" sz="2300" dirty="0" smtClean="0"/>
              <a:t> </a:t>
            </a:r>
            <a:r>
              <a:rPr lang="en-US" sz="2300" dirty="0" err="1" smtClean="0"/>
              <a:t>kulturní</a:t>
            </a:r>
            <a:r>
              <a:rPr lang="en-US" sz="2300" dirty="0" smtClean="0"/>
              <a:t> status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err="1" smtClean="0"/>
              <a:t>Americké</a:t>
            </a:r>
            <a:r>
              <a:rPr lang="en-US" sz="2300" dirty="0" smtClean="0"/>
              <a:t> </a:t>
            </a:r>
            <a:r>
              <a:rPr lang="en-US" sz="2300" dirty="0" err="1" smtClean="0"/>
              <a:t>divadelní</a:t>
            </a:r>
            <a:r>
              <a:rPr lang="en-US" sz="2300" dirty="0" smtClean="0"/>
              <a:t> </a:t>
            </a:r>
            <a:r>
              <a:rPr lang="en-US" sz="2300" dirty="0" err="1" smtClean="0"/>
              <a:t>herectví</a:t>
            </a:r>
            <a:r>
              <a:rPr lang="en-US" sz="2300" dirty="0" smtClean="0"/>
              <a:t> </a:t>
            </a:r>
            <a:r>
              <a:rPr lang="en-US" sz="2300" dirty="0" err="1" smtClean="0"/>
              <a:t>prochází</a:t>
            </a:r>
            <a:r>
              <a:rPr lang="en-US" sz="2300" dirty="0" smtClean="0"/>
              <a:t> od </a:t>
            </a:r>
            <a:r>
              <a:rPr lang="en-US" sz="2300" dirty="0" err="1" smtClean="0"/>
              <a:t>roku</a:t>
            </a:r>
            <a:r>
              <a:rPr lang="en-US" sz="2300" dirty="0" smtClean="0"/>
              <a:t> 1880 </a:t>
            </a:r>
            <a:r>
              <a:rPr lang="en-US" sz="2300" dirty="0" err="1" smtClean="0"/>
              <a:t>setrvalým</a:t>
            </a:r>
            <a:r>
              <a:rPr lang="en-US" sz="2300" dirty="0" smtClean="0"/>
              <a:t> </a:t>
            </a:r>
            <a:r>
              <a:rPr lang="en-US" sz="2300" dirty="0" err="1" smtClean="0"/>
              <a:t>nárůstem</a:t>
            </a:r>
            <a:r>
              <a:rPr lang="en-US" sz="2300" dirty="0" smtClean="0"/>
              <a:t> (co do </a:t>
            </a:r>
            <a:r>
              <a:rPr lang="en-US" sz="2300" dirty="0" err="1" smtClean="0"/>
              <a:t>počtu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přidružené</a:t>
            </a:r>
            <a:r>
              <a:rPr lang="en-US" sz="2300" dirty="0" smtClean="0"/>
              <a:t> </a:t>
            </a:r>
            <a:r>
              <a:rPr lang="en-US" sz="2300" dirty="0" err="1" smtClean="0"/>
              <a:t>sociální</a:t>
            </a:r>
            <a:r>
              <a:rPr lang="en-US" sz="2300" dirty="0" smtClean="0"/>
              <a:t> </a:t>
            </a:r>
            <a:r>
              <a:rPr lang="en-US" sz="2300" dirty="0" err="1" smtClean="0"/>
              <a:t>prestiže</a:t>
            </a:r>
            <a:r>
              <a:rPr lang="en-US" sz="23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 </a:t>
            </a:r>
            <a:r>
              <a:rPr lang="en-US" sz="2300" b="1" i="1" dirty="0" err="1" smtClean="0"/>
              <a:t>Předpokladem</a:t>
            </a:r>
            <a:r>
              <a:rPr lang="en-US" sz="2300" b="1" i="1" dirty="0" smtClean="0"/>
              <a:t> </a:t>
            </a:r>
            <a:r>
              <a:rPr lang="en-US" sz="2300" b="1" i="1" dirty="0" err="1" smtClean="0"/>
              <a:t>jsou</a:t>
            </a:r>
            <a:r>
              <a:rPr lang="en-US" sz="2300" b="1" i="1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Urbanizace</a:t>
            </a:r>
            <a:r>
              <a:rPr lang="en-US" sz="2300" dirty="0" smtClean="0"/>
              <a:t> – </a:t>
            </a:r>
            <a:r>
              <a:rPr lang="en-US" sz="2300" dirty="0" err="1" smtClean="0"/>
              <a:t>ve</a:t>
            </a:r>
            <a:r>
              <a:rPr lang="en-US" sz="2300" dirty="0" smtClean="0"/>
              <a:t> </a:t>
            </a:r>
            <a:r>
              <a:rPr lang="en-US" sz="2300" dirty="0" err="1" smtClean="0"/>
              <a:t>městech</a:t>
            </a:r>
            <a:r>
              <a:rPr lang="en-US" sz="2300" dirty="0" smtClean="0"/>
              <a:t> </a:t>
            </a:r>
            <a:r>
              <a:rPr lang="en-US" sz="2300" dirty="0" err="1" smtClean="0"/>
              <a:t>pestřejší</a:t>
            </a:r>
            <a:r>
              <a:rPr lang="en-US" sz="2300" dirty="0" smtClean="0"/>
              <a:t> </a:t>
            </a:r>
            <a:r>
              <a:rPr lang="en-US" sz="2300" dirty="0" err="1" smtClean="0"/>
              <a:t>nabídka</a:t>
            </a:r>
            <a:r>
              <a:rPr lang="en-US" sz="2300" dirty="0" smtClean="0"/>
              <a:t> </a:t>
            </a:r>
            <a:r>
              <a:rPr lang="en-US" sz="2300" dirty="0" err="1" smtClean="0"/>
              <a:t>zábavy</a:t>
            </a:r>
            <a:r>
              <a:rPr lang="en-US" sz="2300" dirty="0" smtClean="0"/>
              <a:t> + </a:t>
            </a:r>
            <a:r>
              <a:rPr lang="en-US" sz="2300" dirty="0" err="1" smtClean="0"/>
              <a:t>jasně</a:t>
            </a:r>
            <a:r>
              <a:rPr lang="en-US" sz="2300" dirty="0" smtClean="0"/>
              <a:t> </a:t>
            </a:r>
            <a:r>
              <a:rPr lang="en-US" sz="2300" dirty="0" err="1" smtClean="0"/>
              <a:t>vymezená</a:t>
            </a:r>
            <a:r>
              <a:rPr lang="en-US" sz="2300" dirty="0" smtClean="0"/>
              <a:t> a </a:t>
            </a:r>
            <a:r>
              <a:rPr lang="en-US" sz="2300" dirty="0" err="1" smtClean="0"/>
              <a:t>oddlěneá</a:t>
            </a:r>
            <a:r>
              <a:rPr lang="en-US" sz="2300" dirty="0" smtClean="0"/>
              <a:t> </a:t>
            </a:r>
            <a:r>
              <a:rPr lang="en-US" sz="2300" dirty="0" err="1" smtClean="0"/>
              <a:t>místa</a:t>
            </a:r>
            <a:r>
              <a:rPr lang="en-US" sz="2300" dirty="0" smtClean="0"/>
              <a:t> pro </a:t>
            </a:r>
            <a:r>
              <a:rPr lang="en-US" sz="2300" dirty="0" err="1" smtClean="0"/>
              <a:t>práci</a:t>
            </a:r>
            <a:r>
              <a:rPr lang="en-US" sz="2300" dirty="0" smtClean="0"/>
              <a:t> a </a:t>
            </a:r>
            <a:r>
              <a:rPr lang="en-US" sz="2300" dirty="0" err="1" smtClean="0"/>
              <a:t>zábavu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Zřetelná</a:t>
            </a:r>
            <a:r>
              <a:rPr lang="en-US" sz="2300" dirty="0" smtClean="0"/>
              <a:t> </a:t>
            </a:r>
            <a:r>
              <a:rPr lang="en-US" sz="2300" dirty="0" err="1" smtClean="0"/>
              <a:t>profesionalizace</a:t>
            </a:r>
            <a:r>
              <a:rPr lang="en-US" sz="2300" dirty="0" smtClean="0"/>
              <a:t> a </a:t>
            </a:r>
            <a:r>
              <a:rPr lang="en-US" sz="2300" dirty="0" err="1" smtClean="0"/>
              <a:t>stratifikace</a:t>
            </a:r>
            <a:r>
              <a:rPr lang="en-US" sz="2300" dirty="0" smtClean="0"/>
              <a:t> </a:t>
            </a:r>
            <a:r>
              <a:rPr lang="en-US" sz="2300" dirty="0" err="1" smtClean="0"/>
              <a:t>divadelní</a:t>
            </a:r>
            <a:r>
              <a:rPr lang="en-US" sz="2300" dirty="0" smtClean="0"/>
              <a:t> </a:t>
            </a:r>
            <a:r>
              <a:rPr lang="en-US" sz="2300" dirty="0" err="1" smtClean="0"/>
              <a:t>produkce</a:t>
            </a:r>
            <a:endParaRPr lang="en-US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dirty="0" err="1" smtClean="0"/>
              <a:t>Rostoucí</a:t>
            </a:r>
            <a:r>
              <a:rPr lang="en-US" sz="2300" dirty="0" smtClean="0"/>
              <a:t> tolerance </a:t>
            </a:r>
            <a:r>
              <a:rPr lang="en-US" sz="2300" dirty="0" err="1" smtClean="0"/>
              <a:t>náboženskými</a:t>
            </a:r>
            <a:r>
              <a:rPr lang="en-US" sz="2300" dirty="0" smtClean="0"/>
              <a:t> </a:t>
            </a:r>
            <a:r>
              <a:rPr lang="en-US" sz="2300" dirty="0" err="1" smtClean="0"/>
              <a:t>kruhy</a:t>
            </a:r>
            <a:r>
              <a:rPr lang="en-US" sz="2300" dirty="0" smtClean="0"/>
              <a:t> a </a:t>
            </a:r>
            <a:r>
              <a:rPr lang="en-US" sz="2300" dirty="0" err="1" smtClean="0"/>
              <a:t>přijetí</a:t>
            </a:r>
            <a:r>
              <a:rPr lang="en-US" sz="2300" dirty="0" smtClean="0"/>
              <a:t> </a:t>
            </a:r>
            <a:r>
              <a:rPr lang="en-US" sz="2300" dirty="0" err="1" smtClean="0"/>
              <a:t>herců</a:t>
            </a:r>
            <a:r>
              <a:rPr lang="en-US" sz="2300" dirty="0" smtClean="0"/>
              <a:t> </a:t>
            </a:r>
            <a:r>
              <a:rPr lang="en-US" sz="2300" dirty="0" err="1" smtClean="0"/>
              <a:t>elitními</a:t>
            </a:r>
            <a:r>
              <a:rPr lang="en-US" sz="2300" dirty="0" smtClean="0"/>
              <a:t> </a:t>
            </a:r>
            <a:r>
              <a:rPr lang="en-US" sz="2300" dirty="0" err="1" smtClean="0"/>
              <a:t>vrstvami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13740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5" y="274638"/>
            <a:ext cx="8725459" cy="797569"/>
          </a:xfrm>
        </p:spPr>
        <p:txBody>
          <a:bodyPr/>
          <a:lstStyle/>
          <a:p>
            <a:r>
              <a:rPr lang="en-US" sz="2400" dirty="0" err="1" smtClean="0"/>
              <a:t>Výhody</a:t>
            </a:r>
            <a:r>
              <a:rPr lang="en-US" sz="2400" dirty="0" smtClean="0"/>
              <a:t> </a:t>
            </a:r>
            <a:r>
              <a:rPr lang="en-US" sz="2400" dirty="0" err="1" smtClean="0"/>
              <a:t>kinematografie</a:t>
            </a:r>
            <a:r>
              <a:rPr lang="en-US" sz="2400" dirty="0" smtClean="0"/>
              <a:t> </a:t>
            </a:r>
            <a:r>
              <a:rPr lang="en-US" sz="2400" dirty="0" err="1" smtClean="0"/>
              <a:t>oproti</a:t>
            </a:r>
            <a:r>
              <a:rPr lang="en-US" sz="2400" dirty="0" smtClean="0"/>
              <a:t> </a:t>
            </a:r>
            <a:r>
              <a:rPr lang="en-US" sz="2400" dirty="0" err="1" smtClean="0"/>
              <a:t>divadlu</a:t>
            </a:r>
            <a:r>
              <a:rPr lang="en-US" sz="2400" dirty="0" smtClean="0"/>
              <a:t> z </a:t>
            </a:r>
            <a:r>
              <a:rPr lang="en-US" sz="2400" dirty="0" err="1" smtClean="0"/>
              <a:t>hlediska</a:t>
            </a:r>
            <a:r>
              <a:rPr lang="en-US" sz="2400" dirty="0" smtClean="0"/>
              <a:t> </a:t>
            </a:r>
            <a:r>
              <a:rPr lang="en-US" sz="2400" dirty="0" err="1" smtClean="0"/>
              <a:t>herce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2874" y="1435108"/>
            <a:ext cx="85770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Stabilní</a:t>
            </a:r>
            <a:r>
              <a:rPr lang="en-US" sz="2400" dirty="0" smtClean="0"/>
              <a:t> </a:t>
            </a:r>
            <a:r>
              <a:rPr lang="en-US" sz="2400" dirty="0" err="1" smtClean="0"/>
              <a:t>příjem</a:t>
            </a:r>
            <a:r>
              <a:rPr lang="en-US" sz="2400" dirty="0" smtClean="0"/>
              <a:t>  - </a:t>
            </a:r>
            <a:r>
              <a:rPr lang="en-US" sz="2400" dirty="0" err="1" smtClean="0"/>
              <a:t>oproti</a:t>
            </a:r>
            <a:r>
              <a:rPr lang="en-US" sz="2400" dirty="0" smtClean="0"/>
              <a:t> </a:t>
            </a:r>
            <a:r>
              <a:rPr lang="en-US" sz="2400" dirty="0" err="1" smtClean="0"/>
              <a:t>divadlu</a:t>
            </a:r>
            <a:r>
              <a:rPr lang="en-US" sz="2400" dirty="0" smtClean="0"/>
              <a:t>, </a:t>
            </a:r>
            <a:r>
              <a:rPr lang="en-US" sz="2400" dirty="0" err="1" smtClean="0"/>
              <a:t>kde</a:t>
            </a:r>
            <a:r>
              <a:rPr lang="en-US" sz="2400" dirty="0" smtClean="0"/>
              <a:t> </a:t>
            </a:r>
            <a:r>
              <a:rPr lang="en-US" sz="2400" dirty="0" err="1" smtClean="0"/>
              <a:t>pravidelný</a:t>
            </a:r>
            <a:r>
              <a:rPr lang="en-US" sz="2400" dirty="0" smtClean="0"/>
              <a:t> plat </a:t>
            </a:r>
            <a:r>
              <a:rPr lang="en-US" sz="2400" dirty="0" err="1" smtClean="0"/>
              <a:t>bývá</a:t>
            </a:r>
            <a:r>
              <a:rPr lang="en-US" sz="2400" dirty="0" smtClean="0"/>
              <a:t> </a:t>
            </a:r>
            <a:r>
              <a:rPr lang="en-US" sz="2400" dirty="0" err="1" smtClean="0"/>
              <a:t>zaručen</a:t>
            </a:r>
            <a:r>
              <a:rPr lang="en-US" sz="2400" dirty="0" smtClean="0"/>
              <a:t> 30, max. 40 </a:t>
            </a:r>
            <a:r>
              <a:rPr lang="en-US" sz="2400" dirty="0" err="1" smtClean="0"/>
              <a:t>týdnů</a:t>
            </a:r>
            <a:r>
              <a:rPr lang="en-US" sz="2400" dirty="0" smtClean="0"/>
              <a:t> v </a:t>
            </a:r>
            <a:r>
              <a:rPr lang="en-US" sz="2400" dirty="0" err="1" smtClean="0"/>
              <a:t>roce</a:t>
            </a:r>
            <a:r>
              <a:rPr lang="en-US" sz="2400" dirty="0" smtClean="0"/>
              <a:t> (</a:t>
            </a:r>
            <a:r>
              <a:rPr lang="en-US" sz="2400" dirty="0" err="1" smtClean="0"/>
              <a:t>zkoušky</a:t>
            </a:r>
            <a:r>
              <a:rPr lang="en-US" sz="2400" dirty="0" smtClean="0"/>
              <a:t> a </a:t>
            </a:r>
            <a:r>
              <a:rPr lang="en-US" sz="2400" dirty="0" err="1" smtClean="0"/>
              <a:t>divadelní</a:t>
            </a:r>
            <a:r>
              <a:rPr lang="en-US" sz="2400" dirty="0" smtClean="0"/>
              <a:t> </a:t>
            </a:r>
            <a:r>
              <a:rPr lang="en-US" sz="2400" dirty="0" err="1" smtClean="0"/>
              <a:t>prázdniny</a:t>
            </a:r>
            <a:r>
              <a:rPr lang="en-US" sz="2400" dirty="0" smtClean="0"/>
              <a:t>), </a:t>
            </a:r>
            <a:r>
              <a:rPr lang="en-US" sz="2400" dirty="0" err="1" smtClean="0"/>
              <a:t>zatímco</a:t>
            </a:r>
            <a:r>
              <a:rPr lang="en-US" sz="2400" dirty="0" smtClean="0"/>
              <a:t> filmy se </a:t>
            </a:r>
            <a:r>
              <a:rPr lang="en-US" sz="2400" dirty="0" err="1" smtClean="0"/>
              <a:t>točí</a:t>
            </a:r>
            <a:r>
              <a:rPr lang="en-US" sz="2400" dirty="0" smtClean="0"/>
              <a:t> </a:t>
            </a:r>
            <a:r>
              <a:rPr lang="en-US" sz="2400" dirty="0" err="1" smtClean="0"/>
              <a:t>neustále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Exteriérové</a:t>
            </a:r>
            <a:r>
              <a:rPr lang="en-US" sz="2400" dirty="0" smtClean="0"/>
              <a:t> </a:t>
            </a:r>
            <a:r>
              <a:rPr lang="en-US" sz="2400" dirty="0" err="1" smtClean="0"/>
              <a:t>natáčení</a:t>
            </a:r>
            <a:r>
              <a:rPr lang="en-US" sz="2400" dirty="0" smtClean="0"/>
              <a:t> a </a:t>
            </a:r>
            <a:r>
              <a:rPr lang="en-US" sz="2400" dirty="0" err="1" smtClean="0"/>
              <a:t>zdravější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životní</a:t>
            </a:r>
            <a:r>
              <a:rPr lang="en-US" sz="2400" dirty="0" smtClean="0"/>
              <a:t> </a:t>
            </a:r>
            <a:r>
              <a:rPr lang="en-US" sz="2400" dirty="0" err="1" smtClean="0"/>
              <a:t>režim</a:t>
            </a:r>
            <a:r>
              <a:rPr lang="en-US" sz="2400" dirty="0" smtClean="0"/>
              <a:t> &gt;&gt; </a:t>
            </a:r>
            <a:r>
              <a:rPr lang="en-US" sz="2400" dirty="0" err="1" smtClean="0"/>
              <a:t>točí</a:t>
            </a:r>
            <a:r>
              <a:rPr lang="en-US" sz="2400" dirty="0" smtClean="0"/>
              <a:t> se </a:t>
            </a:r>
            <a:r>
              <a:rPr lang="en-US" sz="2400" dirty="0" err="1" smtClean="0"/>
              <a:t>hlavně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dne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Potenciál</a:t>
            </a:r>
            <a:r>
              <a:rPr lang="en-US" sz="2400" dirty="0" smtClean="0"/>
              <a:t> </a:t>
            </a:r>
            <a:r>
              <a:rPr lang="en-US" sz="2400" dirty="0" err="1" smtClean="0"/>
              <a:t>oslovit</a:t>
            </a:r>
            <a:r>
              <a:rPr lang="en-US" sz="2400" dirty="0" smtClean="0"/>
              <a:t> </a:t>
            </a:r>
            <a:r>
              <a:rPr lang="en-US" sz="2400" dirty="0" err="1" smtClean="0"/>
              <a:t>mnohem</a:t>
            </a:r>
            <a:r>
              <a:rPr lang="en-US" sz="2400" dirty="0" smtClean="0"/>
              <a:t> </a:t>
            </a:r>
            <a:r>
              <a:rPr lang="en-US" sz="2400" dirty="0" err="1" smtClean="0"/>
              <a:t>větší</a:t>
            </a:r>
            <a:r>
              <a:rPr lang="en-US" sz="2400" dirty="0" smtClean="0"/>
              <a:t> </a:t>
            </a:r>
            <a:r>
              <a:rPr lang="en-US" sz="2400" dirty="0" err="1" smtClean="0"/>
              <a:t>počet</a:t>
            </a:r>
            <a:r>
              <a:rPr lang="en-US" sz="2400" dirty="0" smtClean="0"/>
              <a:t> </a:t>
            </a:r>
            <a:r>
              <a:rPr lang="en-US" sz="2400" dirty="0" err="1" smtClean="0"/>
              <a:t>diváků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Kolem</a:t>
            </a:r>
            <a:r>
              <a:rPr lang="en-US" sz="2400" dirty="0" smtClean="0"/>
              <a:t> r.1908 film </a:t>
            </a:r>
            <a:r>
              <a:rPr lang="en-US" sz="2400" dirty="0" err="1" smtClean="0"/>
              <a:t>oslovuje</a:t>
            </a:r>
            <a:r>
              <a:rPr lang="en-US" sz="2400" dirty="0" smtClean="0"/>
              <a:t> </a:t>
            </a:r>
            <a:r>
              <a:rPr lang="en-US" sz="2400" dirty="0" err="1" smtClean="0"/>
              <a:t>také</a:t>
            </a:r>
            <a:r>
              <a:rPr lang="en-US" sz="2400" dirty="0" smtClean="0"/>
              <a:t> </a:t>
            </a:r>
            <a:r>
              <a:rPr lang="en-US" sz="2400" dirty="0" err="1" smtClean="0"/>
              <a:t>vyšší</a:t>
            </a:r>
            <a:r>
              <a:rPr lang="en-US" sz="2400" dirty="0" smtClean="0"/>
              <a:t> </a:t>
            </a:r>
            <a:r>
              <a:rPr lang="en-US" sz="2400" dirty="0" err="1" smtClean="0"/>
              <a:t>vrstvy</a:t>
            </a:r>
            <a:r>
              <a:rPr lang="en-US" sz="2400" dirty="0" smtClean="0"/>
              <a:t> – </a:t>
            </a:r>
            <a:r>
              <a:rPr lang="en-US" sz="2400" dirty="0" err="1" smtClean="0"/>
              <a:t>lepší</a:t>
            </a:r>
            <a:r>
              <a:rPr lang="en-US" sz="2400" dirty="0" smtClean="0"/>
              <a:t> a </a:t>
            </a:r>
            <a:r>
              <a:rPr lang="en-US" sz="2400" dirty="0" err="1" smtClean="0"/>
              <a:t>pohodlnější</a:t>
            </a:r>
            <a:r>
              <a:rPr lang="en-US" sz="2400" dirty="0" smtClean="0"/>
              <a:t> kina </a:t>
            </a:r>
            <a:r>
              <a:rPr lang="en-US" sz="2400" dirty="0" err="1" smtClean="0"/>
              <a:t>podobná</a:t>
            </a:r>
            <a:r>
              <a:rPr lang="en-US" sz="2400" dirty="0" smtClean="0"/>
              <a:t> </a:t>
            </a:r>
            <a:r>
              <a:rPr lang="en-US" sz="2400" dirty="0" err="1" smtClean="0"/>
              <a:t>divadelním</a:t>
            </a:r>
            <a:r>
              <a:rPr lang="en-US" sz="2400" dirty="0" smtClean="0"/>
              <a:t> </a:t>
            </a:r>
            <a:r>
              <a:rPr lang="en-US" sz="2400" dirty="0" err="1" smtClean="0"/>
              <a:t>sálům</a:t>
            </a:r>
            <a:r>
              <a:rPr lang="en-US" sz="2400" dirty="0" smtClean="0"/>
              <a:t>, </a:t>
            </a:r>
            <a:r>
              <a:rPr lang="en-US" sz="2400" dirty="0" err="1" smtClean="0"/>
              <a:t>adaptace</a:t>
            </a:r>
            <a:r>
              <a:rPr lang="en-US" sz="2400" dirty="0" smtClean="0"/>
              <a:t> </a:t>
            </a:r>
            <a:r>
              <a:rPr lang="en-US" sz="2400" dirty="0" err="1" smtClean="0"/>
              <a:t>klasických</a:t>
            </a:r>
            <a:r>
              <a:rPr lang="en-US" sz="2400" dirty="0" smtClean="0"/>
              <a:t> a/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oblíbených</a:t>
            </a:r>
            <a:r>
              <a:rPr lang="en-US" sz="2400" dirty="0" smtClean="0"/>
              <a:t> </a:t>
            </a:r>
            <a:r>
              <a:rPr lang="en-US" sz="2400" dirty="0" err="1" smtClean="0"/>
              <a:t>dramat</a:t>
            </a:r>
            <a:r>
              <a:rPr lang="en-US" sz="2400" dirty="0" smtClean="0"/>
              <a:t>, </a:t>
            </a:r>
            <a:r>
              <a:rPr lang="en-US" sz="2400" dirty="0" err="1" smtClean="0"/>
              <a:t>premiéra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dojem</a:t>
            </a:r>
            <a:r>
              <a:rPr lang="en-US" sz="2400" dirty="0" smtClean="0"/>
              <a:t> </a:t>
            </a:r>
            <a:r>
              <a:rPr lang="en-US" sz="2400" dirty="0" err="1" smtClean="0"/>
              <a:t>události</a:t>
            </a:r>
            <a:r>
              <a:rPr lang="en-US" sz="2400" dirty="0" smtClean="0"/>
              <a:t> a </a:t>
            </a:r>
            <a:r>
              <a:rPr lang="en-US" sz="2400" dirty="0" err="1" smtClean="0"/>
              <a:t>nejen</a:t>
            </a:r>
            <a:r>
              <a:rPr lang="en-US" sz="2400" dirty="0" smtClean="0"/>
              <a:t> </a:t>
            </a:r>
            <a:r>
              <a:rPr lang="en-US" sz="2400" dirty="0" err="1" smtClean="0"/>
              <a:t>sériová</a:t>
            </a:r>
            <a:r>
              <a:rPr lang="en-US" sz="2400" dirty="0" smtClean="0"/>
              <a:t> </a:t>
            </a:r>
            <a:r>
              <a:rPr lang="en-US" sz="2400" dirty="0" err="1" smtClean="0"/>
              <a:t>zábava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Od r. 1912 </a:t>
            </a:r>
            <a:r>
              <a:rPr lang="en-US" sz="2400" dirty="0" err="1" smtClean="0"/>
              <a:t>začíná</a:t>
            </a:r>
            <a:r>
              <a:rPr lang="en-US" sz="2400" dirty="0" smtClean="0"/>
              <a:t> </a:t>
            </a:r>
            <a:r>
              <a:rPr lang="en-US" sz="2400" dirty="0" err="1" smtClean="0"/>
              <a:t>být</a:t>
            </a:r>
            <a:r>
              <a:rPr lang="en-US" sz="2400" dirty="0" smtClean="0"/>
              <a:t> </a:t>
            </a:r>
            <a:r>
              <a:rPr lang="en-US" sz="2400" dirty="0" err="1" smtClean="0"/>
              <a:t>jasné</a:t>
            </a:r>
            <a:r>
              <a:rPr lang="en-US" sz="2400" dirty="0" smtClean="0"/>
              <a:t>, </a:t>
            </a:r>
            <a:r>
              <a:rPr lang="en-US" sz="2400" dirty="0" err="1" smtClean="0"/>
              <a:t>že</a:t>
            </a:r>
            <a:r>
              <a:rPr lang="en-US" sz="2400" dirty="0" smtClean="0"/>
              <a:t> </a:t>
            </a:r>
            <a:r>
              <a:rPr lang="en-US" sz="2400" dirty="0" err="1" smtClean="0"/>
              <a:t>divadelní</a:t>
            </a:r>
            <a:r>
              <a:rPr lang="en-US" sz="2400" dirty="0" smtClean="0"/>
              <a:t> </a:t>
            </a:r>
            <a:r>
              <a:rPr lang="en-US" sz="2400" dirty="0" err="1" smtClean="0"/>
              <a:t>sláva</a:t>
            </a:r>
            <a:r>
              <a:rPr lang="en-US" sz="2400" dirty="0" smtClean="0"/>
              <a:t> </a:t>
            </a:r>
            <a:r>
              <a:rPr lang="en-US" sz="2400" dirty="0" err="1" smtClean="0"/>
              <a:t>nezaručuje</a:t>
            </a:r>
            <a:r>
              <a:rPr lang="en-US" sz="2400" dirty="0"/>
              <a:t> </a:t>
            </a:r>
            <a:r>
              <a:rPr lang="en-US" sz="2400" dirty="0" err="1" smtClean="0"/>
              <a:t>herci</a:t>
            </a:r>
            <a:r>
              <a:rPr lang="en-US" sz="2400" dirty="0" smtClean="0"/>
              <a:t> </a:t>
            </a:r>
            <a:r>
              <a:rPr lang="en-US" sz="2400" dirty="0" err="1" smtClean="0"/>
              <a:t>stejný</a:t>
            </a:r>
            <a:r>
              <a:rPr lang="en-US" sz="2400" dirty="0" smtClean="0"/>
              <a:t> status </a:t>
            </a:r>
            <a:r>
              <a:rPr lang="en-US" sz="2400" dirty="0" err="1" smtClean="0"/>
              <a:t>také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plátně</a:t>
            </a:r>
            <a:r>
              <a:rPr lang="en-US" sz="2400" dirty="0" smtClean="0"/>
              <a:t> =&gt; </a:t>
            </a:r>
            <a:r>
              <a:rPr lang="en-US" sz="2400" dirty="0" err="1" smtClean="0"/>
              <a:t>vzniká</a:t>
            </a:r>
            <a:r>
              <a:rPr lang="en-US" sz="2400" dirty="0" smtClean="0"/>
              <a:t> </a:t>
            </a:r>
            <a:r>
              <a:rPr lang="en-US" sz="2400" dirty="0" err="1" smtClean="0"/>
              <a:t>svébytný</a:t>
            </a:r>
            <a:r>
              <a:rPr lang="en-US" sz="2400" dirty="0" smtClean="0"/>
              <a:t> </a:t>
            </a:r>
            <a:r>
              <a:rPr lang="en-US" sz="2400" dirty="0" err="1" smtClean="0"/>
              <a:t>filmový</a:t>
            </a:r>
            <a:r>
              <a:rPr lang="en-US" sz="2400" dirty="0" smtClean="0"/>
              <a:t> star </a:t>
            </a:r>
            <a:r>
              <a:rPr lang="en-US" sz="2400" dirty="0" err="1" smtClean="0"/>
              <a:t>systém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7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Československé</a:t>
            </a:r>
            <a:r>
              <a:rPr lang="en-US" dirty="0" smtClean="0"/>
              <a:t> </a:t>
            </a:r>
            <a:r>
              <a:rPr lang="en-US" dirty="0" err="1" smtClean="0"/>
              <a:t>filmové</a:t>
            </a:r>
            <a:r>
              <a:rPr lang="en-US" dirty="0" smtClean="0"/>
              <a:t> </a:t>
            </a:r>
            <a:r>
              <a:rPr lang="en-US" dirty="0" err="1" smtClean="0"/>
              <a:t>herectví</a:t>
            </a:r>
            <a:r>
              <a:rPr lang="en-US" dirty="0" smtClean="0"/>
              <a:t> do </a:t>
            </a:r>
            <a:r>
              <a:rPr lang="en-US" dirty="0" err="1" smtClean="0"/>
              <a:t>nástupu</a:t>
            </a:r>
            <a:r>
              <a:rPr lang="en-US" dirty="0" smtClean="0"/>
              <a:t> </a:t>
            </a:r>
            <a:r>
              <a:rPr lang="en-US" dirty="0" err="1" smtClean="0"/>
              <a:t>zvuku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334" y="1616559"/>
            <a:ext cx="84120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1898, </a:t>
            </a:r>
            <a:r>
              <a:rPr lang="en-US" sz="2200" i="1" dirty="0" err="1" smtClean="0"/>
              <a:t>Smích</a:t>
            </a:r>
            <a:r>
              <a:rPr lang="en-US" sz="2200" i="1" dirty="0" smtClean="0"/>
              <a:t> a </a:t>
            </a:r>
            <a:r>
              <a:rPr lang="en-US" sz="2200" i="1" dirty="0" err="1" smtClean="0"/>
              <a:t>pláč</a:t>
            </a:r>
            <a:r>
              <a:rPr lang="en-US" sz="2200" dirty="0" smtClean="0"/>
              <a:t>, r. Josef </a:t>
            </a:r>
            <a:r>
              <a:rPr lang="en-US" sz="2200" dirty="0" err="1" smtClean="0"/>
              <a:t>Kříženecký</a:t>
            </a:r>
            <a:r>
              <a:rPr lang="en-US" sz="2200" dirty="0" smtClean="0"/>
              <a:t>, hl. role Josef </a:t>
            </a:r>
            <a:r>
              <a:rPr lang="en-US" sz="2200" dirty="0" err="1" smtClean="0"/>
              <a:t>Šváb</a:t>
            </a:r>
            <a:r>
              <a:rPr lang="en-US" sz="2200" dirty="0" smtClean="0"/>
              <a:t> </a:t>
            </a:r>
            <a:r>
              <a:rPr lang="en-US" sz="2200" dirty="0" err="1" smtClean="0"/>
              <a:t>Malostranský</a:t>
            </a:r>
            <a:endParaRPr lang="en-US" sz="2200" dirty="0"/>
          </a:p>
          <a:p>
            <a:r>
              <a:rPr lang="en-US" sz="2200" dirty="0" smtClean="0"/>
              <a:t>     (22s), </a:t>
            </a:r>
            <a:r>
              <a:rPr lang="en-US" sz="2200" dirty="0" err="1" smtClean="0"/>
              <a:t>údajně</a:t>
            </a:r>
            <a:r>
              <a:rPr lang="en-US" sz="2200" dirty="0" smtClean="0"/>
              <a:t> </a:t>
            </a:r>
            <a:r>
              <a:rPr lang="en-US" sz="2200" dirty="0" err="1" smtClean="0"/>
              <a:t>první</a:t>
            </a:r>
            <a:r>
              <a:rPr lang="en-US" sz="2200" dirty="0" smtClean="0"/>
              <a:t> </a:t>
            </a:r>
            <a:r>
              <a:rPr lang="en-US" sz="2200" dirty="0" err="1" smtClean="0"/>
              <a:t>užití</a:t>
            </a:r>
            <a:r>
              <a:rPr lang="en-US" sz="2200" dirty="0" smtClean="0"/>
              <a:t> </a:t>
            </a:r>
            <a:r>
              <a:rPr lang="en-US" sz="2200" dirty="0" err="1" smtClean="0"/>
              <a:t>detailního</a:t>
            </a:r>
            <a:r>
              <a:rPr lang="en-US" sz="2200" dirty="0" smtClean="0"/>
              <a:t> </a:t>
            </a:r>
            <a:r>
              <a:rPr lang="en-US" sz="2200" dirty="0" err="1" smtClean="0"/>
              <a:t>záběru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Propojení</a:t>
            </a:r>
            <a:r>
              <a:rPr lang="en-US" sz="2200" dirty="0" smtClean="0"/>
              <a:t> </a:t>
            </a:r>
            <a:r>
              <a:rPr lang="en-US" sz="2200" dirty="0" err="1" smtClean="0"/>
              <a:t>divadla</a:t>
            </a:r>
            <a:r>
              <a:rPr lang="en-US" sz="2200" dirty="0" smtClean="0"/>
              <a:t> a </a:t>
            </a:r>
            <a:r>
              <a:rPr lang="en-US" sz="2200" dirty="0" err="1" smtClean="0"/>
              <a:t>kinematografie</a:t>
            </a:r>
            <a:r>
              <a:rPr lang="en-US" sz="2200" dirty="0" smtClean="0"/>
              <a:t> </a:t>
            </a:r>
            <a:r>
              <a:rPr lang="en-US" sz="2200" dirty="0" err="1" smtClean="0"/>
              <a:t>nejmarkantnější</a:t>
            </a:r>
            <a:r>
              <a:rPr lang="en-US" sz="2200" dirty="0" smtClean="0"/>
              <a:t> v </a:t>
            </a:r>
            <a:r>
              <a:rPr lang="en-US" sz="2200" dirty="0" err="1" smtClean="0"/>
              <a:t>případě</a:t>
            </a:r>
            <a:r>
              <a:rPr lang="en-US" sz="2200" dirty="0" smtClean="0"/>
              <a:t> </a:t>
            </a:r>
            <a:r>
              <a:rPr lang="en-US" sz="2200" dirty="0" err="1" smtClean="0"/>
              <a:t>filmové</a:t>
            </a:r>
            <a:r>
              <a:rPr lang="en-US" sz="2200" dirty="0" smtClean="0"/>
              <a:t> </a:t>
            </a:r>
            <a:r>
              <a:rPr lang="en-US" sz="2200" dirty="0" err="1" smtClean="0"/>
              <a:t>výrobny</a:t>
            </a:r>
            <a:r>
              <a:rPr lang="en-US" sz="2200" dirty="0" smtClean="0"/>
              <a:t> ASUM (1912-1914) &gt;&gt; Max Urban a </a:t>
            </a:r>
            <a:r>
              <a:rPr lang="en-US" sz="2200" dirty="0" err="1" smtClean="0"/>
              <a:t>Andula</a:t>
            </a:r>
            <a:r>
              <a:rPr lang="en-US" sz="2200" dirty="0" smtClean="0"/>
              <a:t> </a:t>
            </a:r>
            <a:r>
              <a:rPr lang="en-US" sz="2200" dirty="0" err="1" smtClean="0"/>
              <a:t>Sedláčková</a:t>
            </a:r>
            <a:r>
              <a:rPr lang="en-US" sz="2200" dirty="0" smtClean="0"/>
              <a:t>; </a:t>
            </a:r>
            <a:r>
              <a:rPr lang="en-US" sz="2200" dirty="0" err="1" smtClean="0"/>
              <a:t>celkem</a:t>
            </a:r>
            <a:r>
              <a:rPr lang="en-US" sz="2200" dirty="0" smtClean="0"/>
              <a:t> 14 </a:t>
            </a:r>
            <a:r>
              <a:rPr lang="en-US" sz="2200" dirty="0" err="1" smtClean="0"/>
              <a:t>hraných</a:t>
            </a:r>
            <a:r>
              <a:rPr lang="en-US" sz="2200" dirty="0" smtClean="0"/>
              <a:t> </a:t>
            </a:r>
            <a:r>
              <a:rPr lang="en-US" sz="2200" dirty="0" err="1" smtClean="0"/>
              <a:t>filmů</a:t>
            </a:r>
            <a:r>
              <a:rPr lang="en-US" sz="2200" dirty="0" smtClean="0"/>
              <a:t> s </a:t>
            </a:r>
            <a:r>
              <a:rPr lang="en-US" sz="2200" dirty="0" err="1" smtClean="0"/>
              <a:t>českou</a:t>
            </a:r>
            <a:r>
              <a:rPr lang="en-US" sz="2200" dirty="0" smtClean="0"/>
              <a:t> “Sarah Bernhardt” v </a:t>
            </a:r>
            <a:r>
              <a:rPr lang="en-US" sz="2200" dirty="0" err="1" smtClean="0"/>
              <a:t>hlavní</a:t>
            </a:r>
            <a:r>
              <a:rPr lang="en-US" sz="2200" dirty="0" smtClean="0"/>
              <a:t> </a:t>
            </a:r>
            <a:r>
              <a:rPr lang="en-US" sz="2200" dirty="0" err="1" smtClean="0"/>
              <a:t>roli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V </a:t>
            </a:r>
            <a:r>
              <a:rPr lang="en-US" sz="2200" dirty="0" err="1" smtClean="0"/>
              <a:t>průběhu</a:t>
            </a:r>
            <a:r>
              <a:rPr lang="en-US" sz="2200" dirty="0" smtClean="0"/>
              <a:t> 20. let </a:t>
            </a:r>
            <a:r>
              <a:rPr lang="en-US" sz="2200" dirty="0" err="1" smtClean="0"/>
              <a:t>vytvořeno</a:t>
            </a:r>
            <a:r>
              <a:rPr lang="en-US" sz="2200" dirty="0" smtClean="0"/>
              <a:t> </a:t>
            </a:r>
            <a:r>
              <a:rPr lang="en-US" sz="2200" dirty="0" err="1" smtClean="0"/>
              <a:t>několik</a:t>
            </a:r>
            <a:r>
              <a:rPr lang="en-US" sz="2200" dirty="0" smtClean="0"/>
              <a:t> </a:t>
            </a:r>
            <a:r>
              <a:rPr lang="en-US" sz="2200" dirty="0" err="1" smtClean="0"/>
              <a:t>ryze</a:t>
            </a:r>
            <a:r>
              <a:rPr lang="en-US" sz="2200" dirty="0" smtClean="0"/>
              <a:t> </a:t>
            </a:r>
            <a:r>
              <a:rPr lang="en-US" sz="2200" dirty="0" err="1" smtClean="0"/>
              <a:t>filmových</a:t>
            </a:r>
            <a:r>
              <a:rPr lang="en-US" sz="2200" dirty="0" smtClean="0"/>
              <a:t> </a:t>
            </a:r>
            <a:r>
              <a:rPr lang="en-US" sz="2200" dirty="0" err="1" smtClean="0"/>
              <a:t>hvězd</a:t>
            </a:r>
            <a:r>
              <a:rPr lang="en-US" sz="2200" dirty="0"/>
              <a:t> </a:t>
            </a:r>
            <a:r>
              <a:rPr lang="en-US" sz="2200" dirty="0" smtClean="0"/>
              <a:t>– </a:t>
            </a:r>
            <a:r>
              <a:rPr lang="en-US" sz="2200" dirty="0" err="1" smtClean="0"/>
              <a:t>bez</a:t>
            </a:r>
            <a:r>
              <a:rPr lang="en-US" sz="2200" dirty="0" smtClean="0"/>
              <a:t> </a:t>
            </a:r>
            <a:r>
              <a:rPr lang="en-US" sz="2200" dirty="0" err="1" smtClean="0"/>
              <a:t>původu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vazby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divadlo</a:t>
            </a:r>
            <a:r>
              <a:rPr lang="en-US" sz="2200" dirty="0" smtClean="0"/>
              <a:t> (Anny </a:t>
            </a:r>
            <a:r>
              <a:rPr lang="en-US" sz="2200" dirty="0" err="1" smtClean="0"/>
              <a:t>Ondráková</a:t>
            </a:r>
            <a:r>
              <a:rPr lang="en-US" sz="2200" dirty="0" smtClean="0"/>
              <a:t>, Suzanne </a:t>
            </a:r>
            <a:r>
              <a:rPr lang="en-US" sz="2200" dirty="0" err="1" smtClean="0"/>
              <a:t>Marwille</a:t>
            </a:r>
            <a:r>
              <a:rPr lang="en-US" sz="2200" dirty="0" smtClean="0"/>
              <a:t>, </a:t>
            </a:r>
            <a:r>
              <a:rPr lang="en-US" sz="2200" dirty="0" err="1" smtClean="0"/>
              <a:t>Karel</a:t>
            </a:r>
            <a:r>
              <a:rPr lang="en-US" sz="2200" dirty="0" smtClean="0"/>
              <a:t> </a:t>
            </a:r>
            <a:r>
              <a:rPr lang="en-US" sz="2200" dirty="0" err="1" smtClean="0"/>
              <a:t>Lamač</a:t>
            </a:r>
            <a:r>
              <a:rPr lang="en-US" sz="22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Divadelní</a:t>
            </a:r>
            <a:r>
              <a:rPr lang="en-US" sz="2200" dirty="0" smtClean="0"/>
              <a:t> </a:t>
            </a:r>
            <a:r>
              <a:rPr lang="en-US" sz="2200" dirty="0" err="1" smtClean="0"/>
              <a:t>ikony</a:t>
            </a:r>
            <a:r>
              <a:rPr lang="en-US" sz="2200" dirty="0" smtClean="0"/>
              <a:t> </a:t>
            </a:r>
            <a:r>
              <a:rPr lang="en-US" sz="2200" dirty="0" err="1" smtClean="0"/>
              <a:t>nechtějí</a:t>
            </a:r>
            <a:r>
              <a:rPr lang="en-US" sz="2200" dirty="0" smtClean="0"/>
              <a:t> </a:t>
            </a:r>
            <a:r>
              <a:rPr lang="en-US" sz="2200" dirty="0" err="1" smtClean="0"/>
              <a:t>mít</a:t>
            </a:r>
            <a:r>
              <a:rPr lang="en-US" sz="2200" dirty="0" smtClean="0"/>
              <a:t> s </a:t>
            </a:r>
            <a:r>
              <a:rPr lang="en-US" sz="2200" dirty="0" err="1" smtClean="0"/>
              <a:t>filmem</a:t>
            </a:r>
            <a:r>
              <a:rPr lang="en-US" sz="2200" dirty="0" smtClean="0"/>
              <a:t> </a:t>
            </a:r>
            <a:r>
              <a:rPr lang="en-US" sz="2200" dirty="0" err="1" smtClean="0"/>
              <a:t>nic</a:t>
            </a:r>
            <a:r>
              <a:rPr lang="en-US" sz="2200" dirty="0" smtClean="0"/>
              <a:t> </a:t>
            </a:r>
            <a:r>
              <a:rPr lang="en-US" sz="2200" dirty="0" err="1" smtClean="0"/>
              <a:t>společného</a:t>
            </a:r>
            <a:r>
              <a:rPr lang="en-US" sz="2200" dirty="0" smtClean="0"/>
              <a:t> (Eduard </a:t>
            </a:r>
            <a:r>
              <a:rPr lang="en-US" sz="2200" dirty="0" err="1" smtClean="0"/>
              <a:t>Vojan</a:t>
            </a:r>
            <a:r>
              <a:rPr lang="en-US" sz="2200" dirty="0" smtClean="0"/>
              <a:t>, </a:t>
            </a:r>
            <a:r>
              <a:rPr lang="en-US" sz="2200" dirty="0" err="1" smtClean="0"/>
              <a:t>Leopolda</a:t>
            </a:r>
            <a:r>
              <a:rPr lang="en-US" sz="2200" dirty="0" smtClean="0"/>
              <a:t> </a:t>
            </a:r>
            <a:r>
              <a:rPr lang="en-US" sz="2200" dirty="0" err="1" smtClean="0"/>
              <a:t>Dostalová</a:t>
            </a:r>
            <a:r>
              <a:rPr lang="en-US" sz="2200" dirty="0" smtClean="0"/>
              <a:t>), </a:t>
            </a:r>
            <a:r>
              <a:rPr lang="en-US" sz="2200" dirty="0" err="1" smtClean="0"/>
              <a:t>některé</a:t>
            </a:r>
            <a:r>
              <a:rPr lang="en-US" sz="2200" dirty="0" smtClean="0"/>
              <a:t> </a:t>
            </a:r>
            <a:r>
              <a:rPr lang="en-US" sz="2200" dirty="0" err="1" smtClean="0"/>
              <a:t>točí</a:t>
            </a:r>
            <a:r>
              <a:rPr lang="en-US" sz="2200" dirty="0" smtClean="0"/>
              <a:t> </a:t>
            </a:r>
            <a:r>
              <a:rPr lang="en-US" sz="2200" dirty="0" err="1" smtClean="0"/>
              <a:t>až</a:t>
            </a:r>
            <a:r>
              <a:rPr lang="en-US" sz="2200" dirty="0" smtClean="0"/>
              <a:t> v </a:t>
            </a:r>
            <a:r>
              <a:rPr lang="en-US" sz="2200" dirty="0" err="1" smtClean="0"/>
              <a:t>závěru</a:t>
            </a:r>
            <a:r>
              <a:rPr lang="en-US" sz="2200" dirty="0" smtClean="0"/>
              <a:t> </a:t>
            </a:r>
            <a:r>
              <a:rPr lang="en-US" sz="2200" dirty="0" err="1" smtClean="0"/>
              <a:t>kariéry</a:t>
            </a:r>
            <a:r>
              <a:rPr lang="en-US" sz="2200" dirty="0" smtClean="0"/>
              <a:t> (Marie </a:t>
            </a:r>
            <a:r>
              <a:rPr lang="en-US" sz="2200" dirty="0" err="1" smtClean="0"/>
              <a:t>Hübnerová</a:t>
            </a:r>
            <a:r>
              <a:rPr lang="en-US" sz="22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Od </a:t>
            </a:r>
            <a:r>
              <a:rPr lang="en-US" sz="2200" dirty="0" err="1" smtClean="0"/>
              <a:t>nástupu</a:t>
            </a:r>
            <a:r>
              <a:rPr lang="en-US" sz="2200" dirty="0" smtClean="0"/>
              <a:t> </a:t>
            </a:r>
            <a:r>
              <a:rPr lang="en-US" sz="2200" dirty="0" err="1" smtClean="0"/>
              <a:t>zvuku</a:t>
            </a:r>
            <a:r>
              <a:rPr lang="en-US" sz="2200" dirty="0" smtClean="0"/>
              <a:t> </a:t>
            </a:r>
            <a:r>
              <a:rPr lang="en-US" sz="2200" dirty="0" err="1" smtClean="0"/>
              <a:t>budou</a:t>
            </a:r>
            <a:r>
              <a:rPr lang="en-US" sz="2200" dirty="0" smtClean="0"/>
              <a:t> </a:t>
            </a:r>
            <a:r>
              <a:rPr lang="en-US" sz="2200" dirty="0" err="1" smtClean="0"/>
              <a:t>herci</a:t>
            </a:r>
            <a:r>
              <a:rPr lang="en-US" sz="2200" dirty="0" smtClean="0"/>
              <a:t> </a:t>
            </a:r>
            <a:r>
              <a:rPr lang="en-US" sz="2200" dirty="0" err="1" smtClean="0"/>
              <a:t>běžně</a:t>
            </a:r>
            <a:r>
              <a:rPr lang="en-US" sz="2200" dirty="0" smtClean="0"/>
              <a:t> </a:t>
            </a:r>
            <a:r>
              <a:rPr lang="en-US" sz="2200" dirty="0" err="1" smtClean="0"/>
              <a:t>koexistovat</a:t>
            </a:r>
            <a:r>
              <a:rPr lang="en-US" sz="2200" dirty="0" smtClean="0"/>
              <a:t> </a:t>
            </a:r>
            <a:r>
              <a:rPr lang="en-US" sz="2200" dirty="0" err="1" smtClean="0"/>
              <a:t>jak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jevišti</a:t>
            </a:r>
            <a:r>
              <a:rPr lang="en-US" sz="2200" dirty="0" smtClean="0"/>
              <a:t>, </a:t>
            </a:r>
            <a:r>
              <a:rPr lang="en-US" sz="2200" dirty="0" err="1" smtClean="0"/>
              <a:t>tak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plátně</a:t>
            </a:r>
            <a:r>
              <a:rPr lang="en-US" sz="2200" dirty="0" smtClean="0"/>
              <a:t>  &gt;&gt; </a:t>
            </a:r>
            <a:r>
              <a:rPr lang="en-US" sz="2200" dirty="0" err="1" smtClean="0"/>
              <a:t>předsudky</a:t>
            </a:r>
            <a:r>
              <a:rPr lang="en-US" sz="2200" dirty="0" smtClean="0"/>
              <a:t>  </a:t>
            </a:r>
            <a:r>
              <a:rPr lang="en-US" sz="2200" dirty="0" err="1" smtClean="0"/>
              <a:t>postupně</a:t>
            </a:r>
            <a:r>
              <a:rPr lang="en-US" sz="2200" dirty="0" smtClean="0"/>
              <a:t> </a:t>
            </a:r>
            <a:r>
              <a:rPr lang="en-US" sz="2200" dirty="0" err="1" smtClean="0"/>
              <a:t>mizí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5753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13037"/>
          </a:xfrm>
        </p:spPr>
        <p:txBody>
          <a:bodyPr/>
          <a:lstStyle/>
          <a:p>
            <a:pPr algn="ctr"/>
            <a:r>
              <a:rPr lang="en-US" sz="4000" dirty="0" err="1" smtClean="0"/>
              <a:t>Póza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74195" y="1748522"/>
            <a:ext cx="7950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Dochází</a:t>
            </a:r>
            <a:r>
              <a:rPr lang="en-US" sz="2400" dirty="0" smtClean="0"/>
              <a:t> k </a:t>
            </a:r>
            <a:r>
              <a:rPr lang="en-US" sz="2400" dirty="0" err="1" smtClean="0"/>
              <a:t>pozastavení</a:t>
            </a:r>
            <a:r>
              <a:rPr lang="en-US" sz="2400" dirty="0" smtClean="0"/>
              <a:t> </a:t>
            </a:r>
            <a:r>
              <a:rPr lang="en-US" sz="2400" dirty="0" err="1" smtClean="0"/>
              <a:t>hercova</a:t>
            </a:r>
            <a:r>
              <a:rPr lang="en-US" sz="2400" dirty="0" smtClean="0"/>
              <a:t> </a:t>
            </a:r>
            <a:r>
              <a:rPr lang="en-US" sz="2400" dirty="0" err="1" smtClean="0"/>
              <a:t>pohybu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Musí</a:t>
            </a:r>
            <a:r>
              <a:rPr lang="en-US" sz="2400" dirty="0" smtClean="0"/>
              <a:t> </a:t>
            </a:r>
            <a:r>
              <a:rPr lang="en-US" sz="2400" dirty="0" err="1" smtClean="0"/>
              <a:t>být</a:t>
            </a:r>
            <a:r>
              <a:rPr lang="en-US" sz="2400" dirty="0" smtClean="0"/>
              <a:t> </a:t>
            </a:r>
            <a:r>
              <a:rPr lang="en-US" sz="2400" dirty="0" err="1" smtClean="0"/>
              <a:t>jasná</a:t>
            </a:r>
            <a:r>
              <a:rPr lang="en-US" sz="2400" dirty="0" smtClean="0"/>
              <a:t>, </a:t>
            </a:r>
            <a:r>
              <a:rPr lang="en-US" sz="2400" dirty="0" err="1" smtClean="0"/>
              <a:t>čitelná</a:t>
            </a:r>
            <a:r>
              <a:rPr lang="en-US" sz="2400" dirty="0" smtClean="0"/>
              <a:t> a </a:t>
            </a:r>
            <a:r>
              <a:rPr lang="en-US" sz="2400" dirty="0" err="1" smtClean="0"/>
              <a:t>srozumitelná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Komunikuje</a:t>
            </a:r>
            <a:r>
              <a:rPr lang="en-US" sz="2400" dirty="0" smtClean="0"/>
              <a:t> </a:t>
            </a:r>
            <a:r>
              <a:rPr lang="en-US" sz="2400" dirty="0" err="1" smtClean="0"/>
              <a:t>vnitřní</a:t>
            </a:r>
            <a:r>
              <a:rPr lang="en-US" sz="2400" dirty="0" smtClean="0"/>
              <a:t> </a:t>
            </a:r>
            <a:r>
              <a:rPr lang="en-US" sz="2400" dirty="0" err="1" smtClean="0"/>
              <a:t>rozpoložení</a:t>
            </a:r>
            <a:r>
              <a:rPr lang="en-US" sz="2400" dirty="0" smtClean="0"/>
              <a:t> </a:t>
            </a:r>
            <a:r>
              <a:rPr lang="en-US" sz="2400" dirty="0" err="1" smtClean="0"/>
              <a:t>postavy</a:t>
            </a:r>
            <a:r>
              <a:rPr lang="en-US" sz="2400" dirty="0" smtClean="0"/>
              <a:t> a/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souvisí</a:t>
            </a:r>
            <a:r>
              <a:rPr lang="en-US" sz="2400" dirty="0" smtClean="0"/>
              <a:t> s </a:t>
            </a:r>
            <a:r>
              <a:rPr lang="en-US" sz="2400" dirty="0" err="1" smtClean="0"/>
              <a:t>vývojem</a:t>
            </a:r>
            <a:r>
              <a:rPr lang="en-US" sz="2400" dirty="0" smtClean="0"/>
              <a:t> </a:t>
            </a:r>
            <a:r>
              <a:rPr lang="en-US" sz="2400" dirty="0" err="1" smtClean="0"/>
              <a:t>děje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 </a:t>
            </a:r>
            <a:r>
              <a:rPr lang="en-US" sz="2400" dirty="0" err="1" smtClean="0"/>
              <a:t>užívání</a:t>
            </a:r>
            <a:r>
              <a:rPr lang="en-US" sz="2400" dirty="0" smtClean="0"/>
              <a:t> </a:t>
            </a:r>
            <a:r>
              <a:rPr lang="en-US" sz="2400" dirty="0" err="1" smtClean="0"/>
              <a:t>pózy</a:t>
            </a:r>
            <a:r>
              <a:rPr lang="en-US" sz="2400" dirty="0" smtClean="0"/>
              <a:t> </a:t>
            </a:r>
            <a:r>
              <a:rPr lang="en-US" sz="2400" dirty="0" err="1" smtClean="0"/>
              <a:t>hercem</a:t>
            </a:r>
            <a:r>
              <a:rPr lang="en-US" sz="2400" dirty="0" smtClean="0"/>
              <a:t> </a:t>
            </a:r>
            <a:r>
              <a:rPr lang="en-US" sz="2400" dirty="0" err="1" smtClean="0"/>
              <a:t>lze</a:t>
            </a:r>
            <a:r>
              <a:rPr lang="en-US" sz="2400" dirty="0" smtClean="0"/>
              <a:t> </a:t>
            </a:r>
            <a:r>
              <a:rPr lang="en-US" sz="2400" dirty="0" err="1" smtClean="0"/>
              <a:t>vysledovat</a:t>
            </a:r>
            <a:r>
              <a:rPr lang="en-US" sz="2400" dirty="0" smtClean="0"/>
              <a:t> </a:t>
            </a:r>
            <a:r>
              <a:rPr lang="en-US" sz="2400" dirty="0" err="1" smtClean="0"/>
              <a:t>pravidelně</a:t>
            </a:r>
            <a:r>
              <a:rPr lang="en-US" sz="2400" dirty="0" smtClean="0"/>
              <a:t> se </a:t>
            </a:r>
            <a:r>
              <a:rPr lang="en-US" sz="2400" dirty="0" err="1" smtClean="0"/>
              <a:t>opakující</a:t>
            </a:r>
            <a:r>
              <a:rPr lang="en-US" sz="2400" dirty="0" smtClean="0"/>
              <a:t> </a:t>
            </a:r>
            <a:r>
              <a:rPr lang="en-US" sz="2400" dirty="0" err="1" smtClean="0"/>
              <a:t>vzorec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Blocking </a:t>
            </a:r>
            <a:r>
              <a:rPr lang="en-US" sz="2400" dirty="0" err="1" smtClean="0"/>
              <a:t>herecké</a:t>
            </a:r>
            <a:r>
              <a:rPr lang="en-US" sz="2400" dirty="0" smtClean="0"/>
              <a:t> </a:t>
            </a:r>
            <a:r>
              <a:rPr lang="en-US" sz="2400" dirty="0" err="1" smtClean="0"/>
              <a:t>akce</a:t>
            </a:r>
            <a:r>
              <a:rPr lang="en-US" sz="2400" dirty="0" smtClean="0"/>
              <a:t> </a:t>
            </a:r>
            <a:r>
              <a:rPr lang="en-US" sz="2400" dirty="0" err="1" smtClean="0"/>
              <a:t>uzpůsoben</a:t>
            </a:r>
            <a:r>
              <a:rPr lang="en-US" sz="2400" dirty="0" smtClean="0"/>
              <a:t> </a:t>
            </a:r>
            <a:r>
              <a:rPr lang="en-US" sz="2400" dirty="0" err="1" smtClean="0"/>
              <a:t>tomu</a:t>
            </a:r>
            <a:r>
              <a:rPr lang="en-US" sz="2400" dirty="0" smtClean="0"/>
              <a:t>, </a:t>
            </a:r>
            <a:r>
              <a:rPr lang="en-US" sz="2400" dirty="0" err="1" smtClean="0"/>
              <a:t>abychom</a:t>
            </a:r>
            <a:r>
              <a:rPr lang="en-US" sz="2400" dirty="0" smtClean="0"/>
              <a:t> </a:t>
            </a:r>
            <a:r>
              <a:rPr lang="en-US" sz="2400" dirty="0" err="1" smtClean="0"/>
              <a:t>pózu</a:t>
            </a:r>
            <a:r>
              <a:rPr lang="en-US" sz="2400" dirty="0" smtClean="0"/>
              <a:t> a/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přechod</a:t>
            </a:r>
            <a:r>
              <a:rPr lang="en-US" sz="2400" dirty="0" smtClean="0"/>
              <a:t> z </a:t>
            </a:r>
            <a:r>
              <a:rPr lang="en-US" sz="2400" dirty="0" err="1" smtClean="0"/>
              <a:t>jedné</a:t>
            </a:r>
            <a:r>
              <a:rPr lang="en-US" sz="2400" dirty="0" smtClean="0"/>
              <a:t> do </a:t>
            </a:r>
            <a:r>
              <a:rPr lang="en-US" sz="2400" dirty="0" err="1" smtClean="0"/>
              <a:t>druhé</a:t>
            </a:r>
            <a:r>
              <a:rPr lang="en-US" sz="2400" dirty="0" smtClean="0"/>
              <a:t> </a:t>
            </a:r>
            <a:r>
              <a:rPr lang="en-US" sz="2400" dirty="0" err="1" smtClean="0"/>
              <a:t>očekávali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304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nity-from-The-Matrix-the-matrix-2282236-1024-76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4" r="16843" b="20866"/>
          <a:stretch/>
        </p:blipFill>
        <p:spPr>
          <a:xfrm>
            <a:off x="4453450" y="3161206"/>
            <a:ext cx="3199883" cy="3568952"/>
          </a:xfrm>
          <a:prstGeom prst="rect">
            <a:avLst/>
          </a:prstGeom>
        </p:spPr>
      </p:pic>
      <p:pic>
        <p:nvPicPr>
          <p:cNvPr id="4" name="Picture 3" descr="matrix-no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7" t="6125" r="24476"/>
          <a:stretch/>
        </p:blipFill>
        <p:spPr>
          <a:xfrm>
            <a:off x="451531" y="1722860"/>
            <a:ext cx="3826666" cy="5007298"/>
          </a:xfrm>
          <a:prstGeom prst="rect">
            <a:avLst/>
          </a:prstGeom>
        </p:spPr>
      </p:pic>
      <p:pic>
        <p:nvPicPr>
          <p:cNvPr id="5" name="Picture 4" descr="pulpfiction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r="16302" b="10711"/>
          <a:stretch/>
        </p:blipFill>
        <p:spPr>
          <a:xfrm>
            <a:off x="3944882" y="0"/>
            <a:ext cx="5199118" cy="32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1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Histrionic versus verisimilar</a:t>
            </a:r>
            <a:r>
              <a:rPr lang="en-US" sz="4000" dirty="0" smtClean="0"/>
              <a:t> </a:t>
            </a:r>
            <a:r>
              <a:rPr lang="en-US" sz="3600" dirty="0" smtClean="0"/>
              <a:t>mode of acting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149" y="3942422"/>
            <a:ext cx="7142011" cy="211142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Histrionický</a:t>
            </a:r>
            <a:r>
              <a:rPr lang="en-US" sz="2000" dirty="0" smtClean="0"/>
              <a:t> – </a:t>
            </a:r>
            <a:r>
              <a:rPr lang="en-US" sz="2000" dirty="0" err="1" smtClean="0"/>
              <a:t>doslovně</a:t>
            </a:r>
            <a:r>
              <a:rPr lang="en-US" sz="2000" dirty="0" smtClean="0"/>
              <a:t> </a:t>
            </a:r>
            <a:r>
              <a:rPr lang="en-US" sz="2000" dirty="0" err="1" smtClean="0"/>
              <a:t>kejklířský</a:t>
            </a:r>
            <a:r>
              <a:rPr lang="en-US" sz="2000" dirty="0" smtClean="0"/>
              <a:t>, </a:t>
            </a:r>
            <a:r>
              <a:rPr lang="en-US" sz="2000" dirty="0" err="1" smtClean="0"/>
              <a:t>také</a:t>
            </a:r>
            <a:r>
              <a:rPr lang="en-US" sz="2000" dirty="0" smtClean="0"/>
              <a:t> </a:t>
            </a:r>
            <a:r>
              <a:rPr lang="en-US" sz="2000" dirty="0" err="1" smtClean="0"/>
              <a:t>vyhrocený</a:t>
            </a:r>
            <a:r>
              <a:rPr lang="en-US" sz="2000" dirty="0" smtClean="0"/>
              <a:t>, </a:t>
            </a:r>
            <a:r>
              <a:rPr lang="en-US" sz="2000" dirty="0" err="1" smtClean="0"/>
              <a:t>přepjatý</a:t>
            </a:r>
            <a:r>
              <a:rPr lang="en-US" sz="2000" dirty="0" smtClean="0"/>
              <a:t>, </a:t>
            </a:r>
            <a:r>
              <a:rPr lang="en-US" sz="2000" dirty="0" err="1" smtClean="0"/>
              <a:t>teatrální</a:t>
            </a:r>
            <a:endParaRPr lang="en-US" sz="2000" dirty="0" smtClean="0"/>
          </a:p>
          <a:p>
            <a:r>
              <a:rPr lang="en-US" sz="2000" dirty="0" smtClean="0"/>
              <a:t>PIKTURÁLNÍ HERECKÝ MODUS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Verisimilar – </a:t>
            </a:r>
            <a:r>
              <a:rPr lang="en-US" sz="2000" dirty="0" err="1" smtClean="0"/>
              <a:t>pravděpodobný</a:t>
            </a:r>
            <a:r>
              <a:rPr lang="en-US" sz="2000" dirty="0" smtClean="0"/>
              <a:t>, </a:t>
            </a:r>
            <a:r>
              <a:rPr lang="en-US" sz="2000" dirty="0" err="1" smtClean="0"/>
              <a:t>odvozený</a:t>
            </a:r>
            <a:r>
              <a:rPr lang="en-US" sz="2000" dirty="0" smtClean="0"/>
              <a:t> od </a:t>
            </a:r>
            <a:r>
              <a:rPr lang="en-US" sz="2000" dirty="0" err="1" smtClean="0"/>
              <a:t>skutečnosti</a:t>
            </a:r>
            <a:endParaRPr lang="en-US" sz="2000" dirty="0"/>
          </a:p>
          <a:p>
            <a:r>
              <a:rPr lang="en-US" sz="2000" dirty="0" smtClean="0"/>
              <a:t>REALISTICKÝ HERECKÝ MODUS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91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elsarte_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12535"/>
          <a:stretch/>
        </p:blipFill>
        <p:spPr>
          <a:xfrm>
            <a:off x="3962400" y="716867"/>
            <a:ext cx="4648200" cy="499813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716867"/>
            <a:ext cx="2971799" cy="503799"/>
          </a:xfrm>
        </p:spPr>
        <p:txBody>
          <a:bodyPr/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PIKTURÁLNÍ HERECTVÍ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9885" y="1435109"/>
            <a:ext cx="3254563" cy="427989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“</a:t>
            </a:r>
            <a:r>
              <a:rPr lang="en-US" sz="1800" dirty="0" err="1" smtClean="0"/>
              <a:t>anachronický</a:t>
            </a:r>
            <a:r>
              <a:rPr lang="en-US" sz="1800" dirty="0" smtClean="0"/>
              <a:t>” </a:t>
            </a:r>
            <a:r>
              <a:rPr lang="en-US" sz="1800" dirty="0" err="1" smtClean="0"/>
              <a:t>herecký</a:t>
            </a:r>
            <a:r>
              <a:rPr lang="en-US" sz="1800" dirty="0" smtClean="0"/>
              <a:t> modus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Pózy</a:t>
            </a:r>
            <a:r>
              <a:rPr lang="en-US" sz="1800" dirty="0" smtClean="0"/>
              <a:t> </a:t>
            </a:r>
            <a:r>
              <a:rPr lang="en-US" sz="1800" dirty="0" err="1" smtClean="0"/>
              <a:t>jsou</a:t>
            </a:r>
            <a:r>
              <a:rPr lang="en-US" sz="1800" dirty="0" smtClean="0"/>
              <a:t> </a:t>
            </a:r>
            <a:r>
              <a:rPr lang="en-US" sz="1800" dirty="0" err="1" smtClean="0"/>
              <a:t>jasně</a:t>
            </a:r>
            <a:r>
              <a:rPr lang="en-US" sz="1800" dirty="0" smtClean="0"/>
              <a:t> </a:t>
            </a:r>
            <a:r>
              <a:rPr lang="en-US" sz="1800" dirty="0" err="1" smtClean="0"/>
              <a:t>odděleny</a:t>
            </a:r>
            <a:r>
              <a:rPr lang="en-US" sz="1800" dirty="0" smtClean="0"/>
              <a:t> </a:t>
            </a:r>
            <a:r>
              <a:rPr lang="en-US" sz="1800" dirty="0" err="1" smtClean="0"/>
              <a:t>jedna</a:t>
            </a:r>
            <a:r>
              <a:rPr lang="en-US" sz="1800" dirty="0" smtClean="0"/>
              <a:t> od </a:t>
            </a:r>
            <a:r>
              <a:rPr lang="en-US" sz="1800" dirty="0" err="1" smtClean="0"/>
              <a:t>druhé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Zřetelné</a:t>
            </a:r>
            <a:r>
              <a:rPr lang="en-US" sz="1800" dirty="0" smtClean="0"/>
              <a:t> a </a:t>
            </a:r>
            <a:r>
              <a:rPr lang="en-US" sz="1800" dirty="0" err="1" smtClean="0"/>
              <a:t>plné</a:t>
            </a:r>
            <a:r>
              <a:rPr lang="en-US" sz="1800" dirty="0" smtClean="0"/>
              <a:t> </a:t>
            </a:r>
            <a:r>
              <a:rPr lang="en-US" sz="1800" dirty="0" err="1" smtClean="0"/>
              <a:t>provedení</a:t>
            </a:r>
            <a:r>
              <a:rPr lang="en-US" sz="1800" dirty="0" smtClean="0"/>
              <a:t>, </a:t>
            </a:r>
            <a:r>
              <a:rPr lang="en-US" sz="1800" dirty="0" err="1" smtClean="0"/>
              <a:t>nikoliv</a:t>
            </a:r>
            <a:r>
              <a:rPr lang="en-US" sz="1800" dirty="0" smtClean="0"/>
              <a:t> </a:t>
            </a:r>
            <a:r>
              <a:rPr lang="en-US" sz="1800" dirty="0" err="1" smtClean="0"/>
              <a:t>pouhé</a:t>
            </a:r>
            <a:r>
              <a:rPr lang="en-US" sz="1800" dirty="0" smtClean="0"/>
              <a:t> </a:t>
            </a:r>
            <a:r>
              <a:rPr lang="en-US" sz="1800" dirty="0" err="1" smtClean="0"/>
              <a:t>náznaky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Herectví</a:t>
            </a:r>
            <a:r>
              <a:rPr lang="en-US" sz="1800" dirty="0" smtClean="0"/>
              <a:t> </a:t>
            </a:r>
            <a:r>
              <a:rPr lang="en-US" sz="1800" dirty="0" err="1" smtClean="0"/>
              <a:t>nikoliv</a:t>
            </a:r>
            <a:r>
              <a:rPr lang="en-US" sz="1800" dirty="0" smtClean="0"/>
              <a:t> </a:t>
            </a:r>
            <a:r>
              <a:rPr lang="en-US" sz="1800" dirty="0" err="1" smtClean="0"/>
              <a:t>jako</a:t>
            </a:r>
            <a:r>
              <a:rPr lang="en-US" sz="1800" dirty="0" smtClean="0"/>
              <a:t> </a:t>
            </a:r>
            <a:r>
              <a:rPr lang="en-US" sz="1800" dirty="0" err="1" smtClean="0"/>
              <a:t>pouhá</a:t>
            </a:r>
            <a:r>
              <a:rPr lang="en-US" sz="1800" dirty="0" smtClean="0"/>
              <a:t> </a:t>
            </a:r>
            <a:r>
              <a:rPr lang="en-US" sz="1800" dirty="0" err="1" smtClean="0"/>
              <a:t>reflexe</a:t>
            </a:r>
            <a:r>
              <a:rPr lang="en-US" sz="1800" dirty="0" smtClean="0"/>
              <a:t> reality, ale </a:t>
            </a:r>
            <a:r>
              <a:rPr lang="en-US" sz="1800" dirty="0" err="1" smtClean="0"/>
              <a:t>ztělesnění</a:t>
            </a:r>
            <a:r>
              <a:rPr lang="en-US" sz="1800" dirty="0" smtClean="0"/>
              <a:t> </a:t>
            </a:r>
            <a:r>
              <a:rPr lang="en-US" sz="1800" dirty="0" err="1" smtClean="0"/>
              <a:t>nadčasového</a:t>
            </a:r>
            <a:r>
              <a:rPr lang="en-US" sz="1800" dirty="0" smtClean="0"/>
              <a:t> </a:t>
            </a:r>
            <a:r>
              <a:rPr lang="en-US" sz="1800" dirty="0" err="1" smtClean="0"/>
              <a:t>univerzálního</a:t>
            </a:r>
            <a:r>
              <a:rPr lang="en-US" sz="1800" dirty="0" smtClean="0"/>
              <a:t> </a:t>
            </a:r>
            <a:r>
              <a:rPr lang="en-US" sz="1800" dirty="0" err="1" smtClean="0"/>
              <a:t>ideálu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Vhodné</a:t>
            </a:r>
            <a:r>
              <a:rPr lang="en-US" sz="1800" dirty="0" smtClean="0"/>
              <a:t> pro </a:t>
            </a:r>
            <a:r>
              <a:rPr lang="en-US" sz="1800" dirty="0" err="1" smtClean="0"/>
              <a:t>rámcové</a:t>
            </a:r>
            <a:r>
              <a:rPr lang="en-US" sz="1800" dirty="0" smtClean="0"/>
              <a:t> </a:t>
            </a:r>
            <a:r>
              <a:rPr lang="en-US" sz="1800" dirty="0" err="1" smtClean="0"/>
              <a:t>vyjádření</a:t>
            </a:r>
            <a:r>
              <a:rPr lang="en-US" sz="1800" dirty="0" smtClean="0"/>
              <a:t> </a:t>
            </a:r>
            <a:r>
              <a:rPr lang="en-US" sz="1800" dirty="0" err="1" smtClean="0"/>
              <a:t>děje</a:t>
            </a:r>
            <a:r>
              <a:rPr lang="en-US" sz="1800" dirty="0" smtClean="0"/>
              <a:t>; </a:t>
            </a:r>
            <a:r>
              <a:rPr lang="en-US" sz="1800" dirty="0" err="1" smtClean="0"/>
              <a:t>nevhodné</a:t>
            </a:r>
            <a:r>
              <a:rPr lang="en-US" sz="1800" dirty="0" smtClean="0"/>
              <a:t> pro </a:t>
            </a:r>
            <a:r>
              <a:rPr lang="en-US" sz="1800" dirty="0" err="1" smtClean="0"/>
              <a:t>ilustraci</a:t>
            </a:r>
            <a:r>
              <a:rPr lang="en-US" sz="1800" dirty="0" smtClean="0"/>
              <a:t> </a:t>
            </a:r>
            <a:r>
              <a:rPr lang="en-US" sz="1800" dirty="0" err="1" smtClean="0"/>
              <a:t>vnitřních</a:t>
            </a:r>
            <a:r>
              <a:rPr lang="en-US" sz="1800" dirty="0" smtClean="0"/>
              <a:t> </a:t>
            </a:r>
            <a:r>
              <a:rPr lang="en-US" sz="1800" dirty="0" err="1" smtClean="0"/>
              <a:t>motivací</a:t>
            </a:r>
            <a:r>
              <a:rPr lang="en-US" sz="1800" dirty="0" smtClean="0"/>
              <a:t> a </a:t>
            </a:r>
            <a:r>
              <a:rPr lang="en-US" sz="1800" dirty="0" err="1" smtClean="0"/>
              <a:t>pocitů</a:t>
            </a:r>
            <a:r>
              <a:rPr lang="en-US" sz="1800" dirty="0" smtClean="0"/>
              <a:t> </a:t>
            </a:r>
            <a:r>
              <a:rPr lang="en-US" sz="1800" dirty="0" err="1" smtClean="0"/>
              <a:t>postav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3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15306</TotalTime>
  <Words>764</Words>
  <Application>Microsoft Macintosh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FAV 279</vt:lpstr>
      <vt:lpstr>Doporučená literatura 9. 10.</vt:lpstr>
      <vt:lpstr>Kinematografie a divadlo na přelomu 19. - 20.století</vt:lpstr>
      <vt:lpstr>Výhody kinematografie oproti divadlu z hlediska herce</vt:lpstr>
      <vt:lpstr>Československé filmové herectví do nástupu zvuku</vt:lpstr>
      <vt:lpstr>Póza</vt:lpstr>
      <vt:lpstr>PowerPoint Presentation</vt:lpstr>
      <vt:lpstr>Histrionic versus verisimilar mode of acting</vt:lpstr>
      <vt:lpstr>  PIKTURÁLNÍ HERECTVÍ</vt:lpstr>
      <vt:lpstr>Gesta a póza jako znakový systém herecký lexikon - Francois Delsarte</vt:lpstr>
      <vt:lpstr>REALISTICKÉ HERECTVÍ</vt:lpstr>
      <vt:lpstr>„The actors became dependent on using props and bits of stage business.“   co je to „stage business“? </vt:lpstr>
      <vt:lpstr>Tableaux vivants – Živé obrazy</vt:lpstr>
      <vt:lpstr>Tableaux vivants</vt:lpstr>
      <vt:lpstr>Gesta provázející vypjaté nebo akční scény</vt:lpstr>
      <vt:lpstr>Konverzační nebo běžná gesta</vt:lpstr>
      <vt:lpstr>PREDÁTOR USA 1987 R. John McTiernan Hl. Role: Arnold Schwarzenegger</vt:lpstr>
      <vt:lpstr>Predátor jako performance hyperreálné maskulinity</vt:lpstr>
    </vt:vector>
  </TitlesOfParts>
  <Company>sagm@seznam.cz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 279</dc:title>
  <dc:creator>Šárka Gmiterková</dc:creator>
  <cp:lastModifiedBy>Šárka Gmiterková</cp:lastModifiedBy>
  <cp:revision>34</cp:revision>
  <dcterms:created xsi:type="dcterms:W3CDTF">2014-09-26T10:13:43Z</dcterms:created>
  <dcterms:modified xsi:type="dcterms:W3CDTF">2014-10-09T11:28:35Z</dcterms:modified>
</cp:coreProperties>
</file>