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8" r:id="rId3"/>
    <p:sldId id="259" r:id="rId4"/>
    <p:sldId id="260" r:id="rId5"/>
    <p:sldId id="290" r:id="rId6"/>
    <p:sldId id="287" r:id="rId7"/>
    <p:sldId id="276" r:id="rId8"/>
    <p:sldId id="278" r:id="rId9"/>
    <p:sldId id="277" r:id="rId10"/>
    <p:sldId id="279" r:id="rId11"/>
    <p:sldId id="271" r:id="rId12"/>
    <p:sldId id="280" r:id="rId13"/>
    <p:sldId id="289" r:id="rId14"/>
    <p:sldId id="281" r:id="rId15"/>
    <p:sldId id="291" r:id="rId16"/>
    <p:sldId id="282" r:id="rId17"/>
    <p:sldId id="284" r:id="rId18"/>
    <p:sldId id="285" r:id="rId19"/>
    <p:sldId id="292" r:id="rId20"/>
    <p:sldId id="266" r:id="rId21"/>
    <p:sldId id="28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0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43ADEE-061E-4D94-BB7D-88885D0BF22E}" type="datetimeFigureOut">
              <a:rPr lang="en-US" smtClean="0"/>
              <a:pPr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77916-5AE1-47D4-9CFC-89A98D01FE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DYGo0UgIVM" TargetMode="External"/><Relationship Id="rId2" Type="http://schemas.openxmlformats.org/officeDocument/2006/relationships/hyperlink" Target="http://www.youtube.com/watch?v=Mlfn5n-E2W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eOd5zJLsZ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 Trends in American Film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71600" y="3716338"/>
            <a:ext cx="7272808" cy="20161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Session Four </a:t>
            </a:r>
          </a:p>
          <a:p>
            <a:pPr eaLnBrk="1" hangingPunct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Gen-X Cinema</a:t>
            </a:r>
          </a:p>
          <a:p>
            <a:pPr eaLnBrk="1" hangingPunct="1"/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Department of Film and Audiovisual Culture</a:t>
            </a:r>
          </a:p>
          <a:p>
            <a:pPr eaLnBrk="1" hangingPunct="1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Dr. Richard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Nowell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Gen-X: An extreme manifestation of youth angst and alienation?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historically specific development within US indie culture: late 1980s to mid-1990s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youth subcultural disposition based on a specific way of consuming media products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Hyper-media literate; cynical, detached, and ironic modes of media consumption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Media central to understanding the world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Like indie, is associated with middle-class, educated, white, left-liberal, anti-corporates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eality-bites_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1714500" cy="2286000"/>
          </a:xfrm>
          <a:ln>
            <a:solidFill>
              <a:schemeClr val="accent1"/>
            </a:solidFill>
          </a:ln>
        </p:spPr>
      </p:pic>
      <p:pic>
        <p:nvPicPr>
          <p:cNvPr id="6" name="Picture 5" descr="jason-lee-abd-will-skate-for-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628800"/>
            <a:ext cx="16341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before sunrise.jpg"/>
          <p:cNvPicPr>
            <a:picLocks noChangeAspect="1"/>
          </p:cNvPicPr>
          <p:nvPr/>
        </p:nvPicPr>
        <p:blipFill>
          <a:blip r:embed="rId4" cstate="print"/>
          <a:srcRect r="3682"/>
          <a:stretch>
            <a:fillRect/>
          </a:stretch>
        </p:blipFill>
        <p:spPr>
          <a:xfrm>
            <a:off x="5508104" y="4149081"/>
            <a:ext cx="3566160" cy="2505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Questions about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Reality Bites</a:t>
            </a:r>
            <a:endParaRPr lang="en-US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What does Oake argue about the makers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Reality Bites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 attempts to portray Gen-X?</a:t>
            </a: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Do you agree with his assessment?</a:t>
            </a: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What would the motivation be for portraying this group in such a way?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Oake on how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Reality Bites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Bites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spite of his claims to neutrality, Oake is clearly shaped by his own Gen-X politics.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Reality Bites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seeks to contain and disempower Gen-X, through domestication of protagonists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Hollywood cannot be true to this group, because it is essentially conservative in outlook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why would commercial film producers reach out to an audience, only to condemn it?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Perhaps, Oake is missing the point …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ealitybites_title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7596"/>
          <a:stretch>
            <a:fillRect/>
          </a:stretch>
        </p:blipFill>
        <p:spPr>
          <a:xfrm>
            <a:off x="6149280" y="1196752"/>
            <a:ext cx="2743200" cy="1368152"/>
          </a:xfrm>
          <a:ln>
            <a:solidFill>
              <a:schemeClr val="accent1"/>
            </a:solidFill>
          </a:ln>
        </p:spPr>
      </p:pic>
      <p:pic>
        <p:nvPicPr>
          <p:cNvPr id="6" name="Picture 5" descr="-Reality-Bites-Screencaps-ethan-hawke-958471_720_480.jpg"/>
          <p:cNvPicPr>
            <a:picLocks noChangeAspect="1"/>
          </p:cNvPicPr>
          <p:nvPr/>
        </p:nvPicPr>
        <p:blipFill>
          <a:blip r:embed="rId3" cstate="print"/>
          <a:srcRect t="13106" b="19957"/>
          <a:stretch>
            <a:fillRect/>
          </a:stretch>
        </p:blipFill>
        <p:spPr>
          <a:xfrm>
            <a:off x="6156176" y="4005064"/>
            <a:ext cx="2743200" cy="1224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realitybites_title02.jpg"/>
          <p:cNvPicPr>
            <a:picLocks noChangeAspect="1"/>
          </p:cNvPicPr>
          <p:nvPr/>
        </p:nvPicPr>
        <p:blipFill>
          <a:blip r:embed="rId4" cstate="print"/>
          <a:srcRect t="11039" b="11146"/>
          <a:stretch>
            <a:fillRect/>
          </a:stretch>
        </p:blipFill>
        <p:spPr>
          <a:xfrm>
            <a:off x="6156176" y="2708920"/>
            <a:ext cx="2743200" cy="1152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reality bites doily dress.jpg"/>
          <p:cNvPicPr>
            <a:picLocks noChangeAspect="1"/>
          </p:cNvPicPr>
          <p:nvPr/>
        </p:nvPicPr>
        <p:blipFill>
          <a:blip r:embed="rId5" cstate="print"/>
          <a:srcRect t="3478" b="12654"/>
          <a:stretch>
            <a:fillRect/>
          </a:stretch>
        </p:blipFill>
        <p:spPr>
          <a:xfrm>
            <a:off x="6221288" y="5373216"/>
            <a:ext cx="2743200" cy="12961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Screening Questions: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Reality Bites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(1994)</a:t>
            </a:r>
            <a:endParaRPr lang="en-US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does this film portray its Gen-X protagonists?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How is the “mainstream” media portrayed in this film?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What roles do “mainstream” media texts play in the lives of these young people?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How do the makers of this film attempt to ensure that Gen-Xers will view it as “credible”? </a:t>
            </a: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Reality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Bites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Well-meaning but perhaps trying a little bit too hard to be “cool” (?)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Reality Bites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was made to appeal to Gen-X, a group of loyal but alienated media consumers</a:t>
            </a: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This film seeks to remind Gen-X that “mainstream” media is central to its identity</a:t>
            </a:r>
            <a:endParaRPr lang="en-US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Emphasizes how Gen-X uses “mainstream”: nostalgia, ironic appropriation, quotation etc …</a:t>
            </a: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Also suggests that corporate media personnel might be unhip, but also love popular culture</a:t>
            </a: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Frames extreme Gen-X sensibility as a coping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mechanism, too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much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is sad not bad!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reality_bites_big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74097" y="1556792"/>
            <a:ext cx="2746375" cy="1525764"/>
          </a:xfrm>
          <a:ln>
            <a:solidFill>
              <a:schemeClr val="accent1"/>
            </a:solidFill>
          </a:ln>
        </p:spPr>
      </p:pic>
      <p:pic>
        <p:nvPicPr>
          <p:cNvPr id="6" name="Picture 5" descr="reality bites sna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84984"/>
            <a:ext cx="2743200" cy="14877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reality-bites_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971253"/>
            <a:ext cx="2743200" cy="14820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Screening Questions: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Mallrats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(1995)</a:t>
            </a:r>
            <a:endParaRPr lang="en-US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does this film portray its Gen-X protagonists?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How is the “mainstream” media portrayed in this film?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What roles do “mainstream” media texts play in the lives of these young people?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How do the makers of this film attempt to ensure that Gen-Xers will view it as “credible”? </a:t>
            </a: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Mallrats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Quietly “Correcting” Gen-X critique of “Mainstream” to appeal to Gen-X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Sympathetic Gen-Xers are contrasted to unlikable characters (youths and adults)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self-reflexive depictions of media to reach out to Gen-X, and insulate itself from critique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“Mainstream” media portrayed as: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Sometimes a product of “autonomous” personnel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Capable of “authentic” expression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Enabling consumer discrimination and choice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Enabling challenging/empowering consumption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Stresses an alternative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oppositionality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a gen-X-friendly subculture can exist – because it does exist – within the “mainstream”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Kevin-Smith-Mallrats-1024x5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887" b="12030"/>
          <a:stretch>
            <a:fillRect/>
          </a:stretch>
        </p:blipFill>
        <p:spPr>
          <a:xfrm>
            <a:off x="6228184" y="2780928"/>
            <a:ext cx="2743200" cy="1224136"/>
          </a:xfrm>
          <a:ln>
            <a:solidFill>
              <a:schemeClr val="accent1"/>
            </a:solidFill>
          </a:ln>
        </p:spPr>
      </p:pic>
      <p:pic>
        <p:nvPicPr>
          <p:cNvPr id="6" name="Picture 5" descr="lee.jpg"/>
          <p:cNvPicPr>
            <a:picLocks noChangeAspect="1"/>
          </p:cNvPicPr>
          <p:nvPr/>
        </p:nvPicPr>
        <p:blipFill>
          <a:blip r:embed="rId3" cstate="print"/>
          <a:srcRect r="5782" b="11097"/>
          <a:stretch>
            <a:fillRect/>
          </a:stretch>
        </p:blipFill>
        <p:spPr>
          <a:xfrm>
            <a:off x="6228184" y="4149080"/>
            <a:ext cx="2743200" cy="1152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Mallrats-kevin-smith-1759483-601-336.jpg"/>
          <p:cNvPicPr>
            <a:picLocks noChangeAspect="1"/>
          </p:cNvPicPr>
          <p:nvPr/>
        </p:nvPicPr>
        <p:blipFill>
          <a:blip r:embed="rId4" cstate="print"/>
          <a:srcRect t="4926" b="15724"/>
          <a:stretch>
            <a:fillRect/>
          </a:stretch>
        </p:blipFill>
        <p:spPr>
          <a:xfrm>
            <a:off x="6228184" y="5452425"/>
            <a:ext cx="2743200" cy="1216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mallratsr2cap6.jpg"/>
          <p:cNvPicPr>
            <a:picLocks noChangeAspect="1"/>
          </p:cNvPicPr>
          <p:nvPr/>
        </p:nvPicPr>
        <p:blipFill>
          <a:blip r:embed="rId5" cstate="print"/>
          <a:srcRect b="21496"/>
          <a:stretch>
            <a:fillRect/>
          </a:stretch>
        </p:blipFill>
        <p:spPr>
          <a:xfrm>
            <a:off x="6221288" y="1484784"/>
            <a:ext cx="2743200" cy="1152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Hollywood Needed Gen-X: Or holding on to the life blood of the industry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Oake claims Gen-X was invented by media, which then sought to discredit it: hokum!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Gen-X preceded media interest; this interest simply cemented Gen-X’s traits and identity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Youth-oriented blockbusters of mid-1980s gave way to period of youth market decline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Not in Hollywood’s interest to further alienate Gen-Xers; they were avid media consumers!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Moreover, independently released films clearly indicated the commercial power of this group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lacker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7272" y="1700808"/>
            <a:ext cx="1463040" cy="2286000"/>
          </a:xfrm>
          <a:ln>
            <a:solidFill>
              <a:schemeClr val="accent1"/>
            </a:solidFill>
          </a:ln>
        </p:spPr>
      </p:pic>
      <p:pic>
        <p:nvPicPr>
          <p:cNvPr id="6" name="Picture 5" descr="clerk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21088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karate_k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700808"/>
            <a:ext cx="1507852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atisfaction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3456" y="4239344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Gen-X Cinema as a Overlooked Audience Targeting Strategy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Commonly argued that early1990s Hollywood abandoned youth in favor of families/children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Also argued, that only in late 1990s did Hollywood  return to youth-oriented product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But, Gen-X films were part of Hollywood’s  ongoing cultivation of American youth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films also included tales of ghetto life, and a number of films that failed commercially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tend to be overlooked as youth films, as they are not about middle-class white teens!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ome_alone_ver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7272" y="1628800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mrs_doubtfire_ver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647056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clueless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9280" y="4149080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Content Placeholder 12" descr="boyz_n_the_hood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596336" y="4149080"/>
            <a:ext cx="1463040" cy="22860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 Gen-X Cinema: Perennial/Indie/Hollywood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13716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Trailer:</a:t>
            </a:r>
          </a:p>
          <a:p>
            <a:pPr marL="13716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www.youtube.com/watch?v=Mlfn5n-E2WE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Reality Bites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Trailer: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www.youtube.com/watch?v=xDYGo0UgIVM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Mallrats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Trailer: </a:t>
            </a:r>
          </a:p>
          <a:p>
            <a:pPr marL="13716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www.youtube.com/watch?v=eOd5zJLsZEc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44408" y="1600200"/>
            <a:ext cx="442392" cy="45259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51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628775"/>
            <a:ext cx="4896792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14:20–15:50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Screening: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Mallrats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(1995)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15:50–16:05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Break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16:05–17:25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Discussion: Gen-X Cinema</a:t>
            </a:r>
          </a:p>
        </p:txBody>
      </p:sp>
      <p:pic>
        <p:nvPicPr>
          <p:cNvPr id="8" name="Content Placeholder 7" descr="mallrats_ver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74717" y="3782144"/>
            <a:ext cx="1845755" cy="2743200"/>
          </a:xfrm>
          <a:ln>
            <a:solidFill>
              <a:schemeClr val="accent1"/>
            </a:solidFill>
          </a:ln>
        </p:spPr>
      </p:pic>
      <p:pic>
        <p:nvPicPr>
          <p:cNvPr id="11" name="Picture 10" descr="reality_b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1904"/>
            <a:ext cx="1842516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The Case of Hollywood &amp; Skateboarding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94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Their failure is indicative of the challenge of Hollywood’s courting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subcultural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sensibilities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Skateboarding booms take place in the late 1970s, the mid 1980s, and the late 1980s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Each time, a Hollywood company sought to tap into this pastime but with no success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Like other sizable subcultures, skateboarding has not translated into strong box office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Hollywood usually fails to undermine its status as an “Other” of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many subcultures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kateboard-movie-poster-1977-102025386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73456" y="1575048"/>
            <a:ext cx="1463040" cy="2286000"/>
          </a:xfrm>
          <a:ln>
            <a:solidFill>
              <a:schemeClr val="accent1"/>
            </a:solidFill>
          </a:ln>
        </p:spPr>
      </p:pic>
      <p:pic>
        <p:nvPicPr>
          <p:cNvPr id="6" name="Picture 5" descr="thrashin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7272" y="4149360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leaming_the_cub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3456" y="4149360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tony-alva-08.jpg"/>
          <p:cNvPicPr>
            <a:picLocks/>
          </p:cNvPicPr>
          <p:nvPr/>
        </p:nvPicPr>
        <p:blipFill>
          <a:blip r:embed="rId5" cstate="print"/>
          <a:srcRect l="34445" r="1719"/>
          <a:stretch>
            <a:fillRect/>
          </a:stretch>
        </p:blipFill>
        <p:spPr>
          <a:xfrm>
            <a:off x="5940152" y="1575048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Coda: Gen-X Cinema and Indiewood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Failure of Gen-X films prompts Hollywood to rethink cultivation of Indie sensibility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Miramax’s successes, especially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Pulp Fiction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indicated Hollywood was the problem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Conglomerates that own Hollywood studios set up specialty divisions to handle indie films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companies enjoyed some success from the late 1990s to the mid 2000s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Hollywood continued to remind young people mainstream media is central to youth identity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ulp_fiction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647056"/>
            <a:ext cx="1463040" cy="2286000"/>
          </a:xfrm>
          <a:ln>
            <a:solidFill>
              <a:schemeClr val="accent1"/>
            </a:solidFill>
          </a:ln>
        </p:spPr>
      </p:pic>
      <p:pic>
        <p:nvPicPr>
          <p:cNvPr id="7" name="Picture 6" descr="rushmore_ver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628800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merican_pi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167336"/>
            <a:ext cx="146304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juno_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167336"/>
            <a:ext cx="1465462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In Sum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Where Gen-X films were scorned as inauthentic appropriations of a subculture, this romanticizes independence and Otherizes Hollywood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Hollywood clearly intended to reach out to the declining young market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films were used to “remind” cynical media-literate Gen-Xers that “mainstream” media was central to their identities and their lives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Here, mainstream media was presented as offering an alternative, and as accommodating supposedly autonomous talent and authentic visions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strategy struggled due to Hollywood’s status as a key foil against which audio-visual subcultures define themselves: as the enemy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Generation X Cinema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13" descr="dazed_and_confused_ver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64176"/>
            <a:ext cx="1645920" cy="2468880"/>
          </a:xfrm>
          <a:ln>
            <a:solidFill>
              <a:schemeClr val="accent1"/>
            </a:solidFill>
          </a:ln>
        </p:spPr>
      </p:pic>
      <p:pic>
        <p:nvPicPr>
          <p:cNvPr id="15" name="Picture 14" descr="suburbia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149080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mallrats_ver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968" y="4149080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 descr="reality_bi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485064"/>
            <a:ext cx="1645920" cy="24505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 descr="true_romance_ver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464176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singles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485064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before_sunrise_v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768" y="4149080"/>
            <a:ext cx="1645920" cy="24505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empire_record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21333" y="4149080"/>
            <a:ext cx="1642755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waynes_world_ver2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1464176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 descr="scream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4149080"/>
            <a:ext cx="1645920" cy="246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906887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 Indie Culture and Gen-X Sensibility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Hollywood and Gen-X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challenge of  subcultural cultivation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reality_bit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03653"/>
            <a:ext cx="1842516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mallrats_ver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926160"/>
            <a:ext cx="182880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Screening Questions: </a:t>
            </a:r>
            <a:r>
              <a:rPr lang="en-US" sz="3600" i="1" u="sng" dirty="0" smtClean="0">
                <a:latin typeface="Times New Roman" pitchFamily="18" charset="0"/>
                <a:cs typeface="Times New Roman" pitchFamily="18" charset="0"/>
              </a:rPr>
              <a:t>Mallrats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(1995)</a:t>
            </a:r>
            <a:endParaRPr lang="en-US" sz="3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does this film portray its Gen-X protagonists?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AutoNum type="arabicPeriod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How is the “mainstream” media portrayed in this film?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What roles do “mainstream” media texts play in the lives of these young people?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How do the makers of this film attempt to ensure that Gen-Xers will view it as “credible”? </a:t>
            </a: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906887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 Indie Culture and Gen-X Sensibility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Hollywood and Gen-X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challenge of  subcultural cultivation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reality_bit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03653"/>
            <a:ext cx="1842516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mallrats_ver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3680" y="3933056"/>
            <a:ext cx="182880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Michael Z. Newman identify as the distinguishing characteristics of American “Indie Culture”?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Fantasies of an Authentic, Autonomous, Alternative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Subcultural disposition characterized by a specific manifestation of oppositional taste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Elitist left-liberal sensibility positioned as superior to the imagined “mainstream”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Mainstream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 mass culture caricature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Cynical, corporate production  … suits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Stupefying, formulaic texts  … trash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Mindless, conformist consumers … dupes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Embraces fantasies of authenticity and autonomy: products of integrity, made outside commerce</a:t>
            </a:r>
          </a:p>
        </p:txBody>
      </p:sp>
      <p:pic>
        <p:nvPicPr>
          <p:cNvPr id="5" name="Content Placeholder 4" descr="hollywoo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0500" b="19501"/>
          <a:stretch>
            <a:fillRect/>
          </a:stretch>
        </p:blipFill>
        <p:spPr>
          <a:xfrm>
            <a:off x="6332160" y="1652802"/>
            <a:ext cx="2560320" cy="1344150"/>
          </a:xfrm>
          <a:ln>
            <a:solidFill>
              <a:schemeClr val="accent1"/>
            </a:solidFill>
          </a:ln>
        </p:spPr>
      </p:pic>
      <p:pic>
        <p:nvPicPr>
          <p:cNvPr id="7" name="Picture 6" descr="fight_club_020.jpg"/>
          <p:cNvPicPr>
            <a:picLocks noChangeAspect="1"/>
          </p:cNvPicPr>
          <p:nvPr/>
        </p:nvPicPr>
        <p:blipFill>
          <a:blip r:embed="rId3" cstate="print"/>
          <a:srcRect b="24332"/>
          <a:stretch>
            <a:fillRect/>
          </a:stretch>
        </p:blipFill>
        <p:spPr>
          <a:xfrm>
            <a:off x="6332160" y="5072338"/>
            <a:ext cx="2560320" cy="1453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twilight_f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160" y="3204064"/>
            <a:ext cx="2560320" cy="15930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Oake suggest characterizes Gen-X as a distinct subculture?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2010</TotalTime>
  <Words>1204</Words>
  <Application>Microsoft Office PowerPoint</Application>
  <PresentationFormat>Předvádění na obrazovce (4:3)</PresentationFormat>
  <Paragraphs>191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Apex</vt:lpstr>
      <vt:lpstr>Key Trends in American Film</vt:lpstr>
      <vt:lpstr>Agenda</vt:lpstr>
      <vt:lpstr>Generation X Cinema</vt:lpstr>
      <vt:lpstr>Agenda</vt:lpstr>
      <vt:lpstr>Screening Questions: Mallrats (1995)</vt:lpstr>
      <vt:lpstr>Agenda</vt:lpstr>
      <vt:lpstr>Prezentace aplikace PowerPoint</vt:lpstr>
      <vt:lpstr>Fantasies of an Authentic, Autonomous, Alternative</vt:lpstr>
      <vt:lpstr>Prezentace aplikace PowerPoint</vt:lpstr>
      <vt:lpstr>Gen-X: An extreme manifestation of youth angst and alienation?</vt:lpstr>
      <vt:lpstr>Questions about Reality Bites</vt:lpstr>
      <vt:lpstr>Oake on how Reality Bites Bites …</vt:lpstr>
      <vt:lpstr>Screening Questions: Reality Bites (1994)</vt:lpstr>
      <vt:lpstr>Reality Bites: Well-meaning but perhaps trying a little bit too hard to be “cool” (?)</vt:lpstr>
      <vt:lpstr>Screening Questions: Mallrats (1995)</vt:lpstr>
      <vt:lpstr>Mallrats: Quietly “Correcting” Gen-X critique of “Mainstream” to appeal to Gen-X</vt:lpstr>
      <vt:lpstr>Why Hollywood Needed Gen-X: Or holding on to the life blood of the industry</vt:lpstr>
      <vt:lpstr>Gen-X Cinema as a Overlooked Audience Targeting Strategy</vt:lpstr>
      <vt:lpstr>Framing Gen-X Cinema: Perennial/Indie/Hollywood</vt:lpstr>
      <vt:lpstr>The Case of Hollywood &amp; Skateboarding</vt:lpstr>
      <vt:lpstr>Coda: Gen-X Cinema and Indiewood</vt:lpstr>
      <vt:lpstr>In Sum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Trends in American Film</dc:title>
  <dc:creator>Richard</dc:creator>
  <cp:lastModifiedBy>Patrycja Astrid Twardowska</cp:lastModifiedBy>
  <cp:revision>39</cp:revision>
  <dcterms:created xsi:type="dcterms:W3CDTF">2013-04-21T08:05:55Z</dcterms:created>
  <dcterms:modified xsi:type="dcterms:W3CDTF">2014-11-13T12:41:31Z</dcterms:modified>
</cp:coreProperties>
</file>