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90" r:id="rId5"/>
    <p:sldId id="292" r:id="rId6"/>
    <p:sldId id="293" r:id="rId7"/>
    <p:sldId id="263" r:id="rId8"/>
    <p:sldId id="264" r:id="rId9"/>
    <p:sldId id="265" r:id="rId10"/>
    <p:sldId id="266" r:id="rId11"/>
    <p:sldId id="267" r:id="rId12"/>
    <p:sldId id="268" r:id="rId13"/>
    <p:sldId id="270" r:id="rId14"/>
    <p:sldId id="294" r:id="rId15"/>
    <p:sldId id="295" r:id="rId16"/>
    <p:sldId id="296" r:id="rId17"/>
    <p:sldId id="297" r:id="rId18"/>
    <p:sldId id="299" r:id="rId19"/>
    <p:sldId id="300" r:id="rId20"/>
    <p:sldId id="301" r:id="rId21"/>
    <p:sldId id="302" r:id="rId22"/>
    <p:sldId id="303" r:id="rId23"/>
    <p:sldId id="304" r:id="rId24"/>
    <p:sldId id="305" r:id="rId25"/>
    <p:sldId id="306" r:id="rId26"/>
    <p:sldId id="307" r:id="rId27"/>
    <p:sldId id="287"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8" d="100"/>
          <a:sy n="128" d="100"/>
        </p:scale>
        <p:origin x="-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5824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68272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331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977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E6C4370-10EB-CF41-B847-3126D3A0355B}" type="datetimeFigureOut">
              <a:rPr lang="en-US" smtClean="0"/>
              <a:t>06/11/2014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28778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E6C4370-10EB-CF41-B847-3126D3A0355B}" type="datetimeFigureOut">
              <a:rPr lang="en-US" smtClean="0"/>
              <a:t>06/11/2014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919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6C4370-10EB-CF41-B847-3126D3A0355B}" type="datetimeFigureOut">
              <a:rPr lang="en-US" smtClean="0"/>
              <a:t>06/11/2014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2115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E6C4370-10EB-CF41-B847-3126D3A0355B}" type="datetimeFigureOut">
              <a:rPr lang="en-US" smtClean="0"/>
              <a:t>06/11/2014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13488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C4370-10EB-CF41-B847-3126D3A0355B}" type="datetimeFigureOut">
              <a:rPr lang="en-US" smtClean="0"/>
              <a:t>06/11/2014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5478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407962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557099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C4370-10EB-CF41-B847-3126D3A0355B}" type="datetimeFigureOut">
              <a:rPr lang="en-US" smtClean="0"/>
              <a:t>06/11/2014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4126-C0E9-E640-BCED-F3CA8FAF7A74}" type="slidenum">
              <a:rPr lang="en-US" smtClean="0"/>
              <a:t>‹#›</a:t>
            </a:fld>
            <a:endParaRPr lang="en-US"/>
          </a:p>
        </p:txBody>
      </p:sp>
    </p:spTree>
    <p:extLst>
      <p:ext uri="{BB962C8B-B14F-4D97-AF65-F5344CB8AC3E}">
        <p14:creationId xmlns:p14="http://schemas.microsoft.com/office/powerpoint/2010/main" val="236059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0878"/>
            <a:ext cx="7772400" cy="1536560"/>
          </a:xfrm>
        </p:spPr>
        <p:txBody>
          <a:bodyPr/>
          <a:lstStyle/>
          <a:p>
            <a:r>
              <a:rPr lang="en-US" dirty="0" smtClean="0"/>
              <a:t>Star Studies Theory</a:t>
            </a:r>
            <a:endParaRPr lang="en-US" dirty="0"/>
          </a:p>
        </p:txBody>
      </p:sp>
      <p:sp>
        <p:nvSpPr>
          <p:cNvPr id="3" name="Subtitle 2"/>
          <p:cNvSpPr>
            <a:spLocks noGrp="1"/>
          </p:cNvSpPr>
          <p:nvPr>
            <p:ph type="subTitle" idx="1"/>
          </p:nvPr>
        </p:nvSpPr>
        <p:spPr>
          <a:xfrm>
            <a:off x="1371600" y="4226412"/>
            <a:ext cx="6400800" cy="882983"/>
          </a:xfrm>
        </p:spPr>
        <p:txBody>
          <a:bodyPr/>
          <a:lstStyle/>
          <a:p>
            <a:r>
              <a:rPr lang="en-US" dirty="0" smtClean="0"/>
              <a:t>Part 1: Mapping the Field</a:t>
            </a:r>
            <a:endParaRPr lang="en-US" dirty="0"/>
          </a:p>
        </p:txBody>
      </p:sp>
      <p:pic>
        <p:nvPicPr>
          <p:cNvPr id="4" name="Picture 3"/>
          <p:cNvPicPr>
            <a:picLocks noChangeAspect="1"/>
          </p:cNvPicPr>
          <p:nvPr/>
        </p:nvPicPr>
        <p:blipFill>
          <a:blip r:embed="rId2"/>
          <a:stretch>
            <a:fillRect/>
          </a:stretch>
        </p:blipFill>
        <p:spPr>
          <a:xfrm>
            <a:off x="3127389" y="459674"/>
            <a:ext cx="1470843" cy="2101204"/>
          </a:xfrm>
          <a:prstGeom prst="rect">
            <a:avLst/>
          </a:prstGeom>
        </p:spPr>
      </p:pic>
      <p:pic>
        <p:nvPicPr>
          <p:cNvPr id="6" name="Picture 5"/>
          <p:cNvPicPr>
            <a:picLocks noChangeAspect="1"/>
          </p:cNvPicPr>
          <p:nvPr/>
        </p:nvPicPr>
        <p:blipFill>
          <a:blip r:embed="rId3"/>
          <a:stretch>
            <a:fillRect/>
          </a:stretch>
        </p:blipFill>
        <p:spPr>
          <a:xfrm>
            <a:off x="4940960" y="456668"/>
            <a:ext cx="1325774" cy="2104210"/>
          </a:xfrm>
          <a:prstGeom prst="rect">
            <a:avLst/>
          </a:prstGeom>
        </p:spPr>
      </p:pic>
    </p:spTree>
    <p:extLst>
      <p:ext uri="{BB962C8B-B14F-4D97-AF65-F5344CB8AC3E}">
        <p14:creationId xmlns:p14="http://schemas.microsoft.com/office/powerpoint/2010/main" val="4049008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2422" cy="908152"/>
          </a:xfrm>
        </p:spPr>
        <p:txBody>
          <a:bodyPr/>
          <a:lstStyle/>
          <a:p>
            <a:r>
              <a:rPr lang="en-US" dirty="0" smtClean="0"/>
              <a:t>Economics and more</a:t>
            </a:r>
            <a:endParaRPr lang="en-US" dirty="0"/>
          </a:p>
        </p:txBody>
      </p:sp>
      <p:sp>
        <p:nvSpPr>
          <p:cNvPr id="3" name="Content Placeholder 2"/>
          <p:cNvSpPr>
            <a:spLocks noGrp="1"/>
          </p:cNvSpPr>
          <p:nvPr>
            <p:ph idx="1"/>
          </p:nvPr>
        </p:nvSpPr>
        <p:spPr>
          <a:xfrm>
            <a:off x="457200" y="1386386"/>
            <a:ext cx="8229600" cy="5060788"/>
          </a:xfrm>
        </p:spPr>
        <p:txBody>
          <a:bodyPr>
            <a:normAutofit fontScale="92500" lnSpcReduction="10000"/>
          </a:bodyPr>
          <a:lstStyle/>
          <a:p>
            <a:r>
              <a:rPr lang="en-GB" dirty="0" smtClean="0"/>
              <a:t>‘The </a:t>
            </a:r>
            <a:r>
              <a:rPr lang="en-GB" dirty="0"/>
              <a:t>enormous economic importance of stars, the elaborate machinery of image-building and film’s importance in establishing character-types all suggest the potential power of the forces of cinematic production for creating the star phenomenon. However, these explanations of the star phenomenon are not sufficient in themselves and we need to see the phenomenon in its cultural, historical and ideological context to understand where the producers’ ideas and images of stardom and of specific stars themselves come </a:t>
            </a:r>
            <a:r>
              <a:rPr lang="en-GB" dirty="0" smtClean="0"/>
              <a:t>from’ </a:t>
            </a:r>
            <a:r>
              <a:rPr lang="en-GB" sz="2600" dirty="0"/>
              <a:t>(Dyer, 1979: 17</a:t>
            </a:r>
            <a:r>
              <a:rPr lang="en-GB" sz="2600" dirty="0" smtClean="0"/>
              <a:t>)</a:t>
            </a:r>
            <a:r>
              <a:rPr lang="en-GB" dirty="0" smtClean="0"/>
              <a:t>. </a:t>
            </a:r>
            <a:endParaRPr lang="en-US" dirty="0"/>
          </a:p>
        </p:txBody>
      </p:sp>
    </p:spTree>
    <p:extLst>
      <p:ext uri="{BB962C8B-B14F-4D97-AF65-F5344CB8AC3E}">
        <p14:creationId xmlns:p14="http://schemas.microsoft.com/office/powerpoint/2010/main" val="31228079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udience</a:t>
            </a:r>
            <a:r>
              <a:rPr lang="en-GB" dirty="0"/>
              <a:t>-star relations </a:t>
            </a:r>
            <a:endParaRPr lang="en-US" dirty="0"/>
          </a:p>
        </p:txBody>
      </p:sp>
      <p:sp>
        <p:nvSpPr>
          <p:cNvPr id="3" name="Content Placeholder 2"/>
          <p:cNvSpPr>
            <a:spLocks noGrp="1"/>
          </p:cNvSpPr>
          <p:nvPr>
            <p:ph idx="1"/>
          </p:nvPr>
        </p:nvSpPr>
        <p:spPr>
          <a:xfrm>
            <a:off x="457200" y="1735405"/>
            <a:ext cx="8229600" cy="4605124"/>
          </a:xfrm>
        </p:spPr>
        <p:txBody>
          <a:bodyPr>
            <a:normAutofit/>
          </a:bodyPr>
          <a:lstStyle/>
          <a:p>
            <a:r>
              <a:rPr lang="en-GB" dirty="0"/>
              <a:t>Dyer defines four aspects to </a:t>
            </a:r>
            <a:r>
              <a:rPr lang="en-GB" dirty="0" smtClean="0"/>
              <a:t>is:</a:t>
            </a:r>
          </a:p>
          <a:p>
            <a:pPr lvl="1"/>
            <a:r>
              <a:rPr lang="en-GB" dirty="0" smtClean="0"/>
              <a:t>emotional affinity</a:t>
            </a:r>
            <a:endParaRPr lang="en-GB" dirty="0"/>
          </a:p>
          <a:p>
            <a:pPr lvl="1"/>
            <a:r>
              <a:rPr lang="en-GB" dirty="0" smtClean="0"/>
              <a:t>self</a:t>
            </a:r>
            <a:r>
              <a:rPr lang="en-GB" dirty="0"/>
              <a:t>-</a:t>
            </a:r>
            <a:r>
              <a:rPr lang="en-GB" dirty="0" smtClean="0"/>
              <a:t>identification</a:t>
            </a:r>
            <a:endParaRPr lang="en-GB" dirty="0"/>
          </a:p>
          <a:p>
            <a:pPr lvl="1"/>
            <a:r>
              <a:rPr lang="en-GB" dirty="0" smtClean="0"/>
              <a:t>Imitation</a:t>
            </a:r>
          </a:p>
          <a:p>
            <a:pPr lvl="1"/>
            <a:r>
              <a:rPr lang="en-GB" dirty="0" smtClean="0"/>
              <a:t>projection</a:t>
            </a:r>
          </a:p>
          <a:p>
            <a:endParaRPr lang="en-US" dirty="0"/>
          </a:p>
        </p:txBody>
      </p:sp>
      <p:pic>
        <p:nvPicPr>
          <p:cNvPr id="4" name="Picture 3"/>
          <p:cNvPicPr>
            <a:picLocks noChangeAspect="1"/>
          </p:cNvPicPr>
          <p:nvPr/>
        </p:nvPicPr>
        <p:blipFill>
          <a:blip r:embed="rId2"/>
          <a:stretch>
            <a:fillRect/>
          </a:stretch>
        </p:blipFill>
        <p:spPr>
          <a:xfrm>
            <a:off x="5784296" y="2386452"/>
            <a:ext cx="3359704" cy="4471548"/>
          </a:xfrm>
          <a:prstGeom prst="rect">
            <a:avLst/>
          </a:prstGeom>
        </p:spPr>
      </p:pic>
    </p:spTree>
    <p:extLst>
      <p:ext uri="{BB962C8B-B14F-4D97-AF65-F5344CB8AC3E}">
        <p14:creationId xmlns:p14="http://schemas.microsoft.com/office/powerpoint/2010/main" val="28538851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79763" cy="1014797"/>
          </a:xfrm>
        </p:spPr>
        <p:txBody>
          <a:bodyPr>
            <a:normAutofit/>
          </a:bodyPr>
          <a:lstStyle/>
          <a:p>
            <a:r>
              <a:rPr lang="en-GB" dirty="0"/>
              <a:t>O</a:t>
            </a:r>
            <a:r>
              <a:rPr lang="en-GB" dirty="0" smtClean="0"/>
              <a:t>rdinary &amp; </a:t>
            </a:r>
            <a:r>
              <a:rPr lang="en-GB" dirty="0"/>
              <a:t>S</a:t>
            </a:r>
            <a:r>
              <a:rPr lang="en-GB" dirty="0" smtClean="0"/>
              <a:t>pecial </a:t>
            </a:r>
            <a:r>
              <a:rPr lang="en-GB" dirty="0"/>
              <a:t>Q</a:t>
            </a:r>
            <a:r>
              <a:rPr lang="en-GB" dirty="0" smtClean="0"/>
              <a:t>ualities</a:t>
            </a:r>
            <a:endParaRPr lang="en-US" dirty="0"/>
          </a:p>
        </p:txBody>
      </p:sp>
      <p:sp>
        <p:nvSpPr>
          <p:cNvPr id="3" name="Content Placeholder 2"/>
          <p:cNvSpPr>
            <a:spLocks noGrp="1"/>
          </p:cNvSpPr>
          <p:nvPr>
            <p:ph idx="1"/>
          </p:nvPr>
        </p:nvSpPr>
        <p:spPr>
          <a:xfrm>
            <a:off x="457200" y="1619065"/>
            <a:ext cx="8229600" cy="4857194"/>
          </a:xfrm>
        </p:spPr>
        <p:txBody>
          <a:bodyPr>
            <a:normAutofit/>
          </a:bodyPr>
          <a:lstStyle/>
          <a:p>
            <a:r>
              <a:rPr lang="en-GB" dirty="0" smtClean="0"/>
              <a:t>‘One </a:t>
            </a:r>
            <a:r>
              <a:rPr lang="en-GB" dirty="0"/>
              <a:t>of the problems in coming to grips with the phenomenon of stardom is the extreme ambiguity/contradiction … concerning the stars-as-ordinary and the stars-as-special. Are they just like you and me, or do consumption and success transform them into (or reflect) something different</a:t>
            </a:r>
            <a:r>
              <a:rPr lang="en-GB" dirty="0" smtClean="0"/>
              <a:t>?’ </a:t>
            </a:r>
            <a:r>
              <a:rPr lang="en-GB" sz="2800" dirty="0"/>
              <a:t>(Dyer, 1979: 43</a:t>
            </a:r>
            <a:r>
              <a:rPr lang="en-GB" sz="2800" dirty="0" smtClean="0"/>
              <a:t>)</a:t>
            </a:r>
          </a:p>
          <a:p>
            <a:endParaRPr lang="en-GB" sz="2800" dirty="0"/>
          </a:p>
        </p:txBody>
      </p:sp>
    </p:spTree>
    <p:extLst>
      <p:ext uri="{BB962C8B-B14F-4D97-AF65-F5344CB8AC3E}">
        <p14:creationId xmlns:p14="http://schemas.microsoft.com/office/powerpoint/2010/main" val="2935396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60373" cy="888762"/>
          </a:xfrm>
        </p:spPr>
        <p:txBody>
          <a:bodyPr>
            <a:normAutofit/>
          </a:bodyPr>
          <a:lstStyle/>
          <a:p>
            <a:r>
              <a:rPr lang="en-GB" dirty="0"/>
              <a:t>The </a:t>
            </a:r>
            <a:r>
              <a:rPr lang="en-GB" dirty="0" smtClean="0"/>
              <a:t>Paradox</a:t>
            </a:r>
            <a:endParaRPr lang="en-US" dirty="0"/>
          </a:p>
        </p:txBody>
      </p:sp>
      <p:sp>
        <p:nvSpPr>
          <p:cNvPr id="3" name="Content Placeholder 2"/>
          <p:cNvSpPr>
            <a:spLocks noGrp="1"/>
          </p:cNvSpPr>
          <p:nvPr>
            <p:ph idx="1"/>
          </p:nvPr>
        </p:nvSpPr>
        <p:spPr>
          <a:xfrm>
            <a:off x="457201" y="1454251"/>
            <a:ext cx="7351104" cy="5099568"/>
          </a:xfrm>
        </p:spPr>
        <p:txBody>
          <a:bodyPr>
            <a:normAutofit/>
          </a:bodyPr>
          <a:lstStyle/>
          <a:p>
            <a:r>
              <a:rPr lang="en-GB" sz="2400" dirty="0" smtClean="0"/>
              <a:t>‘The </a:t>
            </a:r>
            <a:r>
              <a:rPr lang="en-GB" sz="2400" dirty="0"/>
              <a:t>paradox of the extravagant lifestyle and success of the stars being perceived as ordinary may be explained in several ways. First, stars can be seen as ordinary people who live more expensively than the rest of us but are not essentially transformed by this. Second, the wealth and success of the stars can be seen as serving to isolate certain human qualities (the qualities they stand for) without the representation of those qualities being muddied by material considerations or problems. Both of these explanations fit with notions that human attributes exist independently of material circumstances. Stars may serve to legitimate such </a:t>
            </a:r>
            <a:r>
              <a:rPr lang="en-GB" sz="2400" dirty="0" smtClean="0"/>
              <a:t>notions’ </a:t>
            </a:r>
            <a:r>
              <a:rPr lang="en-GB" sz="2000" dirty="0" smtClean="0"/>
              <a:t>(</a:t>
            </a:r>
            <a:r>
              <a:rPr lang="en-GB" sz="2000" dirty="0"/>
              <a:t>Dyer, 1979: 43</a:t>
            </a:r>
            <a:r>
              <a:rPr lang="en-GB" sz="2000" dirty="0" smtClean="0"/>
              <a:t>).</a:t>
            </a:r>
            <a:endParaRPr lang="en-US" sz="2000" dirty="0"/>
          </a:p>
        </p:txBody>
      </p:sp>
    </p:spTree>
    <p:extLst>
      <p:ext uri="{BB962C8B-B14F-4D97-AF65-F5344CB8AC3E}">
        <p14:creationId xmlns:p14="http://schemas.microsoft.com/office/powerpoint/2010/main" val="3408850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&amp; Individuals</a:t>
            </a:r>
            <a:endParaRPr lang="en-US" dirty="0"/>
          </a:p>
        </p:txBody>
      </p:sp>
      <p:sp>
        <p:nvSpPr>
          <p:cNvPr id="3" name="Content Placeholder 2"/>
          <p:cNvSpPr>
            <a:spLocks noGrp="1"/>
          </p:cNvSpPr>
          <p:nvPr>
            <p:ph idx="1"/>
          </p:nvPr>
        </p:nvSpPr>
        <p:spPr>
          <a:xfrm>
            <a:off x="457200" y="1600200"/>
            <a:ext cx="8229600" cy="4788804"/>
          </a:xfrm>
        </p:spPr>
        <p:txBody>
          <a:bodyPr>
            <a:normAutofit lnSpcReduction="10000"/>
          </a:bodyPr>
          <a:lstStyle/>
          <a:p>
            <a:r>
              <a:rPr lang="en-GB" dirty="0"/>
              <a:t>Dyer points out that, </a:t>
            </a:r>
            <a:r>
              <a:rPr lang="en-GB" dirty="0" smtClean="0"/>
              <a:t>‘stars </a:t>
            </a:r>
            <a:r>
              <a:rPr lang="en-GB" dirty="0"/>
              <a:t>… relate to the social types of a </a:t>
            </a:r>
            <a:r>
              <a:rPr lang="en-GB" dirty="0" smtClean="0"/>
              <a:t>society’ </a:t>
            </a:r>
            <a:r>
              <a:rPr lang="en-GB" dirty="0"/>
              <a:t>and also that the </a:t>
            </a:r>
            <a:r>
              <a:rPr lang="en-GB" dirty="0" smtClean="0"/>
              <a:t>‘star </a:t>
            </a:r>
            <a:r>
              <a:rPr lang="en-GB" dirty="0"/>
              <a:t>both fulfils/incarnates the type and, by virtue of her/his idiosyncrasies, individuates </a:t>
            </a:r>
            <a:r>
              <a:rPr lang="en-GB" dirty="0" smtClean="0"/>
              <a:t>it’ </a:t>
            </a:r>
            <a:r>
              <a:rPr lang="en-GB" sz="2600" dirty="0"/>
              <a:t>(Dyer, 1979: 47).</a:t>
            </a:r>
          </a:p>
          <a:p>
            <a:endParaRPr lang="en-GB" sz="800" dirty="0" smtClean="0"/>
          </a:p>
          <a:p>
            <a:r>
              <a:rPr lang="en-GB" dirty="0" smtClean="0"/>
              <a:t>‘Stars </a:t>
            </a:r>
            <a:r>
              <a:rPr lang="en-GB" dirty="0"/>
              <a:t>embody social types but star images are always more complex and specific than types. Types are, as it were, the ground on which a particular star’s image is </a:t>
            </a:r>
            <a:r>
              <a:rPr lang="en-GB" dirty="0" smtClean="0"/>
              <a:t>constructed’ </a:t>
            </a:r>
            <a:r>
              <a:rPr lang="en-GB" sz="2600" dirty="0"/>
              <a:t>(Dyer, 1979: 60</a:t>
            </a:r>
            <a:r>
              <a:rPr lang="en-GB" sz="2600" dirty="0" smtClean="0"/>
              <a:t>). </a:t>
            </a:r>
            <a:endParaRPr lang="en-US" sz="2600" dirty="0"/>
          </a:p>
          <a:p>
            <a:endParaRPr lang="en-US" dirty="0"/>
          </a:p>
        </p:txBody>
      </p:sp>
    </p:spTree>
    <p:extLst>
      <p:ext uri="{BB962C8B-B14F-4D97-AF65-F5344CB8AC3E}">
        <p14:creationId xmlns:p14="http://schemas.microsoft.com/office/powerpoint/2010/main" val="257397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542"/>
          </a:xfrm>
        </p:spPr>
        <p:txBody>
          <a:bodyPr/>
          <a:lstStyle/>
          <a:p>
            <a:r>
              <a:rPr lang="en-US" dirty="0" smtClean="0"/>
              <a:t>Analyzing Star discourses</a:t>
            </a:r>
            <a:endParaRPr lang="en-US" dirty="0"/>
          </a:p>
        </p:txBody>
      </p:sp>
      <p:sp>
        <p:nvSpPr>
          <p:cNvPr id="3" name="Content Placeholder 2"/>
          <p:cNvSpPr>
            <a:spLocks noGrp="1"/>
          </p:cNvSpPr>
          <p:nvPr>
            <p:ph idx="1"/>
          </p:nvPr>
        </p:nvSpPr>
        <p:spPr>
          <a:xfrm>
            <a:off x="457200" y="1347605"/>
            <a:ext cx="8229600" cy="5060789"/>
          </a:xfrm>
        </p:spPr>
        <p:txBody>
          <a:bodyPr>
            <a:normAutofit/>
          </a:bodyPr>
          <a:lstStyle/>
          <a:p>
            <a:r>
              <a:rPr lang="en-GB" sz="2400" dirty="0"/>
              <a:t>P</a:t>
            </a:r>
            <a:r>
              <a:rPr lang="en-GB" sz="2400" dirty="0" smtClean="0"/>
              <a:t>lethora </a:t>
            </a:r>
            <a:r>
              <a:rPr lang="en-GB" sz="2400" dirty="0"/>
              <a:t>of star texts across the various regimes </a:t>
            </a:r>
            <a:r>
              <a:rPr lang="en-GB" sz="2400" dirty="0" smtClean="0"/>
              <a:t>of </a:t>
            </a:r>
            <a:r>
              <a:rPr lang="en-GB" sz="2400" dirty="0"/>
              <a:t>promotion, publicity, films and criticisms and </a:t>
            </a:r>
            <a:r>
              <a:rPr lang="en-GB" sz="2400" dirty="0" smtClean="0"/>
              <a:t>commentaries.</a:t>
            </a:r>
          </a:p>
          <a:p>
            <a:endParaRPr lang="en-GB" sz="800" dirty="0" smtClean="0"/>
          </a:p>
          <a:p>
            <a:r>
              <a:rPr lang="en-GB" sz="2400" dirty="0" smtClean="0"/>
              <a:t>Emphasis on textual analysis</a:t>
            </a:r>
          </a:p>
          <a:p>
            <a:endParaRPr lang="en-GB" sz="800" dirty="0" smtClean="0"/>
          </a:p>
          <a:p>
            <a:r>
              <a:rPr lang="en-GB" sz="2400" dirty="0" smtClean="0"/>
              <a:t>Film texts read as star vehicles </a:t>
            </a:r>
          </a:p>
          <a:p>
            <a:endParaRPr lang="en-GB" sz="800" dirty="0" smtClean="0"/>
          </a:p>
          <a:p>
            <a:r>
              <a:rPr lang="en-GB" sz="2400" dirty="0" smtClean="0"/>
              <a:t>‘Films </a:t>
            </a:r>
            <a:r>
              <a:rPr lang="en-GB" sz="2400" dirty="0"/>
              <a:t>were often built around star images. Stories might be written expressly to feature a given star, or books might be bought for production with a star in mind. Sometimes alterations to the story might be effected in order to preserve the star’s image. This is what is implied in the term </a:t>
            </a:r>
            <a:r>
              <a:rPr lang="en-GB" sz="2400" dirty="0" smtClean="0"/>
              <a:t>“star vehicle” </a:t>
            </a:r>
            <a:r>
              <a:rPr lang="en-GB" sz="2400" dirty="0"/>
              <a:t>(a term actually used by Hollywood itself</a:t>
            </a:r>
            <a:r>
              <a:rPr lang="en-GB" sz="2400" dirty="0" smtClean="0"/>
              <a:t>)’ </a:t>
            </a:r>
            <a:r>
              <a:rPr lang="en-GB" sz="2000" dirty="0"/>
              <a:t>(Dyer, 1979: 62). </a:t>
            </a:r>
            <a:endParaRPr lang="en-US" sz="2000" dirty="0"/>
          </a:p>
        </p:txBody>
      </p:sp>
    </p:spTree>
    <p:extLst>
      <p:ext uri="{BB962C8B-B14F-4D97-AF65-F5344CB8AC3E}">
        <p14:creationId xmlns:p14="http://schemas.microsoft.com/office/powerpoint/2010/main" val="384758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extra-cinematic materials</a:t>
            </a:r>
            <a:endParaRPr lang="en-US" dirty="0"/>
          </a:p>
        </p:txBody>
      </p:sp>
      <p:sp>
        <p:nvSpPr>
          <p:cNvPr id="3" name="Content Placeholder 2"/>
          <p:cNvSpPr>
            <a:spLocks noGrp="1"/>
          </p:cNvSpPr>
          <p:nvPr>
            <p:ph idx="1"/>
          </p:nvPr>
        </p:nvSpPr>
        <p:spPr>
          <a:xfrm>
            <a:off x="457200" y="1600200"/>
            <a:ext cx="8229600" cy="4653074"/>
          </a:xfrm>
        </p:spPr>
        <p:txBody>
          <a:bodyPr>
            <a:normAutofit fontScale="85000" lnSpcReduction="10000"/>
          </a:bodyPr>
          <a:lstStyle/>
          <a:p>
            <a:r>
              <a:rPr lang="en-GB" dirty="0"/>
              <a:t>C</a:t>
            </a:r>
            <a:r>
              <a:rPr lang="en-GB" dirty="0" smtClean="0"/>
              <a:t>riticism </a:t>
            </a:r>
            <a:r>
              <a:rPr lang="en-GB" dirty="0"/>
              <a:t>and </a:t>
            </a:r>
            <a:r>
              <a:rPr lang="en-GB" dirty="0" smtClean="0"/>
              <a:t>commentaries.</a:t>
            </a:r>
          </a:p>
          <a:p>
            <a:endParaRPr lang="en-GB" sz="800" dirty="0" smtClean="0"/>
          </a:p>
          <a:p>
            <a:r>
              <a:rPr lang="en-GB" dirty="0" smtClean="0"/>
              <a:t>‘This </a:t>
            </a:r>
            <a:r>
              <a:rPr lang="en-GB" dirty="0"/>
              <a:t>refers to what is said or written about the star in terms of appreciation or interpretation by critics and writers. It covers contemporary and subsequent writings (including obituaries and other material written after a star’s death or retirement), and is found in film reviews, books on films …. To this can be added film, radio and television profiles of stars. These always appear after the initial promotion and film-making of a star, although they may act back on subsequent promotion and film activity </a:t>
            </a:r>
            <a:r>
              <a:rPr lang="en-GB" dirty="0" smtClean="0"/>
              <a:t>…’ </a:t>
            </a:r>
            <a:r>
              <a:rPr lang="en-GB" sz="2800" dirty="0"/>
              <a:t>(Dyer, 1979: 62</a:t>
            </a:r>
            <a:r>
              <a:rPr lang="en-GB" sz="2800" dirty="0" smtClean="0"/>
              <a:t>)</a:t>
            </a:r>
            <a:r>
              <a:rPr lang="en-GB" dirty="0" smtClean="0"/>
              <a:t>. </a:t>
            </a:r>
            <a:endParaRPr lang="en-US" dirty="0"/>
          </a:p>
        </p:txBody>
      </p:sp>
    </p:spTree>
    <p:extLst>
      <p:ext uri="{BB962C8B-B14F-4D97-AF65-F5344CB8AC3E}">
        <p14:creationId xmlns:p14="http://schemas.microsoft.com/office/powerpoint/2010/main" val="417852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p:spPr>
        <p:txBody>
          <a:bodyPr/>
          <a:lstStyle/>
          <a:p>
            <a:r>
              <a:rPr lang="en-US" dirty="0" smtClean="0"/>
              <a:t>Analyzing Performance</a:t>
            </a:r>
            <a:endParaRPr lang="en-US" dirty="0"/>
          </a:p>
        </p:txBody>
      </p:sp>
      <p:sp>
        <p:nvSpPr>
          <p:cNvPr id="3" name="Content Placeholder 2"/>
          <p:cNvSpPr>
            <a:spLocks noGrp="1"/>
          </p:cNvSpPr>
          <p:nvPr>
            <p:ph idx="1"/>
          </p:nvPr>
        </p:nvSpPr>
        <p:spPr>
          <a:xfrm>
            <a:off x="457200" y="1376689"/>
            <a:ext cx="8229600" cy="5181195"/>
          </a:xfrm>
        </p:spPr>
        <p:txBody>
          <a:bodyPr>
            <a:normAutofit fontScale="85000" lnSpcReduction="20000"/>
          </a:bodyPr>
          <a:lstStyle/>
          <a:p>
            <a:r>
              <a:rPr lang="en-US" dirty="0" smtClean="0"/>
              <a:t>In Part 3 of </a:t>
            </a:r>
            <a:r>
              <a:rPr lang="en-US" i="1" dirty="0" smtClean="0"/>
              <a:t>Stars</a:t>
            </a:r>
            <a:r>
              <a:rPr lang="en-US" dirty="0" smtClean="0"/>
              <a:t>, the focus is on acting and performance (including characterization).</a:t>
            </a:r>
          </a:p>
          <a:p>
            <a:endParaRPr lang="en-US" sz="800" dirty="0" smtClean="0"/>
          </a:p>
          <a:p>
            <a:r>
              <a:rPr lang="en-US" dirty="0" smtClean="0"/>
              <a:t>This </a:t>
            </a:r>
            <a:r>
              <a:rPr lang="en-US" dirty="0" smtClean="0"/>
              <a:t>includes how audience identify with characters on </a:t>
            </a:r>
            <a:r>
              <a:rPr lang="en-US" dirty="0" smtClean="0"/>
              <a:t>screen.</a:t>
            </a:r>
          </a:p>
          <a:p>
            <a:endParaRPr lang="en-GB" sz="800" dirty="0" smtClean="0"/>
          </a:p>
          <a:p>
            <a:r>
              <a:rPr lang="en-GB" dirty="0" smtClean="0"/>
              <a:t>Dyer </a:t>
            </a:r>
            <a:r>
              <a:rPr lang="en-GB" dirty="0"/>
              <a:t>identifies three distinct modes of star-character relationship: </a:t>
            </a:r>
          </a:p>
          <a:p>
            <a:pPr lvl="1"/>
            <a:r>
              <a:rPr lang="en-GB" b="1" dirty="0"/>
              <a:t>selective use</a:t>
            </a:r>
            <a:r>
              <a:rPr lang="en-GB" dirty="0"/>
              <a:t> (i.e. where the characters reveals aspects of the star’s image while ignoring offer aspects)</a:t>
            </a:r>
          </a:p>
          <a:p>
            <a:pPr lvl="1"/>
            <a:r>
              <a:rPr lang="en-GB" b="1" dirty="0"/>
              <a:t>perfect fit</a:t>
            </a:r>
            <a:r>
              <a:rPr lang="en-GB" dirty="0"/>
              <a:t> (i.e. where the star’s image fits with all the traits of a character, e.g. Clark Gable as Rhett Butler)</a:t>
            </a:r>
          </a:p>
          <a:p>
            <a:pPr lvl="1"/>
            <a:r>
              <a:rPr lang="en-GB" b="1" dirty="0"/>
              <a:t>problematic fit </a:t>
            </a:r>
            <a:r>
              <a:rPr lang="en-GB" dirty="0"/>
              <a:t>(i.e. where the star’s image conflicts with the character they are playing, e.g. Bette Davis as Charlotte Vale) </a:t>
            </a:r>
            <a:r>
              <a:rPr lang="en-GB" sz="2200" dirty="0"/>
              <a:t>(see Dyer, 1979: 125-29). </a:t>
            </a:r>
            <a:endParaRPr lang="en-US" sz="2200" dirty="0"/>
          </a:p>
          <a:p>
            <a:endParaRPr lang="en-US" sz="2600" dirty="0"/>
          </a:p>
        </p:txBody>
      </p:sp>
    </p:spTree>
    <p:extLst>
      <p:ext uri="{BB962C8B-B14F-4D97-AF65-F5344CB8AC3E}">
        <p14:creationId xmlns:p14="http://schemas.microsoft.com/office/powerpoint/2010/main" val="314036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fit</a:t>
            </a:r>
            <a:endParaRPr lang="en-US" dirty="0"/>
          </a:p>
        </p:txBody>
      </p:sp>
      <p:sp>
        <p:nvSpPr>
          <p:cNvPr id="3" name="Content Placeholder 2"/>
          <p:cNvSpPr>
            <a:spLocks noGrp="1"/>
          </p:cNvSpPr>
          <p:nvPr>
            <p:ph idx="1"/>
          </p:nvPr>
        </p:nvSpPr>
        <p:spPr/>
        <p:txBody>
          <a:bodyPr/>
          <a:lstStyle/>
          <a:p>
            <a:r>
              <a:rPr lang="en-GB" dirty="0" smtClean="0"/>
              <a:t>‘What </a:t>
            </a:r>
            <a:r>
              <a:rPr lang="en-GB" dirty="0"/>
              <a:t>analysis is concerned to do is both to discover the nature of the fit between star and image and character, and, where the fit is not perfect or selective, to work out where the contradictions are articulated  … and to attempt to see what possible sources of </a:t>
            </a:r>
            <a:r>
              <a:rPr lang="en-GB" dirty="0" smtClean="0"/>
              <a:t>“masking” </a:t>
            </a:r>
            <a:r>
              <a:rPr lang="en-GB" dirty="0"/>
              <a:t>or </a:t>
            </a:r>
            <a:r>
              <a:rPr lang="en-GB" dirty="0" smtClean="0"/>
              <a:t>“pseudo</a:t>
            </a:r>
            <a:r>
              <a:rPr lang="en-GB" dirty="0"/>
              <a:t>-</a:t>
            </a:r>
            <a:r>
              <a:rPr lang="en-GB" dirty="0" smtClean="0"/>
              <a:t>unification” </a:t>
            </a:r>
            <a:r>
              <a:rPr lang="en-GB" dirty="0"/>
              <a:t>the film offers (such as the irresistible unifying force of a star image</a:t>
            </a:r>
            <a:r>
              <a:rPr lang="en-GB" dirty="0" smtClean="0"/>
              <a:t>)’ </a:t>
            </a:r>
            <a:r>
              <a:rPr lang="en-GB" sz="2400" dirty="0"/>
              <a:t>(Dyer, 1979: 131</a:t>
            </a:r>
            <a:r>
              <a:rPr lang="en-GB" sz="2400" dirty="0" smtClean="0"/>
              <a:t>). </a:t>
            </a:r>
            <a:endParaRPr lang="en-US" sz="2400" dirty="0"/>
          </a:p>
        </p:txBody>
      </p:sp>
    </p:spTree>
    <p:extLst>
      <p:ext uri="{BB962C8B-B14F-4D97-AF65-F5344CB8AC3E}">
        <p14:creationId xmlns:p14="http://schemas.microsoft.com/office/powerpoint/2010/main" val="232627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Performance Signs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‘any </a:t>
            </a:r>
            <a:r>
              <a:rPr lang="en-GB" dirty="0"/>
              <a:t>attempt to analyse performance runs up against the extreme complexity and ambiguity of performance </a:t>
            </a:r>
            <a:r>
              <a:rPr lang="en-GB" dirty="0" smtClean="0"/>
              <a:t>signs’ </a:t>
            </a:r>
            <a:r>
              <a:rPr lang="en-GB" sz="2400" dirty="0"/>
              <a:t>(Dyer, 1979: 133)</a:t>
            </a:r>
            <a:r>
              <a:rPr lang="en-GB" sz="2400" dirty="0" smtClean="0"/>
              <a:t>.</a:t>
            </a:r>
          </a:p>
          <a:p>
            <a:endParaRPr lang="en-GB" sz="800" dirty="0" smtClean="0"/>
          </a:p>
          <a:p>
            <a:r>
              <a:rPr lang="en-GB" dirty="0" smtClean="0"/>
              <a:t>‘The </a:t>
            </a:r>
            <a:r>
              <a:rPr lang="en-GB" b="1" dirty="0"/>
              <a:t>signs of performance </a:t>
            </a:r>
            <a:r>
              <a:rPr lang="en-GB" dirty="0"/>
              <a:t>are: </a:t>
            </a:r>
            <a:r>
              <a:rPr lang="en-GB" b="1" dirty="0"/>
              <a:t>facial expression</a:t>
            </a:r>
            <a:r>
              <a:rPr lang="en-GB" dirty="0"/>
              <a:t>; </a:t>
            </a:r>
            <a:r>
              <a:rPr lang="en-GB" b="1" dirty="0"/>
              <a:t>voice</a:t>
            </a:r>
            <a:r>
              <a:rPr lang="en-GB" dirty="0"/>
              <a:t>; </a:t>
            </a:r>
            <a:r>
              <a:rPr lang="en-GB" b="1" dirty="0"/>
              <a:t>gesture</a:t>
            </a:r>
            <a:r>
              <a:rPr lang="en-GB" dirty="0"/>
              <a:t> (principally of hands and arms, but also of any limb, e.g. neck, leg); </a:t>
            </a:r>
            <a:r>
              <a:rPr lang="en-GB" b="1" dirty="0"/>
              <a:t>body posture </a:t>
            </a:r>
            <a:r>
              <a:rPr lang="en-GB" dirty="0"/>
              <a:t>(how someone is standing or sitting); </a:t>
            </a:r>
            <a:r>
              <a:rPr lang="en-GB" b="1" dirty="0"/>
              <a:t>body movement </a:t>
            </a:r>
            <a:r>
              <a:rPr lang="en-GB" dirty="0"/>
              <a:t>(movement of the whole body, including how someone stands up or sits down, how they walk, run, etc.). Of these the first is often held to be the most important … Yet just as its importance may be the greatest, so too is its ambiguity…</a:t>
            </a:r>
            <a:r>
              <a:rPr lang="en-GB" dirty="0" smtClean="0"/>
              <a:t>.’ </a:t>
            </a:r>
            <a:r>
              <a:rPr lang="en-GB" sz="2800" dirty="0"/>
              <a:t>(Dyer, 1979: 134) </a:t>
            </a:r>
          </a:p>
          <a:p>
            <a:endParaRPr lang="en-US" dirty="0"/>
          </a:p>
        </p:txBody>
      </p:sp>
    </p:spTree>
    <p:extLst>
      <p:ext uri="{BB962C8B-B14F-4D97-AF65-F5344CB8AC3E}">
        <p14:creationId xmlns:p14="http://schemas.microsoft.com/office/powerpoint/2010/main" val="243191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This lecture will map out the field of star studies and identify the most influential works associated with it.</a:t>
            </a:r>
          </a:p>
          <a:p>
            <a:endParaRPr lang="en-US" sz="800" dirty="0" smtClean="0"/>
          </a:p>
          <a:p>
            <a:r>
              <a:rPr lang="en-US" sz="2800" dirty="0" smtClean="0"/>
              <a:t>Discuss Richard Dyer’s work (</a:t>
            </a:r>
            <a:r>
              <a:rPr lang="en-US" sz="2800" i="1" dirty="0" smtClean="0"/>
              <a:t>Stars</a:t>
            </a:r>
            <a:r>
              <a:rPr lang="en-US" sz="2800" dirty="0" smtClean="0"/>
              <a:t>, 1979).</a:t>
            </a:r>
          </a:p>
          <a:p>
            <a:endParaRPr lang="en-US" sz="800" dirty="0" smtClean="0"/>
          </a:p>
          <a:p>
            <a:r>
              <a:rPr lang="en-US" sz="2800" dirty="0" smtClean="0"/>
              <a:t>Discuss the earlier studies that influenced Dyer’s work on stars.</a:t>
            </a:r>
          </a:p>
          <a:p>
            <a:endParaRPr lang="en-US" sz="800" dirty="0" smtClean="0"/>
          </a:p>
          <a:p>
            <a:r>
              <a:rPr lang="en-US" sz="2800" dirty="0" smtClean="0"/>
              <a:t>Consider how scholars have subsequently developed and departed from Dyer’s work.</a:t>
            </a:r>
          </a:p>
        </p:txBody>
      </p:sp>
    </p:spTree>
    <p:extLst>
      <p:ext uri="{BB962C8B-B14F-4D97-AF65-F5344CB8AC3E}">
        <p14:creationId xmlns:p14="http://schemas.microsoft.com/office/powerpoint/2010/main" val="3026678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68595" cy="1143000"/>
          </a:xfrm>
        </p:spPr>
        <p:txBody>
          <a:bodyPr/>
          <a:lstStyle/>
          <a:p>
            <a:r>
              <a:rPr lang="en-US" dirty="0" smtClean="0"/>
              <a:t>Culture-bound interpretations</a:t>
            </a:r>
            <a:endParaRPr lang="en-US" dirty="0"/>
          </a:p>
        </p:txBody>
      </p:sp>
      <p:sp>
        <p:nvSpPr>
          <p:cNvPr id="3" name="Content Placeholder 2"/>
          <p:cNvSpPr>
            <a:spLocks noGrp="1"/>
          </p:cNvSpPr>
          <p:nvPr>
            <p:ph idx="1"/>
          </p:nvPr>
        </p:nvSpPr>
        <p:spPr/>
        <p:txBody>
          <a:bodyPr>
            <a:normAutofit fontScale="92500" lnSpcReduction="10000"/>
          </a:bodyPr>
          <a:lstStyle/>
          <a:p>
            <a:r>
              <a:rPr lang="en-GB" sz="2800" dirty="0" smtClean="0"/>
              <a:t>‘Our </a:t>
            </a:r>
            <a:r>
              <a:rPr lang="en-GB" sz="2800" dirty="0"/>
              <a:t>reading of performance signs depends in the first instance on our very general knowledge of what intonation, gesture, eye dilations, etc. mean. This knowledge is culture- and history-</a:t>
            </a:r>
            <a:r>
              <a:rPr lang="en-GB" sz="2800" dirty="0" smtClean="0"/>
              <a:t>bound’ </a:t>
            </a:r>
            <a:r>
              <a:rPr lang="en-GB" sz="2200" dirty="0"/>
              <a:t>(Dyer, 1979: 134) </a:t>
            </a:r>
            <a:endParaRPr lang="en-GB" sz="2200" dirty="0" smtClean="0"/>
          </a:p>
          <a:p>
            <a:endParaRPr lang="en-GB" sz="800" dirty="0" smtClean="0"/>
          </a:p>
          <a:p>
            <a:r>
              <a:rPr lang="en-GB" sz="2800" dirty="0" smtClean="0"/>
              <a:t>‘This </a:t>
            </a:r>
            <a:r>
              <a:rPr lang="en-GB" sz="2800" dirty="0"/>
              <a:t>signification of a given performance sign is determined by its place within culturally and historically specific codes. In other words, in terms of film, to read Bette Davis’s eye movements or John Wayne’s walk, we cannot refer to a general and universal vocabulary of eye and walking movements, but to specific vocabularies, specific to the culture and specific within </a:t>
            </a:r>
            <a:r>
              <a:rPr lang="en-GB" sz="2800" dirty="0" smtClean="0"/>
              <a:t>it’ </a:t>
            </a:r>
            <a:r>
              <a:rPr lang="en-GB" sz="2200" dirty="0"/>
              <a:t>(Dyer, 1979: 135) </a:t>
            </a:r>
            <a:endParaRPr lang="en-US" sz="2200" dirty="0"/>
          </a:p>
        </p:txBody>
      </p:sp>
      <p:pic>
        <p:nvPicPr>
          <p:cNvPr id="4" name="Picture 3"/>
          <p:cNvPicPr>
            <a:picLocks noChangeAspect="1"/>
          </p:cNvPicPr>
          <p:nvPr/>
        </p:nvPicPr>
        <p:blipFill>
          <a:blip r:embed="rId2"/>
          <a:stretch>
            <a:fillRect/>
          </a:stretch>
        </p:blipFill>
        <p:spPr>
          <a:xfrm>
            <a:off x="7784926" y="0"/>
            <a:ext cx="1359074" cy="1600200"/>
          </a:xfrm>
          <a:prstGeom prst="rect">
            <a:avLst/>
          </a:prstGeom>
        </p:spPr>
      </p:pic>
    </p:spTree>
    <p:extLst>
      <p:ext uri="{BB962C8B-B14F-4D97-AF65-F5344CB8AC3E}">
        <p14:creationId xmlns:p14="http://schemas.microsoft.com/office/powerpoint/2010/main" val="242123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Cultural Studies Approach</a:t>
            </a:r>
            <a:endParaRPr lang="en-US" dirty="0"/>
          </a:p>
        </p:txBody>
      </p:sp>
      <p:sp>
        <p:nvSpPr>
          <p:cNvPr id="3" name="Content Placeholder 2"/>
          <p:cNvSpPr>
            <a:spLocks noGrp="1"/>
          </p:cNvSpPr>
          <p:nvPr>
            <p:ph idx="1"/>
          </p:nvPr>
        </p:nvSpPr>
        <p:spPr/>
        <p:txBody>
          <a:bodyPr/>
          <a:lstStyle/>
          <a:p>
            <a:r>
              <a:rPr lang="en-US" dirty="0" smtClean="0"/>
              <a:t>This is a Cultural Studies approach to analyzing screen performances. The emphasis is on interpretation by audiences rather than the intentions of the actors.</a:t>
            </a:r>
            <a:endParaRPr lang="en-US" dirty="0"/>
          </a:p>
        </p:txBody>
      </p:sp>
      <p:pic>
        <p:nvPicPr>
          <p:cNvPr id="6" name="Picture 5"/>
          <p:cNvPicPr>
            <a:picLocks noChangeAspect="1"/>
          </p:cNvPicPr>
          <p:nvPr/>
        </p:nvPicPr>
        <p:blipFill>
          <a:blip r:embed="rId2"/>
          <a:stretch>
            <a:fillRect/>
          </a:stretch>
        </p:blipFill>
        <p:spPr>
          <a:xfrm>
            <a:off x="6809961" y="3353350"/>
            <a:ext cx="2334039" cy="3504649"/>
          </a:xfrm>
          <a:prstGeom prst="rect">
            <a:avLst/>
          </a:prstGeom>
        </p:spPr>
      </p:pic>
    </p:spTree>
    <p:extLst>
      <p:ext uri="{BB962C8B-B14F-4D97-AF65-F5344CB8AC3E}">
        <p14:creationId xmlns:p14="http://schemas.microsoft.com/office/powerpoint/2010/main" val="176568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Style</a:t>
            </a:r>
            <a:endParaRPr lang="en-US" dirty="0"/>
          </a:p>
        </p:txBody>
      </p:sp>
      <p:sp>
        <p:nvSpPr>
          <p:cNvPr id="3" name="Content Placeholder 2"/>
          <p:cNvSpPr>
            <a:spLocks noGrp="1"/>
          </p:cNvSpPr>
          <p:nvPr>
            <p:ph idx="1"/>
          </p:nvPr>
        </p:nvSpPr>
        <p:spPr/>
        <p:txBody>
          <a:bodyPr/>
          <a:lstStyle/>
          <a:p>
            <a:r>
              <a:rPr lang="en-GB" dirty="0" smtClean="0"/>
              <a:t>‘a </a:t>
            </a:r>
            <a:r>
              <a:rPr lang="en-GB" dirty="0"/>
              <a:t>star will have a particular performance style that through its familiarity will inform the performance s/he gives in any particular film. The specific repertoire of gestures, intonations, etc. that a  star establishes over a number of films carries the meaning of her/his image just as much as the ‘inert’ element of appearance, the particular sound of her/his voice or dress </a:t>
            </a:r>
            <a:r>
              <a:rPr lang="en-GB" dirty="0" smtClean="0"/>
              <a:t>style’ </a:t>
            </a:r>
            <a:r>
              <a:rPr lang="en-GB" sz="2400" dirty="0"/>
              <a:t>(Dyer, 1979: 142). </a:t>
            </a:r>
            <a:endParaRPr lang="en-US" sz="2400" dirty="0"/>
          </a:p>
        </p:txBody>
      </p:sp>
    </p:spTree>
    <p:extLst>
      <p:ext uri="{BB962C8B-B14F-4D97-AF65-F5344CB8AC3E}">
        <p14:creationId xmlns:p14="http://schemas.microsoft.com/office/powerpoint/2010/main" val="209740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the auteur director</a:t>
            </a:r>
            <a:endParaRPr lang="en-US" dirty="0"/>
          </a:p>
        </p:txBody>
      </p:sp>
      <p:sp>
        <p:nvSpPr>
          <p:cNvPr id="3" name="Content Placeholder 2"/>
          <p:cNvSpPr>
            <a:spLocks noGrp="1"/>
          </p:cNvSpPr>
          <p:nvPr>
            <p:ph idx="1"/>
          </p:nvPr>
        </p:nvSpPr>
        <p:spPr/>
        <p:txBody>
          <a:bodyPr/>
          <a:lstStyle/>
          <a:p>
            <a:r>
              <a:rPr lang="en-GB" dirty="0" smtClean="0"/>
              <a:t>‘an </a:t>
            </a:r>
            <a:r>
              <a:rPr lang="en-GB" dirty="0"/>
              <a:t>important tradition in film theory has tended to deny that performance has any expressive value: what you read into the performer, you read in by virtue of signs other than performance </a:t>
            </a:r>
            <a:r>
              <a:rPr lang="en-GB" dirty="0" smtClean="0"/>
              <a:t>signs’</a:t>
            </a:r>
            <a:r>
              <a:rPr lang="en-GB" dirty="0" smtClean="0"/>
              <a:t> </a:t>
            </a:r>
            <a:r>
              <a:rPr lang="en-GB" sz="2400" dirty="0" smtClean="0"/>
              <a:t>(</a:t>
            </a:r>
            <a:r>
              <a:rPr lang="en-GB" sz="2400" dirty="0" smtClean="0"/>
              <a:t>Dyer, 1979: 143)</a:t>
            </a:r>
          </a:p>
          <a:p>
            <a:pPr marL="0" indent="0">
              <a:buNone/>
            </a:pPr>
            <a:endParaRPr lang="en-US" dirty="0"/>
          </a:p>
        </p:txBody>
      </p:sp>
    </p:spTree>
    <p:extLst>
      <p:ext uri="{BB962C8B-B14F-4D97-AF65-F5344CB8AC3E}">
        <p14:creationId xmlns:p14="http://schemas.microsoft.com/office/powerpoint/2010/main" val="149978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507"/>
          </a:xfrm>
        </p:spPr>
        <p:txBody>
          <a:bodyPr/>
          <a:lstStyle/>
          <a:p>
            <a:r>
              <a:rPr lang="en-US" dirty="0" smtClean="0"/>
              <a:t>Dyer’s Conclusions</a:t>
            </a:r>
            <a:endParaRPr lang="en-US" dirty="0"/>
          </a:p>
        </p:txBody>
      </p:sp>
      <p:sp>
        <p:nvSpPr>
          <p:cNvPr id="3" name="Content Placeholder 2"/>
          <p:cNvSpPr>
            <a:spLocks noGrp="1"/>
          </p:cNvSpPr>
          <p:nvPr>
            <p:ph idx="1"/>
          </p:nvPr>
        </p:nvSpPr>
        <p:spPr>
          <a:xfrm>
            <a:off x="457200" y="1240960"/>
            <a:ext cx="8229600" cy="4885203"/>
          </a:xfrm>
        </p:spPr>
        <p:txBody>
          <a:bodyPr/>
          <a:lstStyle/>
          <a:p>
            <a:r>
              <a:rPr lang="en-GB" dirty="0"/>
              <a:t>F</a:t>
            </a:r>
            <a:r>
              <a:rPr lang="en-GB" dirty="0" smtClean="0"/>
              <a:t>our main concluding </a:t>
            </a:r>
            <a:r>
              <a:rPr lang="en-GB" dirty="0"/>
              <a:t>remarks (pointing towards where further research would be beneficial): </a:t>
            </a:r>
            <a:endParaRPr lang="en-GB" dirty="0" smtClean="0"/>
          </a:p>
          <a:p>
            <a:pPr lvl="1"/>
            <a:r>
              <a:rPr lang="en-GB" dirty="0" smtClean="0"/>
              <a:t>(</a:t>
            </a:r>
            <a:r>
              <a:rPr lang="en-GB" dirty="0"/>
              <a:t>1) </a:t>
            </a:r>
            <a:r>
              <a:rPr lang="en-GB" dirty="0" smtClean="0"/>
              <a:t>The Audience is ‘fundamental </a:t>
            </a:r>
            <a:r>
              <a:rPr lang="en-GB" dirty="0"/>
              <a:t>to every assumption one can make about how stars, and films, </a:t>
            </a:r>
            <a:r>
              <a:rPr lang="en-GB" dirty="0" smtClean="0"/>
              <a:t>work’ </a:t>
            </a:r>
            <a:r>
              <a:rPr lang="en-GB" sz="2000" dirty="0"/>
              <a:t>(Dyer, 1979: 160</a:t>
            </a:r>
            <a:r>
              <a:rPr lang="en-GB" sz="2000" dirty="0" smtClean="0"/>
              <a:t>)</a:t>
            </a:r>
          </a:p>
          <a:p>
            <a:pPr lvl="1"/>
            <a:r>
              <a:rPr lang="en-GB" dirty="0"/>
              <a:t>(2) Stars </a:t>
            </a:r>
            <a:r>
              <a:rPr lang="en-GB" dirty="0" smtClean="0"/>
              <a:t>can provide insight into </a:t>
            </a:r>
            <a:r>
              <a:rPr lang="en-GB" dirty="0"/>
              <a:t>i</a:t>
            </a:r>
            <a:r>
              <a:rPr lang="en-GB" dirty="0" smtClean="0"/>
              <a:t>deological crises (introducing the notion of charisma)  </a:t>
            </a:r>
            <a:endParaRPr lang="en-US" dirty="0"/>
          </a:p>
        </p:txBody>
      </p:sp>
    </p:spTree>
    <p:extLst>
      <p:ext uri="{BB962C8B-B14F-4D97-AF65-F5344CB8AC3E}">
        <p14:creationId xmlns:p14="http://schemas.microsoft.com/office/powerpoint/2010/main" val="155356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33642"/>
          </a:xfrm>
        </p:spPr>
        <p:txBody>
          <a:bodyPr>
            <a:normAutofit fontScale="90000"/>
          </a:bodyPr>
          <a:lstStyle/>
          <a:p>
            <a:r>
              <a:rPr lang="en-US" dirty="0" smtClean="0"/>
              <a:t>Charisma</a:t>
            </a:r>
            <a:endParaRPr lang="en-US" dirty="0"/>
          </a:p>
        </p:txBody>
      </p:sp>
      <p:sp>
        <p:nvSpPr>
          <p:cNvPr id="3" name="Content Placeholder 2"/>
          <p:cNvSpPr>
            <a:spLocks noGrp="1"/>
          </p:cNvSpPr>
          <p:nvPr>
            <p:ph idx="1"/>
          </p:nvPr>
        </p:nvSpPr>
        <p:spPr>
          <a:xfrm>
            <a:off x="457200" y="1144010"/>
            <a:ext cx="8229600" cy="5167434"/>
          </a:xfrm>
        </p:spPr>
        <p:txBody>
          <a:bodyPr>
            <a:normAutofit fontScale="77500" lnSpcReduction="20000"/>
          </a:bodyPr>
          <a:lstStyle/>
          <a:p>
            <a:r>
              <a:rPr lang="en-GB" dirty="0" smtClean="0"/>
              <a:t>‘This </a:t>
            </a:r>
            <a:r>
              <a:rPr lang="en-GB" dirty="0"/>
              <a:t>sense of crisis as to what a person is seems to me to be central also to the star phenomenon. It can be seen to lie behind star </a:t>
            </a:r>
            <a:r>
              <a:rPr lang="en-GB" b="1" dirty="0"/>
              <a:t>charisma</a:t>
            </a:r>
            <a:r>
              <a:rPr lang="en-GB" dirty="0"/>
              <a:t> as a generalised phenomenon, in that stars speak centrally to this crisis and seem to embody it or to condense it within themselves. How they speak to, embody or condense it may be predominantly in terms </a:t>
            </a:r>
            <a:r>
              <a:rPr lang="en-GB" dirty="0" smtClean="0"/>
              <a:t>of reaffirming </a:t>
            </a:r>
            <a:r>
              <a:rPr lang="en-GB" dirty="0"/>
              <a:t>the reality of people as individuals or subjects over against ideology and history, or else in terms of exposing precisely the uncertainty and anxiety concerning the definition of what a person is. Whether affirming or exposing, or moving between the two, stars articulate this crisis always through the cultural and historical specificities of class, gender, race, sexuality, religion, subcultural formations, etc. Yet all stars seem to me to work at the more general level – itself culturally and historically specific – of defining what a person </a:t>
            </a:r>
            <a:r>
              <a:rPr lang="en-GB" dirty="0" smtClean="0"/>
              <a:t>is’ </a:t>
            </a:r>
            <a:r>
              <a:rPr lang="en-GB" sz="2900" dirty="0"/>
              <a:t>(Dyer, 1979: 160-61</a:t>
            </a:r>
            <a:r>
              <a:rPr lang="en-GB" sz="2900" dirty="0" smtClean="0"/>
              <a:t>).</a:t>
            </a:r>
            <a:endParaRPr lang="en-GB" sz="2900" dirty="0"/>
          </a:p>
          <a:p>
            <a:endParaRPr lang="en-US" dirty="0"/>
          </a:p>
        </p:txBody>
      </p:sp>
    </p:spTree>
    <p:extLst>
      <p:ext uri="{BB962C8B-B14F-4D97-AF65-F5344CB8AC3E}">
        <p14:creationId xmlns:p14="http://schemas.microsoft.com/office/powerpoint/2010/main" val="125253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Dyer’s Conclusions</a:t>
            </a:r>
          </a:p>
        </p:txBody>
      </p:sp>
      <p:sp>
        <p:nvSpPr>
          <p:cNvPr id="3" name="Content Placeholder 2"/>
          <p:cNvSpPr>
            <a:spLocks noGrp="1"/>
          </p:cNvSpPr>
          <p:nvPr>
            <p:ph idx="1"/>
          </p:nvPr>
        </p:nvSpPr>
        <p:spPr/>
        <p:txBody>
          <a:bodyPr/>
          <a:lstStyle/>
          <a:p>
            <a:r>
              <a:rPr lang="en-GB" dirty="0"/>
              <a:t>Four main concluding remarks </a:t>
            </a:r>
            <a:r>
              <a:rPr lang="en-GB" sz="2000" dirty="0"/>
              <a:t>(pointing towards where further research would be beneficial)</a:t>
            </a:r>
            <a:r>
              <a:rPr lang="en-GB" dirty="0"/>
              <a:t>: </a:t>
            </a:r>
          </a:p>
          <a:p>
            <a:pPr lvl="1"/>
            <a:r>
              <a:rPr lang="en-GB" dirty="0" smtClean="0"/>
              <a:t>(3) </a:t>
            </a:r>
            <a:r>
              <a:rPr lang="en-GB" dirty="0"/>
              <a:t>The </a:t>
            </a:r>
            <a:r>
              <a:rPr lang="en-GB" dirty="0" smtClean="0"/>
              <a:t>radical potential of stars for marginal audiences (reading against the grain) </a:t>
            </a:r>
            <a:r>
              <a:rPr lang="en-GB" sz="2000" dirty="0" smtClean="0"/>
              <a:t>(</a:t>
            </a:r>
            <a:r>
              <a:rPr lang="en-GB" sz="2000" dirty="0"/>
              <a:t>Dyer, 1979: </a:t>
            </a:r>
            <a:r>
              <a:rPr lang="en-GB" sz="2000" dirty="0" smtClean="0"/>
              <a:t>162)</a:t>
            </a:r>
            <a:endParaRPr lang="en-GB" sz="2000" dirty="0"/>
          </a:p>
          <a:p>
            <a:pPr lvl="1"/>
            <a:r>
              <a:rPr lang="en-GB" dirty="0" smtClean="0"/>
              <a:t>(4) Retaining beauty</a:t>
            </a:r>
            <a:r>
              <a:rPr lang="en-GB" dirty="0"/>
              <a:t>, pleasure and delight when conducting film analysis/interpretation </a:t>
            </a:r>
            <a:endParaRPr lang="en-US" dirty="0"/>
          </a:p>
        </p:txBody>
      </p:sp>
      <p:pic>
        <p:nvPicPr>
          <p:cNvPr id="4" name="Picture 3"/>
          <p:cNvPicPr>
            <a:picLocks noChangeAspect="1"/>
          </p:cNvPicPr>
          <p:nvPr/>
        </p:nvPicPr>
        <p:blipFill>
          <a:blip r:embed="rId2"/>
          <a:stretch>
            <a:fillRect/>
          </a:stretch>
        </p:blipFill>
        <p:spPr>
          <a:xfrm>
            <a:off x="7738561" y="84138"/>
            <a:ext cx="1333500" cy="1333500"/>
          </a:xfrm>
          <a:prstGeom prst="rect">
            <a:avLst/>
          </a:prstGeom>
        </p:spPr>
      </p:pic>
    </p:spTree>
    <p:extLst>
      <p:ext uri="{BB962C8B-B14F-4D97-AF65-F5344CB8AC3E}">
        <p14:creationId xmlns:p14="http://schemas.microsoft.com/office/powerpoint/2010/main" val="42440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57"/>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57200" y="1240961"/>
            <a:ext cx="8229600" cy="5316924"/>
          </a:xfrm>
        </p:spPr>
        <p:txBody>
          <a:bodyPr>
            <a:normAutofit/>
          </a:bodyPr>
          <a:lstStyle/>
          <a:p>
            <a:r>
              <a:rPr lang="en-US" sz="2800" i="1" dirty="0" smtClean="0"/>
              <a:t>Stars</a:t>
            </a:r>
            <a:r>
              <a:rPr lang="en-US" sz="2800" dirty="0" smtClean="0"/>
              <a:t> was not the first sustained academic book-length study of film stars and stardom’</a:t>
            </a:r>
          </a:p>
          <a:p>
            <a:endParaRPr lang="en-US" sz="800" dirty="0" smtClean="0"/>
          </a:p>
          <a:p>
            <a:r>
              <a:rPr lang="en-US" sz="2800" dirty="0" smtClean="0"/>
              <a:t>It drew on and synthesized the existing literature on the topic.</a:t>
            </a:r>
          </a:p>
          <a:p>
            <a:endParaRPr lang="en-US" sz="800" dirty="0" smtClean="0"/>
          </a:p>
          <a:p>
            <a:r>
              <a:rPr lang="en-US" sz="2800" dirty="0" smtClean="0"/>
              <a:t>It lay the foundations of what would become (certainly by the 1990s) a recognized sub-disciplinary field within film studies in terms of concepts, areas of investigation and methodologies, promoting analysis of stars as texts (films, publicity and promotion</a:t>
            </a:r>
            <a:r>
              <a:rPr lang="en-US" sz="2800" dirty="0" smtClean="0"/>
              <a:t>) and as performers/actors and creators </a:t>
            </a:r>
            <a:r>
              <a:rPr lang="en-US" sz="2800" smtClean="0"/>
              <a:t>of meaning.</a:t>
            </a:r>
            <a:endParaRPr lang="en-US" sz="2800" dirty="0" smtClean="0"/>
          </a:p>
          <a:p>
            <a:endParaRPr lang="en-US" sz="2400" dirty="0" smtClean="0"/>
          </a:p>
          <a:p>
            <a:endParaRPr lang="en-US" sz="2400" dirty="0"/>
          </a:p>
        </p:txBody>
      </p:sp>
    </p:spTree>
    <p:extLst>
      <p:ext uri="{BB962C8B-B14F-4D97-AF65-F5344CB8AC3E}">
        <p14:creationId xmlns:p14="http://schemas.microsoft.com/office/powerpoint/2010/main" val="25806864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457"/>
          </a:xfrm>
        </p:spPr>
        <p:txBody>
          <a:bodyPr/>
          <a:lstStyle/>
          <a:p>
            <a:endParaRPr lang="en-GB" dirty="0"/>
          </a:p>
        </p:txBody>
      </p:sp>
      <p:sp>
        <p:nvSpPr>
          <p:cNvPr id="3" name="Content Placeholder 2"/>
          <p:cNvSpPr>
            <a:spLocks noGrp="1"/>
          </p:cNvSpPr>
          <p:nvPr>
            <p:ph idx="1"/>
          </p:nvPr>
        </p:nvSpPr>
        <p:spPr>
          <a:xfrm>
            <a:off x="457200" y="1541506"/>
            <a:ext cx="8229600" cy="4778558"/>
          </a:xfrm>
        </p:spPr>
        <p:txBody>
          <a:bodyPr>
            <a:normAutofit/>
          </a:bodyPr>
          <a:lstStyle/>
          <a:p>
            <a:endParaRPr lang="en-US" dirty="0"/>
          </a:p>
        </p:txBody>
      </p:sp>
    </p:spTree>
    <p:extLst>
      <p:ext uri="{BB962C8B-B14F-4D97-AF65-F5344CB8AC3E}">
        <p14:creationId xmlns:p14="http://schemas.microsoft.com/office/powerpoint/2010/main" val="1199858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926557" cy="1223457"/>
          </a:xfrm>
        </p:spPr>
        <p:txBody>
          <a:bodyPr/>
          <a:lstStyle/>
          <a:p>
            <a:r>
              <a:rPr lang="en-US" dirty="0" smtClean="0"/>
              <a:t>Richard Dyer’s </a:t>
            </a:r>
            <a:r>
              <a:rPr lang="en-US" i="1" dirty="0" smtClean="0"/>
              <a:t>Stars </a:t>
            </a:r>
            <a:r>
              <a:rPr lang="en-US" dirty="0" smtClean="0"/>
              <a:t>(1979)</a:t>
            </a:r>
            <a:endParaRPr lang="en-US" dirty="0"/>
          </a:p>
        </p:txBody>
      </p:sp>
      <p:sp>
        <p:nvSpPr>
          <p:cNvPr id="3" name="Content Placeholder 2"/>
          <p:cNvSpPr>
            <a:spLocks noGrp="1"/>
          </p:cNvSpPr>
          <p:nvPr>
            <p:ph idx="1"/>
          </p:nvPr>
        </p:nvSpPr>
        <p:spPr>
          <a:xfrm>
            <a:off x="457200" y="1820116"/>
            <a:ext cx="8229600" cy="4753091"/>
          </a:xfrm>
        </p:spPr>
        <p:txBody>
          <a:bodyPr>
            <a:normAutofit lnSpcReduction="10000"/>
          </a:bodyPr>
          <a:lstStyle/>
          <a:p>
            <a:r>
              <a:rPr lang="en-GB" sz="2800" dirty="0" smtClean="0"/>
              <a:t>In 1991, Christine </a:t>
            </a:r>
            <a:r>
              <a:rPr lang="en-GB" sz="2800" dirty="0"/>
              <a:t>Gledhill noted that </a:t>
            </a:r>
            <a:r>
              <a:rPr lang="en-GB" sz="2800" dirty="0" smtClean="0"/>
              <a:t>Dyer’s </a:t>
            </a:r>
            <a:r>
              <a:rPr lang="en-GB" sz="2800" dirty="0"/>
              <a:t>book had “laid the groundwork for star analysis within film studies” </a:t>
            </a:r>
            <a:r>
              <a:rPr lang="en-GB" sz="2400" dirty="0"/>
              <a:t>(Gledhill, </a:t>
            </a:r>
            <a:r>
              <a:rPr lang="en-GB" sz="2400" i="1" dirty="0" smtClean="0"/>
              <a:t>Stardom: Industry of Des</a:t>
            </a:r>
            <a:r>
              <a:rPr lang="en-GB" sz="2400" dirty="0" smtClean="0"/>
              <a:t>ire, 1991</a:t>
            </a:r>
            <a:r>
              <a:rPr lang="en-GB" sz="2400" dirty="0"/>
              <a:t>: xiv). </a:t>
            </a:r>
            <a:endParaRPr lang="en-GB" sz="2400" dirty="0" smtClean="0"/>
          </a:p>
          <a:p>
            <a:endParaRPr lang="en-GB" sz="800" dirty="0" smtClean="0"/>
          </a:p>
          <a:p>
            <a:r>
              <a:rPr lang="en-GB" sz="2800" dirty="0" smtClean="0"/>
              <a:t>In </a:t>
            </a:r>
            <a:r>
              <a:rPr lang="en-GB" sz="2800" dirty="0"/>
              <a:t>2000, </a:t>
            </a:r>
            <a:r>
              <a:rPr lang="en-GB" sz="2800" dirty="0" err="1"/>
              <a:t>Ginette</a:t>
            </a:r>
            <a:r>
              <a:rPr lang="en-GB" sz="2800" dirty="0"/>
              <a:t> </a:t>
            </a:r>
            <a:r>
              <a:rPr lang="en-GB" sz="2800" dirty="0" err="1"/>
              <a:t>Vincendeau</a:t>
            </a:r>
            <a:r>
              <a:rPr lang="en-GB" sz="2800" dirty="0"/>
              <a:t> wrote that Dyer had, “single-handedly created ‘star </a:t>
            </a:r>
            <a:r>
              <a:rPr lang="en-GB" sz="2800" dirty="0" smtClean="0"/>
              <a:t>studies’” </a:t>
            </a:r>
            <a:r>
              <a:rPr lang="en-GB" sz="2400" dirty="0"/>
              <a:t>(</a:t>
            </a:r>
            <a:r>
              <a:rPr lang="en-GB" sz="2400" dirty="0" err="1"/>
              <a:t>Vincendeau</a:t>
            </a:r>
            <a:r>
              <a:rPr lang="en-GB" sz="2400" dirty="0"/>
              <a:t>, </a:t>
            </a:r>
            <a:r>
              <a:rPr lang="en-GB" sz="2400" i="1" dirty="0" smtClean="0"/>
              <a:t>Stars and Stardom in French Cinema</a:t>
            </a:r>
            <a:r>
              <a:rPr lang="en-GB" sz="2400" dirty="0" smtClean="0"/>
              <a:t>, 2000</a:t>
            </a:r>
            <a:r>
              <a:rPr lang="en-GB" sz="2400" dirty="0"/>
              <a:t>: Preface, x</a:t>
            </a:r>
            <a:r>
              <a:rPr lang="en-GB" sz="2400" dirty="0" smtClean="0"/>
              <a:t>).</a:t>
            </a:r>
          </a:p>
          <a:p>
            <a:endParaRPr lang="en-GB" sz="800" dirty="0" smtClean="0"/>
          </a:p>
          <a:p>
            <a:r>
              <a:rPr lang="en-GB" sz="2800" dirty="0" smtClean="0"/>
              <a:t>In </a:t>
            </a:r>
            <a:r>
              <a:rPr lang="en-GB" sz="2800" dirty="0"/>
              <a:t>2006, Karen Hollinger wrote that Dyer’s study precipitated a “seismic shift in the way in which star studies were perceived” </a:t>
            </a:r>
            <a:r>
              <a:rPr lang="en-GB" sz="2400" dirty="0"/>
              <a:t>(Hollinger, </a:t>
            </a:r>
            <a:r>
              <a:rPr lang="en-GB" sz="2400" i="1" dirty="0" smtClean="0"/>
              <a:t>The Actress</a:t>
            </a:r>
            <a:r>
              <a:rPr lang="en-GB" sz="2400" dirty="0" smtClean="0"/>
              <a:t>, 2006</a:t>
            </a:r>
            <a:r>
              <a:rPr lang="en-GB" sz="2400" dirty="0"/>
              <a:t>: 35)</a:t>
            </a:r>
            <a:r>
              <a:rPr lang="en-GB" sz="2800" dirty="0"/>
              <a:t>. </a:t>
            </a:r>
            <a:endParaRPr lang="en-US" sz="2800" dirty="0"/>
          </a:p>
        </p:txBody>
      </p:sp>
      <p:pic>
        <p:nvPicPr>
          <p:cNvPr id="4" name="Picture 3"/>
          <p:cNvPicPr>
            <a:picLocks noChangeAspect="1"/>
          </p:cNvPicPr>
          <p:nvPr/>
        </p:nvPicPr>
        <p:blipFill>
          <a:blip r:embed="rId2"/>
          <a:stretch>
            <a:fillRect/>
          </a:stretch>
        </p:blipFill>
        <p:spPr>
          <a:xfrm>
            <a:off x="7869918" y="0"/>
            <a:ext cx="1274082" cy="1820117"/>
          </a:xfrm>
          <a:prstGeom prst="rect">
            <a:avLst/>
          </a:prstGeom>
        </p:spPr>
      </p:pic>
    </p:spTree>
    <p:extLst>
      <p:ext uri="{BB962C8B-B14F-4D97-AF65-F5344CB8AC3E}">
        <p14:creationId xmlns:p14="http://schemas.microsoft.com/office/powerpoint/2010/main" val="16303788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99151" cy="1143000"/>
          </a:xfrm>
        </p:spPr>
        <p:txBody>
          <a:bodyPr/>
          <a:lstStyle/>
          <a:p>
            <a:r>
              <a:rPr lang="en-US" dirty="0"/>
              <a:t>Richard Dyer’s </a:t>
            </a:r>
            <a:r>
              <a:rPr lang="en-US" i="1" dirty="0"/>
              <a:t>Stars </a:t>
            </a:r>
            <a:r>
              <a:rPr lang="en-US" dirty="0"/>
              <a:t>(1979)</a:t>
            </a:r>
          </a:p>
        </p:txBody>
      </p:sp>
      <p:sp>
        <p:nvSpPr>
          <p:cNvPr id="3" name="Content Placeholder 2"/>
          <p:cNvSpPr>
            <a:spLocks noGrp="1"/>
          </p:cNvSpPr>
          <p:nvPr>
            <p:ph idx="1"/>
          </p:nvPr>
        </p:nvSpPr>
        <p:spPr>
          <a:xfrm>
            <a:off x="457200" y="1835413"/>
            <a:ext cx="8229600" cy="4737795"/>
          </a:xfrm>
        </p:spPr>
        <p:txBody>
          <a:bodyPr>
            <a:normAutofit/>
          </a:bodyPr>
          <a:lstStyle/>
          <a:p>
            <a:r>
              <a:rPr lang="en-GB" dirty="0" smtClean="0"/>
              <a:t>Dyer’s book combined </a:t>
            </a:r>
            <a:r>
              <a:rPr lang="en-GB" b="1" dirty="0"/>
              <a:t>semiotics</a:t>
            </a:r>
            <a:r>
              <a:rPr lang="en-GB" dirty="0"/>
              <a:t> and </a:t>
            </a:r>
            <a:r>
              <a:rPr lang="en-GB" b="1" dirty="0"/>
              <a:t>sociology</a:t>
            </a:r>
            <a:r>
              <a:rPr lang="en-GB" dirty="0"/>
              <a:t>, </a:t>
            </a:r>
            <a:r>
              <a:rPr lang="en-GB" dirty="0" smtClean="0"/>
              <a:t>introducing </a:t>
            </a:r>
            <a:r>
              <a:rPr lang="en-GB" dirty="0"/>
              <a:t>the notion of the ‘star text’ – an intellectual construct produced across a range of media and cultural practices (only partly films)</a:t>
            </a:r>
            <a:r>
              <a:rPr lang="en-GB" dirty="0" smtClean="0"/>
              <a:t>. </a:t>
            </a:r>
            <a:endParaRPr lang="en-GB" dirty="0" smtClean="0"/>
          </a:p>
          <a:p>
            <a:endParaRPr lang="en-GB" sz="800" dirty="0"/>
          </a:p>
          <a:p>
            <a:r>
              <a:rPr lang="en-GB" dirty="0" smtClean="0"/>
              <a:t>The </a:t>
            </a:r>
            <a:r>
              <a:rPr lang="en-GB" dirty="0" smtClean="0"/>
              <a:t>star text also included promotional material and publicity. </a:t>
            </a:r>
          </a:p>
          <a:p>
            <a:pPr marL="0" indent="0">
              <a:buNone/>
            </a:pPr>
            <a:endParaRPr lang="en-GB" dirty="0" smtClean="0"/>
          </a:p>
        </p:txBody>
      </p:sp>
      <p:pic>
        <p:nvPicPr>
          <p:cNvPr id="4" name="Picture 3"/>
          <p:cNvPicPr>
            <a:picLocks noChangeAspect="1"/>
          </p:cNvPicPr>
          <p:nvPr/>
        </p:nvPicPr>
        <p:blipFill>
          <a:blip r:embed="rId2"/>
          <a:stretch>
            <a:fillRect/>
          </a:stretch>
        </p:blipFill>
        <p:spPr>
          <a:xfrm>
            <a:off x="7788461" y="0"/>
            <a:ext cx="1355539" cy="1742836"/>
          </a:xfrm>
          <a:prstGeom prst="rect">
            <a:avLst/>
          </a:prstGeom>
        </p:spPr>
      </p:pic>
    </p:spTree>
    <p:extLst>
      <p:ext uri="{BB962C8B-B14F-4D97-AF65-F5344CB8AC3E}">
        <p14:creationId xmlns:p14="http://schemas.microsoft.com/office/powerpoint/2010/main" val="273802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932"/>
          </a:xfrm>
        </p:spPr>
        <p:txBody>
          <a:bodyPr>
            <a:normAutofit/>
          </a:bodyPr>
          <a:lstStyle/>
          <a:p>
            <a:r>
              <a:rPr lang="en-US" sz="4000" dirty="0"/>
              <a:t>Richard Dyer’s </a:t>
            </a:r>
            <a:r>
              <a:rPr lang="en-US" sz="4000" i="1" dirty="0" smtClean="0"/>
              <a:t>Heavenly Bodies </a:t>
            </a:r>
            <a:r>
              <a:rPr lang="en-US" sz="4000" dirty="0"/>
              <a:t>(</a:t>
            </a:r>
            <a:r>
              <a:rPr lang="en-US" sz="4000" dirty="0" smtClean="0"/>
              <a:t>1986)</a:t>
            </a:r>
            <a:endParaRPr lang="en-US" sz="4000" dirty="0"/>
          </a:p>
        </p:txBody>
      </p:sp>
      <p:sp>
        <p:nvSpPr>
          <p:cNvPr id="3" name="Content Placeholder 2"/>
          <p:cNvSpPr>
            <a:spLocks noGrp="1"/>
          </p:cNvSpPr>
          <p:nvPr>
            <p:ph idx="1"/>
          </p:nvPr>
        </p:nvSpPr>
        <p:spPr>
          <a:xfrm>
            <a:off x="457200" y="1396080"/>
            <a:ext cx="8229600" cy="4954144"/>
          </a:xfrm>
        </p:spPr>
        <p:txBody>
          <a:bodyPr>
            <a:normAutofit/>
          </a:bodyPr>
          <a:lstStyle/>
          <a:p>
            <a:r>
              <a:rPr lang="en-GB" dirty="0" smtClean="0"/>
              <a:t>This </a:t>
            </a:r>
            <a:r>
              <a:rPr lang="en-GB" dirty="0" smtClean="0"/>
              <a:t>book extended </a:t>
            </a:r>
            <a:r>
              <a:rPr lang="en-GB" dirty="0"/>
              <a:t>and deepened the nature of his earlier work through its </a:t>
            </a:r>
            <a:r>
              <a:rPr lang="en-GB" dirty="0" smtClean="0"/>
              <a:t>case </a:t>
            </a:r>
            <a:r>
              <a:rPr lang="en-GB" dirty="0"/>
              <a:t>study analysis of three major stars: Marilyn Monroe, Paul Robeson and Judy Garland</a:t>
            </a:r>
            <a:r>
              <a:rPr lang="en-GB" dirty="0" smtClean="0"/>
              <a:t>.</a:t>
            </a:r>
          </a:p>
          <a:p>
            <a:endParaRPr lang="en-GB" sz="800" dirty="0" smtClean="0"/>
          </a:p>
          <a:p>
            <a:endParaRPr lang="en-GB" sz="800" dirty="0" smtClean="0"/>
          </a:p>
          <a:p>
            <a:r>
              <a:rPr lang="en-GB" dirty="0" smtClean="0"/>
              <a:t>It also placed more emphasis on audiences and how stars mean different things to different kinds of audience. </a:t>
            </a:r>
            <a:endParaRPr lang="en-US" dirty="0"/>
          </a:p>
        </p:txBody>
      </p:sp>
      <p:pic>
        <p:nvPicPr>
          <p:cNvPr id="4" name="Picture 3"/>
          <p:cNvPicPr>
            <a:picLocks noChangeAspect="1"/>
          </p:cNvPicPr>
          <p:nvPr/>
        </p:nvPicPr>
        <p:blipFill>
          <a:blip r:embed="rId2"/>
          <a:stretch>
            <a:fillRect/>
          </a:stretch>
        </p:blipFill>
        <p:spPr>
          <a:xfrm>
            <a:off x="7530499" y="4297123"/>
            <a:ext cx="1613501" cy="2560878"/>
          </a:xfrm>
          <a:prstGeom prst="rect">
            <a:avLst/>
          </a:prstGeom>
        </p:spPr>
      </p:pic>
    </p:spTree>
    <p:extLst>
      <p:ext uri="{BB962C8B-B14F-4D97-AF65-F5344CB8AC3E}">
        <p14:creationId xmlns:p14="http://schemas.microsoft.com/office/powerpoint/2010/main" val="1975170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677"/>
          </a:xfrm>
        </p:spPr>
        <p:txBody>
          <a:bodyPr/>
          <a:lstStyle/>
          <a:p>
            <a:r>
              <a:rPr lang="en-GB" dirty="0"/>
              <a:t>Star Studies before </a:t>
            </a:r>
            <a:r>
              <a:rPr lang="en-GB" i="1" dirty="0"/>
              <a:t>Stars</a:t>
            </a:r>
            <a:r>
              <a:rPr lang="en-GB" dirty="0"/>
              <a:t> </a:t>
            </a:r>
            <a:endParaRPr lang="en-US" dirty="0"/>
          </a:p>
        </p:txBody>
      </p:sp>
      <p:sp>
        <p:nvSpPr>
          <p:cNvPr id="3" name="Content Placeholder 2"/>
          <p:cNvSpPr>
            <a:spLocks noGrp="1"/>
          </p:cNvSpPr>
          <p:nvPr>
            <p:ph idx="1"/>
          </p:nvPr>
        </p:nvSpPr>
        <p:spPr>
          <a:xfrm>
            <a:off x="457200" y="1438568"/>
            <a:ext cx="6850582" cy="5105556"/>
          </a:xfrm>
        </p:spPr>
        <p:txBody>
          <a:bodyPr>
            <a:normAutofit/>
          </a:bodyPr>
          <a:lstStyle/>
          <a:p>
            <a:r>
              <a:rPr lang="en-GB" sz="2800" dirty="0"/>
              <a:t>Roland </a:t>
            </a:r>
            <a:r>
              <a:rPr lang="en-GB" sz="2800" dirty="0" smtClean="0"/>
              <a:t>Barthes, </a:t>
            </a:r>
            <a:r>
              <a:rPr lang="en-GB" sz="2800" i="1" dirty="0" smtClean="0"/>
              <a:t>Mythologies </a:t>
            </a:r>
            <a:r>
              <a:rPr lang="en-GB" sz="2800" dirty="0" smtClean="0"/>
              <a:t>(1957)</a:t>
            </a:r>
            <a:endParaRPr lang="en-GB" sz="2800" dirty="0"/>
          </a:p>
          <a:p>
            <a:endParaRPr lang="en-GB" sz="800" dirty="0" smtClean="0"/>
          </a:p>
          <a:p>
            <a:r>
              <a:rPr lang="en-GB" sz="2800" dirty="0" smtClean="0"/>
              <a:t>Edgar </a:t>
            </a:r>
            <a:r>
              <a:rPr lang="en-GB" sz="2800" dirty="0" smtClean="0"/>
              <a:t>Morin, </a:t>
            </a:r>
            <a:r>
              <a:rPr lang="en-GB" sz="2800" i="1" dirty="0"/>
              <a:t>Les Stars </a:t>
            </a:r>
            <a:r>
              <a:rPr lang="en-GB" sz="2400" dirty="0"/>
              <a:t>(originally published in </a:t>
            </a:r>
            <a:r>
              <a:rPr lang="en-GB" sz="2400" dirty="0" smtClean="0"/>
              <a:t>French in 1957 </a:t>
            </a:r>
            <a:r>
              <a:rPr lang="en-GB" sz="2400" dirty="0"/>
              <a:t>and translated into English by Richard Howard </a:t>
            </a:r>
            <a:r>
              <a:rPr lang="en-GB" sz="2400" dirty="0" smtClean="0"/>
              <a:t>for </a:t>
            </a:r>
            <a:r>
              <a:rPr lang="en-GB" sz="2400" dirty="0"/>
              <a:t>the University of Minnesota Press in 2005</a:t>
            </a:r>
            <a:r>
              <a:rPr lang="en-GB" sz="2400" dirty="0" smtClean="0"/>
              <a:t>)</a:t>
            </a:r>
            <a:r>
              <a:rPr lang="en-GB" sz="2400" dirty="0" smtClean="0"/>
              <a:t>.</a:t>
            </a:r>
          </a:p>
          <a:p>
            <a:endParaRPr lang="en-GB" sz="800" dirty="0" smtClean="0"/>
          </a:p>
          <a:p>
            <a:r>
              <a:rPr lang="en-GB" sz="2400" dirty="0" smtClean="0"/>
              <a:t>‘</a:t>
            </a:r>
            <a:r>
              <a:rPr lang="en-GB" sz="2400" dirty="0"/>
              <a:t>the star straddles both sacred and profane, divine and real, aesthetic and magic, like the kings’ (Morin, 1957/2005: 84)’ </a:t>
            </a:r>
            <a:endParaRPr lang="en-GB" sz="2400" dirty="0" smtClean="0"/>
          </a:p>
          <a:p>
            <a:endParaRPr lang="en-GB" sz="800" dirty="0" smtClean="0"/>
          </a:p>
          <a:p>
            <a:r>
              <a:rPr lang="en-GB" sz="2400" dirty="0" smtClean="0"/>
              <a:t>The </a:t>
            </a:r>
            <a:r>
              <a:rPr lang="en-GB" sz="2400" dirty="0"/>
              <a:t>star is a sacred monster: one born from a conjunction of capitalism, modernity and the mythology of love (p. 147).</a:t>
            </a:r>
          </a:p>
          <a:p>
            <a:endParaRPr lang="en-GB" sz="2400" dirty="0"/>
          </a:p>
          <a:p>
            <a:endParaRPr lang="en-GB" sz="2400" dirty="0" smtClean="0"/>
          </a:p>
        </p:txBody>
      </p:sp>
      <p:pic>
        <p:nvPicPr>
          <p:cNvPr id="4" name="Picture 3"/>
          <p:cNvPicPr>
            <a:picLocks noChangeAspect="1"/>
          </p:cNvPicPr>
          <p:nvPr/>
        </p:nvPicPr>
        <p:blipFill>
          <a:blip r:embed="rId2"/>
          <a:stretch>
            <a:fillRect/>
          </a:stretch>
        </p:blipFill>
        <p:spPr>
          <a:xfrm>
            <a:off x="7307782" y="1438568"/>
            <a:ext cx="1836218" cy="2968838"/>
          </a:xfrm>
          <a:prstGeom prst="rect">
            <a:avLst/>
          </a:prstGeom>
        </p:spPr>
      </p:pic>
    </p:spTree>
    <p:extLst>
      <p:ext uri="{BB962C8B-B14F-4D97-AF65-F5344CB8AC3E}">
        <p14:creationId xmlns:p14="http://schemas.microsoft.com/office/powerpoint/2010/main" val="1977922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62" y="274638"/>
            <a:ext cx="8229600" cy="869372"/>
          </a:xfrm>
        </p:spPr>
        <p:txBody>
          <a:bodyPr/>
          <a:lstStyle/>
          <a:p>
            <a:r>
              <a:rPr lang="en-US" dirty="0" smtClean="0"/>
              <a:t>From </a:t>
            </a:r>
            <a:r>
              <a:rPr lang="en-US" i="1" dirty="0" smtClean="0"/>
              <a:t>Les Stars </a:t>
            </a:r>
            <a:r>
              <a:rPr lang="en-US" dirty="0" smtClean="0"/>
              <a:t>to </a:t>
            </a:r>
            <a:r>
              <a:rPr lang="en-US" i="1" dirty="0" smtClean="0"/>
              <a:t>Stars</a:t>
            </a:r>
            <a:endParaRPr lang="en-US" i="1" dirty="0"/>
          </a:p>
        </p:txBody>
      </p:sp>
      <p:sp>
        <p:nvSpPr>
          <p:cNvPr id="3" name="Content Placeholder 2"/>
          <p:cNvSpPr>
            <a:spLocks noGrp="1"/>
          </p:cNvSpPr>
          <p:nvPr>
            <p:ph idx="1"/>
          </p:nvPr>
        </p:nvSpPr>
        <p:spPr>
          <a:xfrm>
            <a:off x="457200" y="1425166"/>
            <a:ext cx="8229600" cy="4700998"/>
          </a:xfrm>
        </p:spPr>
        <p:txBody>
          <a:bodyPr>
            <a:normAutofit/>
          </a:bodyPr>
          <a:lstStyle/>
          <a:p>
            <a:endParaRPr lang="en-GB" sz="800" dirty="0" smtClean="0"/>
          </a:p>
          <a:p>
            <a:r>
              <a:rPr lang="en-GB" dirty="0" smtClean="0"/>
              <a:t>In </a:t>
            </a:r>
            <a:r>
              <a:rPr lang="en-GB" dirty="0"/>
              <a:t>the conclusion to </a:t>
            </a:r>
            <a:r>
              <a:rPr lang="en-GB" i="1" dirty="0"/>
              <a:t>Stars</a:t>
            </a:r>
            <a:r>
              <a:rPr lang="en-GB" dirty="0"/>
              <a:t>, Dyer calls his own book, “a survey of what has been done in the study of stars and what needs to be done” </a:t>
            </a:r>
            <a:r>
              <a:rPr lang="en-GB" sz="2800" dirty="0" smtClean="0"/>
              <a:t>(Richard Dyer</a:t>
            </a:r>
            <a:r>
              <a:rPr lang="en-GB" sz="2800" dirty="0"/>
              <a:t>, 1979: 160). </a:t>
            </a:r>
            <a:endParaRPr lang="en-US" sz="3000" dirty="0"/>
          </a:p>
        </p:txBody>
      </p:sp>
    </p:spTree>
    <p:extLst>
      <p:ext uri="{BB962C8B-B14F-4D97-AF65-F5344CB8AC3E}">
        <p14:creationId xmlns:p14="http://schemas.microsoft.com/office/powerpoint/2010/main" val="33991926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542"/>
          </a:xfrm>
        </p:spPr>
        <p:txBody>
          <a:bodyPr/>
          <a:lstStyle/>
          <a:p>
            <a:r>
              <a:rPr lang="en-US" dirty="0" smtClean="0"/>
              <a:t>The structure of Dyer’s </a:t>
            </a:r>
            <a:r>
              <a:rPr lang="en-US" i="1" dirty="0" smtClean="0"/>
              <a:t>Stars</a:t>
            </a:r>
            <a:endParaRPr lang="en-US" i="1" dirty="0"/>
          </a:p>
        </p:txBody>
      </p:sp>
      <p:sp>
        <p:nvSpPr>
          <p:cNvPr id="3" name="Content Placeholder 2"/>
          <p:cNvSpPr>
            <a:spLocks noGrp="1"/>
          </p:cNvSpPr>
          <p:nvPr>
            <p:ph idx="1"/>
          </p:nvPr>
        </p:nvSpPr>
        <p:spPr>
          <a:xfrm>
            <a:off x="457200" y="1347605"/>
            <a:ext cx="8229600" cy="5128653"/>
          </a:xfrm>
        </p:spPr>
        <p:txBody>
          <a:bodyPr>
            <a:normAutofit fontScale="92500" lnSpcReduction="10000"/>
          </a:bodyPr>
          <a:lstStyle/>
          <a:p>
            <a:r>
              <a:rPr lang="en-US" dirty="0" smtClean="0"/>
              <a:t>Three parts:</a:t>
            </a:r>
          </a:p>
          <a:p>
            <a:pPr lvl="1"/>
            <a:r>
              <a:rPr lang="en-GB" dirty="0"/>
              <a:t>Part 1 is sociological and entitled ‘stars as a social </a:t>
            </a:r>
            <a:r>
              <a:rPr lang="en-GB" dirty="0" smtClean="0"/>
              <a:t>phenomenon’ </a:t>
            </a:r>
          </a:p>
          <a:p>
            <a:pPr lvl="1"/>
            <a:r>
              <a:rPr lang="en-GB" dirty="0"/>
              <a:t>Part </a:t>
            </a:r>
            <a:r>
              <a:rPr lang="en-GB" dirty="0" smtClean="0"/>
              <a:t>2 is sociological </a:t>
            </a:r>
            <a:r>
              <a:rPr lang="en-GB" dirty="0"/>
              <a:t>and semiotic, </a:t>
            </a:r>
            <a:r>
              <a:rPr lang="en-GB" dirty="0" smtClean="0"/>
              <a:t>entitled ‘</a:t>
            </a:r>
            <a:r>
              <a:rPr lang="en-GB" dirty="0"/>
              <a:t>stars as images</a:t>
            </a:r>
            <a:r>
              <a:rPr lang="en-GB" dirty="0" smtClean="0"/>
              <a:t>’</a:t>
            </a:r>
          </a:p>
          <a:p>
            <a:pPr lvl="1"/>
            <a:r>
              <a:rPr lang="en-GB" dirty="0" smtClean="0"/>
              <a:t>Part 3 is </a:t>
            </a:r>
            <a:r>
              <a:rPr lang="en-GB" dirty="0"/>
              <a:t>semiotic and entitled ‘stars as signs’ </a:t>
            </a:r>
            <a:r>
              <a:rPr lang="en-GB" dirty="0" smtClean="0"/>
              <a:t> </a:t>
            </a:r>
            <a:endParaRPr lang="en-US" dirty="0" smtClean="0"/>
          </a:p>
          <a:p>
            <a:endParaRPr lang="en-GB" sz="800" dirty="0" smtClean="0"/>
          </a:p>
          <a:p>
            <a:r>
              <a:rPr lang="en-GB" dirty="0" smtClean="0"/>
              <a:t>Texts </a:t>
            </a:r>
            <a:r>
              <a:rPr lang="en-GB" dirty="0"/>
              <a:t>are considered as “social </a:t>
            </a:r>
            <a:r>
              <a:rPr lang="en-GB" dirty="0" smtClean="0"/>
              <a:t>facts,” </a:t>
            </a:r>
            <a:r>
              <a:rPr lang="en-GB" dirty="0"/>
              <a:t>Dyer reasoning that, “textual assumptions must be grounded in sociological ones” </a:t>
            </a:r>
            <a:r>
              <a:rPr lang="en-GB" sz="2600" dirty="0"/>
              <a:t>(Dyer, 1979: 1)</a:t>
            </a:r>
            <a:r>
              <a:rPr lang="en-GB" dirty="0"/>
              <a:t>. </a:t>
            </a:r>
            <a:endParaRPr lang="en-GB" dirty="0" smtClean="0"/>
          </a:p>
          <a:p>
            <a:endParaRPr lang="en-GB" sz="800" dirty="0"/>
          </a:p>
          <a:p>
            <a:r>
              <a:rPr lang="en-GB" dirty="0" smtClean="0"/>
              <a:t>Therefore, the </a:t>
            </a:r>
            <a:r>
              <a:rPr lang="en-GB" dirty="0"/>
              <a:t>fundamental (or foundational) concept running throughout the book is </a:t>
            </a:r>
            <a:r>
              <a:rPr lang="en-GB" dirty="0" smtClean="0"/>
              <a:t>ideology</a:t>
            </a:r>
            <a:r>
              <a:rPr lang="en-US" dirty="0" smtClean="0"/>
              <a:t>.</a:t>
            </a:r>
            <a:endParaRPr lang="en-US" dirty="0"/>
          </a:p>
        </p:txBody>
      </p:sp>
      <p:pic>
        <p:nvPicPr>
          <p:cNvPr id="4" name="Picture 3"/>
          <p:cNvPicPr>
            <a:picLocks noChangeAspect="1"/>
          </p:cNvPicPr>
          <p:nvPr/>
        </p:nvPicPr>
        <p:blipFill>
          <a:blip r:embed="rId2"/>
          <a:stretch>
            <a:fillRect/>
          </a:stretch>
        </p:blipFill>
        <p:spPr>
          <a:xfrm>
            <a:off x="8115300" y="0"/>
            <a:ext cx="1028700" cy="1473200"/>
          </a:xfrm>
          <a:prstGeom prst="rect">
            <a:avLst/>
          </a:prstGeom>
        </p:spPr>
      </p:pic>
    </p:spTree>
    <p:extLst>
      <p:ext uri="{BB962C8B-B14F-4D97-AF65-F5344CB8AC3E}">
        <p14:creationId xmlns:p14="http://schemas.microsoft.com/office/powerpoint/2010/main" val="3297732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422"/>
          </a:xfrm>
        </p:spPr>
        <p:txBody>
          <a:bodyPr/>
          <a:lstStyle/>
          <a:p>
            <a:r>
              <a:rPr lang="en-US" dirty="0" smtClean="0"/>
              <a:t>Structured Polysemy</a:t>
            </a:r>
            <a:endParaRPr lang="en-US" dirty="0"/>
          </a:p>
        </p:txBody>
      </p:sp>
      <p:sp>
        <p:nvSpPr>
          <p:cNvPr id="3" name="Content Placeholder 2"/>
          <p:cNvSpPr>
            <a:spLocks noGrp="1"/>
          </p:cNvSpPr>
          <p:nvPr>
            <p:ph idx="1"/>
          </p:nvPr>
        </p:nvSpPr>
        <p:spPr>
          <a:xfrm>
            <a:off x="457200" y="1309593"/>
            <a:ext cx="8229600" cy="5166666"/>
          </a:xfrm>
        </p:spPr>
        <p:txBody>
          <a:bodyPr>
            <a:normAutofit fontScale="85000" lnSpcReduction="20000"/>
          </a:bodyPr>
          <a:lstStyle/>
          <a:p>
            <a:r>
              <a:rPr lang="en-GB" dirty="0" smtClean="0"/>
              <a:t>‘From </a:t>
            </a:r>
            <a:r>
              <a:rPr lang="en-GB" dirty="0"/>
              <a:t>the perspective of ideology, analyses of stars – as images existing in films and other media texts – stress their </a:t>
            </a:r>
            <a:r>
              <a:rPr lang="en-GB" b="1" dirty="0"/>
              <a:t>structured polysemy</a:t>
            </a:r>
            <a:r>
              <a:rPr lang="en-GB" dirty="0"/>
              <a:t>, that is, the finite multiplicity of meanings and affects they embody and the attempt so to structure them that some meanings and affects are foregrounded and others are masked or displaced. The concern of such textual analysis is then not to determine the correct meaning and affect, but rather to determine what meanings and affects can legitimately be read in them. How these are in fact appropriated or read by members of different classes, genders, races, etc. is beyond the scope of textual analysis (although various conceptualisations of this will be found throughout the book</a:t>
            </a:r>
            <a:r>
              <a:rPr lang="en-GB" dirty="0" smtClean="0"/>
              <a:t>)’ </a:t>
            </a:r>
            <a:r>
              <a:rPr lang="en-GB" sz="2800" dirty="0"/>
              <a:t>(Dyer, 1979: 3). </a:t>
            </a:r>
            <a:r>
              <a:rPr lang="en-GB" sz="2400" dirty="0"/>
              <a:t>[Emphasis mine] </a:t>
            </a:r>
            <a:endParaRPr lang="en-US" sz="2400" dirty="0"/>
          </a:p>
        </p:txBody>
      </p:sp>
    </p:spTree>
    <p:extLst>
      <p:ext uri="{BB962C8B-B14F-4D97-AF65-F5344CB8AC3E}">
        <p14:creationId xmlns:p14="http://schemas.microsoft.com/office/powerpoint/2010/main" val="24804384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1560</TotalTime>
  <Words>2327</Words>
  <Application>Microsoft Macintosh PowerPoint</Application>
  <PresentationFormat>On-screen Show (4:3)</PresentationFormat>
  <Paragraphs>116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Star Studies Theory</vt:lpstr>
      <vt:lpstr>Introduction</vt:lpstr>
      <vt:lpstr>Richard Dyer’s Stars (1979)</vt:lpstr>
      <vt:lpstr>Richard Dyer’s Stars (1979)</vt:lpstr>
      <vt:lpstr>Richard Dyer’s Heavenly Bodies (1986)</vt:lpstr>
      <vt:lpstr>Star Studies before Stars </vt:lpstr>
      <vt:lpstr>From Les Stars to Stars</vt:lpstr>
      <vt:lpstr>The structure of Dyer’s Stars</vt:lpstr>
      <vt:lpstr>Structured Polysemy</vt:lpstr>
      <vt:lpstr>Economics and more</vt:lpstr>
      <vt:lpstr>Audience-star relations </vt:lpstr>
      <vt:lpstr>Ordinary &amp; Special Qualities</vt:lpstr>
      <vt:lpstr>The Paradox</vt:lpstr>
      <vt:lpstr>Types &amp; Individuals</vt:lpstr>
      <vt:lpstr>Analyzing Star discourses</vt:lpstr>
      <vt:lpstr>Analyzing extra-cinematic materials</vt:lpstr>
      <vt:lpstr>Analyzing Performance</vt:lpstr>
      <vt:lpstr>Analyzing the fit</vt:lpstr>
      <vt:lpstr>Analyzing Performance Signs</vt:lpstr>
      <vt:lpstr>Culture-bound interpretations</vt:lpstr>
      <vt:lpstr>A Cultural Studies Approach</vt:lpstr>
      <vt:lpstr>Signature Style</vt:lpstr>
      <vt:lpstr>Challenging the auteur director</vt:lpstr>
      <vt:lpstr>Dyer’s Conclusions</vt:lpstr>
      <vt:lpstr>Charisma</vt:lpstr>
      <vt:lpstr>Dyer’s Conclusions</vt:lpstr>
      <vt:lpstr>Conclusion</vt:lpstr>
      <vt:lpstr>PowerPoint Presentation</vt:lpstr>
    </vt:vector>
  </TitlesOfParts>
  <Company>University of Sunderland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Asian Cinema in the early 2000s</dc:title>
  <dc:creator>Simon Rushton</dc:creator>
  <cp:lastModifiedBy>Simon Rushton</cp:lastModifiedBy>
  <cp:revision>148</cp:revision>
  <dcterms:created xsi:type="dcterms:W3CDTF">2014-01-16T08:45:00Z</dcterms:created>
  <dcterms:modified xsi:type="dcterms:W3CDTF">2014-11-06T21:50:46Z</dcterms:modified>
</cp:coreProperties>
</file>